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5173-E3BB-4B5E-97F7-08040863B86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8A1-90DA-4DB6-93DC-B2B9DFE24B4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14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5173-E3BB-4B5E-97F7-08040863B86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8A1-90DA-4DB6-93DC-B2B9DFE24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80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5173-E3BB-4B5E-97F7-08040863B86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8A1-90DA-4DB6-93DC-B2B9DFE24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69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5173-E3BB-4B5E-97F7-08040863B86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8A1-90DA-4DB6-93DC-B2B9DFE24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9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5173-E3BB-4B5E-97F7-08040863B86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8A1-90DA-4DB6-93DC-B2B9DFE24B4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9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5173-E3BB-4B5E-97F7-08040863B86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8A1-90DA-4DB6-93DC-B2B9DFE24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7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5173-E3BB-4B5E-97F7-08040863B86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8A1-90DA-4DB6-93DC-B2B9DFE24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74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5173-E3BB-4B5E-97F7-08040863B86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8A1-90DA-4DB6-93DC-B2B9DFE24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47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5173-E3BB-4B5E-97F7-08040863B86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8A1-90DA-4DB6-93DC-B2B9DFE24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9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EC5173-E3BB-4B5E-97F7-08040863B86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F0B8A1-90DA-4DB6-93DC-B2B9DFE24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44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5173-E3BB-4B5E-97F7-08040863B86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8A1-90DA-4DB6-93DC-B2B9DFE24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68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EC5173-E3BB-4B5E-97F7-08040863B86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F0B8A1-90DA-4DB6-93DC-B2B9DFE24B4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A70F-F859-C525-B154-7570F6A37B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effectiveness of caching for content delivery within vehicle to vehicle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FC59C-3B52-7830-6845-3EAE66E72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William Beeton</a:t>
            </a:r>
          </a:p>
          <a:p>
            <a:r>
              <a:rPr lang="en-GB" dirty="0"/>
              <a:t>B919555</a:t>
            </a:r>
          </a:p>
        </p:txBody>
      </p:sp>
    </p:spTree>
    <p:extLst>
      <p:ext uri="{BB962C8B-B14F-4D97-AF65-F5344CB8AC3E}">
        <p14:creationId xmlns:p14="http://schemas.microsoft.com/office/powerpoint/2010/main" val="12121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AF9E-1BB0-EC08-F4EB-2CB47DD1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Rural – Average Request Time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1A500A9-5B80-F165-28BD-28EC26817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55" y="1960749"/>
            <a:ext cx="5309360" cy="3311047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9DE4801-45DE-B51C-B008-D3B9458A4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715" y="1960750"/>
            <a:ext cx="5309359" cy="331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7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3C97-9A89-4B6F-4A71-6D81FBAD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Rural – Cache Hit Rate</a:t>
            </a:r>
          </a:p>
        </p:txBody>
      </p:sp>
      <p:pic>
        <p:nvPicPr>
          <p:cNvPr id="5" name="Content Placeholder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85A8F684-9CF8-A183-44C4-15040BF2F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10514"/>
            <a:ext cx="6550089" cy="4084795"/>
          </a:xfrm>
        </p:spPr>
      </p:pic>
    </p:spTree>
    <p:extLst>
      <p:ext uri="{BB962C8B-B14F-4D97-AF65-F5344CB8AC3E}">
        <p14:creationId xmlns:p14="http://schemas.microsoft.com/office/powerpoint/2010/main" val="423864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08B8-D5E1-2AF0-3FE5-B9E6922C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Urban – Average Request Time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BA1F617-787C-635D-63EB-9EDAA57B3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87" y="1874613"/>
            <a:ext cx="5654011" cy="3525980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46DFBF7-FFBA-1798-A375-BA09705EC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4613"/>
            <a:ext cx="5654013" cy="352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5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B612-BF61-2ECB-787A-5144E645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Urban – Cache Hit Rate</a:t>
            </a:r>
          </a:p>
        </p:txBody>
      </p:sp>
      <p:pic>
        <p:nvPicPr>
          <p:cNvPr id="5" name="Content Placeholder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BA7444A7-E7EE-587A-4195-F568F1329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60" y="1737360"/>
            <a:ext cx="6784292" cy="4230850"/>
          </a:xfrm>
        </p:spPr>
      </p:pic>
    </p:spTree>
    <p:extLst>
      <p:ext uri="{BB962C8B-B14F-4D97-AF65-F5344CB8AC3E}">
        <p14:creationId xmlns:p14="http://schemas.microsoft.com/office/powerpoint/2010/main" val="162268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B70F-9F06-DDBB-5B9D-7BBC7B43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Highway – Average Request Time</a:t>
            </a:r>
          </a:p>
        </p:txBody>
      </p:sp>
      <p:pic>
        <p:nvPicPr>
          <p:cNvPr id="5" name="Content Placeholder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67434189-B6D9-DC10-6229-29E37D645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59" y="2070040"/>
            <a:ext cx="5089221" cy="3173763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1DA97F3-6884-1353-5E31-63B6221D4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37" y="2070039"/>
            <a:ext cx="5089222" cy="317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94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F03F-620D-EAB9-93A6-1A4DA176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Highway – Cache Hit Rate</a:t>
            </a:r>
          </a:p>
        </p:txBody>
      </p:sp>
      <p:pic>
        <p:nvPicPr>
          <p:cNvPr id="5" name="Content Placeholder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66022C3A-D870-86B5-73BB-AD09A40B0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08941"/>
            <a:ext cx="7185508" cy="4481058"/>
          </a:xfrm>
        </p:spPr>
      </p:pic>
    </p:spTree>
    <p:extLst>
      <p:ext uri="{BB962C8B-B14F-4D97-AF65-F5344CB8AC3E}">
        <p14:creationId xmlns:p14="http://schemas.microsoft.com/office/powerpoint/2010/main" val="120847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E8A9-7FDC-FE41-8C90-9995E96B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Vehicle to Vehicle packets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7EC33-3DAA-5012-48CF-8E2F6E88C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16" y="2288916"/>
            <a:ext cx="8981328" cy="228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03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FFDF-76B3-717E-6558-1B65EB21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74E57-F449-E24A-B5FB-310D89951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Given that a network lasts for enough time for caching to make a significant difference:</a:t>
            </a:r>
          </a:p>
          <a:p>
            <a:r>
              <a:rPr lang="en-GB" dirty="0"/>
              <a:t>- Caching reduces the average content delivery time in all cases by around 50%</a:t>
            </a:r>
          </a:p>
          <a:p>
            <a:endParaRPr lang="en-GB" dirty="0"/>
          </a:p>
          <a:p>
            <a:r>
              <a:rPr lang="en-GB" dirty="0"/>
              <a:t>- Cache Hit Rate increases up to around 40 - 70% before a vehicle leaves the network. Higher in cases when vehicles remain connected for longer such as in urban scenarios</a:t>
            </a:r>
          </a:p>
          <a:p>
            <a:endParaRPr lang="en-GB" dirty="0"/>
          </a:p>
          <a:p>
            <a:r>
              <a:rPr lang="en-GB" dirty="0"/>
              <a:t>- Requests within the network fall by  20 - 50% depending on the density of the network.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310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7897-DF86-E22F-EA26-EEFAFEA6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5E3F-01D3-085C-9975-AA37E3401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 - Specialised highway protocols for propagating messages along highway networks that take advantage of caching as well as the consistent speed and direction of vehicles.</a:t>
            </a:r>
          </a:p>
          <a:p>
            <a:endParaRPr lang="en-GB" dirty="0"/>
          </a:p>
          <a:p>
            <a:r>
              <a:rPr lang="en-GB" dirty="0"/>
              <a:t>- Investigation into the effects of different caching algorithms, such as using an artificial intelligence to decide what to cache.</a:t>
            </a:r>
          </a:p>
          <a:p>
            <a:endParaRPr lang="en-GB" dirty="0"/>
          </a:p>
          <a:p>
            <a:r>
              <a:rPr lang="en-GB" dirty="0"/>
              <a:t>- Expand communication from V2V to V2X, taking advantage of the widespread use of IoT devices.</a:t>
            </a:r>
          </a:p>
          <a:p>
            <a:endParaRPr lang="en-GB" dirty="0"/>
          </a:p>
          <a:p>
            <a:r>
              <a:rPr lang="en-GB" dirty="0"/>
              <a:t>- Investigation into the effects of stationary and slow moving, taking advantage of the predictable movement.</a:t>
            </a:r>
          </a:p>
        </p:txBody>
      </p:sp>
    </p:spTree>
    <p:extLst>
      <p:ext uri="{BB962C8B-B14F-4D97-AF65-F5344CB8AC3E}">
        <p14:creationId xmlns:p14="http://schemas.microsoft.com/office/powerpoint/2010/main" val="87455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E884-FC6C-47D9-E056-4A7AD9BC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15210-94D2-311E-FF0A-4DE53ECAF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Vehicular Ad-Hoc Networks (VANETs) are spontaneously created wireless networks of vehicles and roadside infrastructure.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VANETs further existing research into mobile ad-Hoc networks (MANETs), but differ in the areas of topology, mobility, and the available resources.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VANETs are evolving into an “Internet of Vehicles”, and will likely continue to evolve into an “Internet of Autonomous Vehicles”.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69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70C1-7E95-880A-A927-3B673283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MANETs Vs VANETs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E29B2-5E7B-6CE8-E8C2-6BDB81CA9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GB" dirty="0"/>
              <a:t>MANETs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dirty="0"/>
              <a:t> - Random movement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dirty="0"/>
              <a:t> - Small internal storage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dirty="0"/>
              <a:t> - Need for power efficiency (batteries)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dirty="0"/>
              <a:t> - Lack of computing power</a:t>
            </a:r>
          </a:p>
          <a:p>
            <a:pPr marL="0" indent="0">
              <a:spcBef>
                <a:spcPts val="200"/>
              </a:spcBef>
              <a:buNone/>
            </a:pPr>
            <a:endParaRPr lang="en-GB" dirty="0"/>
          </a:p>
          <a:p>
            <a:pPr marL="0" indent="0">
              <a:spcBef>
                <a:spcPts val="200"/>
              </a:spcBef>
              <a:buNone/>
            </a:pPr>
            <a:r>
              <a:rPr lang="en-GB" dirty="0"/>
              <a:t>VANETs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dirty="0"/>
              <a:t> - Predictable movement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dirty="0"/>
              <a:t> - “Infinite” internal storage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dirty="0"/>
              <a:t> - Constant supply of power from the vehicles engine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dirty="0"/>
              <a:t> - Superior computing power</a:t>
            </a:r>
          </a:p>
        </p:txBody>
      </p:sp>
    </p:spTree>
    <p:extLst>
      <p:ext uri="{BB962C8B-B14F-4D97-AF65-F5344CB8AC3E}">
        <p14:creationId xmlns:p14="http://schemas.microsoft.com/office/powerpoint/2010/main" val="359047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E788-0DB8-47A8-7285-E6479654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caching?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1E03-80CE-7642-1518-C8404F3AC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Safety applications such as collision detection and avoidance are time critical so data is not stored for any significant period of time.</a:t>
            </a:r>
          </a:p>
          <a:p>
            <a:r>
              <a:rPr lang="en-GB" dirty="0"/>
              <a:t>Applications that transmit a large amount of data, such as video streaming, will have dedicated protocols for data transfer</a:t>
            </a:r>
          </a:p>
          <a:p>
            <a:endParaRPr lang="en-GB" dirty="0"/>
          </a:p>
          <a:p>
            <a:r>
              <a:rPr lang="en-GB" dirty="0"/>
              <a:t>Applications likely to benefit most are those that often exchange medium amounts of non critical data.</a:t>
            </a:r>
          </a:p>
        </p:txBody>
      </p:sp>
    </p:spTree>
    <p:extLst>
      <p:ext uri="{BB962C8B-B14F-4D97-AF65-F5344CB8AC3E}">
        <p14:creationId xmlns:p14="http://schemas.microsoft.com/office/powerpoint/2010/main" val="157243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F767-3388-6BDD-2C34-F6F6F71F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C0DA-3742-39C1-B4BD-D07E91F36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7345"/>
            <a:ext cx="10058400" cy="4023360"/>
          </a:xfrm>
        </p:spPr>
        <p:txBody>
          <a:bodyPr/>
          <a:lstStyle/>
          <a:p>
            <a:r>
              <a:rPr lang="en-GB" dirty="0"/>
              <a:t>I Implemented vehicle to vehicle content delivery within a network of vehicles. Then I added caching to the content distribution network. Then I analysed the effects in three different scenarios: rural, urban, and highway.</a:t>
            </a:r>
          </a:p>
          <a:p>
            <a:r>
              <a:rPr lang="en-GB" b="1" dirty="0"/>
              <a:t>Outline:</a:t>
            </a:r>
          </a:p>
          <a:p>
            <a:r>
              <a:rPr lang="en-GB" dirty="0"/>
              <a:t>- Vehicles have up to 16 unique content items within their storage</a:t>
            </a:r>
          </a:p>
          <a:p>
            <a:r>
              <a:rPr lang="en-GB" dirty="0"/>
              <a:t>- Each vehicle requests one of these 16 items every 5 seconds</a:t>
            </a:r>
          </a:p>
          <a:p>
            <a:r>
              <a:rPr lang="en-GB" dirty="0"/>
              <a:t>- The vehicle attempts to answer its query using its own cache and/or storage servers</a:t>
            </a:r>
          </a:p>
          <a:p>
            <a:r>
              <a:rPr lang="en-GB" dirty="0"/>
              <a:t>- If it cannot, a request is broadcast to the other vehicles</a:t>
            </a:r>
          </a:p>
          <a:p>
            <a:r>
              <a:rPr lang="en-GB" dirty="0"/>
              <a:t>- Vehicles who receive requests attempt to reply with the requested item</a:t>
            </a:r>
          </a:p>
        </p:txBody>
      </p:sp>
    </p:spTree>
    <p:extLst>
      <p:ext uri="{BB962C8B-B14F-4D97-AF65-F5344CB8AC3E}">
        <p14:creationId xmlns:p14="http://schemas.microsoft.com/office/powerpoint/2010/main" val="176564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B954-CF04-3EF4-2C61-8FA55312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44A14-6DFE-C981-CAE8-38D58A7DB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SUMO (Simulation of Urban Mobility)</a:t>
            </a:r>
          </a:p>
          <a:p>
            <a:r>
              <a:rPr lang="en-GB" dirty="0"/>
              <a:t>“An open source, highly portable, microscopic and continuous multi-modal traffic simulation package designed to handle large networks.”</a:t>
            </a:r>
          </a:p>
          <a:p>
            <a:endParaRPr lang="en-GB" dirty="0"/>
          </a:p>
          <a:p>
            <a:r>
              <a:rPr lang="en-GB" b="1" dirty="0" err="1"/>
              <a:t>OMNeT</a:t>
            </a:r>
            <a:r>
              <a:rPr lang="en-GB" b="1" dirty="0"/>
              <a:t>++ (Objective Modular Network Testbed in C++)</a:t>
            </a:r>
          </a:p>
          <a:p>
            <a:r>
              <a:rPr lang="en-GB" dirty="0"/>
              <a:t>“An extensible, modular, component-based C++ simulation library and framework, primarily for building network simulators.”</a:t>
            </a:r>
          </a:p>
          <a:p>
            <a:endParaRPr lang="en-GB" dirty="0"/>
          </a:p>
          <a:p>
            <a:r>
              <a:rPr lang="en-GB" b="1" dirty="0"/>
              <a:t>Veins (Vehicle in Network in simulator)</a:t>
            </a:r>
          </a:p>
          <a:p>
            <a:r>
              <a:rPr lang="en-GB" dirty="0"/>
              <a:t>“An open source framework for running vehicular network simulations.“</a:t>
            </a:r>
          </a:p>
          <a:p>
            <a:r>
              <a:rPr lang="en-GB" dirty="0"/>
              <a:t>Bidirectionally couples SUMO and </a:t>
            </a:r>
            <a:r>
              <a:rPr lang="en-GB" dirty="0" err="1"/>
              <a:t>OMNeT</a:t>
            </a:r>
            <a:r>
              <a:rPr lang="en-GB" dirty="0"/>
              <a:t>++ using a TCP socket and the </a:t>
            </a:r>
            <a:r>
              <a:rPr lang="en-GB" dirty="0" err="1"/>
              <a:t>TraCI</a:t>
            </a:r>
            <a:r>
              <a:rPr lang="en-GB" dirty="0"/>
              <a:t> (Traffic Control Interface Protocol)</a:t>
            </a:r>
          </a:p>
        </p:txBody>
      </p:sp>
    </p:spTree>
    <p:extLst>
      <p:ext uri="{BB962C8B-B14F-4D97-AF65-F5344CB8AC3E}">
        <p14:creationId xmlns:p14="http://schemas.microsoft.com/office/powerpoint/2010/main" val="268899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8A86-CCFF-DE05-0041-68B6AB8C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Rural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79CF93DA-8946-6FC9-BFD2-84C21B105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18272"/>
            <a:ext cx="5426001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846207-6263-E2E3-2B80-BF4B18C2598F}"/>
              </a:ext>
            </a:extLst>
          </p:cNvPr>
          <p:cNvSpPr txBox="1"/>
          <p:nvPr/>
        </p:nvSpPr>
        <p:spPr>
          <a:xfrm>
            <a:off x="6523281" y="1818272"/>
            <a:ext cx="47347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area surrounding the villages of</a:t>
            </a:r>
            <a:br>
              <a:rPr lang="en-GB" sz="2000" dirty="0"/>
            </a:br>
            <a:r>
              <a:rPr lang="en-GB" sz="2000" dirty="0"/>
              <a:t>Bottisham, Lode, Swaffham </a:t>
            </a:r>
            <a:r>
              <a:rPr lang="en-GB" sz="2000" dirty="0" err="1"/>
              <a:t>Bulbeck</a:t>
            </a:r>
            <a:r>
              <a:rPr lang="en-GB" sz="2000" dirty="0"/>
              <a:t>, Swaffham Prior and Reach in Cambridgeshire, UK.</a:t>
            </a:r>
          </a:p>
          <a:p>
            <a:endParaRPr lang="en-GB" sz="2000" dirty="0"/>
          </a:p>
          <a:p>
            <a:r>
              <a:rPr lang="en-GB" sz="2000" dirty="0"/>
              <a:t>Road Network stats:</a:t>
            </a:r>
          </a:p>
          <a:p>
            <a:r>
              <a:rPr lang="en-GB" sz="2000" dirty="0"/>
              <a:t> - 4125 edges</a:t>
            </a:r>
          </a:p>
          <a:p>
            <a:r>
              <a:rPr lang="en-GB" sz="2000" dirty="0"/>
              <a:t> - 1967 junctions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6186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79F6-B1A0-F843-D22C-64287BE5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Urban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5C2D9B9-A820-736A-3D90-FD4795AEE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21335"/>
            <a:ext cx="5848065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D5614-A556-269F-60D0-08DAB60D6162}"/>
              </a:ext>
            </a:extLst>
          </p:cNvPr>
          <p:cNvSpPr txBox="1"/>
          <p:nvPr/>
        </p:nvSpPr>
        <p:spPr>
          <a:xfrm>
            <a:off x="6945345" y="1821335"/>
            <a:ext cx="42103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effectLst/>
              </a:rPr>
              <a:t>The area south of Cambridge Railway</a:t>
            </a:r>
            <a:br>
              <a:rPr lang="en-GB" sz="2000" dirty="0"/>
            </a:br>
            <a:r>
              <a:rPr lang="en-GB" sz="2000" dirty="0">
                <a:effectLst/>
              </a:rPr>
              <a:t>station where Hills Road meets Cherry Hinton Road in the north and Long Road in the south.</a:t>
            </a:r>
          </a:p>
          <a:p>
            <a:endParaRPr lang="en-GB" sz="2000" dirty="0"/>
          </a:p>
          <a:p>
            <a:r>
              <a:rPr lang="en-GB" sz="2000" dirty="0"/>
              <a:t>Road network stats:</a:t>
            </a:r>
          </a:p>
          <a:p>
            <a:r>
              <a:rPr lang="en-GB" sz="2000" dirty="0"/>
              <a:t> - 3220 edges</a:t>
            </a:r>
          </a:p>
          <a:p>
            <a:r>
              <a:rPr lang="en-GB" sz="2000" dirty="0"/>
              <a:t> - 1227 junctions</a:t>
            </a:r>
          </a:p>
        </p:txBody>
      </p:sp>
    </p:spTree>
    <p:extLst>
      <p:ext uri="{BB962C8B-B14F-4D97-AF65-F5344CB8AC3E}">
        <p14:creationId xmlns:p14="http://schemas.microsoft.com/office/powerpoint/2010/main" val="66930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95-0EF9-C7C2-1223-6DD06929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Highway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39216CA-09E9-072B-EAD2-E8075A871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78889"/>
            <a:ext cx="10058400" cy="33417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10D821-B442-7C54-E8A7-71F6626CFD1D}"/>
              </a:ext>
            </a:extLst>
          </p:cNvPr>
          <p:cNvSpPr txBox="1"/>
          <p:nvPr/>
        </p:nvSpPr>
        <p:spPr>
          <a:xfrm>
            <a:off x="1097280" y="5309118"/>
            <a:ext cx="1005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effectLst/>
              </a:rPr>
              <a:t>The area that was chosen for the Highway simulation is the area between junctions 35</a:t>
            </a:r>
            <a:br>
              <a:rPr lang="en-GB" sz="2000" dirty="0"/>
            </a:br>
            <a:r>
              <a:rPr lang="en-GB" sz="2000" dirty="0">
                <a:effectLst/>
              </a:rPr>
              <a:t>and 36 on the A14. 289 edges and 160 junctions.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668544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240</TotalTime>
  <Words>718</Words>
  <Application>Microsoft Office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Retrospect</vt:lpstr>
      <vt:lpstr>The effectiveness of caching for content delivery within vehicle to vehicle networks</vt:lpstr>
      <vt:lpstr>Background</vt:lpstr>
      <vt:lpstr>MANETs Vs VANETs</vt:lpstr>
      <vt:lpstr>When to use caching?</vt:lpstr>
      <vt:lpstr>Experiment</vt:lpstr>
      <vt:lpstr>Simulators</vt:lpstr>
      <vt:lpstr>Rural</vt:lpstr>
      <vt:lpstr>Urban</vt:lpstr>
      <vt:lpstr>Highway</vt:lpstr>
      <vt:lpstr>Rural – Average Request Time</vt:lpstr>
      <vt:lpstr>Rural – Cache Hit Rate</vt:lpstr>
      <vt:lpstr>Urban – Average Request Time</vt:lpstr>
      <vt:lpstr>Urban – Cache Hit Rate</vt:lpstr>
      <vt:lpstr>Highway – Average Request Time</vt:lpstr>
      <vt:lpstr>Highway – Cache Hit Rate</vt:lpstr>
      <vt:lpstr>Vehicle to Vehicle packets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effectiveness of caching for content delivery within vehicle to vehicle networks</dc:title>
  <dc:creator>(s) William Beeton</dc:creator>
  <cp:lastModifiedBy>(s) William Beeton</cp:lastModifiedBy>
  <cp:revision>70</cp:revision>
  <dcterms:created xsi:type="dcterms:W3CDTF">2022-05-16T13:29:09Z</dcterms:created>
  <dcterms:modified xsi:type="dcterms:W3CDTF">2022-05-16T17:31:12Z</dcterms:modified>
</cp:coreProperties>
</file>