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80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297" r:id="rId47"/>
    <p:sldId id="298" r:id="rId48"/>
    <p:sldId id="299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  <a:srgbClr val="FFFFFF"/>
    <a:srgbClr val="508927"/>
    <a:srgbClr val="99C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.cs.tsinghua.edu.cn/hpc/doc/faq/binding/#:~:text=OMP_PROC_BIND%20%E7%8E%AF%E5%A2%83%E5%8F%98%E9%87%8F%20%2F%20proc_bind%20%E6%8C%87%E4%BB%A4%20%EF%BC%9A%E6%8E%A7%E5%88%B6%E7%BA%BF%E7%A8%8B%E7%BB%91%E5%AE%9A%E4%B8%8E%E5%90%A6%EF%BC%8C%E4%BB%A5%E5%8F%8A%E7%BA%BF%E7%A8%8B%E5%AF%B9%E4%BA%8E%E7%BB%91%E5%AE%9A%E5%8D%95%E5%85%83%EF%BC%88%E7%A7%B0%E4%B8%BA,place%EF%BC%89%E5%88%86%E5%B8%83%20OMP_PLACES%20%E7%8E%AF%E5%A2%83%E5%8F%98%E9%87%8F%20%EF%BC%9A%E6%8E%A7%E5%88%B6%E6%AF%8F%E4%B8%AA%20place%20%E7%9A%84%E5%AF%B9%E5%BA%94%EF%BC%8C%E5%B8%B8%E7%94%A8%20threads%2Fcores%2Fsocke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304363/how-to-check-the-version-of-openmp-on-linu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wp-content/uploads/openmp-4.5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specification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openmp.org/updates/openmp-accelerator-support-gpus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wp-content/uploads/OpenMP-4.5-1115-CPP-web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03B2D-CD0F-4DEA-B2AF-CF7AF8B4A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077" y="2404534"/>
            <a:ext cx="8871926" cy="1646302"/>
          </a:xfrm>
        </p:spPr>
        <p:txBody>
          <a:bodyPr/>
          <a:lstStyle/>
          <a:p>
            <a:r>
              <a:rPr lang="en-US" altLang="zh-CN" dirty="0"/>
              <a:t>Introduction to OpenMP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E3154-25E9-43E6-849D-1B62CE4D6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北京大学元培学院 王瑞诚</a:t>
            </a:r>
          </a:p>
        </p:txBody>
      </p:sp>
    </p:spTree>
    <p:extLst>
      <p:ext uri="{BB962C8B-B14F-4D97-AF65-F5344CB8AC3E}">
        <p14:creationId xmlns:p14="http://schemas.microsoft.com/office/powerpoint/2010/main" val="335946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操作系统的线程设计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EDC549-E056-4839-9BE2-A1E14983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9040"/>
            <a:ext cx="7575529" cy="46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7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线程的硬件调度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你可以简单理解，硬件和操作系统会自行将线程调度到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核心运行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所以当线程数目超过核心数，会出现多个线程抢占一个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核心，导致性能下降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超线程（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hyper-threading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）将单个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物理核心抽象为多个（目前通常为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个）逻辑核心，共享物理核心的计算资源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92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硬件的内存模型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6D77ED1-19CA-47E3-B183-773A9F9F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86887" cy="3880773"/>
          </a:xfr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核心在主存之上有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L1, L2, L3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多级缓存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L1, L2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缓存是核心私有的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硬件和操作系统保证不同核心的缓存一致性（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coherence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被称为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coherence non-uniform access architecture(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ccNUMA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缓存一致性会带来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False Sharing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的问题（之后会讲到）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1310BB-898A-4577-9EB8-4F8767DC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691" y="1440404"/>
            <a:ext cx="4216617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6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硬件的内存模型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F0F5E9-99CE-4DA1-9F66-CC21F710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54913"/>
            <a:ext cx="8042749" cy="45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线程亲和性和线程绑定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956653-B00A-468C-9410-5E8C06B3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9600"/>
            <a:ext cx="8249556" cy="27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0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线程亲和性和线程绑定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支持控制线程的绑定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OMP_PROC_BIND/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从句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proc_bind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master|close|spread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：控制线程绑定与否，以及线程对于绑定单元（称为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place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）分布</a:t>
            </a:r>
            <a:endParaRPr lang="en-US" altLang="zh-CN" sz="1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en-US" b="0" i="0" u="none" strike="noStrike" dirty="0">
                <a:solidFill>
                  <a:srgbClr val="0088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文档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以及相关官方手册</a:t>
            </a:r>
          </a:p>
        </p:txBody>
      </p:sp>
    </p:spTree>
    <p:extLst>
      <p:ext uri="{BB962C8B-B14F-4D97-AF65-F5344CB8AC3E}">
        <p14:creationId xmlns:p14="http://schemas.microsoft.com/office/powerpoint/2010/main" val="248274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OpenMP</a:t>
            </a:r>
            <a:r>
              <a:rPr lang="zh-CN" altLang="en-US" dirty="0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49560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build-essential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u="none" strike="noStrike" dirty="0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如何查看</a:t>
            </a:r>
            <a:r>
              <a:rPr lang="en-US" altLang="zh-CN" b="0" i="0" u="none" strike="noStrike" dirty="0" err="1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openmp</a:t>
            </a:r>
            <a:r>
              <a:rPr lang="zh-CN" altLang="en-US" b="0" i="0" u="none" strike="noStrike" dirty="0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版本？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35524-B6DB-41B0-B3D6-4261125FA0B7}"/>
              </a:ext>
            </a:extLst>
          </p:cNvPr>
          <p:cNvSpPr txBox="1"/>
          <p:nvPr/>
        </p:nvSpPr>
        <p:spPr>
          <a:xfrm>
            <a:off x="677334" y="3454644"/>
            <a:ext cx="6099242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fopenmp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dM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grep -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open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# #define _OPENMP 201511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6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5226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可以直接在编译语句添加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fopenmp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35524-B6DB-41B0-B3D6-4261125FA0B7}"/>
              </a:ext>
            </a:extLst>
          </p:cNvPr>
          <p:cNvSpPr txBox="1"/>
          <p:nvPr/>
        </p:nvSpPr>
        <p:spPr>
          <a:xfrm>
            <a:off x="677334" y="2683104"/>
            <a:ext cx="6099242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g++ -O2 -std=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14 -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fopenmp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hello.cpp -o hello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D29D70-4F97-493F-BF5C-8A458DCBAF3E}"/>
              </a:ext>
            </a:extLst>
          </p:cNvPr>
          <p:cNvSpPr txBox="1"/>
          <p:nvPr/>
        </p:nvSpPr>
        <p:spPr>
          <a:xfrm>
            <a:off x="677334" y="4377446"/>
            <a:ext cx="6099242" cy="13234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(OpenMP)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add_compile_options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Wunknown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-pragmas)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add_executable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(hello 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/hello.cpp)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(hello OpenMP::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OpenMP_CXX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0050CD5-1B7D-4F69-B846-06AEFC24766E}"/>
              </a:ext>
            </a:extLst>
          </p:cNvPr>
          <p:cNvSpPr txBox="1">
            <a:spLocks/>
          </p:cNvSpPr>
          <p:nvPr/>
        </p:nvSpPr>
        <p:spPr>
          <a:xfrm>
            <a:off x="677334" y="3269018"/>
            <a:ext cx="8596668" cy="9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如果使用</a:t>
            </a: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构建项目：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800" dirty="0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Wunknown</a:t>
            </a:r>
            <a:r>
              <a:rPr lang="en-US" altLang="zh-CN" sz="1800" dirty="0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-pragmas</a:t>
            </a: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会在编译时报告没有处理的</a:t>
            </a:r>
            <a:r>
              <a:rPr lang="en-US" altLang="zh-CN" sz="1800" dirty="0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#pragma</a:t>
            </a: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11009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E8B99-19BF-4812-8C6E-10722DC34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第一个</a:t>
            </a:r>
            <a:r>
              <a:rPr lang="en-US" altLang="zh-CN" dirty="0"/>
              <a:t>OpenMP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169743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417C-04D1-43FD-B02B-34D051CA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6B499-BC5F-4B06-8064-C2BE952F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更多特性</a:t>
            </a:r>
          </a:p>
        </p:txBody>
      </p:sp>
    </p:spTree>
    <p:extLst>
      <p:ext uri="{BB962C8B-B14F-4D97-AF65-F5344CB8AC3E}">
        <p14:creationId xmlns:p14="http://schemas.microsoft.com/office/powerpoint/2010/main" val="346878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C39E50-3202-4303-A81B-4DD7C48099A1}"/>
              </a:ext>
            </a:extLst>
          </p:cNvPr>
          <p:cNvSpPr txBox="1"/>
          <p:nvPr/>
        </p:nvSpPr>
        <p:spPr>
          <a:xfrm>
            <a:off x="677333" y="3648430"/>
            <a:ext cx="6884299" cy="13234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0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4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5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3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6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1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2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7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D3E988-C1EB-4FA9-A76D-2EB80C95B6B7}"/>
              </a:ext>
            </a:extLst>
          </p:cNvPr>
          <p:cNvSpPr txBox="1"/>
          <p:nvPr/>
        </p:nvSpPr>
        <p:spPr>
          <a:xfrm>
            <a:off x="677334" y="1477996"/>
            <a:ext cx="6884300" cy="1938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(8)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"Hello from thread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4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9C7888-AED5-4877-820F-7E595110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39194"/>
            <a:ext cx="7740334" cy="206164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同一类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制导语句称为一种构造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(construct)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形式为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#pragma </a:t>
            </a:r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omp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&lt;directive name&gt; &lt;clause&gt;</a:t>
            </a:r>
          </a:p>
          <a:p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标记作用的代码块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270AEF-B95C-49EE-B0B4-2EDCA808A0BE}"/>
              </a:ext>
            </a:extLst>
          </p:cNvPr>
          <p:cNvSpPr txBox="1"/>
          <p:nvPr/>
        </p:nvSpPr>
        <p:spPr>
          <a:xfrm>
            <a:off x="677334" y="1477996"/>
            <a:ext cx="6884300" cy="1938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(8)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"Hello from thread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91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设置线程数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D3C64E-96E0-4F08-8027-FA8D4FAEBC9D}"/>
              </a:ext>
            </a:extLst>
          </p:cNvPr>
          <p:cNvSpPr txBox="1"/>
          <p:nvPr/>
        </p:nvSpPr>
        <p:spPr>
          <a:xfrm>
            <a:off x="677334" y="1477996"/>
            <a:ext cx="6884300" cy="1938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(8)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"Hello from thread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9C7888-AED5-4877-820F-7E595110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13253"/>
            <a:ext cx="8155516" cy="308653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优先级由低到高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什么也不做，系统选择运行线程数</a:t>
            </a:r>
            <a:endParaRPr lang="en-US" altLang="zh-CN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设置环境变量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export OMP_NUM_THREADS=4</a:t>
            </a: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代码中使用库函数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omp_set_num_threads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(int)</a:t>
            </a: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通过制导语句从句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num_threads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(integer-expression)</a:t>
            </a: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从句判断串行还是并行执行</a:t>
            </a:r>
          </a:p>
        </p:txBody>
      </p:sp>
    </p:spTree>
    <p:extLst>
      <p:ext uri="{BB962C8B-B14F-4D97-AF65-F5344CB8AC3E}">
        <p14:creationId xmlns:p14="http://schemas.microsoft.com/office/powerpoint/2010/main" val="244900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一些常用库函数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D3C64E-96E0-4F08-8027-FA8D4FAEBC9D}"/>
              </a:ext>
            </a:extLst>
          </p:cNvPr>
          <p:cNvSpPr txBox="1"/>
          <p:nvPr/>
        </p:nvSpPr>
        <p:spPr>
          <a:xfrm>
            <a:off x="677334" y="2062196"/>
            <a:ext cx="6884300" cy="25545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设置并行区运行的线程数</a:t>
            </a:r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获得并行区运行的线程数</a:t>
            </a:r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获得线程编号</a:t>
            </a:r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获得</a:t>
            </a:r>
            <a:r>
              <a:rPr lang="en-US" altLang="zh-CN" sz="1600" b="0" i="1" dirty="0" err="1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openmp</a:t>
            </a:r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 wall clock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时间（单位秒）</a:t>
            </a:r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获得</a:t>
            </a:r>
            <a:r>
              <a:rPr lang="en-US" altLang="zh-CN" sz="1600" b="0" i="1" dirty="0" err="1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时间精度</a:t>
            </a:r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omp_get_wtick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0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parallel</a:t>
            </a:r>
            <a:r>
              <a:rPr lang="zh-CN" altLang="en-US" dirty="0"/>
              <a:t>构造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E8B99-19BF-4812-8C6E-10722DC34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53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scalar_expression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：决定是否以并行的方式执行并行区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表达式为真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非零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：按照并行方式执行并行区</a:t>
            </a:r>
            <a:endParaRPr lang="en-US" altLang="zh-CN" sz="1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否则：主线程串行执行并行区</a:t>
            </a:r>
            <a:endParaRPr lang="en-US" altLang="zh-CN" sz="1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num_threads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integer_expression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：指定并行区的线程数</a:t>
            </a:r>
          </a:p>
        </p:txBody>
      </p:sp>
    </p:spTree>
    <p:extLst>
      <p:ext uri="{BB962C8B-B14F-4D97-AF65-F5344CB8AC3E}">
        <p14:creationId xmlns:p14="http://schemas.microsoft.com/office/powerpoint/2010/main" val="1422936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default(</a:t>
            </a:r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shared|none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：指定默认</a:t>
            </a:r>
            <a:endParaRPr lang="en-US" altLang="zh-CN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shared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：默认为共享变量</a:t>
            </a:r>
            <a:endParaRPr lang="en-US" altLang="zh-CN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：无默认变量类型，每个变量都需要另外指定</a:t>
            </a:r>
            <a:endParaRPr lang="en-US" altLang="zh-CN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shared(list)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：指定共享变量列表变量类型</a:t>
            </a:r>
            <a:endParaRPr lang="en-US" altLang="zh-CN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共享变量在内存中只有一份，所有线程都可以访问</a:t>
            </a:r>
          </a:p>
          <a:p>
            <a:pPr lvl="1"/>
            <a:r>
              <a:rPr lang="zh-CN" altLang="en-US" sz="18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请保证共享访问不会冲突</a:t>
            </a:r>
          </a:p>
          <a:p>
            <a:pPr lvl="1"/>
            <a:r>
              <a:rPr lang="zh-CN" altLang="en-US" sz="18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不特别指定并行区变量</a:t>
            </a:r>
            <a:r>
              <a:rPr lang="zh-CN" altLang="en-US" sz="1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1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shared</a:t>
            </a:r>
            <a:endParaRPr lang="en-US" altLang="zh-CN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26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private(list)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：指定私有变量列表</a:t>
            </a:r>
            <a:endParaRPr lang="en-US" altLang="zh-CN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每个线程生成一份与该私有变量同类型的数据对象</a:t>
            </a: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变量需要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重新初始化</a:t>
            </a:r>
            <a:endParaRPr lang="en-US" altLang="zh-CN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firstprivate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对变量根据主线程中的数据进行初始化</a:t>
            </a:r>
          </a:p>
        </p:txBody>
      </p:sp>
    </p:spTree>
    <p:extLst>
      <p:ext uri="{BB962C8B-B14F-4D97-AF65-F5344CB8AC3E}">
        <p14:creationId xmlns:p14="http://schemas.microsoft.com/office/powerpoint/2010/main" val="2365884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4F383D-AA73-48A2-9AAC-E3C681B4B9F5}"/>
              </a:ext>
            </a:extLst>
          </p:cNvPr>
          <p:cNvSpPr txBox="1"/>
          <p:nvPr/>
        </p:nvSpPr>
        <p:spPr>
          <a:xfrm>
            <a:off x="677334" y="1513424"/>
            <a:ext cx="4250266" cy="47089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(4)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(4)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(4)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232E59-9115-4C24-A2D8-0951E39D5FDC}"/>
              </a:ext>
            </a:extLst>
          </p:cNvPr>
          <p:cNvSpPr txBox="1"/>
          <p:nvPr/>
        </p:nvSpPr>
        <p:spPr>
          <a:xfrm>
            <a:off x="5128791" y="3152001"/>
            <a:ext cx="4047636" cy="5539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no clause: 5 9 17 13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private(not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): 4 -187939698 -187939698 -187939698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: 5 5 5 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8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for</a:t>
            </a:r>
            <a:r>
              <a:rPr lang="zh-CN" altLang="en-US" dirty="0"/>
              <a:t>构造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E8B99-19BF-4812-8C6E-10722DC34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for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36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7542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4F383D-AA73-48A2-9AAC-E3C681B4B9F5}"/>
              </a:ext>
            </a:extLst>
          </p:cNvPr>
          <p:cNvSpPr txBox="1"/>
          <p:nvPr/>
        </p:nvSpPr>
        <p:spPr>
          <a:xfrm>
            <a:off x="677334" y="2459504"/>
            <a:ext cx="4510751" cy="1938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(8)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ordered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    // do something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    // #pragma </a:t>
            </a:r>
            <a:r>
              <a:rPr lang="en-US" altLang="zh-CN" sz="1000" b="0" i="1" dirty="0" err="1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 ordered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    // #pragma </a:t>
            </a:r>
            <a:r>
              <a:rPr lang="en-US" altLang="zh-CN" sz="1000" b="0" i="1" dirty="0" err="1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 critical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std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"Hello from thread "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CE8C87-C9E2-4605-9E30-8A82C688FB65}"/>
              </a:ext>
            </a:extLst>
          </p:cNvPr>
          <p:cNvSpPr txBox="1"/>
          <p:nvPr/>
        </p:nvSpPr>
        <p:spPr>
          <a:xfrm>
            <a:off x="5456857" y="1513424"/>
            <a:ext cx="4076249" cy="455509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#no synchronization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0Hello from thread 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Hello from thread Hello from thread 7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1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ordered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0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1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7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critical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1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7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0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0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在并行区内对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循环进行线程划分，且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循环满足格式要求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-expr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：需要是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var=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形式，类型也有限制</a:t>
            </a:r>
            <a:endParaRPr lang="en-US" altLang="zh-CN" sz="1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test-expr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：限制为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 relational-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opb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relational-op var</a:t>
            </a:r>
          </a:p>
          <a:p>
            <a:pPr lvl="1"/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incr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-expr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：仅限加减法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详细参考</a:t>
            </a:r>
            <a:r>
              <a:rPr lang="en-US" altLang="zh-CN" b="0" i="0" u="none" strike="noStrike" dirty="0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OpenMP </a:t>
            </a:r>
            <a:r>
              <a:rPr lang="en-US" altLang="zh-CN" b="0" i="0" u="none" strike="noStrike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API 4.5 </a:t>
            </a:r>
            <a:r>
              <a:rPr lang="en-US" altLang="zh-CN" b="0" i="0" u="none" strike="noStrike" dirty="0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Specification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p53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48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59126" cy="3880773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常常将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合并为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parallel for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制导语句</a:t>
            </a:r>
            <a:endParaRPr lang="zh-CN" altLang="en-US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3663CE3-5F56-4E21-9E50-EDA4522C3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72376"/>
              </p:ext>
            </p:extLst>
          </p:nvPr>
        </p:nvGraphicFramePr>
        <p:xfrm>
          <a:off x="4150766" y="914400"/>
          <a:ext cx="5123236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35">
                  <a:extLst>
                    <a:ext uri="{9D8B030D-6E8A-4147-A177-3AD203B41FA5}">
                      <a16:colId xmlns:a16="http://schemas.microsoft.com/office/drawing/2014/main" val="4160526999"/>
                    </a:ext>
                  </a:extLst>
                </a:gridCol>
                <a:gridCol w="1042467">
                  <a:extLst>
                    <a:ext uri="{9D8B030D-6E8A-4147-A177-3AD203B41FA5}">
                      <a16:colId xmlns:a16="http://schemas.microsoft.com/office/drawing/2014/main" val="2477128381"/>
                    </a:ext>
                  </a:extLst>
                </a:gridCol>
                <a:gridCol w="1042467">
                  <a:extLst>
                    <a:ext uri="{9D8B030D-6E8A-4147-A177-3AD203B41FA5}">
                      <a16:colId xmlns:a16="http://schemas.microsoft.com/office/drawing/2014/main" val="411228024"/>
                    </a:ext>
                  </a:extLst>
                </a:gridCol>
                <a:gridCol w="1042467">
                  <a:extLst>
                    <a:ext uri="{9D8B030D-6E8A-4147-A177-3AD203B41FA5}">
                      <a16:colId xmlns:a16="http://schemas.microsoft.com/office/drawing/2014/main" val="23984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parallel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for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parallel for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3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7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num_threads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5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default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3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copyin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private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1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firstprivate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3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4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reduction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8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lastprivate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8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schedule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4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ordered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8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collapse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nowait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3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104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b="0" i="0" dirty="0" err="1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lastprivate</a:t>
            </a:r>
            <a:r>
              <a:rPr lang="en-US" altLang="zh-CN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(list)</a:t>
            </a:r>
            <a:endParaRPr lang="en-US" altLang="zh-CN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ea typeface="微软雅黑" panose="020B0503020204020204" pitchFamily="34" charset="-122"/>
              </a:rPr>
              <a:t>同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private</a:t>
            </a:r>
            <a:endParaRPr lang="zh-CN" altLang="en-US" sz="1800" b="0" i="0" dirty="0">
              <a:solidFill>
                <a:srgbClr val="83B330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执行最后一个循环的线程的私有数据取出赋值给主线程的变量</a:t>
            </a:r>
          </a:p>
          <a:p>
            <a:r>
              <a:rPr lang="en-US" altLang="zh-CN" b="0" i="0" dirty="0" err="1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nowait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取消代码块结束时的栅栏同步（</a:t>
            </a:r>
            <a:r>
              <a:rPr lang="en-US" altLang="zh-CN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barrier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）</a:t>
            </a:r>
            <a:endParaRPr lang="en-US" altLang="zh-CN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collapse(n)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：应用于</a:t>
            </a:r>
            <a:r>
              <a:rPr lang="en-US" altLang="zh-CN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n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重循环，合并（展开）循环</a:t>
            </a:r>
            <a:endParaRPr lang="en-US" altLang="zh-CN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schemeClr val="tx1"/>
                </a:solidFill>
                <a:effectLst/>
              </a:rPr>
              <a:t>注意循环之间是否有数据依赖</a:t>
            </a:r>
          </a:p>
          <a:p>
            <a:r>
              <a:rPr lang="en-US" altLang="zh-CN" dirty="0">
                <a:solidFill>
                  <a:srgbClr val="83B330"/>
                </a:solidFill>
                <a:ea typeface="微软雅黑" panose="020B0503020204020204" pitchFamily="34" charset="-122"/>
              </a:rPr>
              <a:t>o</a:t>
            </a:r>
            <a:r>
              <a:rPr lang="en-US" altLang="zh-CN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rdered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：声明有潜在的顺序执行部分</a:t>
            </a:r>
            <a:endParaRPr lang="en-US" altLang="zh-CN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使用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#pragma 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omp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 ordered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标记顺序执行代码（搭配使用）</a:t>
            </a:r>
            <a:endParaRPr lang="en-US" altLang="zh-CN" sz="1800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ordered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区内的语句任意时刻仅由最多一个线程执行</a:t>
            </a:r>
          </a:p>
        </p:txBody>
      </p:sp>
    </p:spTree>
    <p:extLst>
      <p:ext uri="{BB962C8B-B14F-4D97-AF65-F5344CB8AC3E}">
        <p14:creationId xmlns:p14="http://schemas.microsoft.com/office/powerpoint/2010/main" val="67880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83B330"/>
                </a:solidFill>
                <a:ea typeface="微软雅黑" panose="020B0503020204020204" pitchFamily="34" charset="-122"/>
              </a:rPr>
              <a:t>s</a:t>
            </a:r>
            <a:r>
              <a:rPr lang="en-US" altLang="zh-CN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chedule(type [, chunk])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：控制调度方式</a:t>
            </a:r>
            <a:endParaRPr lang="en-US" altLang="zh-CN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static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chunk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大小固定（默认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n/p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）</a:t>
            </a:r>
            <a:endParaRPr lang="en-US" altLang="zh-CN" sz="1800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dynamic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：动态调度，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chunk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大小固定（默认为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1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）</a:t>
            </a:r>
            <a:endParaRPr lang="en-US" altLang="zh-CN" sz="1800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guided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chunk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大小动态缩减</a:t>
            </a:r>
            <a:endParaRPr lang="en-US" altLang="zh-CN" sz="1800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runtime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：由系统环境变量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OMP_SCHEDULE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决定</a:t>
            </a:r>
            <a:endParaRPr lang="en-US" altLang="zh-CN" sz="1800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75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B5F60B-DBBF-4460-9B3C-919771395BE4}"/>
              </a:ext>
            </a:extLst>
          </p:cNvPr>
          <p:cNvSpPr txBox="1"/>
          <p:nvPr/>
        </p:nvSpPr>
        <p:spPr>
          <a:xfrm>
            <a:off x="677334" y="1488095"/>
            <a:ext cx="3558702" cy="34778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  sum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  sum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D34C6-E89C-48E1-A3AB-160BB4C8614F}"/>
              </a:ext>
            </a:extLst>
          </p:cNvPr>
          <p:cNvSpPr txBox="1"/>
          <p:nvPr/>
        </p:nvSpPr>
        <p:spPr>
          <a:xfrm>
            <a:off x="4681405" y="2536448"/>
            <a:ext cx="2724586" cy="14773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export OMP_SCHEDULE="dynamic"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1024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1.46233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0.133192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export OMP_SCHEDULE="static"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1024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1.47874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0.219114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3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Reduction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E8B99-19BF-4812-8C6E-10722DC34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特殊的数据从句</a:t>
            </a:r>
          </a:p>
        </p:txBody>
      </p:sp>
    </p:spTree>
    <p:extLst>
      <p:ext uri="{BB962C8B-B14F-4D97-AF65-F5344CB8AC3E}">
        <p14:creationId xmlns:p14="http://schemas.microsoft.com/office/powerpoint/2010/main" val="2744248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B5F60B-DBBF-4460-9B3C-919771395BE4}"/>
              </a:ext>
            </a:extLst>
          </p:cNvPr>
          <p:cNvSpPr txBox="1"/>
          <p:nvPr/>
        </p:nvSpPr>
        <p:spPr>
          <a:xfrm>
            <a:off x="677334" y="1488095"/>
            <a:ext cx="355870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ans_seq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ans_seq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ans_seq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(+ :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ans_omp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atomic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  // #pragma </a:t>
            </a:r>
            <a:r>
              <a:rPr lang="en-US" altLang="zh-CN" sz="1000" b="0" i="1" dirty="0" err="1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 critical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ans_omp_sync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ans_omp_sync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ans_omp_sync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D34C6-E89C-48E1-A3AB-160BB4C8614F}"/>
              </a:ext>
            </a:extLst>
          </p:cNvPr>
          <p:cNvSpPr txBox="1"/>
          <p:nvPr/>
        </p:nvSpPr>
        <p:spPr>
          <a:xfrm>
            <a:off x="5059193" y="1565039"/>
            <a:ext cx="2073613" cy="27084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atomic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33554432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result: 3344.05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result: 3344.05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sync result: 3344.05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0.0928805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0.0180116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sync time: 5.17156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critical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33554432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result: 3344.2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result: 3344.2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sync result: 3344.2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0.0929021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0.0179938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sync time: 7.74378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54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</a:t>
            </a:r>
            <a:r>
              <a:rPr lang="zh-CN" altLang="en-US" dirty="0"/>
              <a:t>执行过程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43177" cy="388077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线程并分配任务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每一个线程定义一个私有变量</a:t>
            </a:r>
            <a:r>
              <a:rPr lang="en-US" altLang="zh-CN" dirty="0" err="1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omp_priv</a:t>
            </a:r>
            <a:endParaRPr lang="en-US" altLang="zh-CN" dirty="0">
              <a:solidFill>
                <a:srgbClr val="83B3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800" dirty="0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各个线程执行计算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dirty="0" err="1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omp_priv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omp_in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一起顺序进行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，写回原变量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AEFF5E-C907-4D59-831A-24B778296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02" y="1730317"/>
            <a:ext cx="4942280" cy="21526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FFE24F-322D-49A5-A752-EEC0E515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02" y="3999672"/>
            <a:ext cx="4942280" cy="14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49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同步构造</a:t>
            </a:r>
          </a:p>
        </p:txBody>
      </p:sp>
    </p:spTree>
    <p:extLst>
      <p:ext uri="{BB962C8B-B14F-4D97-AF65-F5344CB8AC3E}">
        <p14:creationId xmlns:p14="http://schemas.microsoft.com/office/powerpoint/2010/main" val="83309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OpenMP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Multi-Processing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是一个应用程序接口（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你可以简单理解为它是一个库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C, 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支持多种指令集和操作系统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由非营利性组织管理，由多家软硬件厂家参与，包括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Arm, AMD, IBM, Intel, Cray, HP, Fujitsu, Nvidia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966712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sections</a:t>
            </a:r>
            <a:r>
              <a:rPr lang="zh-CN" altLang="en-US" dirty="0"/>
              <a:t>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将并行区内的代码块划分为多个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可以搭配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 sections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由一个线程执行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线程数大于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数目：部分线程空闲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线程数小于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数目：部分线程分配多个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4121C0-5DD5-4AFD-85A6-8DBC9C460B3B}"/>
              </a:ext>
            </a:extLst>
          </p:cNvPr>
          <p:cNvSpPr txBox="1"/>
          <p:nvPr/>
        </p:nvSpPr>
        <p:spPr>
          <a:xfrm>
            <a:off x="630677" y="4295640"/>
            <a:ext cx="2683213" cy="18158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sections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section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code1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section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code2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13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barrier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在特定位置进行栅栏同步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245527-6119-448F-9262-A7605D3D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4703"/>
            <a:ext cx="5912154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85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single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某段代码单线程执行，带隐式同步（使用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nowait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0FBCE3-DBC5-4FEA-8DDF-53E79282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34896"/>
            <a:ext cx="5683542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25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master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采用主线程执行，无隐式同步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06E01-E83D-4A91-A2A9-F7D06CFD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6881"/>
            <a:ext cx="5524784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67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critical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某段代码线程互斥执行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EECAD-186C-430A-91BB-D1CDFF17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94099"/>
            <a:ext cx="5581937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05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atomic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单个特定格式的语句或语句组中某个变量进行原子操作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268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False Sharing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941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B5F60B-DBBF-4460-9B3C-919771395BE4}"/>
              </a:ext>
            </a:extLst>
          </p:cNvPr>
          <p:cNvSpPr txBox="1"/>
          <p:nvPr/>
        </p:nvSpPr>
        <p:spPr>
          <a:xfrm>
            <a:off x="677334" y="1488095"/>
            <a:ext cx="3558702" cy="33239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x_seq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x_omp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x_omp_fs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D34C6-E89C-48E1-A3AB-160BB4C8614F}"/>
              </a:ext>
            </a:extLst>
          </p:cNvPr>
          <p:cNvSpPr txBox="1"/>
          <p:nvPr/>
        </p:nvSpPr>
        <p:spPr>
          <a:xfrm>
            <a:off x="4942447" y="2026703"/>
            <a:ext cx="2307106" cy="224676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16384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1.07896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simple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0.0938018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false sharing time: 0.110479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16384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1.38333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simple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0.0958252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false sharing time: 0.115473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16384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1.0359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simple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0.0973124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false sharing time: 0.129693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4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False Sharing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43177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耗时增加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24%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不同核心对同一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的同时读写会造成严重的冲突，导致该级缓存失效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801427-06B6-497C-B860-4A68B94E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078" y="1516957"/>
            <a:ext cx="4239924" cy="3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21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更多特性</a:t>
            </a:r>
          </a:p>
        </p:txBody>
      </p:sp>
    </p:spTree>
    <p:extLst>
      <p:ext uri="{BB962C8B-B14F-4D97-AF65-F5344CB8AC3E}">
        <p14:creationId xmlns:p14="http://schemas.microsoft.com/office/powerpoint/2010/main" val="166916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818138" cy="388077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b="0" i="0" u="none" strike="noStrike" dirty="0">
                <a:solidFill>
                  <a:srgbClr val="0088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官网页面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的历史版本和发布日期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E9112F5-7561-482C-BD39-5950FD8D0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77718"/>
              </p:ext>
            </p:extLst>
          </p:nvPr>
        </p:nvGraphicFramePr>
        <p:xfrm>
          <a:off x="4150768" y="1270000"/>
          <a:ext cx="468873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366">
                  <a:extLst>
                    <a:ext uri="{9D8B030D-6E8A-4147-A177-3AD203B41FA5}">
                      <a16:colId xmlns:a16="http://schemas.microsoft.com/office/drawing/2014/main" val="2117927795"/>
                    </a:ext>
                  </a:extLst>
                </a:gridCol>
                <a:gridCol w="2344366">
                  <a:extLst>
                    <a:ext uri="{9D8B030D-6E8A-4147-A177-3AD203B41FA5}">
                      <a16:colId xmlns:a16="http://schemas.microsoft.com/office/drawing/2014/main" val="2921015382"/>
                    </a:ext>
                  </a:extLst>
                </a:gridCol>
              </a:tblGrid>
              <a:tr h="35344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66076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October 1997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Fortran 1.0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24040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October 1998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C/C++ 1.0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22297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March 2002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C/C++ 2.0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815206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May 2005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2.5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93456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May 2008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3.0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65992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July 2011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3.1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46248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July 2013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4.0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90788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November 2015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4.5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5944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November 2018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5.0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72226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November 2020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5.1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83234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November 2021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5.2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3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35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85202" cy="388077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前述的构造都遵循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Fork-Join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模式，对任务类型有限制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）构造允许定义任务以及依赖关系，动态调度执行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即动态管理线程池（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pool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）和任务池（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pool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117D6B-DF7C-4856-AEA5-66EB53C7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49" y="1625507"/>
            <a:ext cx="3733992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47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85202" cy="388077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将循环转换为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用于列出内存对齐的指针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safelen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用于标记循环展开时的数据依赖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C95037-4F59-4B3F-9CA4-04FD4825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71" y="1396820"/>
            <a:ext cx="4286470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50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85202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编译器也自带向量化功能，例如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-O3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ffast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-math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fivopts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-march=native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fopt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-info-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fopt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-info-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-missed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448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85202" cy="3880773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参考</a:t>
            </a:r>
            <a:r>
              <a:rPr lang="zh-CN" altLang="en-US" b="0" i="0" u="none" strike="noStrike" dirty="0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网页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OpenMP API 4.0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开始支持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F76AEA-EEEA-42D2-BE11-1A4A82045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489" y="1596931"/>
            <a:ext cx="5124713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58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42551886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226717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杨超，北京大学课程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并行与分布式计算基础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Schmidt B, Gonzalez-Dominguez J,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Hundt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C, et al. Parallel programming: concepts and practice[M]. Morgan Kaufmann, 2017.</a:t>
            </a:r>
          </a:p>
          <a:p>
            <a:r>
              <a:rPr lang="en-US" altLang="zh-CN" b="0" i="0" u="none" strike="noStrike" dirty="0">
                <a:solidFill>
                  <a:srgbClr val="0088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API reference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u="none" strike="noStrike" dirty="0">
                <a:solidFill>
                  <a:srgbClr val="0088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C/C++ Reference Guide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185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99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051602" cy="3880773"/>
          </a:xfrm>
        </p:spPr>
        <p:txBody>
          <a:bodyPr/>
          <a:lstStyle/>
          <a:p>
            <a:r>
              <a:rPr lang="en-US" altLang="zh-CN" dirty="0"/>
              <a:t>OpenMP library</a:t>
            </a:r>
          </a:p>
          <a:p>
            <a:r>
              <a:rPr lang="en-US" altLang="zh-CN" dirty="0"/>
              <a:t>OpenMP Runtime library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9B2E2-4792-42BC-A5BB-046F976D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29" y="1342935"/>
            <a:ext cx="5669026" cy="38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2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执行模型：</a:t>
            </a:r>
            <a:r>
              <a:rPr lang="en-US" altLang="zh-CN" dirty="0"/>
              <a:t>Fork-Join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205951" cy="388077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 thread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）开始执行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进入并行区（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 region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）开始并行执行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在并行区结尾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进行同步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和结束线程，继续单线程执行程序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CE11A4-853C-43A9-95BD-25E60102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84" y="1693465"/>
            <a:ext cx="4666499" cy="34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1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3223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进程和线程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每个进程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有自己独立的地址空间</a:t>
            </a:r>
            <a:endParaRPr lang="en-US" altLang="zh-CN" sz="1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在进程之间切换需要进行上下文切换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一个进程下的线程共享地址空间</a:t>
            </a:r>
          </a:p>
          <a:p>
            <a:pPr lvl="1"/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在线程之间切换开销较小</a:t>
            </a:r>
          </a:p>
        </p:txBody>
      </p:sp>
    </p:spTree>
    <p:extLst>
      <p:ext uri="{BB962C8B-B14F-4D97-AF65-F5344CB8AC3E}">
        <p14:creationId xmlns:p14="http://schemas.microsoft.com/office/powerpoint/2010/main" val="192320535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标准自定义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3130</Words>
  <Application>Microsoft Office PowerPoint</Application>
  <PresentationFormat>宽屏</PresentationFormat>
  <Paragraphs>477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1" baseType="lpstr">
      <vt:lpstr>微软雅黑</vt:lpstr>
      <vt:lpstr>Arial</vt:lpstr>
      <vt:lpstr>Consolas</vt:lpstr>
      <vt:lpstr>Wingdings 3</vt:lpstr>
      <vt:lpstr>平面</vt:lpstr>
      <vt:lpstr>Introduction to OpenMP</vt:lpstr>
      <vt:lpstr>目录</vt:lpstr>
      <vt:lpstr>简介</vt:lpstr>
      <vt:lpstr>什么是OpenMP？</vt:lpstr>
      <vt:lpstr>历史版本</vt:lpstr>
      <vt:lpstr>技术框架</vt:lpstr>
      <vt:lpstr>执行模型：Fork-Join Model</vt:lpstr>
      <vt:lpstr>基础知识</vt:lpstr>
      <vt:lpstr>进程和线程</vt:lpstr>
      <vt:lpstr>操作系统的线程设计</vt:lpstr>
      <vt:lpstr>线程的硬件调度</vt:lpstr>
      <vt:lpstr>硬件的内存模型</vt:lpstr>
      <vt:lpstr>硬件的内存模型</vt:lpstr>
      <vt:lpstr>线程亲和性和线程绑定</vt:lpstr>
      <vt:lpstr>线程亲和性和线程绑定</vt:lpstr>
      <vt:lpstr>OpenMP编程</vt:lpstr>
      <vt:lpstr>安装</vt:lpstr>
      <vt:lpstr>编译使用</vt:lpstr>
      <vt:lpstr>Hello</vt:lpstr>
      <vt:lpstr>Hello</vt:lpstr>
      <vt:lpstr>Hello</vt:lpstr>
      <vt:lpstr>设置线程数</vt:lpstr>
      <vt:lpstr>一些常用库函数</vt:lpstr>
      <vt:lpstr>parallel构造</vt:lpstr>
      <vt:lpstr>支持的从句</vt:lpstr>
      <vt:lpstr>支持的从句</vt:lpstr>
      <vt:lpstr>支持的从句</vt:lpstr>
      <vt:lpstr>样例代码</vt:lpstr>
      <vt:lpstr>for构造</vt:lpstr>
      <vt:lpstr>样例代码</vt:lpstr>
      <vt:lpstr>格式要求</vt:lpstr>
      <vt:lpstr>parallel for</vt:lpstr>
      <vt:lpstr>支持的从句</vt:lpstr>
      <vt:lpstr>支持的从句</vt:lpstr>
      <vt:lpstr>样例代码</vt:lpstr>
      <vt:lpstr>Reduction</vt:lpstr>
      <vt:lpstr>样例代码</vt:lpstr>
      <vt:lpstr>reduction执行过程</vt:lpstr>
      <vt:lpstr>同步构造</vt:lpstr>
      <vt:lpstr>sections构造</vt:lpstr>
      <vt:lpstr>#pragma omp barrier</vt:lpstr>
      <vt:lpstr>#pragma omp single</vt:lpstr>
      <vt:lpstr>#pragma omp master</vt:lpstr>
      <vt:lpstr>#pragma omp critical</vt:lpstr>
      <vt:lpstr>#pragma omp atomic</vt:lpstr>
      <vt:lpstr>False Sharing</vt:lpstr>
      <vt:lpstr>样例代码</vt:lpstr>
      <vt:lpstr>False Sharing</vt:lpstr>
      <vt:lpstr>更多特性</vt:lpstr>
      <vt:lpstr>任务构造</vt:lpstr>
      <vt:lpstr>向量化</vt:lpstr>
      <vt:lpstr>向量化</vt:lpstr>
      <vt:lpstr>GPU支持</vt:lpstr>
      <vt:lpstr>参考资料</vt:lpstr>
      <vt:lpstr>参考资料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瑞诚</dc:creator>
  <cp:lastModifiedBy>王 瑞诚</cp:lastModifiedBy>
  <cp:revision>49</cp:revision>
  <dcterms:created xsi:type="dcterms:W3CDTF">2023-01-06T15:58:12Z</dcterms:created>
  <dcterms:modified xsi:type="dcterms:W3CDTF">2023-01-07T14:29:29Z</dcterms:modified>
</cp:coreProperties>
</file>