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97" r:id="rId3"/>
    <p:sldId id="299" r:id="rId4"/>
    <p:sldId id="306" r:id="rId5"/>
    <p:sldId id="307" r:id="rId6"/>
    <p:sldId id="300" r:id="rId7"/>
    <p:sldId id="308" r:id="rId8"/>
    <p:sldId id="305" r:id="rId9"/>
    <p:sldId id="30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23368"/>
    <a:srgbClr val="114F9F"/>
    <a:srgbClr val="9BBB59"/>
    <a:srgbClr val="8064A2"/>
    <a:srgbClr val="4F81BD"/>
    <a:srgbClr val="C0504D"/>
    <a:srgbClr val="4BACC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D1F1-D724-4AC1-93C5-DC9ABA9C1EA4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A17B-6F8B-4A94-8B8D-FD0991A1F1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8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0741" y="2682140"/>
            <a:ext cx="2088296" cy="2844240"/>
          </a:xfrm>
          <a:prstGeom prst="rect">
            <a:avLst/>
          </a:prstGeom>
        </p:spPr>
      </p:pic>
      <p:sp>
        <p:nvSpPr>
          <p:cNvPr id="10" name="L 도형 5"/>
          <p:cNvSpPr/>
          <p:nvPr/>
        </p:nvSpPr>
        <p:spPr bwMode="auto">
          <a:xfrm flipH="1">
            <a:off x="817" y="5976589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L 도형 5"/>
          <p:cNvSpPr/>
          <p:nvPr/>
        </p:nvSpPr>
        <p:spPr bwMode="auto">
          <a:xfrm flipH="1">
            <a:off x="818" y="6029547"/>
            <a:ext cx="9143182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8" descr="C:\Users\Donggeon Lee\Desktop\IoT\pn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9053" y="6223627"/>
            <a:ext cx="1645499" cy="4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277281"/>
            <a:ext cx="7772400" cy="125982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0024" y="3023001"/>
            <a:ext cx="5843952" cy="1081259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4EA2"/>
                </a:solidFill>
                <a:effectLst>
                  <a:glow rad="38100">
                    <a:schemeClr val="bg1"/>
                  </a:glow>
                </a:effectLst>
                <a:latin typeface="Candara" panose="020E0502030303020204" pitchFamily="34" charset="0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10D680-078B-4021-91D2-BFE36AAF6766}"/>
              </a:ext>
            </a:extLst>
          </p:cNvPr>
          <p:cNvSpPr txBox="1"/>
          <p:nvPr/>
        </p:nvSpPr>
        <p:spPr>
          <a:xfrm>
            <a:off x="3320925" y="5041117"/>
            <a:ext cx="2723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부산대학교 공과대학 전기컴퓨터공학부</a:t>
            </a:r>
            <a:endParaRPr lang="en-US" altLang="ko-KR" sz="1200" b="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2000" b="0" dirty="0">
                <a:solidFill>
                  <a:schemeClr val="tx2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컴퓨터공학전공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FA9853B-F490-4B3B-9B23-5B632CC61D03}"/>
              </a:ext>
            </a:extLst>
          </p:cNvPr>
          <p:cNvSpPr/>
          <p:nvPr/>
        </p:nvSpPr>
        <p:spPr>
          <a:xfrm>
            <a:off x="817" y="0"/>
            <a:ext cx="9144000" cy="711200"/>
          </a:xfrm>
          <a:prstGeom prst="rect">
            <a:avLst/>
          </a:prstGeom>
          <a:solidFill>
            <a:srgbClr val="004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3CDD27-CD1C-4CA0-A452-7B574BE3AB50}"/>
              </a:ext>
            </a:extLst>
          </p:cNvPr>
          <p:cNvSpPr/>
          <p:nvPr/>
        </p:nvSpPr>
        <p:spPr>
          <a:xfrm>
            <a:off x="0" y="612559"/>
            <a:ext cx="9144000" cy="383340"/>
          </a:xfrm>
          <a:prstGeom prst="rect">
            <a:avLst/>
          </a:prstGeom>
          <a:solidFill>
            <a:srgbClr val="20A15E"/>
          </a:solidFill>
          <a:ln>
            <a:solidFill>
              <a:srgbClr val="20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기본형">
            <a:extLst>
              <a:ext uri="{FF2B5EF4-FFF2-40B4-BE49-F238E27FC236}">
                <a16:creationId xmlns:a16="http://schemas.microsoft.com/office/drawing/2014/main" xmlns="" id="{D26D7978-E8B6-4D84-BAC1-928F19A6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13" t="26557" r="28362" b="25734"/>
          <a:stretch/>
        </p:blipFill>
        <p:spPr bwMode="auto">
          <a:xfrm>
            <a:off x="108529" y="133822"/>
            <a:ext cx="1080653" cy="7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정장형 심볼01">
            <a:extLst>
              <a:ext uri="{FF2B5EF4-FFF2-40B4-BE49-F238E27FC236}">
                <a16:creationId xmlns:a16="http://schemas.microsoft.com/office/drawing/2014/main" xmlns="" id="{690CD754-3353-485D-95B4-94148F98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7064" y="5041117"/>
            <a:ext cx="613861" cy="6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69603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69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288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lnSpc>
                <a:spcPct val="150000"/>
              </a:lnSpc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911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3929066"/>
            <a:ext cx="7772400" cy="714380"/>
          </a:xfr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4643445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6072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5565FF20-9F99-4F3D-8508-0C7C5A8F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256323F4-0B9B-4F2F-9D74-97D8AAC62AB9}"/>
              </a:ext>
            </a:extLst>
          </p:cNvPr>
          <p:cNvSpPr>
            <a:spLocks noGrp="1"/>
          </p:cNvSpPr>
          <p:nvPr>
            <p:ph sz="half" idx="11"/>
            <p:custDataLst>
              <p:tags r:id="rId3"/>
            </p:custDataLst>
          </p:nvPr>
        </p:nvSpPr>
        <p:spPr>
          <a:xfrm>
            <a:off x="4927600" y="908720"/>
            <a:ext cx="4038600" cy="5832648"/>
          </a:xfrm>
        </p:spPr>
        <p:txBody>
          <a:bodyPr>
            <a:normAutofit/>
          </a:bodyPr>
          <a:lstStyle>
            <a:lvl1pPr>
              <a:defRPr sz="2000"/>
            </a:lvl1pPr>
            <a:lvl2pPr marL="442913" indent="-174625">
              <a:defRPr sz="1600"/>
            </a:lvl2pPr>
            <a:lvl3pPr marL="803275" indent="-174625">
              <a:defRPr sz="1400"/>
            </a:lvl3pPr>
            <a:lvl4pPr marL="1081088" indent="-277813">
              <a:defRPr sz="1200"/>
            </a:lvl4pPr>
            <a:lvl5pPr marL="1163638" indent="-268288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92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8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031809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009EA8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algn="ctr" fontAlgn="ctr" latinLnBrk="1">
              <a:spcBef>
                <a:spcPct val="20000"/>
              </a:spcBef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hlink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 sz="3200">
              <a:solidFill>
                <a:srgbClr val="481C10"/>
              </a:solidFill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301038" y="6525344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ctr" latinLnBrk="1" hangingPunct="1">
              <a:spcBef>
                <a:spcPct val="20000"/>
              </a:spcBef>
              <a:defRPr/>
            </a:pPr>
            <a:fld id="{384696AA-5E38-43AD-84E0-1096E86142ED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fontAlgn="ctr" latin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26960" y="836712"/>
            <a:ext cx="8449496" cy="5544616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96765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180108"/>
            <a:ext cx="8786688" cy="614218"/>
          </a:xfrm>
        </p:spPr>
        <p:txBody>
          <a:bodyPr/>
          <a:lstStyle>
            <a:lvl1pPr>
              <a:defRPr baseline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B05DB11-9E8D-4861-8DF2-ADEACCA464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0" y="914400"/>
            <a:ext cx="8587509" cy="5532438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  <a:ea typeface="+mj-ea"/>
              </a:defRPr>
            </a:lvl1pPr>
            <a:lvl2pPr>
              <a:defRPr baseline="0">
                <a:latin typeface="Candara" panose="020E0502030303020204" pitchFamily="34" charset="0"/>
                <a:ea typeface="+mn-ea"/>
              </a:defRPr>
            </a:lvl2pPr>
            <a:lvl3pPr>
              <a:defRPr baseline="0">
                <a:latin typeface="Candara" panose="020E0502030303020204" pitchFamily="34" charset="0"/>
                <a:ea typeface="+mn-ea"/>
              </a:defRPr>
            </a:lvl3pPr>
            <a:lvl4pPr>
              <a:defRPr baseline="0">
                <a:latin typeface="Candara" panose="020E0502030303020204" pitchFamily="34" charset="0"/>
                <a:ea typeface="+mn-ea"/>
              </a:defRPr>
            </a:lvl4pPr>
            <a:lvl5pPr>
              <a:defRPr baseline="0">
                <a:latin typeface="Candara" panose="020E0502030303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9779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20472" y="6597352"/>
            <a:ext cx="323528" cy="194616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lIns="0" tIns="0" rIns="0" bIns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 b="0" baseline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97B2DE0-1A44-4C02-8B54-020652419A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181794" y="129648"/>
            <a:ext cx="8784976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179512" y="796190"/>
            <a:ext cx="8784976" cy="59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791968"/>
            <a:ext cx="9144000" cy="66032"/>
          </a:xfrm>
          <a:prstGeom prst="rect">
            <a:avLst/>
          </a:prstGeom>
          <a:solidFill>
            <a:srgbClr val="20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 descr="C:\Users\Donggeon Lee\Desktop\IoT\pnu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430120"/>
            <a:ext cx="1325123" cy="3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80" r:id="rId10"/>
    <p:sldLayoutId id="214748367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 baseline="0">
          <a:solidFill>
            <a:srgbClr val="20A15E"/>
          </a:solidFill>
          <a:effectLst>
            <a:glow rad="127000">
              <a:schemeClr val="bg1"/>
            </a:glow>
          </a:effectLst>
          <a:latin typeface="Candara" panose="020E0502030303020204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>
          <a:solidFill>
            <a:srgbClr val="0E2AA7"/>
          </a:solidFill>
          <a:latin typeface="Times New Roman" pitchFamily="18" charset="0"/>
          <a:ea typeface="나눔고딕 Bold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v"/>
        <a:defRPr sz="2000" b="1" kern="1200" baseline="0">
          <a:solidFill>
            <a:srgbClr val="023368"/>
          </a:solidFill>
          <a:effectLst>
            <a:glow rad="38100">
              <a:schemeClr val="bg1"/>
            </a:glow>
          </a:effectLst>
          <a:latin typeface="Candara" panose="020E0502030303020204" pitchFamily="34" charset="0"/>
          <a:ea typeface="+mj-ea"/>
          <a:cs typeface="+mn-cs"/>
        </a:defRPr>
      </a:lvl1pPr>
      <a:lvl2pPr marL="742950" indent="-285750" algn="l" rtl="0" eaLnBrk="1" fontAlgn="base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–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»"/>
        <a:defRPr sz="1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 오토메이션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8E6DD0D-58CE-4ECD-B3B8-09118EB1B845}"/>
              </a:ext>
            </a:extLst>
          </p:cNvPr>
          <p:cNvSpPr/>
          <p:nvPr/>
        </p:nvSpPr>
        <p:spPr>
          <a:xfrm>
            <a:off x="95731" y="6461349"/>
            <a:ext cx="2400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81518" latinLnBrk="0"/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Elementary Computer </a:t>
            </a:r>
            <a:r>
              <a:rPr lang="en-US" altLang="ko-KR" sz="1400" kern="0" spc="-91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Lab</a:t>
            </a:r>
            <a:r>
              <a:rPr lang="en-US" altLang="ko-KR" sz="1400" kern="0" spc="-9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0A15E"/>
                </a:solidFill>
                <a:latin typeface="Cooper Black" panose="0208090404030B020404" pitchFamily="18" charset="0"/>
                <a:ea typeface="나눔명조 ExtraBold" panose="02020603020101020101" pitchFamily="18" charset="-127"/>
              </a:rPr>
              <a:t>.</a:t>
            </a:r>
            <a:endParaRPr lang="ko-KR" altLang="en-US" sz="1400" kern="0" spc="-9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20A15E"/>
              </a:solidFill>
              <a:latin typeface="Cooper Black" panose="0208090404030B020404" pitchFamily="18" charset="0"/>
              <a:ea typeface="나눔명조 ExtraBold" panose="02020603020101020101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32238" y="2848303"/>
            <a:ext cx="6079524" cy="1255957"/>
          </a:xfrm>
        </p:spPr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ko-KR" altLang="en-US" dirty="0"/>
              <a:t>부산대학교 전기컴퓨터공학부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en-US" altLang="ko-KR" dirty="0" smtClean="0"/>
              <a:t>201424446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남진우</a:t>
            </a:r>
            <a:endParaRPr lang="en-US" altLang="ko-KR" sz="1800" dirty="0" smtClean="0"/>
          </a:p>
          <a:p>
            <a:r>
              <a:rPr lang="en-US" altLang="ko-KR" dirty="0" smtClean="0"/>
              <a:t>201424539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조민성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8334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</a:t>
            </a:r>
            <a:r>
              <a:rPr lang="ko-KR" altLang="en-US" dirty="0"/>
              <a:t>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1394" y="1124395"/>
            <a:ext cx="79983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쾌적한 쉴 공간이 필요한 현대인들에게 사물인터넷을 적용하여 집 내부의 환경들을 스마트 </a:t>
            </a:r>
            <a:r>
              <a:rPr lang="ko-KR" altLang="en-US" sz="2000" b="1" dirty="0" err="1" smtClean="0">
                <a:solidFill>
                  <a:srgbClr val="023368"/>
                </a:solidFill>
                <a:latin typeface="+mj-ea"/>
                <a:ea typeface="+mj-ea"/>
              </a:rPr>
              <a:t>폰이나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 내부 </a:t>
            </a: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LED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패널에 정보를 입력 받아 좀 더 나은 환경을 만들고자 프로젝트를 제안</a:t>
            </a:r>
          </a:p>
          <a:p>
            <a:endParaRPr lang="ko-KR" altLang="en-US" dirty="0" smtClean="0"/>
          </a:p>
        </p:txBody>
      </p:sp>
      <p:pic>
        <p:nvPicPr>
          <p:cNvPr id="7" name="Picture 2" descr="https://www.sktinsight.com/wp-content/uploads/2018/02/1%EC%9D%B8%EA%B0%80%EA%B5%AC%EC%8A%A4%EB%A7%88%ED%8A%B8%ED%99%88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794" y="2389991"/>
            <a:ext cx="5297104" cy="3363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63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</a:t>
            </a:r>
            <a:r>
              <a:rPr lang="ko-KR" altLang="en-US" dirty="0" smtClean="0"/>
              <a:t>목표와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893" y="2083775"/>
            <a:ext cx="8730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사용자가 집 내부 환경을 정확하게 인식하고 좀 더 나은 환경을 만들고자 함</a:t>
            </a: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000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endParaRPr lang="en-US" altLang="ko-KR" sz="2000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온도</a:t>
            </a: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/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습도 값을 종합적으로 평가하여 불쾌지수</a:t>
            </a: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측정</a:t>
            </a:r>
            <a:endParaRPr lang="en-US" altLang="ko-KR" sz="2000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§"/>
            </a:pPr>
            <a:endParaRPr lang="en-US" altLang="ko-KR" sz="2000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RGB LED </a:t>
            </a:r>
            <a:r>
              <a:rPr lang="ko-KR" altLang="en-US" sz="2000" b="1" dirty="0" smtClean="0">
                <a:solidFill>
                  <a:srgbClr val="023368"/>
                </a:solidFill>
                <a:latin typeface="+mj-ea"/>
                <a:ea typeface="+mj-ea"/>
              </a:rPr>
              <a:t>불빛으로 사용자가 불쾌지수를 판단할 수 있음</a:t>
            </a:r>
            <a:r>
              <a:rPr lang="en-US" altLang="ko-KR" sz="2000" b="1" dirty="0" smtClean="0">
                <a:solidFill>
                  <a:srgbClr val="023368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rgbClr val="02336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8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불쾌지수란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+mj-ea"/>
              </a:rPr>
              <a:t>기온과 </a:t>
            </a:r>
            <a:r>
              <a:rPr lang="ko-KR" altLang="en-US" dirty="0">
                <a:latin typeface="+mj-ea"/>
              </a:rPr>
              <a:t>습도에 따라 사람이 불쾌감을 느끼는 정도를 수치화한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856" y="4398665"/>
            <a:ext cx="873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□ 특성</a:t>
            </a: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 불쾌지수는 여름철 실내의 무더위 기준으로 사용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.</a:t>
            </a:r>
            <a:endParaRPr lang="ko-KR" altLang="en-US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 복사나 바람 조건은 포함되어 있지 않기 때문에 그 적정한 사용에는 한계가 있음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.</a:t>
            </a:r>
            <a:endParaRPr lang="ko-KR" altLang="en-US" b="1" dirty="0" smtClean="0">
              <a:solidFill>
                <a:srgbClr val="023368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-</a:t>
            </a:r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 불쾌지수 값에 따라 불쾌감을 느끼는 정도는 개인에 따라 약간의 차이는 있음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rgbClr val="023368"/>
              </a:solidFill>
              <a:latin typeface="+mj-ea"/>
              <a:ea typeface="+mj-ea"/>
            </a:endParaRPr>
          </a:p>
        </p:txBody>
      </p:sp>
      <p:pic>
        <p:nvPicPr>
          <p:cNvPr id="6" name="Picture 2" descr="C:\Users\wrewr\Desktop\아두이노 프로젝트 폴더\아두이노 프로젝트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073" y="1851175"/>
            <a:ext cx="5544485" cy="1209706"/>
          </a:xfrm>
          <a:prstGeom prst="rect">
            <a:avLst/>
          </a:prstGeom>
          <a:noFill/>
        </p:spPr>
      </p:pic>
      <p:pic>
        <p:nvPicPr>
          <p:cNvPr id="7" name="Picture 3" descr="C:\Users\wrewr\Desktop\아두이노 프로젝트 폴더\아두이노 프로젝트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339" y="3120498"/>
            <a:ext cx="6340703" cy="1748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3083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송신부</a:t>
            </a:r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</a:rPr>
              <a:t>조도 </a:t>
            </a:r>
            <a:r>
              <a:rPr lang="ko-KR" altLang="en-US" dirty="0">
                <a:latin typeface="+mj-ea"/>
              </a:rPr>
              <a:t>값을 센서로부터 받아와 수신부의 </a:t>
            </a:r>
            <a:r>
              <a:rPr lang="ko-KR" altLang="en-US" dirty="0" err="1" smtClean="0">
                <a:latin typeface="+mj-ea"/>
              </a:rPr>
              <a:t>아두이노에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값을 </a:t>
            </a:r>
            <a:r>
              <a:rPr lang="ko-KR" altLang="en-US" dirty="0">
                <a:latin typeface="+mj-ea"/>
              </a:rPr>
              <a:t>전달하는 역할을 함</a:t>
            </a:r>
            <a:r>
              <a:rPr lang="en-US" altLang="ko-KR" dirty="0"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</a:endParaRPr>
          </a:p>
          <a:p>
            <a:r>
              <a:rPr lang="ko-KR" altLang="en-US" dirty="0" err="1" smtClean="0">
                <a:latin typeface="+mj-ea"/>
              </a:rPr>
              <a:t>수신부</a:t>
            </a:r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</a:rPr>
              <a:t>송신부에서  전달받은 조도 값과 온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습도계로 측정한 온도 습도 값을 </a:t>
            </a:r>
            <a:r>
              <a:rPr lang="en-US" altLang="ko-KR" dirty="0" smtClean="0">
                <a:latin typeface="+mj-ea"/>
              </a:rPr>
              <a:t>Text </a:t>
            </a:r>
            <a:r>
              <a:rPr lang="en-US" altLang="ko-KR" dirty="0" err="1" smtClean="0">
                <a:latin typeface="+mj-ea"/>
              </a:rPr>
              <a:t>Lcd</a:t>
            </a:r>
            <a:r>
              <a:rPr lang="ko-KR" altLang="en-US" dirty="0">
                <a:latin typeface="+mj-ea"/>
              </a:rPr>
              <a:t>에 값을 출력하고 불쾌지수를 구하여</a:t>
            </a:r>
            <a:r>
              <a:rPr lang="en-US" altLang="ko-KR" dirty="0">
                <a:latin typeface="+mj-ea"/>
              </a:rPr>
              <a:t> RGB LED</a:t>
            </a:r>
            <a:r>
              <a:rPr lang="ko-KR" altLang="en-US" dirty="0">
                <a:latin typeface="+mj-ea"/>
              </a:rPr>
              <a:t>를 이용해 불쾌지수 정도를 표시함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</a:rPr>
              <a:t>일정 </a:t>
            </a:r>
            <a:r>
              <a:rPr lang="ko-KR" altLang="en-US" dirty="0">
                <a:latin typeface="+mj-ea"/>
              </a:rPr>
              <a:t>조도 이상일 경우 블라인드를 작동한다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0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제안하는 시스템의 내용 및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864995"/>
            <a:ext cx="34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송신부 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(</a:t>
            </a:r>
            <a:r>
              <a:rPr lang="ko-KR" altLang="en-US" b="1" dirty="0" err="1" smtClean="0">
                <a:solidFill>
                  <a:srgbClr val="023368"/>
                </a:solidFill>
                <a:latin typeface="+mj-ea"/>
                <a:ea typeface="+mj-ea"/>
              </a:rPr>
              <a:t>조도값</a:t>
            </a:r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 받기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rgbClr val="023368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246866" y="3668205"/>
            <a:ext cx="0" cy="1042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619183" y="1049661"/>
            <a:ext cx="1277781" cy="1098458"/>
          </a:xfrm>
          <a:prstGeom prst="ellipse">
            <a:avLst/>
          </a:prstGeom>
          <a:solidFill>
            <a:srgbClr val="B0A8E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start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46866" y="2148118"/>
            <a:ext cx="0" cy="6435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카드 14"/>
          <p:cNvSpPr/>
          <p:nvPr/>
        </p:nvSpPr>
        <p:spPr>
          <a:xfrm>
            <a:off x="3537403" y="2813850"/>
            <a:ext cx="1367450" cy="1153935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조도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46669" y="4744470"/>
            <a:ext cx="2577978" cy="1287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수신부로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 값 전달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(UART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5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화살표 연결선 82"/>
          <p:cNvCxnSpPr/>
          <p:nvPr/>
        </p:nvCxnSpPr>
        <p:spPr>
          <a:xfrm flipH="1">
            <a:off x="5366657" y="1197428"/>
            <a:ext cx="3052" cy="8055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371966" y="4427035"/>
            <a:ext cx="0" cy="1563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제안하는 시스템의 내용 및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>
                <a:latin typeface="+mj-ea"/>
                <a:ea typeface="+mj-ea"/>
              </a:rPr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9599"/>
            <a:ext cx="19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23368"/>
                </a:solidFill>
                <a:latin typeface="+mj-ea"/>
                <a:ea typeface="+mj-ea"/>
              </a:rPr>
              <a:t>수신부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023368"/>
                </a:solidFill>
                <a:latin typeface="+mj-ea"/>
                <a:ea typeface="+mj-ea"/>
              </a:rPr>
              <a:t>센서 동작</a:t>
            </a:r>
            <a:r>
              <a:rPr lang="en-US" altLang="ko-KR" b="1" dirty="0" smtClean="0">
                <a:solidFill>
                  <a:srgbClr val="023368"/>
                </a:solidFill>
                <a:latin typeface="+mj-ea"/>
                <a:ea typeface="+mj-ea"/>
              </a:rPr>
              <a:t>)</a:t>
            </a:r>
            <a:endParaRPr lang="ko-KR" altLang="en-US" b="1" dirty="0">
              <a:solidFill>
                <a:srgbClr val="023368"/>
              </a:solidFill>
              <a:latin typeface="+mj-ea"/>
              <a:ea typeface="+mj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9954" y="5967789"/>
            <a:ext cx="2024744" cy="653143"/>
          </a:xfrm>
          <a:prstGeom prst="ellipse">
            <a:avLst/>
          </a:prstGeom>
          <a:solidFill>
            <a:srgbClr val="B0A8E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end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7571" y="587829"/>
            <a:ext cx="1741716" cy="8599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입력 값 확인</a:t>
            </a:r>
            <a:endParaRPr lang="en-US" altLang="ko-KR" sz="15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T=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온도</a:t>
            </a:r>
            <a:endParaRPr lang="en-US" altLang="ko-KR" sz="15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L=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조도</a:t>
            </a:r>
            <a:endParaRPr lang="en-US" altLang="ko-KR" sz="15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R=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습도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0" y="1657206"/>
            <a:ext cx="5995333" cy="4961308"/>
            <a:chOff x="0" y="1657206"/>
            <a:chExt cx="5995333" cy="496130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40229" y="5910942"/>
              <a:ext cx="0" cy="41365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219199" y="3048000"/>
              <a:ext cx="7511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219199" y="4256314"/>
              <a:ext cx="7511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219199" y="5529943"/>
              <a:ext cx="7511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740229" y="6324601"/>
              <a:ext cx="123008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0" y="1657206"/>
              <a:ext cx="5995333" cy="4961308"/>
              <a:chOff x="533401" y="1896692"/>
              <a:chExt cx="5995333" cy="4961308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85801" y="2438400"/>
                <a:ext cx="1186542" cy="3788229"/>
                <a:chOff x="685801" y="2438400"/>
                <a:chExt cx="1186542" cy="3788229"/>
              </a:xfrm>
            </p:grpSpPr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1284515" y="3624943"/>
                  <a:ext cx="0" cy="402772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273630" y="4920343"/>
                  <a:ext cx="0" cy="402772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1284515" y="2438400"/>
                  <a:ext cx="0" cy="40277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순서도: 판단 32"/>
                <p:cNvSpPr/>
                <p:nvPr/>
              </p:nvSpPr>
              <p:spPr>
                <a:xfrm>
                  <a:off x="696687" y="2830285"/>
                  <a:ext cx="1175656" cy="914400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V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≥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80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순서도: 판단 33"/>
                <p:cNvSpPr/>
                <p:nvPr/>
              </p:nvSpPr>
              <p:spPr>
                <a:xfrm>
                  <a:off x="685801" y="5312229"/>
                  <a:ext cx="1175656" cy="914400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V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≥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68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순서도: 판단 34"/>
                <p:cNvSpPr/>
                <p:nvPr/>
              </p:nvSpPr>
              <p:spPr>
                <a:xfrm>
                  <a:off x="685802" y="4038600"/>
                  <a:ext cx="1175656" cy="914400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V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≥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75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533401" y="1896692"/>
                <a:ext cx="1578428" cy="639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불쾌지수 측정</a:t>
                </a:r>
                <a:endParaRPr lang="en-US" altLang="ko-KR" sz="15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V=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불쾌지수</a:t>
                </a:r>
                <a:endParaRPr lang="ko-KR" altLang="en-US" sz="15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8458" y="4953000"/>
                <a:ext cx="4680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No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05000" y="2895600"/>
                <a:ext cx="5769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Yes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8458" y="6215743"/>
                <a:ext cx="4680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No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9343" y="3701142"/>
                <a:ext cx="4680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No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15885" y="4125686"/>
                <a:ext cx="5769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Yes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83229" y="5366658"/>
                <a:ext cx="5769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Yes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  <p:sp>
            <p:nvSpPr>
              <p:cNvPr id="24" name="순서도: 문서 23"/>
              <p:cNvSpPr/>
              <p:nvPr/>
            </p:nvSpPr>
            <p:spPr>
              <a:xfrm>
                <a:off x="2514598" y="2939141"/>
                <a:ext cx="1132116" cy="674917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RGB 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Red 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출력</a:t>
                </a:r>
                <a:endParaRPr lang="ko-KR" altLang="en-US" sz="15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순서도: 문서 24"/>
              <p:cNvSpPr/>
              <p:nvPr/>
            </p:nvSpPr>
            <p:spPr>
              <a:xfrm>
                <a:off x="2514598" y="4212769"/>
                <a:ext cx="1132116" cy="674917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RGB 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Yellow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출력</a:t>
                </a:r>
                <a:endParaRPr lang="ko-KR" altLang="en-US" sz="15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순서도: 문서 25"/>
              <p:cNvSpPr/>
              <p:nvPr/>
            </p:nvSpPr>
            <p:spPr>
              <a:xfrm>
                <a:off x="2503712" y="6183083"/>
                <a:ext cx="1132116" cy="674917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RGB 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Green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출력</a:t>
                </a:r>
                <a:endParaRPr lang="ko-KR" altLang="en-US" sz="15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순서도: 문서 26"/>
              <p:cNvSpPr/>
              <p:nvPr/>
            </p:nvSpPr>
            <p:spPr>
              <a:xfrm>
                <a:off x="2503712" y="5421083"/>
                <a:ext cx="1132116" cy="674917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RGB 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Blue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출력</a:t>
                </a:r>
                <a:endParaRPr lang="ko-KR" altLang="en-US" sz="15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951791" y="3212790"/>
                <a:ext cx="5769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+mj-ea"/>
                    <a:ea typeface="+mj-ea"/>
                  </a:rPr>
                  <a:t>Yes</a:t>
                </a:r>
                <a:endParaRPr lang="ko-KR" altLang="en-US" sz="15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740229" y="1001486"/>
            <a:ext cx="3777342" cy="642257"/>
            <a:chOff x="740229" y="1001486"/>
            <a:chExt cx="3777342" cy="642257"/>
          </a:xfrm>
        </p:grpSpPr>
        <p:cxnSp>
          <p:nvCxnSpPr>
            <p:cNvPr id="37" name="직선 연결선 36"/>
            <p:cNvCxnSpPr>
              <a:stCxn id="7" idx="1"/>
            </p:cNvCxnSpPr>
            <p:nvPr/>
          </p:nvCxnSpPr>
          <p:spPr>
            <a:xfrm flipH="1" flipV="1">
              <a:off x="740229" y="1001486"/>
              <a:ext cx="3777342" cy="163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740229" y="1001486"/>
              <a:ext cx="0" cy="642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>
            <a:stCxn id="24" idx="3"/>
          </p:cNvCxnSpPr>
          <p:nvPr/>
        </p:nvCxnSpPr>
        <p:spPr>
          <a:xfrm flipV="1">
            <a:off x="3113313" y="3036711"/>
            <a:ext cx="262065" cy="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113313" y="4255911"/>
            <a:ext cx="262065" cy="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113313" y="5463822"/>
            <a:ext cx="262065" cy="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3"/>
          </p:cNvCxnSpPr>
          <p:nvPr/>
        </p:nvCxnSpPr>
        <p:spPr>
          <a:xfrm flipV="1">
            <a:off x="3102427" y="6276622"/>
            <a:ext cx="1413129" cy="44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386667" y="3048000"/>
            <a:ext cx="0" cy="3217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6270173" y="903515"/>
            <a:ext cx="2873827" cy="5455896"/>
            <a:chOff x="6336580" y="1005447"/>
            <a:chExt cx="4081049" cy="5288914"/>
          </a:xfrm>
        </p:grpSpPr>
        <p:sp>
          <p:nvSpPr>
            <p:cNvPr id="45" name="순서도: 문서 44"/>
            <p:cNvSpPr/>
            <p:nvPr/>
          </p:nvSpPr>
          <p:spPr>
            <a:xfrm>
              <a:off x="8381999" y="2068284"/>
              <a:ext cx="2035630" cy="1328060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  <a:latin typeface="+mj-ea"/>
                  <a:ea typeface="+mj-ea"/>
                </a:rPr>
                <a:t>Text led</a:t>
              </a:r>
              <a:r>
                <a:rPr lang="ko-KR" altLang="en-US" sz="1500" dirty="0" smtClean="0">
                  <a:solidFill>
                    <a:schemeClr val="tx1"/>
                  </a:solidFill>
                  <a:latin typeface="+mj-ea"/>
                  <a:ea typeface="+mj-ea"/>
                </a:rPr>
                <a:t>로 출력</a:t>
              </a:r>
              <a:endParaRPr lang="ko-KR" altLang="en-US" sz="1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336580" y="1005447"/>
              <a:ext cx="3189513" cy="1048395"/>
              <a:chOff x="6336580" y="1005447"/>
              <a:chExt cx="3189513" cy="1048395"/>
            </a:xfrm>
          </p:grpSpPr>
          <p:cxnSp>
            <p:nvCxnSpPr>
              <p:cNvPr id="49" name="직선 연결선 48"/>
              <p:cNvCxnSpPr/>
              <p:nvPr/>
            </p:nvCxnSpPr>
            <p:spPr>
              <a:xfrm flipV="1">
                <a:off x="6336580" y="1005447"/>
                <a:ext cx="3189513" cy="181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9499344" y="1026553"/>
                <a:ext cx="0" cy="10272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/>
            <p:cNvCxnSpPr>
              <a:stCxn id="45" idx="2"/>
            </p:cNvCxnSpPr>
            <p:nvPr/>
          </p:nvCxnSpPr>
          <p:spPr>
            <a:xfrm>
              <a:off x="9399814" y="3308545"/>
              <a:ext cx="0" cy="29793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623824" y="6294361"/>
              <a:ext cx="27964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순서도: 판단 52"/>
          <p:cNvSpPr/>
          <p:nvPr/>
        </p:nvSpPr>
        <p:spPr>
          <a:xfrm>
            <a:off x="4484580" y="2015207"/>
            <a:ext cx="1772356" cy="91440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L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≥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700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순서도: 문서 59"/>
          <p:cNvSpPr/>
          <p:nvPr/>
        </p:nvSpPr>
        <p:spPr>
          <a:xfrm>
            <a:off x="4687366" y="3488679"/>
            <a:ext cx="1456267" cy="97084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블라인드 작동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387753" y="2938880"/>
            <a:ext cx="5444" cy="5721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030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63015" y="3569976"/>
            <a:ext cx="7887071" cy="2266105"/>
            <a:chOff x="365892" y="3584028"/>
            <a:chExt cx="7824791" cy="2266105"/>
          </a:xfrm>
        </p:grpSpPr>
        <p:sp>
          <p:nvSpPr>
            <p:cNvPr id="11" name="직사각형 10"/>
            <p:cNvSpPr/>
            <p:nvPr/>
          </p:nvSpPr>
          <p:spPr>
            <a:xfrm>
              <a:off x="365892" y="3769084"/>
              <a:ext cx="7824791" cy="2081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ko-KR" altLang="en-US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 </a:t>
              </a:r>
              <a:r>
                <a:rPr lang="en-US" altLang="ko-KR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	</a:t>
              </a:r>
              <a:r>
                <a:rPr lang="ko-KR" altLang="en-US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텍스트</a:t>
              </a:r>
              <a:r>
                <a:rPr lang="en-US" altLang="ko-KR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LCD</a:t>
              </a:r>
              <a:r>
                <a:rPr lang="ko-KR" altLang="en-US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                </a:t>
              </a:r>
              <a:r>
                <a:rPr lang="en-US" altLang="ko-KR" b="1" dirty="0" smtClean="0">
                  <a:solidFill>
                    <a:srgbClr val="023368"/>
                  </a:solidFill>
                  <a:latin typeface="+mj-ea"/>
                  <a:ea typeface="+mj-ea"/>
                </a:rPr>
                <a:t>RGB</a:t>
              </a:r>
              <a:endParaRPr lang="en-US" altLang="ko-KR" b="1" dirty="0" smtClean="0">
                <a:solidFill>
                  <a:srgbClr val="023368"/>
                </a:solidFill>
                <a:latin typeface="+mj-ea"/>
                <a:ea typeface="+mj-ea"/>
              </a:endParaRPr>
            </a:p>
          </p:txBody>
        </p:sp>
        <p:pic>
          <p:nvPicPr>
            <p:cNvPr id="12" name="Picture 10" descr="RGB led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1683" y="3647090"/>
              <a:ext cx="1439917" cy="1439917"/>
            </a:xfrm>
            <a:prstGeom prst="rect">
              <a:avLst/>
            </a:prstGeom>
            <a:noFill/>
          </p:spPr>
        </p:pic>
        <p:pic>
          <p:nvPicPr>
            <p:cNvPr id="14" name="Picture 18" descr="ê´ë ¨ ì´ë¯¸ì§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5451" y="3584028"/>
              <a:ext cx="1693179" cy="1558046"/>
            </a:xfrm>
            <a:prstGeom prst="rect">
              <a:avLst/>
            </a:prstGeom>
            <a:noFill/>
          </p:spPr>
        </p:pic>
      </p:grpSp>
      <p:grpSp>
        <p:nvGrpSpPr>
          <p:cNvPr id="15" name="그룹 14"/>
          <p:cNvGrpSpPr/>
          <p:nvPr/>
        </p:nvGrpSpPr>
        <p:grpSpPr>
          <a:xfrm>
            <a:off x="0" y="996582"/>
            <a:ext cx="8724228" cy="2389980"/>
            <a:chOff x="1520991" y="1890358"/>
            <a:chExt cx="7557692" cy="2389980"/>
          </a:xfrm>
        </p:grpSpPr>
        <p:grpSp>
          <p:nvGrpSpPr>
            <p:cNvPr id="16" name="그룹 26"/>
            <p:cNvGrpSpPr/>
            <p:nvPr/>
          </p:nvGrpSpPr>
          <p:grpSpPr>
            <a:xfrm>
              <a:off x="1520991" y="1890358"/>
              <a:ext cx="7557692" cy="2389980"/>
              <a:chOff x="709270" y="1509358"/>
              <a:chExt cx="8366234" cy="23899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09270" y="1818289"/>
                <a:ext cx="8366234" cy="2081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tx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        </a:t>
                </a:r>
                <a:r>
                  <a:rPr lang="ko-KR" altLang="en-US" b="1" dirty="0" smtClean="0">
                    <a:solidFill>
                      <a:srgbClr val="023368"/>
                    </a:solidFill>
                    <a:latin typeface="+mj-ea"/>
                    <a:ea typeface="+mj-ea"/>
                  </a:rPr>
                  <a:t>가변저항                  </a:t>
                </a:r>
                <a:r>
                  <a:rPr lang="ko-KR" altLang="en-US" b="1" dirty="0" err="1" smtClean="0">
                    <a:solidFill>
                      <a:srgbClr val="023368"/>
                    </a:solidFill>
                    <a:latin typeface="+mj-ea"/>
                    <a:ea typeface="+mj-ea"/>
                  </a:rPr>
                  <a:t>서</a:t>
                </a:r>
                <a:r>
                  <a:rPr lang="ko-KR" altLang="en-US" b="1" dirty="0" err="1" smtClean="0">
                    <a:solidFill>
                      <a:srgbClr val="023368"/>
                    </a:solidFill>
                    <a:latin typeface="+mj-ea"/>
                    <a:ea typeface="+mj-ea"/>
                  </a:rPr>
                  <a:t>보</a:t>
                </a:r>
                <a:r>
                  <a:rPr lang="ko-KR" altLang="en-US" b="1" dirty="0" err="1" smtClean="0">
                    <a:solidFill>
                      <a:srgbClr val="023368"/>
                    </a:solidFill>
                    <a:latin typeface="+mj-ea"/>
                    <a:ea typeface="+mj-ea"/>
                  </a:rPr>
                  <a:t>모터</a:t>
                </a:r>
                <a:r>
                  <a:rPr lang="ko-KR" altLang="en-US" b="1" dirty="0" smtClean="0">
                    <a:solidFill>
                      <a:srgbClr val="023368"/>
                    </a:solidFill>
                    <a:latin typeface="+mj-ea"/>
                    <a:ea typeface="+mj-ea"/>
                  </a:rPr>
                  <a:t>                </a:t>
                </a:r>
                <a:r>
                  <a:rPr lang="ko-KR" altLang="en-US" b="1" dirty="0" err="1" smtClean="0">
                    <a:solidFill>
                      <a:srgbClr val="023368"/>
                    </a:solidFill>
                    <a:latin typeface="+mj-ea"/>
                    <a:ea typeface="+mj-ea"/>
                  </a:rPr>
                  <a:t>온습도</a:t>
                </a:r>
                <a:r>
                  <a:rPr lang="ko-KR" altLang="en-US" b="1" dirty="0" smtClean="0">
                    <a:solidFill>
                      <a:srgbClr val="023368"/>
                    </a:solidFill>
                    <a:latin typeface="+mj-ea"/>
                    <a:ea typeface="+mj-ea"/>
                  </a:rPr>
                  <a:t> 센서          조도 센서</a:t>
                </a:r>
                <a:r>
                  <a:rPr lang="en-US" altLang="ko-KR" b="1" dirty="0" smtClean="0">
                    <a:solidFill>
                      <a:srgbClr val="023368"/>
                    </a:solidFill>
                    <a:latin typeface="+mj-ea"/>
                    <a:ea typeface="+mj-ea"/>
                  </a:rPr>
                  <a:t> </a:t>
                </a:r>
              </a:p>
            </p:txBody>
          </p:sp>
          <p:pic>
            <p:nvPicPr>
              <p:cNvPr id="20" name="Picture 6" descr="ìë³´ëª¨í°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91128" y="1509358"/>
                <a:ext cx="2007366" cy="1459903"/>
              </a:xfrm>
              <a:prstGeom prst="rect">
                <a:avLst/>
              </a:prstGeom>
              <a:noFill/>
            </p:spPr>
          </p:pic>
        </p:grpSp>
        <p:pic>
          <p:nvPicPr>
            <p:cNvPr id="17" name="Picture 12" descr="cds ì¼ì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29302" flipH="1">
              <a:off x="7456868" y="2155337"/>
              <a:ext cx="1384612" cy="10384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dht 22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2526" y="1019500"/>
            <a:ext cx="1460828" cy="1460828"/>
          </a:xfrm>
          <a:prstGeom prst="rect">
            <a:avLst/>
          </a:prstGeom>
          <a:noFill/>
        </p:spPr>
      </p:pic>
      <p:pic>
        <p:nvPicPr>
          <p:cNvPr id="5124" name="Picture 4" descr="ìëì´ë¸ ê°ë³ì í­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543" y="1188980"/>
            <a:ext cx="1735959" cy="1301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043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 및 향후 발전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7B2DE0-1A44-4C02-8B54-020652419A9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78690" y="1177158"/>
            <a:ext cx="8587509" cy="526967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폰을</a:t>
            </a:r>
            <a:r>
              <a:rPr lang="ko-KR" altLang="en-US" dirty="0" smtClean="0"/>
              <a:t> 이용하여 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습도에 따라 적절한 동작을 수행시켜 원거리에서도 편리하게 생활 환경 관리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스마트 폰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개발로 모든 가전 제품에 적용이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8459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eufGMLZ6f4cdCbhkTB3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YkUTD7qABHdSGfRxOu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VgDfMlUYA4jayhh1HOv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9DTBptqZV2uc8jFWqjFc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8pChlaXnULdSmJ4motl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wnYXOXLUvR45dobOFO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bEfVRAWoJn4JJGiHEPM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YOn956YP6sfx4V7ktuW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tcCmzjmhfJDuZhLbpvTG"/>
</p:tagLst>
</file>

<file path=ppt/theme/theme1.xml><?xml version="1.0" encoding="utf-8"?>
<a:theme xmlns:a="http://schemas.openxmlformats.org/drawingml/2006/main" name="PNU_CSE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NU_CSE2018" id="{439E5F79-CFE3-4032-A601-C40681A7A87C}" vid="{10F89F83-683A-40D6-BA90-26E73A5918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PNU_CSE2018</Template>
  <TotalTime>1979</TotalTime>
  <Words>317</Words>
  <Application>Microsoft Office PowerPoint</Application>
  <PresentationFormat>화면 슬라이드 쇼(4:3)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PNU_CSE2018</vt:lpstr>
      <vt:lpstr>홈 오토메이션</vt:lpstr>
      <vt:lpstr>배경 및 필요성</vt:lpstr>
      <vt:lpstr>제안하는 시스템의 목표와 특성</vt:lpstr>
      <vt:lpstr>제안하는 시스템의 목표와 특성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기초 실험 교과목 개요</dc:title>
  <dc:creator>김종덕</dc:creator>
  <cp:lastModifiedBy>남진우</cp:lastModifiedBy>
  <cp:revision>150</cp:revision>
  <dcterms:created xsi:type="dcterms:W3CDTF">2018-02-20T01:52:53Z</dcterms:created>
  <dcterms:modified xsi:type="dcterms:W3CDTF">2018-06-22T13:39:20Z</dcterms:modified>
</cp:coreProperties>
</file>