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Lora"/>
      <p:regular r:id="rId42"/>
      <p:bold r:id="rId43"/>
      <p:italic r:id="rId44"/>
      <p:boldItalic r:id="rId45"/>
    </p:embeddedFont>
    <p:embeddedFont>
      <p:font typeface="Nunito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885797-DBE2-4F57-96D0-30C0F4354990}">
  <a:tblStyle styleId="{3E885797-DBE2-4F57-96D0-30C0F43549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Lora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Lora-italic.fntdata"/><Relationship Id="rId43" Type="http://schemas.openxmlformats.org/officeDocument/2006/relationships/font" Target="fonts/Lora-bold.fntdata"/><Relationship Id="rId46" Type="http://schemas.openxmlformats.org/officeDocument/2006/relationships/font" Target="fonts/NunitoSans-regular.fntdata"/><Relationship Id="rId45" Type="http://schemas.openxmlformats.org/officeDocument/2006/relationships/font" Target="fonts/Lo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Sans-italic.fntdata"/><Relationship Id="rId47" Type="http://schemas.openxmlformats.org/officeDocument/2006/relationships/font" Target="fonts/NunitoSans-bold.fntdata"/><Relationship Id="rId49" Type="http://schemas.openxmlformats.org/officeDocument/2006/relationships/font" Target="fonts/Nuni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33" Type="http://schemas.openxmlformats.org/officeDocument/2006/relationships/font" Target="fonts/Raleway-boldItalic.fntdata"/><Relationship Id="rId32" Type="http://schemas.openxmlformats.org/officeDocument/2006/relationships/font" Target="fonts/Raleway-italic.fntdata"/><Relationship Id="rId35" Type="http://schemas.openxmlformats.org/officeDocument/2006/relationships/font" Target="fonts/Lato-bold.fntdata"/><Relationship Id="rId34" Type="http://schemas.openxmlformats.org/officeDocument/2006/relationships/font" Target="fonts/Lato-regular.fntdata"/><Relationship Id="rId37" Type="http://schemas.openxmlformats.org/officeDocument/2006/relationships/font" Target="fonts/Lato-boldItalic.fntdata"/><Relationship Id="rId36" Type="http://schemas.openxmlformats.org/officeDocument/2006/relationships/font" Target="fonts/Lato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13844ed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13844e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c06756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c06756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b32dd217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b32dd217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bc06756c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bc06756c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bc06756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bc06756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b32dd217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b32dd217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4d31d583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4d31d583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c272023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8c272023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b32dd217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b32dd217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bc06756c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bc06756c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bc06756c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bc06756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15bb61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15bb61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b32dd217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b32dd217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b32dd217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b32dd217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bc06756c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bc06756c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3502a763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3502a763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39fb0ac4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39fb0ac4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02c67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102c67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02c679a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02c679a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b32dd21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b32dd21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bc06756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bc06756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32dd217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32dd217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32dd2178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32dd217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○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■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●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○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■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●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○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Font typeface="Georgia"/>
              <a:buChar char="■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Google Shape;72;p13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queirozf.com/entries/evaluation-metrics-for-ranking-problems-introduction-and-examples" TargetMode="External"/><Relationship Id="rId4" Type="http://schemas.openxmlformats.org/officeDocument/2006/relationships/hyperlink" Target="https://stats.stackexchange.com/questions/159657/metrics-for-evaluating-ranking-algorithms" TargetMode="External"/><Relationship Id="rId5" Type="http://schemas.openxmlformats.org/officeDocument/2006/relationships/hyperlink" Target="https://archive.siam.org/meetings/sdm10/tutorial1.pdf" TargetMode="External"/><Relationship Id="rId6" Type="http://schemas.openxmlformats.org/officeDocument/2006/relationships/hyperlink" Target="https://brianmcfee.net/papers/mlr.pdf" TargetMode="External"/><Relationship Id="rId7" Type="http://schemas.openxmlformats.org/officeDocument/2006/relationships/hyperlink" Target="https://towardsdatascience.com/meaningful-metrics-cumulative-gains-and-lyft-charts-7aac02fc5c14" TargetMode="External"/><Relationship Id="rId8" Type="http://schemas.openxmlformats.org/officeDocument/2006/relationships/hyperlink" Target="https://towardsdatascience.com/20-popular-machine-learning-metrics-part-2-ranking-statistical-metrics-22c3e5a937b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152673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type="title"/>
          </p:nvPr>
        </p:nvSpPr>
        <p:spPr>
          <a:xfrm>
            <a:off x="2872475" y="1525825"/>
            <a:ext cx="6271500" cy="3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5400">
                <a:solidFill>
                  <a:srgbClr val="1C1D20"/>
                </a:solidFill>
                <a:latin typeface="Montserrat"/>
                <a:ea typeface="Montserrat"/>
                <a:cs typeface="Montserrat"/>
                <a:sym typeface="Montserrat"/>
              </a:rPr>
              <a:t>Bem-Vindx à</a:t>
            </a:r>
            <a:br>
              <a:rPr lang="pt-BR" sz="5400">
                <a:solidFill>
                  <a:srgbClr val="1C1D2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5400">
                <a:solidFill>
                  <a:srgbClr val="1C1D20"/>
                </a:solidFill>
                <a:latin typeface="Montserrat"/>
                <a:ea typeface="Montserrat"/>
                <a:cs typeface="Montserrat"/>
                <a:sym typeface="Montserrat"/>
              </a:rPr>
              <a:t>Comunidade DS</a:t>
            </a:r>
            <a:endParaRPr sz="5400">
              <a:solidFill>
                <a:srgbClr val="1C1D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5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Live #019</a:t>
            </a:r>
            <a:endParaRPr sz="16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25" y="1926675"/>
            <a:ext cx="2322851" cy="232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53725" y="22782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Como medir a performance de ordenação do modelo 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625675" y="1372175"/>
            <a:ext cx="79767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7126"/>
              </a:buClr>
              <a:buSzPts val="1800"/>
              <a:buFont typeface="Montserrat"/>
              <a:buChar char="●"/>
            </a:pPr>
            <a:r>
              <a:rPr lang="pt-BR" sz="2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Curvas de Rankeamento</a:t>
            </a:r>
            <a:endParaRPr sz="24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Usado para simular cenário e tomar decisões</a:t>
            </a:r>
            <a:endParaRPr sz="18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Reportada para o time de negócio</a:t>
            </a:r>
            <a:endParaRPr sz="18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7126"/>
              </a:buClr>
              <a:buSzPts val="1800"/>
              <a:buFont typeface="Montserrat"/>
              <a:buChar char="●"/>
            </a:pPr>
            <a:r>
              <a:rPr lang="pt-BR" sz="2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Métricas de Rankeamento</a:t>
            </a:r>
            <a:endParaRPr sz="24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Usado pelos Cientistas de Dados para medir a performance da ordenação</a:t>
            </a:r>
            <a:endParaRPr sz="18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Métrica de Report interno</a:t>
            </a:r>
            <a:endParaRPr sz="18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0" y="712150"/>
            <a:ext cx="9144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. Curvas de Ranking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Curva Cumulative Gain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2" name="Google Shape;212;p25"/>
          <p:cNvGraphicFramePr/>
          <p:nvPr/>
        </p:nvGraphicFramePr>
        <p:xfrm>
          <a:off x="266700" y="9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428625"/>
                <a:gridCol w="742950"/>
                <a:gridCol w="742950"/>
                <a:gridCol w="6096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Propensity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Score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3" name="Google Shape;213;p2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600" y="813300"/>
            <a:ext cx="4033551" cy="24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1099050" y="3574350"/>
            <a:ext cx="67719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X% da base</a:t>
            </a:r>
            <a:r>
              <a:rPr b="1" lang="pt-BR" sz="2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 de clientes, ordenados pela probabilidade de compra, contém </a:t>
            </a:r>
            <a:r>
              <a:rPr b="1" lang="pt-BR" sz="2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Y% de todos os interessados</a:t>
            </a:r>
            <a:r>
              <a:rPr b="1" lang="pt-BR" sz="2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 no novo produto.</a:t>
            </a:r>
            <a:endParaRPr b="1" sz="24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2781300" y="9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108585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%Cumulative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Propensity Score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25"/>
          <p:cNvGraphicFramePr/>
          <p:nvPr/>
        </p:nvGraphicFramePr>
        <p:xfrm>
          <a:off x="3867150" y="9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748225"/>
              </a:tblGrid>
              <a:tr h="38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% Base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1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38%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63%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88%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5"/>
          <p:cNvSpPr txBox="1"/>
          <p:nvPr/>
        </p:nvSpPr>
        <p:spPr>
          <a:xfrm>
            <a:off x="6447400" y="3187700"/>
            <a:ext cx="1284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% da Base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 rot="-5400000">
            <a:off x="4130900" y="1929575"/>
            <a:ext cx="18558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% Acc Score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5136450" y="903100"/>
            <a:ext cx="1164300" cy="1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Curva Lift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2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750" y="842300"/>
            <a:ext cx="3909525" cy="2417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6" name="Google Shape;226;p26"/>
          <p:cNvGraphicFramePr/>
          <p:nvPr/>
        </p:nvGraphicFramePr>
        <p:xfrm>
          <a:off x="144650" y="9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387150"/>
                <a:gridCol w="555450"/>
                <a:gridCol w="700650"/>
                <a:gridCol w="55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FFFFFF"/>
                          </a:solidFill>
                        </a:rPr>
                        <a:t>k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FFFFFF"/>
                          </a:solidFill>
                        </a:rPr>
                        <a:t>Propensity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FFFFFF"/>
                          </a:solidFill>
                        </a:rPr>
                        <a:t>Score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26"/>
          <p:cNvSpPr txBox="1"/>
          <p:nvPr/>
        </p:nvSpPr>
        <p:spPr>
          <a:xfrm>
            <a:off x="1099050" y="3574350"/>
            <a:ext cx="67719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Quantas vezes o </a:t>
            </a:r>
            <a:r>
              <a:rPr b="1" lang="pt-BR" sz="2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modelo de ML</a:t>
            </a:r>
            <a:r>
              <a:rPr b="1" lang="pt-BR" sz="2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endParaRPr b="1" sz="24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melhor que o </a:t>
            </a:r>
            <a:r>
              <a:rPr b="1" lang="pt-BR" sz="2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modelo Baseline </a:t>
            </a:r>
            <a:r>
              <a:rPr b="1" lang="pt-BR" sz="2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para cada % da base?</a:t>
            </a:r>
            <a:endParaRPr b="1" sz="24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8" name="Google Shape;228;p26"/>
          <p:cNvGraphicFramePr/>
          <p:nvPr/>
        </p:nvGraphicFramePr>
        <p:xfrm>
          <a:off x="2345600" y="9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923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</a:rPr>
                        <a:t>%Acc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</a:rPr>
                        <a:t>Propensity Score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19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9" name="Google Shape;229;p26"/>
          <p:cNvGraphicFramePr/>
          <p:nvPr/>
        </p:nvGraphicFramePr>
        <p:xfrm>
          <a:off x="3268738" y="9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582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FFFFFF"/>
                          </a:solidFill>
                        </a:rPr>
                        <a:t>% Base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1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38%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63%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88%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Google Shape;230;p26"/>
          <p:cNvGraphicFramePr/>
          <p:nvPr/>
        </p:nvGraphicFramePr>
        <p:xfrm>
          <a:off x="3851275" y="9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629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FFFFFF"/>
                          </a:solidFill>
                        </a:rPr>
                        <a:t>%Mean Model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38%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63%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88%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26"/>
          <p:cNvGraphicFramePr/>
          <p:nvPr/>
        </p:nvGraphicFramePr>
        <p:xfrm>
          <a:off x="4543438" y="9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45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</a:rPr>
                        <a:t>Lift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2,0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Curva ROI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0" y="712150"/>
            <a:ext cx="9144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3. Métricas de Ranking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53725" y="17892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As Métricas Top k ( @k 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583650" y="1118625"/>
            <a:ext cx="7976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São métricas utilizadas para medir a performance da ordenação.</a:t>
            </a:r>
            <a:endParaRPr sz="32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625675" y="2438975"/>
            <a:ext cx="7976700" cy="18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2100"/>
              <a:buFont typeface="Montserrat"/>
              <a:buChar char="●"/>
            </a:pPr>
            <a:r>
              <a:rPr lang="pt-BR" sz="21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Precision Top K ( Precision @k )</a:t>
            </a:r>
            <a:endParaRPr sz="21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2100"/>
              <a:buFont typeface="Montserrat"/>
              <a:buChar char="●"/>
            </a:pPr>
            <a:r>
              <a:rPr lang="pt-BR" sz="21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Recall Top K</a:t>
            </a:r>
            <a:endParaRPr sz="21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2100"/>
              <a:buFont typeface="Montserrat"/>
              <a:buChar char="●"/>
            </a:pPr>
            <a:r>
              <a:rPr lang="pt-BR" sz="21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F1-Metric Top K</a:t>
            </a:r>
            <a:endParaRPr sz="21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2100"/>
              <a:buFont typeface="Montserrat"/>
              <a:buChar char="●"/>
            </a:pPr>
            <a:r>
              <a:rPr lang="pt-BR" sz="21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Average Precision Top K</a:t>
            </a:r>
            <a:endParaRPr sz="21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2100"/>
              <a:buFont typeface="Montserrat"/>
              <a:buChar char="●"/>
            </a:pPr>
            <a:r>
              <a:rPr lang="pt-BR" sz="21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Average Precision</a:t>
            </a:r>
            <a:endParaRPr sz="21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Precision Top 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583650" y="680950"/>
            <a:ext cx="7976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De todos os exemplos que eu predisse como verdadeiro, quantos realmente eram verdadeiros ?</a:t>
            </a:r>
            <a:endParaRPr sz="32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5" name="Google Shape;255;p30"/>
          <p:cNvGraphicFramePr/>
          <p:nvPr/>
        </p:nvGraphicFramePr>
        <p:xfrm>
          <a:off x="268000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371475"/>
                <a:gridCol w="704850"/>
                <a:gridCol w="1038225"/>
                <a:gridCol w="5334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Propensity Score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30"/>
          <p:cNvSpPr txBox="1"/>
          <p:nvPr/>
        </p:nvSpPr>
        <p:spPr>
          <a:xfrm>
            <a:off x="4538825" y="1626525"/>
            <a:ext cx="4548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Contar quantas </a:t>
            </a:r>
            <a:r>
              <a:rPr b="1" lang="pt-BR">
                <a:solidFill>
                  <a:srgbClr val="1B818D"/>
                </a:solidFill>
                <a:latin typeface="Lato"/>
                <a:ea typeface="Lato"/>
                <a:cs typeface="Lato"/>
                <a:sym typeface="Lato"/>
              </a:rPr>
              <a:t>predições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foram </a:t>
            </a:r>
            <a:r>
              <a:rPr b="1" lang="pt-BR">
                <a:solidFill>
                  <a:srgbClr val="1B818D"/>
                </a:solidFill>
                <a:latin typeface="Lato"/>
                <a:ea typeface="Lato"/>
                <a:cs typeface="Lato"/>
                <a:sym typeface="Lato"/>
              </a:rPr>
              <a:t>corretas até k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e dividir por todas as </a:t>
            </a:r>
            <a:r>
              <a:rPr b="1" lang="pt-BR">
                <a:solidFill>
                  <a:srgbClr val="BF4F27"/>
                </a:solidFill>
                <a:latin typeface="Lato"/>
                <a:ea typeface="Lato"/>
                <a:cs typeface="Lato"/>
                <a:sym typeface="Lato"/>
              </a:rPr>
              <a:t>predições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>
                <a:solidFill>
                  <a:srgbClr val="BF4F27"/>
                </a:solidFill>
                <a:latin typeface="Lato"/>
                <a:ea typeface="Lato"/>
                <a:cs typeface="Lato"/>
                <a:sym typeface="Lato"/>
              </a:rPr>
              <a:t>realizadas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pelo modelo até k.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4940675" y="2609850"/>
            <a:ext cx="37842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B818D"/>
                </a:solidFill>
                <a:latin typeface="Lato"/>
                <a:ea typeface="Lato"/>
                <a:cs typeface="Lato"/>
                <a:sym typeface="Lato"/>
              </a:rPr>
              <a:t># Predições corretas até k</a:t>
            </a:r>
            <a:endParaRPr b="1">
              <a:solidFill>
                <a:srgbClr val="1B818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----------------------------------------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BF4F27"/>
                </a:solidFill>
                <a:latin typeface="Lato"/>
                <a:ea typeface="Lato"/>
                <a:cs typeface="Lato"/>
                <a:sym typeface="Lato"/>
              </a:rPr>
              <a:t># Total de predições realizadas até k</a:t>
            </a:r>
            <a:endParaRPr b="1">
              <a:solidFill>
                <a:srgbClr val="BF4F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3841500" y="2900100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Precision Top 4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3993900" y="4043100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Precision Top 4 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169275" y="3752850"/>
            <a:ext cx="942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---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5929475" y="4043100"/>
            <a:ext cx="1191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= 0.75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2381250" y="2114550"/>
            <a:ext cx="534600" cy="1209600"/>
          </a:xfrm>
          <a:prstGeom prst="rect">
            <a:avLst/>
          </a:prstGeom>
          <a:noFill/>
          <a:ln cap="flat" cmpd="sng" w="28575">
            <a:solidFill>
              <a:srgbClr val="1B81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818D"/>
              </a:solidFill>
            </a:endParaRPr>
          </a:p>
        </p:txBody>
      </p:sp>
      <p:graphicFrame>
        <p:nvGraphicFramePr>
          <p:cNvPr id="263" name="Google Shape;263;p30"/>
          <p:cNvGraphicFramePr/>
          <p:nvPr/>
        </p:nvGraphicFramePr>
        <p:xfrm>
          <a:off x="2956175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92555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Precision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Top 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Recall Top 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583650" y="680950"/>
            <a:ext cx="7976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De todos os exemplos que realmente são verdadeiros, quantos eu predisse ser verdadeiro?</a:t>
            </a:r>
            <a:endParaRPr sz="32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0" name="Google Shape;270;p31"/>
          <p:cNvGraphicFramePr/>
          <p:nvPr/>
        </p:nvGraphicFramePr>
        <p:xfrm>
          <a:off x="268000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371475"/>
                <a:gridCol w="704850"/>
                <a:gridCol w="1038225"/>
                <a:gridCol w="5334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Propensity Score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31"/>
          <p:cNvSpPr txBox="1"/>
          <p:nvPr/>
        </p:nvSpPr>
        <p:spPr>
          <a:xfrm>
            <a:off x="4538825" y="1626525"/>
            <a:ext cx="4519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Contar quantos </a:t>
            </a: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predições</a:t>
            </a: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foram </a:t>
            </a: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corretas até k</a:t>
            </a: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 dividir por todos os </a:t>
            </a:r>
            <a:r>
              <a:rPr b="1" lang="pt-BR">
                <a:solidFill>
                  <a:srgbClr val="BF4F27"/>
                </a:solidFill>
                <a:latin typeface="Lato"/>
                <a:ea typeface="Lato"/>
                <a:cs typeface="Lato"/>
                <a:sym typeface="Lato"/>
              </a:rPr>
              <a:t>exemplos</a:t>
            </a:r>
            <a:r>
              <a:rPr lang="pt-BR">
                <a:solidFill>
                  <a:srgbClr val="BF4F2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>
                <a:solidFill>
                  <a:srgbClr val="BF4F27"/>
                </a:solidFill>
                <a:latin typeface="Lato"/>
                <a:ea typeface="Lato"/>
                <a:cs typeface="Lato"/>
                <a:sym typeface="Lato"/>
              </a:rPr>
              <a:t>verdadeiros</a:t>
            </a:r>
            <a:endParaRPr>
              <a:solidFill>
                <a:srgbClr val="BF4F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4940675" y="2609850"/>
            <a:ext cx="3860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B818D"/>
                </a:solidFill>
                <a:latin typeface="Lato"/>
                <a:ea typeface="Lato"/>
                <a:cs typeface="Lato"/>
                <a:sym typeface="Lato"/>
              </a:rPr>
              <a:t># Predições corretas até k</a:t>
            </a:r>
            <a:endParaRPr b="1">
              <a:solidFill>
                <a:srgbClr val="1B818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----------------------------------------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BF4F27"/>
                </a:solidFill>
                <a:latin typeface="Lato"/>
                <a:ea typeface="Lato"/>
                <a:cs typeface="Lato"/>
                <a:sym typeface="Lato"/>
              </a:rPr>
              <a:t># Total de exemplos verdadeiros até k</a:t>
            </a:r>
            <a:endParaRPr b="1">
              <a:solidFill>
                <a:srgbClr val="BF4F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3841500" y="2900100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Recall </a:t>
            </a:r>
            <a:endParaRPr b="1" sz="1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Top 3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3993900" y="4043100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Recall </a:t>
            </a:r>
            <a:endParaRPr b="1" sz="1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Top 3 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5169275" y="3752850"/>
            <a:ext cx="942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---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5929475" y="4043100"/>
            <a:ext cx="1191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= 0.50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2382550" y="2105025"/>
            <a:ext cx="534600" cy="1009500"/>
          </a:xfrm>
          <a:prstGeom prst="rect">
            <a:avLst/>
          </a:prstGeom>
          <a:noFill/>
          <a:ln cap="flat" cmpd="sng" w="28575">
            <a:solidFill>
              <a:srgbClr val="1B81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818D"/>
              </a:solidFill>
            </a:endParaRPr>
          </a:p>
        </p:txBody>
      </p:sp>
      <p:graphicFrame>
        <p:nvGraphicFramePr>
          <p:cNvPr id="278" name="Google Shape;278;p31"/>
          <p:cNvGraphicFramePr/>
          <p:nvPr/>
        </p:nvGraphicFramePr>
        <p:xfrm>
          <a:off x="2917150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92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Recall Top 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F1-Metric Top 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2"/>
          <p:cNvSpPr txBox="1"/>
          <p:nvPr>
            <p:ph type="title"/>
          </p:nvPr>
        </p:nvSpPr>
        <p:spPr>
          <a:xfrm>
            <a:off x="583650" y="680950"/>
            <a:ext cx="7976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Qual o valor do F1 score se eu considerar as top k predições do modelo?</a:t>
            </a:r>
            <a:endParaRPr sz="32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5" name="Google Shape;285;p32"/>
          <p:cNvGraphicFramePr/>
          <p:nvPr/>
        </p:nvGraphicFramePr>
        <p:xfrm>
          <a:off x="268000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371475"/>
                <a:gridCol w="704850"/>
                <a:gridCol w="1038225"/>
                <a:gridCol w="5334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Propensity Score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32"/>
          <p:cNvSpPr txBox="1"/>
          <p:nvPr/>
        </p:nvSpPr>
        <p:spPr>
          <a:xfrm>
            <a:off x="4538825" y="1626525"/>
            <a:ext cx="4519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Média entre </a:t>
            </a:r>
            <a:r>
              <a:rPr b="1" lang="pt-BR">
                <a:solidFill>
                  <a:srgbClr val="1B818D"/>
                </a:solidFill>
                <a:latin typeface="Lato"/>
                <a:ea typeface="Lato"/>
                <a:cs typeface="Lato"/>
                <a:sym typeface="Lato"/>
              </a:rPr>
              <a:t>precision</a:t>
            </a: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pt-BR">
                <a:solidFill>
                  <a:srgbClr val="1B818D"/>
                </a:solidFill>
                <a:latin typeface="Lato"/>
                <a:ea typeface="Lato"/>
                <a:cs typeface="Lato"/>
                <a:sym typeface="Lato"/>
              </a:rPr>
              <a:t>recall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Média Harmônica entre as Classes</a:t>
            </a:r>
            <a:endParaRPr>
              <a:solidFill>
                <a:srgbClr val="BF4F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2382550" y="2105025"/>
            <a:ext cx="534600" cy="1219200"/>
          </a:xfrm>
          <a:prstGeom prst="rect">
            <a:avLst/>
          </a:prstGeom>
          <a:noFill/>
          <a:ln cap="flat" cmpd="sng" w="28575">
            <a:solidFill>
              <a:srgbClr val="1B81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818D"/>
              </a:solidFill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5359775" y="2495550"/>
            <a:ext cx="3372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b="1" lang="pt-BR">
                <a:solidFill>
                  <a:srgbClr val="1B818D"/>
                </a:solidFill>
                <a:latin typeface="Lato"/>
                <a:ea typeface="Lato"/>
                <a:cs typeface="Lato"/>
                <a:sym typeface="Lato"/>
              </a:rPr>
              <a:t>(Precision @k) * (Recall @k)</a:t>
            </a:r>
            <a:endParaRPr b="1">
              <a:solidFill>
                <a:srgbClr val="1B818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x ----------------------------------------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pt-BR">
                <a:solidFill>
                  <a:srgbClr val="BF4F27"/>
                </a:solidFill>
                <a:latin typeface="Lato"/>
                <a:ea typeface="Lato"/>
                <a:cs typeface="Lato"/>
                <a:sym typeface="Lato"/>
              </a:rPr>
              <a:t>(Precision @k) + (Recall @k)</a:t>
            </a:r>
            <a:endParaRPr b="1">
              <a:solidFill>
                <a:srgbClr val="BF4F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4413000" y="2785800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F1-Score Top 4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4413000" y="3928800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F1-Score Top 4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5359775" y="3638550"/>
            <a:ext cx="2145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0.75 * 0.75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2 x ------------------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0.75 + 0.75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7262975" y="3928800"/>
            <a:ext cx="712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= 0.75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93" name="Google Shape;293;p32"/>
          <p:cNvGraphicFramePr/>
          <p:nvPr/>
        </p:nvGraphicFramePr>
        <p:xfrm>
          <a:off x="2984400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92555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F1-Score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Top 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0" y="2783875"/>
            <a:ext cx="90810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Live #020 - Como otimizar o modelo Random Forest ?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pt-BR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funcionamento dos modelos de árvores.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pt-BR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Como o modelo de Random Forest funciona ?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</a:pPr>
            <a:r>
              <a:rPr lang="pt-BR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Quais os parâmetros eu devo testar no Fine-Tuning ?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0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2726"/>
                </a:solidFill>
                <a:latin typeface="Montserrat"/>
                <a:ea typeface="Montserrat"/>
                <a:cs typeface="Montserrat"/>
                <a:sym typeface="Montserrat"/>
              </a:rPr>
              <a:t>Agenda:</a:t>
            </a:r>
            <a:endParaRPr>
              <a:solidFill>
                <a:srgbClr val="0027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0" y="644075"/>
            <a:ext cx="91440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Live #019 - Métricas de Ranking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</a:pPr>
            <a:r>
              <a:rPr lang="pt-BR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Learning to Rank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</a:pPr>
            <a:r>
              <a:rPr lang="pt-BR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Curvas de Ranking.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</a:pPr>
            <a:r>
              <a:rPr lang="pt-BR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Métricas de Ranking.</a:t>
            </a:r>
            <a:endParaRPr b="1" sz="20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Average Precision Top 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3"/>
          <p:cNvSpPr txBox="1"/>
          <p:nvPr>
            <p:ph type="title"/>
          </p:nvPr>
        </p:nvSpPr>
        <p:spPr>
          <a:xfrm>
            <a:off x="583650" y="680950"/>
            <a:ext cx="7976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AP diz quanto dos clientes relevantes estão concentrados no Top k</a:t>
            </a:r>
            <a:endParaRPr sz="32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2457450" y="4165800"/>
            <a:ext cx="3396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B818D"/>
                </a:solidFill>
                <a:latin typeface="Lato"/>
                <a:ea typeface="Lato"/>
                <a:cs typeface="Lato"/>
                <a:sym typeface="Lato"/>
              </a:rPr>
              <a:t>(Recall @k - Recall @k-1) * (Precision @k)</a:t>
            </a:r>
            <a:endParaRPr b="1">
              <a:solidFill>
                <a:srgbClr val="BF4F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353725" y="4252650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Avg. Precision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02" name="Google Shape;302;p33"/>
          <p:cNvGraphicFramePr/>
          <p:nvPr/>
        </p:nvGraphicFramePr>
        <p:xfrm>
          <a:off x="390525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209550"/>
                <a:gridCol w="781050"/>
                <a:gridCol w="1038225"/>
                <a:gridCol w="4191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Propensity Score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636" y="3900755"/>
            <a:ext cx="406938" cy="93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33"/>
          <p:cNvGraphicFramePr/>
          <p:nvPr/>
        </p:nvGraphicFramePr>
        <p:xfrm>
          <a:off x="29376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923925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Precision Top 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Google Shape;305;p33"/>
          <p:cNvGraphicFramePr/>
          <p:nvPr/>
        </p:nvGraphicFramePr>
        <p:xfrm>
          <a:off x="3960675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82515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Recall Top 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33"/>
          <p:cNvGraphicFramePr/>
          <p:nvPr/>
        </p:nvGraphicFramePr>
        <p:xfrm>
          <a:off x="4849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1411425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Avg Precision Top 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0.51 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Average Precision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4"/>
          <p:cNvSpPr txBox="1"/>
          <p:nvPr>
            <p:ph type="title"/>
          </p:nvPr>
        </p:nvSpPr>
        <p:spPr>
          <a:xfrm>
            <a:off x="583650" y="680950"/>
            <a:ext cx="7976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AP diz quanto dos clientes relevantes estão concentrados no Topo do Ranking.</a:t>
            </a:r>
            <a:endParaRPr sz="32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353725" y="4252650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Avg. Precision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14" name="Google Shape;314;p34"/>
          <p:cNvGraphicFramePr/>
          <p:nvPr/>
        </p:nvGraphicFramePr>
        <p:xfrm>
          <a:off x="390525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209550"/>
                <a:gridCol w="781050"/>
                <a:gridCol w="1038225"/>
                <a:gridCol w="419100"/>
                <a:gridCol w="923925"/>
                <a:gridCol w="1114425"/>
                <a:gridCol w="1114425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Propensity Score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Precision Top 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Recall Top 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Average Precision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0,17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0,17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34"/>
          <p:cNvSpPr txBox="1"/>
          <p:nvPr>
            <p:ph type="title"/>
          </p:nvPr>
        </p:nvSpPr>
        <p:spPr>
          <a:xfrm>
            <a:off x="5118025" y="3810000"/>
            <a:ext cx="6636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0,80</a:t>
            </a:r>
            <a:endParaRPr sz="15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00" y="4127525"/>
            <a:ext cx="463671" cy="4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0" y="712150"/>
            <a:ext cx="9144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. Métricas de Rankeamento 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na Prática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/>
        </p:nvSpPr>
        <p:spPr>
          <a:xfrm>
            <a:off x="311700" y="1015300"/>
            <a:ext cx="8633400" cy="3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726"/>
              </a:buClr>
              <a:buSzPts val="1400"/>
              <a:buFont typeface="Montserrat"/>
              <a:buAutoNum type="arabicPeriod"/>
            </a:pPr>
            <a:r>
              <a:rPr b="1" lang="pt-BR">
                <a:solidFill>
                  <a:srgbClr val="002726"/>
                </a:solidFill>
                <a:latin typeface="Montserrat"/>
                <a:ea typeface="Montserrat"/>
                <a:cs typeface="Montserrat"/>
                <a:sym typeface="Montserrat"/>
              </a:rPr>
              <a:t>Sobre as métricas de Ranking</a:t>
            </a:r>
            <a:endParaRPr b="1">
              <a:solidFill>
                <a:srgbClr val="0027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2726"/>
              </a:buClr>
              <a:buSzPts val="1200"/>
              <a:buFont typeface="Montserrat"/>
              <a:buAutoNum type="alphaLcPeriod"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https://queirozf.com/entries/evaluation-metrics-for-ranking-problems-introduction-and-examples</a:t>
            </a:r>
            <a:r>
              <a:rPr lang="pt-BR" sz="1200">
                <a:solidFill>
                  <a:srgbClr val="002726"/>
                </a:solidFill>
              </a:rPr>
              <a:t> </a:t>
            </a:r>
            <a:endParaRPr b="1" sz="1200">
              <a:solidFill>
                <a:srgbClr val="0027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2726"/>
              </a:buClr>
              <a:buSzPts val="1200"/>
              <a:buFont typeface="Montserrat"/>
              <a:buAutoNum type="alphaLcPeriod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https://stats.stackexchange.com/questions/159657/metrics-for-evaluating-ranking-algorithms</a:t>
            </a: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pt-BR" sz="1200" u="sng">
                <a:solidFill>
                  <a:schemeClr val="hlink"/>
                </a:solidFill>
                <a:hlinkClick r:id="rId5"/>
              </a:rPr>
              <a:t>https://archive.siam.org/meetings/sdm10/tutorial1.pdf</a:t>
            </a: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pt-BR" sz="1200" u="sng">
                <a:solidFill>
                  <a:schemeClr val="hlink"/>
                </a:solidFill>
                <a:hlinkClick r:id="rId6"/>
              </a:rPr>
              <a:t>https://brianmcfee.net/papers/mlr.pdf</a:t>
            </a: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726"/>
              </a:buClr>
              <a:buSzPts val="1400"/>
              <a:buFont typeface="Montserrat"/>
              <a:buAutoNum type="arabicPeriod"/>
            </a:pPr>
            <a:r>
              <a:rPr b="1" lang="pt-BR">
                <a:solidFill>
                  <a:srgbClr val="002726"/>
                </a:solidFill>
                <a:latin typeface="Montserrat"/>
                <a:ea typeface="Montserrat"/>
                <a:cs typeface="Montserrat"/>
                <a:sym typeface="Montserrat"/>
              </a:rPr>
              <a:t>Curvas Ranking e Lift</a:t>
            </a:r>
            <a:endParaRPr b="1">
              <a:solidFill>
                <a:srgbClr val="0027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726"/>
              </a:buClr>
              <a:buSzPts val="1000"/>
              <a:buFont typeface="Montserrat"/>
              <a:buAutoNum type="alphaLcPeriod"/>
            </a:pPr>
            <a:r>
              <a:rPr lang="pt-BR" sz="1200" u="sng">
                <a:solidFill>
                  <a:schemeClr val="hlink"/>
                </a:solidFill>
                <a:hlinkClick r:id="rId7"/>
              </a:rPr>
              <a:t>https://towardsdatascience.com/meaningful-metrics-cumulative-gains-and-lyft-charts-7aac02fc5c14</a:t>
            </a: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pt-BR">
                <a:solidFill>
                  <a:schemeClr val="dk2"/>
                </a:solidFill>
              </a:rPr>
              <a:t>Exemplos de Problemas de Métrica.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pt-BR" sz="1200" u="sng">
                <a:solidFill>
                  <a:schemeClr val="hlink"/>
                </a:solidFill>
                <a:hlinkClick r:id="rId8"/>
              </a:rPr>
              <a:t>https://towardsdatascience.com/20-popular-machine-learning-metrics-part-2-ranking-statistical-metrics-22c3e5a937b6</a:t>
            </a: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7" name="Google Shape;327;p36"/>
          <p:cNvSpPr txBox="1"/>
          <p:nvPr>
            <p:ph type="title"/>
          </p:nvPr>
        </p:nvSpPr>
        <p:spPr>
          <a:xfrm>
            <a:off x="311700" y="533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4F27"/>
                </a:solidFill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  <a:endParaRPr>
              <a:solidFill>
                <a:srgbClr val="BF4F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712150"/>
            <a:ext cx="9144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5600">
                <a:latin typeface="Montserrat"/>
                <a:ea typeface="Montserrat"/>
                <a:cs typeface="Montserrat"/>
                <a:sym typeface="Montserrat"/>
              </a:rPr>
              <a:t>Live #019</a:t>
            </a: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Montserrat"/>
                <a:ea typeface="Montserrat"/>
                <a:cs typeface="Montserrat"/>
                <a:sym typeface="Montserrat"/>
              </a:rPr>
              <a:t>Métricas de Ranking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53725" y="39400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Montserrat"/>
                <a:ea typeface="Montserrat"/>
                <a:cs typeface="Montserrat"/>
                <a:sym typeface="Montserrat"/>
              </a:rPr>
              <a:t>Conteúdo da Live #019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61950" y="838200"/>
            <a:ext cx="82677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400"/>
              <a:buFont typeface="Montserrat"/>
              <a:buAutoNum type="arabicPeriod"/>
            </a:pPr>
            <a:r>
              <a:rPr b="1" lang="pt-BR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O que é Learning to Rank ?</a:t>
            </a:r>
            <a:endParaRPr b="1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400"/>
              <a:buFont typeface="Montserrat"/>
              <a:buAutoNum type="alphaLcPeriod"/>
            </a:pPr>
            <a:r>
              <a:rPr lang="pt-BR">
                <a:solidFill>
                  <a:srgbClr val="1C1D20"/>
                </a:solidFill>
                <a:latin typeface="Montserrat"/>
                <a:ea typeface="Montserrat"/>
                <a:cs typeface="Montserrat"/>
                <a:sym typeface="Montserrat"/>
              </a:rPr>
              <a:t>A definição de Learning to Rank.</a:t>
            </a:r>
            <a:endParaRPr>
              <a:solidFill>
                <a:srgbClr val="1C1D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400"/>
              <a:buFont typeface="Montserrat"/>
              <a:buAutoNum type="alphaLcPeriod"/>
            </a:pPr>
            <a:r>
              <a:rPr lang="pt-BR">
                <a:solidFill>
                  <a:srgbClr val="1C1D20"/>
                </a:solidFill>
                <a:latin typeface="Montserrat"/>
                <a:ea typeface="Montserrat"/>
                <a:cs typeface="Montserrat"/>
                <a:sym typeface="Montserrat"/>
              </a:rPr>
              <a:t>As principais aplicações de </a:t>
            </a:r>
            <a:r>
              <a:rPr lang="pt-BR">
                <a:solidFill>
                  <a:srgbClr val="1C1D20"/>
                </a:solidFill>
                <a:latin typeface="Montserrat"/>
                <a:ea typeface="Montserrat"/>
                <a:cs typeface="Montserrat"/>
                <a:sym typeface="Montserrat"/>
              </a:rPr>
              <a:t>Learning to Rank.</a:t>
            </a:r>
            <a:endParaRPr>
              <a:solidFill>
                <a:srgbClr val="1C1D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400"/>
              <a:buFont typeface="Montserrat"/>
              <a:buAutoNum type="arabicPeriod"/>
            </a:pPr>
            <a:r>
              <a:rPr b="1" lang="pt-BR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As curvas de Ranking.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lphaLcPeriod"/>
            </a:pPr>
            <a:r>
              <a:rPr lang="pt-BR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curva </a:t>
            </a:r>
            <a:r>
              <a:rPr lang="pt-BR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Cumulative</a:t>
            </a:r>
            <a:r>
              <a:rPr lang="pt-BR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Gain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lphaLcPeriod"/>
            </a:pPr>
            <a:r>
              <a:rPr lang="pt-BR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curva Lift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400"/>
              <a:buFont typeface="Montserrat"/>
              <a:buAutoNum type="arabicPeriod"/>
            </a:pPr>
            <a:r>
              <a:rPr b="1" lang="pt-BR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As métricas de Ranking.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As métricas top 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Precision top 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Recall top k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F1-score top 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Average Precision top 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Average Precision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712150"/>
            <a:ext cx="9144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AutoNum type="arabicPeriod"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O que é Ranking to Learn ?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Classification Problem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353725" y="11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428625"/>
                <a:gridCol w="752475"/>
                <a:gridCol w="752475"/>
                <a:gridCol w="6096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Score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r>
                        <a:rPr lang="pt-BR" sz="1000"/>
                        <a:t>.</a:t>
                      </a:r>
                      <a:r>
                        <a:rPr lang="pt-BR" sz="1000"/>
                        <a:t>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r>
                        <a:rPr lang="pt-BR" sz="1000"/>
                        <a:t>.</a:t>
                      </a:r>
                      <a:r>
                        <a:rPr lang="pt-BR" sz="1000"/>
                        <a:t>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r>
                        <a:rPr lang="pt-BR" sz="1000"/>
                        <a:t>.</a:t>
                      </a:r>
                      <a:r>
                        <a:rPr lang="pt-BR" sz="1000"/>
                        <a:t>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r>
                        <a:rPr lang="pt-BR" sz="1000"/>
                        <a:t>.</a:t>
                      </a:r>
                      <a:r>
                        <a:rPr lang="pt-BR" sz="1000"/>
                        <a:t>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r>
                        <a:rPr lang="pt-BR" sz="1000"/>
                        <a:t>.</a:t>
                      </a:r>
                      <a:r>
                        <a:rPr lang="pt-BR" sz="1000"/>
                        <a:t>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r>
                        <a:rPr lang="pt-BR" sz="1000"/>
                        <a:t>.</a:t>
                      </a:r>
                      <a:r>
                        <a:rPr lang="pt-BR" sz="1000"/>
                        <a:t>55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r>
                        <a:rPr lang="pt-BR" sz="1000"/>
                        <a:t>.</a:t>
                      </a:r>
                      <a:r>
                        <a:rPr lang="pt-BR" sz="1000"/>
                        <a:t>15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r>
                        <a:rPr lang="pt-BR" sz="1000"/>
                        <a:t>.</a:t>
                      </a:r>
                      <a:r>
                        <a:rPr lang="pt-BR" sz="1000"/>
                        <a:t>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19"/>
          <p:cNvGraphicFramePr/>
          <p:nvPr/>
        </p:nvGraphicFramePr>
        <p:xfrm>
          <a:off x="2896900" y="11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9487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Threshold=0.3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19"/>
          <p:cNvSpPr txBox="1"/>
          <p:nvPr/>
        </p:nvSpPr>
        <p:spPr>
          <a:xfrm>
            <a:off x="2758500" y="4100475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TPR = 0.50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215975" y="36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658350"/>
                <a:gridCol w="658350"/>
                <a:gridCol w="533350"/>
                <a:gridCol w="775000"/>
              </a:tblGrid>
              <a:tr h="2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Actuals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 hMerge="1"/>
              </a:tr>
              <a:tr h="2791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2758500" y="4406775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FPR = 0.25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758500" y="3795675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THR = 0.30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5" name="Google Shape;115;p19"/>
          <p:cNvGrpSpPr/>
          <p:nvPr/>
        </p:nvGrpSpPr>
        <p:grpSpPr>
          <a:xfrm>
            <a:off x="6133950" y="682200"/>
            <a:ext cx="662100" cy="2517210"/>
            <a:chOff x="6210150" y="708238"/>
            <a:chExt cx="662100" cy="2338763"/>
          </a:xfrm>
        </p:grpSpPr>
        <p:cxnSp>
          <p:nvCxnSpPr>
            <p:cNvPr id="116" name="Google Shape;116;p19"/>
            <p:cNvCxnSpPr/>
            <p:nvPr/>
          </p:nvCxnSpPr>
          <p:spPr>
            <a:xfrm>
              <a:off x="6541200" y="964400"/>
              <a:ext cx="0" cy="208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7" name="Google Shape;117;p19"/>
            <p:cNvSpPr txBox="1"/>
            <p:nvPr/>
          </p:nvSpPr>
          <p:spPr>
            <a:xfrm>
              <a:off x="6210150" y="708238"/>
              <a:ext cx="662100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900">
                  <a:latin typeface="Lora"/>
                  <a:ea typeface="Lora"/>
                  <a:cs typeface="Lora"/>
                  <a:sym typeface="Lora"/>
                </a:rPr>
                <a:t>TPR</a:t>
              </a:r>
              <a:endParaRPr b="1" sz="190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18" name="Google Shape;118;p19"/>
          <p:cNvGrpSpPr/>
          <p:nvPr/>
        </p:nvGrpSpPr>
        <p:grpSpPr>
          <a:xfrm>
            <a:off x="6312625" y="3046900"/>
            <a:ext cx="2722650" cy="282550"/>
            <a:chOff x="6388825" y="2894500"/>
            <a:chExt cx="2722650" cy="282550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6388825" y="2894500"/>
              <a:ext cx="2619300" cy="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0" name="Google Shape;120;p19"/>
            <p:cNvSpPr txBox="1"/>
            <p:nvPr/>
          </p:nvSpPr>
          <p:spPr>
            <a:xfrm>
              <a:off x="8449375" y="2946950"/>
              <a:ext cx="662100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900">
                  <a:latin typeface="Lora"/>
                  <a:ea typeface="Lora"/>
                  <a:cs typeface="Lora"/>
                  <a:sym typeface="Lora"/>
                </a:rPr>
                <a:t>FPR</a:t>
              </a:r>
              <a:endParaRPr b="1" sz="190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21" name="Google Shape;121;p19"/>
          <p:cNvSpPr/>
          <p:nvPr/>
        </p:nvSpPr>
        <p:spPr>
          <a:xfrm>
            <a:off x="6975150" y="1988525"/>
            <a:ext cx="111900" cy="111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9"/>
          <p:cNvCxnSpPr>
            <a:endCxn id="121" idx="2"/>
          </p:cNvCxnSpPr>
          <p:nvPr/>
        </p:nvCxnSpPr>
        <p:spPr>
          <a:xfrm>
            <a:off x="6457950" y="2039375"/>
            <a:ext cx="517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9"/>
          <p:cNvCxnSpPr>
            <a:endCxn id="121" idx="4"/>
          </p:cNvCxnSpPr>
          <p:nvPr/>
        </p:nvCxnSpPr>
        <p:spPr>
          <a:xfrm rot="10800000">
            <a:off x="7031100" y="2100425"/>
            <a:ext cx="6900" cy="9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/>
        </p:nvSpPr>
        <p:spPr>
          <a:xfrm>
            <a:off x="5947800" y="1929425"/>
            <a:ext cx="5172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Lora"/>
                <a:ea typeface="Lora"/>
                <a:cs typeface="Lora"/>
                <a:sym typeface="Lora"/>
              </a:rPr>
              <a:t>0.50</a:t>
            </a:r>
            <a:endParaRPr b="1"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813025" y="3046900"/>
            <a:ext cx="5172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Lora"/>
                <a:ea typeface="Lora"/>
                <a:cs typeface="Lora"/>
                <a:sym typeface="Lora"/>
              </a:rPr>
              <a:t>0.25</a:t>
            </a:r>
            <a:endParaRPr b="1" sz="12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3845600" y="11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10953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Threshold=0.8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7114513" y="4100475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TPR = 0.75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4571988" y="36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658350"/>
                <a:gridCol w="658350"/>
                <a:gridCol w="533350"/>
                <a:gridCol w="775000"/>
              </a:tblGrid>
              <a:tr h="2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Actuals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 hMerge="1"/>
              </a:tr>
              <a:tr h="2791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9"/>
          <p:cNvSpPr txBox="1"/>
          <p:nvPr/>
        </p:nvSpPr>
        <p:spPr>
          <a:xfrm>
            <a:off x="7114513" y="4406775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FPR = 0.75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114513" y="3795675"/>
            <a:ext cx="1584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ora"/>
                <a:ea typeface="Lora"/>
                <a:cs typeface="Lora"/>
                <a:sym typeface="Lora"/>
              </a:rPr>
              <a:t>THR = 0.80</a:t>
            </a:r>
            <a:endParaRPr b="1"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39675" y="1207475"/>
            <a:ext cx="111900" cy="111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9"/>
          <p:cNvCxnSpPr>
            <a:stCxn id="133" idx="3"/>
            <a:endCxn id="131" idx="2"/>
          </p:cNvCxnSpPr>
          <p:nvPr/>
        </p:nvCxnSpPr>
        <p:spPr>
          <a:xfrm flipH="1" rot="10800000">
            <a:off x="6465000" y="1263275"/>
            <a:ext cx="1574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 flipH="1" rot="10800000">
            <a:off x="8139025" y="1274075"/>
            <a:ext cx="4500" cy="17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5" name="Google Shape;135;p19"/>
          <p:cNvSpPr txBox="1"/>
          <p:nvPr/>
        </p:nvSpPr>
        <p:spPr>
          <a:xfrm>
            <a:off x="7879825" y="3046900"/>
            <a:ext cx="5172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Lora"/>
                <a:ea typeface="Lora"/>
                <a:cs typeface="Lora"/>
                <a:sym typeface="Lora"/>
              </a:rPr>
              <a:t>0.75</a:t>
            </a:r>
            <a:endParaRPr b="1"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947800" y="1167425"/>
            <a:ext cx="5172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Lora"/>
                <a:ea typeface="Lora"/>
                <a:cs typeface="Lora"/>
                <a:sym typeface="Lora"/>
              </a:rPr>
              <a:t>0.75</a:t>
            </a:r>
            <a:endParaRPr b="1"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6486638" y="1186625"/>
            <a:ext cx="2271265" cy="1865973"/>
          </a:xfrm>
          <a:custGeom>
            <a:rect b="b" l="l" r="r" t="t"/>
            <a:pathLst>
              <a:path extrusionOk="0" h="68207" w="86098">
                <a:moveTo>
                  <a:pt x="0" y="68207"/>
                </a:moveTo>
                <a:cubicBezTo>
                  <a:pt x="5756" y="48054"/>
                  <a:pt x="17994" y="28264"/>
                  <a:pt x="34942" y="15934"/>
                </a:cubicBezTo>
                <a:cubicBezTo>
                  <a:pt x="49385" y="5427"/>
                  <a:pt x="68238" y="0"/>
                  <a:pt x="86098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53725" y="42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Ranking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Problem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353725" y="8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428625"/>
                <a:gridCol w="752475"/>
                <a:gridCol w="752475"/>
                <a:gridCol w="6096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Score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0"/>
          <p:cNvGraphicFramePr/>
          <p:nvPr/>
        </p:nvGraphicFramePr>
        <p:xfrm>
          <a:off x="2896900" y="8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9487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Ranking 01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0"/>
          <p:cNvGraphicFramePr/>
          <p:nvPr/>
        </p:nvGraphicFramePr>
        <p:xfrm>
          <a:off x="4671900" y="8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428625"/>
                <a:gridCol w="7524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20"/>
          <p:cNvGraphicFramePr/>
          <p:nvPr/>
        </p:nvGraphicFramePr>
        <p:xfrm>
          <a:off x="353725" y="317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428625"/>
                <a:gridCol w="752475"/>
                <a:gridCol w="752475"/>
                <a:gridCol w="6096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Target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Score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20"/>
          <p:cNvGraphicFramePr/>
          <p:nvPr/>
        </p:nvGraphicFramePr>
        <p:xfrm>
          <a:off x="2896900" y="317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9487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Ranking 02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20"/>
          <p:cNvGraphicFramePr/>
          <p:nvPr/>
        </p:nvGraphicFramePr>
        <p:xfrm>
          <a:off x="4671900" y="317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{3E885797-DBE2-4F57-96D0-30C0F4354990}</a:tableStyleId>
              </a:tblPr>
              <a:tblGrid>
                <a:gridCol w="428625"/>
                <a:gridCol w="7524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Client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0"/>
          <p:cNvSpPr txBox="1"/>
          <p:nvPr>
            <p:ph type="title"/>
          </p:nvPr>
        </p:nvSpPr>
        <p:spPr>
          <a:xfrm>
            <a:off x="6059100" y="1551875"/>
            <a:ext cx="30849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Estou interessado na ordenação da entidade sob uma métrica específica.</a:t>
            </a:r>
            <a:endParaRPr sz="19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006500" y="1538300"/>
            <a:ext cx="489300" cy="4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4006500" y="3941000"/>
            <a:ext cx="489300" cy="4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5994850" y="1147925"/>
            <a:ext cx="30849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Learning to Rank</a:t>
            </a:r>
            <a:endParaRPr sz="19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6029100" y="2808675"/>
            <a:ext cx="3084900" cy="8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Predição da ordenação.</a:t>
            </a:r>
            <a:endParaRPr sz="19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53725" y="18550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The best ranking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8" name="Google Shape;158;p21"/>
          <p:cNvGrpSpPr/>
          <p:nvPr/>
        </p:nvGrpSpPr>
        <p:grpSpPr>
          <a:xfrm>
            <a:off x="243825" y="1269351"/>
            <a:ext cx="3170938" cy="1951025"/>
            <a:chOff x="243825" y="1040751"/>
            <a:chExt cx="3170938" cy="1951025"/>
          </a:xfrm>
        </p:grpSpPr>
        <p:pic>
          <p:nvPicPr>
            <p:cNvPr id="159" name="Google Shape;15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1325" y="2068132"/>
              <a:ext cx="639599" cy="639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3825" y="1568875"/>
              <a:ext cx="698476" cy="698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79951" y="2154150"/>
              <a:ext cx="837626" cy="837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2300" y="1040751"/>
              <a:ext cx="837626" cy="837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14950" y="1338275"/>
              <a:ext cx="698476" cy="698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77138" y="1611588"/>
              <a:ext cx="837626" cy="8376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475" y="4653375"/>
            <a:ext cx="391500" cy="3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840" y="1924375"/>
            <a:ext cx="446250" cy="44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2750" y="737200"/>
            <a:ext cx="550426" cy="55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0100" y="1366687"/>
            <a:ext cx="446250" cy="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0100" y="4086650"/>
            <a:ext cx="446250" cy="4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type="title"/>
          </p:nvPr>
        </p:nvSpPr>
        <p:spPr>
          <a:xfrm>
            <a:off x="276175" y="894900"/>
            <a:ext cx="32103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Montserrat"/>
                <a:ea typeface="Montserrat"/>
                <a:cs typeface="Montserrat"/>
                <a:sym typeface="Montserrat"/>
              </a:rPr>
              <a:t>Potenciais Clientes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4763175" y="8124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0.998</a:t>
            </a:r>
            <a:endParaRPr sz="14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4826075" y="9837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Interessado</a:t>
            </a:r>
            <a:endParaRPr sz="14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4763175" y="13458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0.961</a:t>
            </a:r>
            <a:endParaRPr sz="14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4826075" y="15171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Interessado</a:t>
            </a:r>
            <a:endParaRPr sz="14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4763175" y="19554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0.953</a:t>
            </a:r>
            <a:endParaRPr sz="14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4826075" y="21267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Interessado</a:t>
            </a:r>
            <a:endParaRPr sz="14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7748" y="3557500"/>
            <a:ext cx="470950" cy="4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type="title"/>
          </p:nvPr>
        </p:nvSpPr>
        <p:spPr>
          <a:xfrm>
            <a:off x="4826075" y="35835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0.30</a:t>
            </a:r>
            <a:endParaRPr sz="14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1"/>
          <p:cNvSpPr txBox="1"/>
          <p:nvPr>
            <p:ph type="title"/>
          </p:nvPr>
        </p:nvSpPr>
        <p:spPr>
          <a:xfrm>
            <a:off x="4888975" y="37548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Interessado</a:t>
            </a:r>
            <a:endParaRPr sz="14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4826075" y="40407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0.27</a:t>
            </a:r>
            <a:endParaRPr sz="14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4888975" y="42120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Interessado</a:t>
            </a:r>
            <a:endParaRPr sz="14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4826075" y="45741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0.13</a:t>
            </a:r>
            <a:endParaRPr sz="14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4888975" y="4745463"/>
            <a:ext cx="13068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Interessado</a:t>
            </a:r>
            <a:endParaRPr sz="14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4843475" y="2909850"/>
            <a:ext cx="12720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Não Interessado</a:t>
            </a:r>
            <a:endParaRPr sz="12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1"/>
          <p:cNvCxnSpPr/>
          <p:nvPr/>
        </p:nvCxnSpPr>
        <p:spPr>
          <a:xfrm flipH="1">
            <a:off x="4504700" y="2543800"/>
            <a:ext cx="6900" cy="90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/>
          <p:nvPr/>
        </p:nvCxnSpPr>
        <p:spPr>
          <a:xfrm>
            <a:off x="6962525" y="812475"/>
            <a:ext cx="6900" cy="4130100"/>
          </a:xfrm>
          <a:prstGeom prst="straightConnector1">
            <a:avLst/>
          </a:prstGeom>
          <a:noFill/>
          <a:ln cap="flat" cmpd="sng" w="28575">
            <a:solidFill>
              <a:srgbClr val="1B818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" name="Google Shape;187;p21"/>
          <p:cNvSpPr txBox="1"/>
          <p:nvPr>
            <p:ph type="title"/>
          </p:nvPr>
        </p:nvSpPr>
        <p:spPr>
          <a:xfrm>
            <a:off x="6954850" y="1345875"/>
            <a:ext cx="20367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Interessados</a:t>
            </a:r>
            <a:endParaRPr sz="21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7060350" y="3793275"/>
            <a:ext cx="17682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Não </a:t>
            </a:r>
            <a:endParaRPr sz="20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Interessado</a:t>
            </a:r>
            <a:endParaRPr sz="20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>
            <a:off x="6962525" y="2935150"/>
            <a:ext cx="6900" cy="2033700"/>
          </a:xfrm>
          <a:prstGeom prst="straightConnector1">
            <a:avLst/>
          </a:prstGeom>
          <a:noFill/>
          <a:ln cap="flat" cmpd="sng" w="28575">
            <a:solidFill>
              <a:srgbClr val="F371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53725" y="56550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Learning to Rank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Examples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628975" y="970725"/>
            <a:ext cx="7750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7126"/>
              </a:buClr>
              <a:buSzPts val="1600"/>
              <a:buFont typeface="Montserrat"/>
              <a:buChar char="●"/>
            </a:pPr>
            <a:r>
              <a:rPr b="1" lang="pt-BR" sz="22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Ordenação de Vitrine</a:t>
            </a:r>
            <a:endParaRPr b="1" sz="22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600"/>
              <a:buFont typeface="Montserrat"/>
              <a:buChar char="○"/>
            </a:pPr>
            <a:r>
              <a:rPr b="1" lang="pt-BR" sz="16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Qual a ordem dos produtos que devem aparecer na vitrine, a fim de maximizar as vendas?</a:t>
            </a:r>
            <a:endParaRPr b="1" sz="16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7126"/>
              </a:buClr>
              <a:buSzPts val="1600"/>
              <a:buFont typeface="Montserrat"/>
              <a:buChar char="●"/>
            </a:pPr>
            <a:r>
              <a:rPr b="1" lang="pt-BR" sz="22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Sistemas de Recomendação</a:t>
            </a:r>
            <a:endParaRPr b="1" sz="22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600"/>
              <a:buFont typeface="Montserrat"/>
              <a:buChar char="○"/>
            </a:pPr>
            <a:r>
              <a:rPr b="1" lang="pt-BR" sz="16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Quantos produtos relevantes existem na lista de recomendação para clientes ?</a:t>
            </a:r>
            <a:endParaRPr b="1" sz="16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7126"/>
              </a:buClr>
              <a:buSzPts val="1600"/>
              <a:buFont typeface="Montserrat"/>
              <a:buChar char="●"/>
            </a:pPr>
            <a:r>
              <a:rPr b="1" lang="pt-BR" sz="2200">
                <a:solidFill>
                  <a:srgbClr val="F37126"/>
                </a:solidFill>
                <a:latin typeface="Montserrat"/>
                <a:ea typeface="Montserrat"/>
                <a:cs typeface="Montserrat"/>
                <a:sym typeface="Montserrat"/>
              </a:rPr>
              <a:t>Search Engine</a:t>
            </a:r>
            <a:endParaRPr b="1" sz="2200">
              <a:solidFill>
                <a:srgbClr val="F371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B818D"/>
              </a:buClr>
              <a:buSzPts val="1600"/>
              <a:buFont typeface="Montserrat"/>
              <a:buChar char="○"/>
            </a:pPr>
            <a:r>
              <a:rPr b="1" lang="pt-BR" sz="1600">
                <a:solidFill>
                  <a:srgbClr val="1B818D"/>
                </a:solidFill>
                <a:latin typeface="Montserrat"/>
                <a:ea typeface="Montserrat"/>
                <a:cs typeface="Montserrat"/>
                <a:sym typeface="Montserrat"/>
              </a:rPr>
              <a:t>Os resultados da pesquisa, a partir do termo de busca,  são relevantes ? </a:t>
            </a:r>
            <a:endParaRPr b="1" sz="1600">
              <a:solidFill>
                <a:srgbClr val="1B81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