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8" r:id="rId4"/>
    <p:sldId id="267" r:id="rId5"/>
    <p:sldId id="269" r:id="rId6"/>
    <p:sldId id="266" r:id="rId7"/>
    <p:sldId id="259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09A"/>
    <a:srgbClr val="516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59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45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7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55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e4f88bdd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e4f88bdd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9BE813-5F2C-48EA-8E46-6615D0DD3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"/>
            <a:ext cx="9124950" cy="5133975"/>
          </a:xfrm>
          <a:prstGeom prst="rect">
            <a:avLst/>
          </a:prstGeom>
        </p:spPr>
      </p:pic>
      <p:sp>
        <p:nvSpPr>
          <p:cNvPr id="55" name="Google Shape;55;p13"/>
          <p:cNvSpPr txBox="1"/>
          <p:nvPr/>
        </p:nvSpPr>
        <p:spPr>
          <a:xfrm>
            <a:off x="4571999" y="1580579"/>
            <a:ext cx="4061637" cy="198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Applied Computing Graduate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Internet of Things and Distributed Systems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William da Rosa Fröhlich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18E78B-0802-4D47-A01D-47B8A159D86B}"/>
              </a:ext>
            </a:extLst>
          </p:cNvPr>
          <p:cNvSpPr/>
          <p:nvPr/>
        </p:nvSpPr>
        <p:spPr>
          <a:xfrm>
            <a:off x="9525" y="113493"/>
            <a:ext cx="912494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6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Integrated System for Acquisition of Biological Signals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4FB037-EAD4-4045-B27D-7930B3A0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"/>
            <a:ext cx="9124950" cy="5133975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02175" y="4473249"/>
            <a:ext cx="3781800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Applied Computing Graduate Program</a:t>
            </a:r>
          </a:p>
          <a:p>
            <a:r>
              <a:rPr lang="en-US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Internet of Things and Distributed Systems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019476B-B806-4462-9745-0738C1866268}"/>
              </a:ext>
            </a:extLst>
          </p:cNvPr>
          <p:cNvSpPr txBox="1"/>
          <p:nvPr/>
        </p:nvSpPr>
        <p:spPr>
          <a:xfrm>
            <a:off x="0" y="96685"/>
            <a:ext cx="9134475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BITalino     Raspberry Pi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D64957-FBC6-46B3-BDBF-B2FB3569444B}"/>
              </a:ext>
            </a:extLst>
          </p:cNvPr>
          <p:cNvSpPr/>
          <p:nvPr/>
        </p:nvSpPr>
        <p:spPr>
          <a:xfrm>
            <a:off x="5858933" y="4701799"/>
            <a:ext cx="135467" cy="113129"/>
          </a:xfrm>
          <a:prstGeom prst="rect">
            <a:avLst/>
          </a:prstGeom>
          <a:solidFill>
            <a:srgbClr val="20409A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93343E-7C2D-4FED-A329-3913E287BF79}"/>
              </a:ext>
            </a:extLst>
          </p:cNvPr>
          <p:cNvSpPr/>
          <p:nvPr/>
        </p:nvSpPr>
        <p:spPr>
          <a:xfrm>
            <a:off x="6251582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949F73-BABF-46A8-BDEF-E98AAA50740D}"/>
              </a:ext>
            </a:extLst>
          </p:cNvPr>
          <p:cNvSpPr/>
          <p:nvPr/>
        </p:nvSpPr>
        <p:spPr>
          <a:xfrm>
            <a:off x="6644231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AE4A29-3C3E-4495-88E0-D0D83BC39EB0}"/>
              </a:ext>
            </a:extLst>
          </p:cNvPr>
          <p:cNvSpPr/>
          <p:nvPr/>
        </p:nvSpPr>
        <p:spPr>
          <a:xfrm>
            <a:off x="7036880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11A2E5-22A1-4DC7-B067-811FBDA42844}"/>
              </a:ext>
            </a:extLst>
          </p:cNvPr>
          <p:cNvSpPr/>
          <p:nvPr/>
        </p:nvSpPr>
        <p:spPr>
          <a:xfrm>
            <a:off x="7429529" y="4701798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B78F4806-6E01-473F-86FD-2469F09D2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7" y="2073360"/>
            <a:ext cx="578210" cy="57821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ED366F5-E580-4684-83CF-37859FC0B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4" y="2079682"/>
            <a:ext cx="233118" cy="23311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31D7EBB-07A2-4533-886E-078D7AB8F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27" y="1649323"/>
            <a:ext cx="836281" cy="578210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A62B72D-19F5-4399-9ADC-271A48A0286E}"/>
              </a:ext>
            </a:extLst>
          </p:cNvPr>
          <p:cNvCxnSpPr>
            <a:cxnSpLocks/>
            <a:stCxn id="29" idx="3"/>
            <a:endCxn id="104" idx="1"/>
          </p:cNvCxnSpPr>
          <p:nvPr/>
        </p:nvCxnSpPr>
        <p:spPr>
          <a:xfrm>
            <a:off x="1141657" y="2362465"/>
            <a:ext cx="1234527" cy="4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6D67627B-51D9-4FBD-8C78-5DB7E52FB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75" y="2736268"/>
            <a:ext cx="600754" cy="600754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76E50D3-33ED-4903-BF9F-6BC72279C01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883208" y="1938428"/>
            <a:ext cx="1904067" cy="1098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D742247-780D-445C-8F52-9E2A64AD84B6}"/>
              </a:ext>
            </a:extLst>
          </p:cNvPr>
          <p:cNvSpPr txBox="1"/>
          <p:nvPr/>
        </p:nvSpPr>
        <p:spPr>
          <a:xfrm>
            <a:off x="4056031" y="1542434"/>
            <a:ext cx="836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F39F09-7B9B-49F4-A919-DBF8E0CFDBC9}"/>
              </a:ext>
            </a:extLst>
          </p:cNvPr>
          <p:cNvSpPr txBox="1"/>
          <p:nvPr/>
        </p:nvSpPr>
        <p:spPr>
          <a:xfrm>
            <a:off x="6671607" y="2468630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pic>
        <p:nvPicPr>
          <p:cNvPr id="104" name="Imagem 103">
            <a:extLst>
              <a:ext uri="{FF2B5EF4-FFF2-40B4-BE49-F238E27FC236}">
                <a16:creationId xmlns:a16="http://schemas.microsoft.com/office/drawing/2014/main" id="{3FE65169-631A-4BA2-B17C-8E3653523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6184" y="1957720"/>
            <a:ext cx="1155505" cy="817941"/>
          </a:xfrm>
          <a:prstGeom prst="rect">
            <a:avLst/>
          </a:prstGeom>
        </p:spPr>
      </p:pic>
      <p:sp>
        <p:nvSpPr>
          <p:cNvPr id="109" name="Chave Esquerda 108">
            <a:extLst>
              <a:ext uri="{FF2B5EF4-FFF2-40B4-BE49-F238E27FC236}">
                <a16:creationId xmlns:a16="http://schemas.microsoft.com/office/drawing/2014/main" id="{2E332017-C20F-42FC-B87D-33A0BCC50025}"/>
              </a:ext>
            </a:extLst>
          </p:cNvPr>
          <p:cNvSpPr/>
          <p:nvPr/>
        </p:nvSpPr>
        <p:spPr>
          <a:xfrm>
            <a:off x="3604487" y="1363398"/>
            <a:ext cx="188580" cy="19981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EF24458D-986F-44E8-836D-FAD01B6E3FF3}"/>
              </a:ext>
            </a:extLst>
          </p:cNvPr>
          <p:cNvSpPr txBox="1"/>
          <p:nvPr/>
        </p:nvSpPr>
        <p:spPr>
          <a:xfrm>
            <a:off x="4919196" y="2389960"/>
            <a:ext cx="1018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Port: 18002</a:t>
            </a:r>
          </a:p>
        </p:txBody>
      </p:sp>
      <p:sp>
        <p:nvSpPr>
          <p:cNvPr id="120" name="Seta: para a Direita 119">
            <a:extLst>
              <a:ext uri="{FF2B5EF4-FFF2-40B4-BE49-F238E27FC236}">
                <a16:creationId xmlns:a16="http://schemas.microsoft.com/office/drawing/2014/main" id="{116C7D09-EC1E-44D1-A25B-D1D4285DBFC4}"/>
              </a:ext>
            </a:extLst>
          </p:cNvPr>
          <p:cNvSpPr/>
          <p:nvPr/>
        </p:nvSpPr>
        <p:spPr>
          <a:xfrm>
            <a:off x="4092083" y="372533"/>
            <a:ext cx="276717" cy="92677"/>
          </a:xfrm>
          <a:prstGeom prst="rightArrow">
            <a:avLst/>
          </a:prstGeom>
          <a:solidFill>
            <a:srgbClr val="20409A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4FB037-EAD4-4045-B27D-7930B3A0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"/>
            <a:ext cx="9124950" cy="5133975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02175" y="4473249"/>
            <a:ext cx="3781800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Applied Computing Graduate Program</a:t>
            </a:r>
          </a:p>
          <a:p>
            <a:r>
              <a:rPr lang="en-US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Internet of Things and Distributed Systems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019476B-B806-4462-9745-0738C1866268}"/>
              </a:ext>
            </a:extLst>
          </p:cNvPr>
          <p:cNvSpPr txBox="1"/>
          <p:nvPr/>
        </p:nvSpPr>
        <p:spPr>
          <a:xfrm>
            <a:off x="0" y="96685"/>
            <a:ext cx="9134475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D64957-FBC6-46B3-BDBF-B2FB3569444B}"/>
              </a:ext>
            </a:extLst>
          </p:cNvPr>
          <p:cNvSpPr/>
          <p:nvPr/>
        </p:nvSpPr>
        <p:spPr>
          <a:xfrm>
            <a:off x="5858933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93343E-7C2D-4FED-A329-3913E287BF79}"/>
              </a:ext>
            </a:extLst>
          </p:cNvPr>
          <p:cNvSpPr/>
          <p:nvPr/>
        </p:nvSpPr>
        <p:spPr>
          <a:xfrm>
            <a:off x="6251582" y="4701799"/>
            <a:ext cx="135467" cy="113129"/>
          </a:xfrm>
          <a:prstGeom prst="rect">
            <a:avLst/>
          </a:prstGeom>
          <a:solidFill>
            <a:srgbClr val="20409A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949F73-BABF-46A8-BDEF-E98AAA50740D}"/>
              </a:ext>
            </a:extLst>
          </p:cNvPr>
          <p:cNvSpPr/>
          <p:nvPr/>
        </p:nvSpPr>
        <p:spPr>
          <a:xfrm>
            <a:off x="6644231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AE4A29-3C3E-4495-88E0-D0D83BC39EB0}"/>
              </a:ext>
            </a:extLst>
          </p:cNvPr>
          <p:cNvSpPr/>
          <p:nvPr/>
        </p:nvSpPr>
        <p:spPr>
          <a:xfrm>
            <a:off x="7036880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11A2E5-22A1-4DC7-B067-811FBDA42844}"/>
              </a:ext>
            </a:extLst>
          </p:cNvPr>
          <p:cNvSpPr/>
          <p:nvPr/>
        </p:nvSpPr>
        <p:spPr>
          <a:xfrm>
            <a:off x="7429529" y="4701798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B78F4806-6E01-473F-86FD-2469F09D2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7" y="2073360"/>
            <a:ext cx="578210" cy="57821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ED366F5-E580-4684-83CF-37859FC0B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4" y="2079682"/>
            <a:ext cx="233118" cy="23311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31D7EBB-07A2-4533-886E-078D7AB8F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85" y="2064609"/>
            <a:ext cx="836281" cy="578210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A62B72D-19F5-4399-9ADC-271A48A0286E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1141657" y="2353714"/>
            <a:ext cx="954528" cy="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6D67627B-51D9-4FBD-8C78-5DB7E52FB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02" y="2050816"/>
            <a:ext cx="600754" cy="600754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76E50D3-33ED-4903-BF9F-6BC72279C01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2932466" y="2351193"/>
            <a:ext cx="958336" cy="2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7F9EA4A2-B33B-4DAF-B070-3B0E6ECB1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35" y="2929295"/>
            <a:ext cx="818047" cy="58431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0BECB7-03A4-4A53-A588-A4A7DC0BEB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38" y="2920388"/>
            <a:ext cx="588975" cy="600755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2D3B187-774E-4984-981B-FB2DD4D488E6}"/>
              </a:ext>
            </a:extLst>
          </p:cNvPr>
          <p:cNvCxnSpPr>
            <a:cxnSpLocks/>
            <a:stCxn id="34" idx="2"/>
            <a:endCxn id="36" idx="1"/>
          </p:cNvCxnSpPr>
          <p:nvPr/>
        </p:nvCxnSpPr>
        <p:spPr>
          <a:xfrm>
            <a:off x="4191179" y="2651570"/>
            <a:ext cx="1242356" cy="569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8D65DD2-50D3-4A3D-9FDC-5DDA1C539FB1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6251582" y="3220766"/>
            <a:ext cx="1344656" cy="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D742247-780D-445C-8F52-9E2A64AD84B6}"/>
              </a:ext>
            </a:extLst>
          </p:cNvPr>
          <p:cNvSpPr txBox="1"/>
          <p:nvPr/>
        </p:nvSpPr>
        <p:spPr>
          <a:xfrm>
            <a:off x="2105289" y="1957720"/>
            <a:ext cx="836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F39F09-7B9B-49F4-A919-DBF8E0CFDBC9}"/>
              </a:ext>
            </a:extLst>
          </p:cNvPr>
          <p:cNvSpPr txBox="1"/>
          <p:nvPr/>
        </p:nvSpPr>
        <p:spPr>
          <a:xfrm>
            <a:off x="3775134" y="1783178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F5FAC99-E2C8-41DB-9A86-EA2E0C31476D}"/>
              </a:ext>
            </a:extLst>
          </p:cNvPr>
          <p:cNvSpPr txBox="1"/>
          <p:nvPr/>
        </p:nvSpPr>
        <p:spPr>
          <a:xfrm>
            <a:off x="5429137" y="2651570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460D5DA-712B-4D8B-8482-96267EC39D49}"/>
              </a:ext>
            </a:extLst>
          </p:cNvPr>
          <p:cNvSpPr txBox="1"/>
          <p:nvPr/>
        </p:nvSpPr>
        <p:spPr>
          <a:xfrm>
            <a:off x="7474681" y="2668345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E5FE4620-C7D3-46B8-B45A-A81D347A7D11}"/>
              </a:ext>
            </a:extLst>
          </p:cNvPr>
          <p:cNvCxnSpPr>
            <a:cxnSpLocks/>
            <a:stCxn id="44" idx="0"/>
            <a:endCxn id="73" idx="1"/>
          </p:cNvCxnSpPr>
          <p:nvPr/>
        </p:nvCxnSpPr>
        <p:spPr>
          <a:xfrm flipV="1">
            <a:off x="4191179" y="1287736"/>
            <a:ext cx="1332855" cy="495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68BE8BE5-43A4-4740-BF2C-F8CED6651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4034" y="950603"/>
            <a:ext cx="683839" cy="674266"/>
          </a:xfrm>
          <a:prstGeom prst="rect">
            <a:avLst/>
          </a:prstGeom>
        </p:spPr>
      </p:pic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B9C75B1E-86FF-4C75-BE21-5A71ABC6F676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>
          <a:xfrm flipV="1">
            <a:off x="6207873" y="1285812"/>
            <a:ext cx="1375622" cy="1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E9EF203-42C9-4909-913D-07F3FBCC91FB}"/>
              </a:ext>
            </a:extLst>
          </p:cNvPr>
          <p:cNvSpPr txBox="1"/>
          <p:nvPr/>
        </p:nvSpPr>
        <p:spPr>
          <a:xfrm>
            <a:off x="5445511" y="726070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F1CE1CC-FC6B-4F96-B39D-D5F775CCBF5C}"/>
              </a:ext>
            </a:extLst>
          </p:cNvPr>
          <p:cNvSpPr txBox="1"/>
          <p:nvPr/>
        </p:nvSpPr>
        <p:spPr>
          <a:xfrm>
            <a:off x="7491055" y="720267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Imagem 93">
            <a:extLst>
              <a:ext uri="{FF2B5EF4-FFF2-40B4-BE49-F238E27FC236}">
                <a16:creationId xmlns:a16="http://schemas.microsoft.com/office/drawing/2014/main" id="{8A33C053-F9D2-43D0-9FEC-1B69E9F35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3495" y="976391"/>
            <a:ext cx="618841" cy="6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3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4FB037-EAD4-4045-B27D-7930B3A0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"/>
            <a:ext cx="9124950" cy="5133975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02175" y="4473249"/>
            <a:ext cx="3781800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Applied Computing Graduate Program</a:t>
            </a:r>
          </a:p>
          <a:p>
            <a:r>
              <a:rPr lang="en-US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Internet of Things and Distributed Systems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019476B-B806-4462-9745-0738C1866268}"/>
              </a:ext>
            </a:extLst>
          </p:cNvPr>
          <p:cNvSpPr txBox="1"/>
          <p:nvPr/>
        </p:nvSpPr>
        <p:spPr>
          <a:xfrm>
            <a:off x="0" y="96685"/>
            <a:ext cx="9134475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D64957-FBC6-46B3-BDBF-B2FB3569444B}"/>
              </a:ext>
            </a:extLst>
          </p:cNvPr>
          <p:cNvSpPr/>
          <p:nvPr/>
        </p:nvSpPr>
        <p:spPr>
          <a:xfrm>
            <a:off x="5858933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93343E-7C2D-4FED-A329-3913E287BF79}"/>
              </a:ext>
            </a:extLst>
          </p:cNvPr>
          <p:cNvSpPr/>
          <p:nvPr/>
        </p:nvSpPr>
        <p:spPr>
          <a:xfrm>
            <a:off x="6251582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949F73-BABF-46A8-BDEF-E98AAA50740D}"/>
              </a:ext>
            </a:extLst>
          </p:cNvPr>
          <p:cNvSpPr/>
          <p:nvPr/>
        </p:nvSpPr>
        <p:spPr>
          <a:xfrm>
            <a:off x="6644231" y="4701799"/>
            <a:ext cx="135467" cy="113129"/>
          </a:xfrm>
          <a:prstGeom prst="rect">
            <a:avLst/>
          </a:prstGeom>
          <a:solidFill>
            <a:srgbClr val="20409A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AE4A29-3C3E-4495-88E0-D0D83BC39EB0}"/>
              </a:ext>
            </a:extLst>
          </p:cNvPr>
          <p:cNvSpPr/>
          <p:nvPr/>
        </p:nvSpPr>
        <p:spPr>
          <a:xfrm>
            <a:off x="7036880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11A2E5-22A1-4DC7-B067-811FBDA42844}"/>
              </a:ext>
            </a:extLst>
          </p:cNvPr>
          <p:cNvSpPr/>
          <p:nvPr/>
        </p:nvSpPr>
        <p:spPr>
          <a:xfrm>
            <a:off x="7429529" y="4701798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B78F4806-6E01-473F-86FD-2469F09D2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7" y="2073360"/>
            <a:ext cx="578210" cy="57821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ED366F5-E580-4684-83CF-37859FC0B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4" y="2079682"/>
            <a:ext cx="233118" cy="23311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31D7EBB-07A2-4533-886E-078D7AB8F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85" y="2064609"/>
            <a:ext cx="836281" cy="578210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A62B72D-19F5-4399-9ADC-271A48A0286E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1141657" y="2353714"/>
            <a:ext cx="954528" cy="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6D67627B-51D9-4FBD-8C78-5DB7E52FB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02" y="2050816"/>
            <a:ext cx="600754" cy="600754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76E50D3-33ED-4903-BF9F-6BC72279C01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2932466" y="2351193"/>
            <a:ext cx="958336" cy="2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7F9EA4A2-B33B-4DAF-B070-3B0E6ECB1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535" y="2929295"/>
            <a:ext cx="818047" cy="58431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0BECB7-03A4-4A53-A588-A4A7DC0BEB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238" y="2920388"/>
            <a:ext cx="588975" cy="600755"/>
          </a:xfrm>
          <a:prstGeom prst="rect">
            <a:avLst/>
          </a:prstGeom>
        </p:spPr>
      </p:pic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2D3B187-774E-4984-981B-FB2DD4D488E6}"/>
              </a:ext>
            </a:extLst>
          </p:cNvPr>
          <p:cNvCxnSpPr>
            <a:cxnSpLocks/>
            <a:stCxn id="34" idx="2"/>
            <a:endCxn id="36" idx="1"/>
          </p:cNvCxnSpPr>
          <p:nvPr/>
        </p:nvCxnSpPr>
        <p:spPr>
          <a:xfrm>
            <a:off x="4191179" y="2651570"/>
            <a:ext cx="1242356" cy="569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8D65DD2-50D3-4A3D-9FDC-5DDA1C539FB1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6251582" y="3220766"/>
            <a:ext cx="1344656" cy="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D742247-780D-445C-8F52-9E2A64AD84B6}"/>
              </a:ext>
            </a:extLst>
          </p:cNvPr>
          <p:cNvSpPr txBox="1"/>
          <p:nvPr/>
        </p:nvSpPr>
        <p:spPr>
          <a:xfrm>
            <a:off x="2105289" y="1957720"/>
            <a:ext cx="836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F39F09-7B9B-49F4-A919-DBF8E0CFDBC9}"/>
              </a:ext>
            </a:extLst>
          </p:cNvPr>
          <p:cNvSpPr txBox="1"/>
          <p:nvPr/>
        </p:nvSpPr>
        <p:spPr>
          <a:xfrm>
            <a:off x="3775134" y="1783178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F5FAC99-E2C8-41DB-9A86-EA2E0C31476D}"/>
              </a:ext>
            </a:extLst>
          </p:cNvPr>
          <p:cNvSpPr txBox="1"/>
          <p:nvPr/>
        </p:nvSpPr>
        <p:spPr>
          <a:xfrm>
            <a:off x="5429137" y="2651570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460D5DA-712B-4D8B-8482-96267EC39D49}"/>
              </a:ext>
            </a:extLst>
          </p:cNvPr>
          <p:cNvSpPr txBox="1"/>
          <p:nvPr/>
        </p:nvSpPr>
        <p:spPr>
          <a:xfrm>
            <a:off x="7474681" y="2668345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1474230A-FA74-4015-A44E-EA188A511A3C}"/>
              </a:ext>
            </a:extLst>
          </p:cNvPr>
          <p:cNvSpPr/>
          <p:nvPr/>
        </p:nvSpPr>
        <p:spPr>
          <a:xfrm rot="5400000">
            <a:off x="6738526" y="1099802"/>
            <a:ext cx="258854" cy="28776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A36853-0882-41F1-92CE-1F5B7E8BB6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7341" y="1440177"/>
            <a:ext cx="1476215" cy="8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4FB037-EAD4-4045-B27D-7930B3A0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"/>
            <a:ext cx="9124950" cy="5133975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02175" y="4473249"/>
            <a:ext cx="3781800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Applied Computing Graduate Program</a:t>
            </a:r>
          </a:p>
          <a:p>
            <a:r>
              <a:rPr lang="en-US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Internet of Things and Distributed Systems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019476B-B806-4462-9745-0738C1866268}"/>
              </a:ext>
            </a:extLst>
          </p:cNvPr>
          <p:cNvSpPr txBox="1"/>
          <p:nvPr/>
        </p:nvSpPr>
        <p:spPr>
          <a:xfrm>
            <a:off x="0" y="96685"/>
            <a:ext cx="9134475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D64957-FBC6-46B3-BDBF-B2FB3569444B}"/>
              </a:ext>
            </a:extLst>
          </p:cNvPr>
          <p:cNvSpPr/>
          <p:nvPr/>
        </p:nvSpPr>
        <p:spPr>
          <a:xfrm>
            <a:off x="5858933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93343E-7C2D-4FED-A329-3913E287BF79}"/>
              </a:ext>
            </a:extLst>
          </p:cNvPr>
          <p:cNvSpPr/>
          <p:nvPr/>
        </p:nvSpPr>
        <p:spPr>
          <a:xfrm>
            <a:off x="6251582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B949F73-BABF-46A8-BDEF-E98AAA50740D}"/>
              </a:ext>
            </a:extLst>
          </p:cNvPr>
          <p:cNvSpPr/>
          <p:nvPr/>
        </p:nvSpPr>
        <p:spPr>
          <a:xfrm>
            <a:off x="6644231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BAE4A29-3C3E-4495-88E0-D0D83BC39EB0}"/>
              </a:ext>
            </a:extLst>
          </p:cNvPr>
          <p:cNvSpPr/>
          <p:nvPr/>
        </p:nvSpPr>
        <p:spPr>
          <a:xfrm>
            <a:off x="7036880" y="4701799"/>
            <a:ext cx="135467" cy="113129"/>
          </a:xfrm>
          <a:prstGeom prst="rect">
            <a:avLst/>
          </a:prstGeom>
          <a:solidFill>
            <a:srgbClr val="20409A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11A2E5-22A1-4DC7-B067-811FBDA42844}"/>
              </a:ext>
            </a:extLst>
          </p:cNvPr>
          <p:cNvSpPr/>
          <p:nvPr/>
        </p:nvSpPr>
        <p:spPr>
          <a:xfrm>
            <a:off x="7429529" y="4701798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B78F4806-6E01-473F-86FD-2469F09D2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47" y="2073360"/>
            <a:ext cx="578210" cy="57821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ED366F5-E580-4684-83CF-37859FC0B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4" y="2079682"/>
            <a:ext cx="233118" cy="23311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31D7EBB-07A2-4533-886E-078D7AB8F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85" y="2064609"/>
            <a:ext cx="836281" cy="578210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A62B72D-19F5-4399-9ADC-271A48A0286E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1141657" y="2353714"/>
            <a:ext cx="954528" cy="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Imagem 33">
            <a:extLst>
              <a:ext uri="{FF2B5EF4-FFF2-40B4-BE49-F238E27FC236}">
                <a16:creationId xmlns:a16="http://schemas.microsoft.com/office/drawing/2014/main" id="{6D67627B-51D9-4FBD-8C78-5DB7E52FB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02" y="2050816"/>
            <a:ext cx="600754" cy="600754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76E50D3-33ED-4903-BF9F-6BC72279C013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2932466" y="2351193"/>
            <a:ext cx="958336" cy="2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D742247-780D-445C-8F52-9E2A64AD84B6}"/>
              </a:ext>
            </a:extLst>
          </p:cNvPr>
          <p:cNvSpPr txBox="1"/>
          <p:nvPr/>
        </p:nvSpPr>
        <p:spPr>
          <a:xfrm>
            <a:off x="2105289" y="1957720"/>
            <a:ext cx="836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F39F09-7B9B-49F4-A919-DBF8E0CFDBC9}"/>
              </a:ext>
            </a:extLst>
          </p:cNvPr>
          <p:cNvSpPr txBox="1"/>
          <p:nvPr/>
        </p:nvSpPr>
        <p:spPr>
          <a:xfrm>
            <a:off x="3775134" y="1783178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E5FE4620-C7D3-46B8-B45A-A81D347A7D11}"/>
              </a:ext>
            </a:extLst>
          </p:cNvPr>
          <p:cNvCxnSpPr>
            <a:cxnSpLocks/>
            <a:stCxn id="44" idx="0"/>
            <a:endCxn id="73" idx="1"/>
          </p:cNvCxnSpPr>
          <p:nvPr/>
        </p:nvCxnSpPr>
        <p:spPr>
          <a:xfrm flipV="1">
            <a:off x="4191179" y="1287736"/>
            <a:ext cx="1332855" cy="495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Imagem 72">
            <a:extLst>
              <a:ext uri="{FF2B5EF4-FFF2-40B4-BE49-F238E27FC236}">
                <a16:creationId xmlns:a16="http://schemas.microsoft.com/office/drawing/2014/main" id="{68BE8BE5-43A4-4740-BF2C-F8CED6651D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4034" y="950603"/>
            <a:ext cx="683839" cy="674266"/>
          </a:xfrm>
          <a:prstGeom prst="rect">
            <a:avLst/>
          </a:prstGeom>
        </p:spPr>
      </p:pic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B9C75B1E-86FF-4C75-BE21-5A71ABC6F676}"/>
              </a:ext>
            </a:extLst>
          </p:cNvPr>
          <p:cNvCxnSpPr>
            <a:cxnSpLocks/>
            <a:stCxn id="73" idx="3"/>
            <a:endCxn id="94" idx="1"/>
          </p:cNvCxnSpPr>
          <p:nvPr/>
        </p:nvCxnSpPr>
        <p:spPr>
          <a:xfrm flipV="1">
            <a:off x="6207873" y="1285812"/>
            <a:ext cx="1375622" cy="1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E9EF203-42C9-4909-913D-07F3FBCC91FB}"/>
              </a:ext>
            </a:extLst>
          </p:cNvPr>
          <p:cNvSpPr txBox="1"/>
          <p:nvPr/>
        </p:nvSpPr>
        <p:spPr>
          <a:xfrm>
            <a:off x="5445511" y="726070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F1CE1CC-FC6B-4F96-B39D-D5F775CCBF5C}"/>
              </a:ext>
            </a:extLst>
          </p:cNvPr>
          <p:cNvSpPr txBox="1"/>
          <p:nvPr/>
        </p:nvSpPr>
        <p:spPr>
          <a:xfrm>
            <a:off x="7491055" y="720267"/>
            <a:ext cx="832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Imagem 93">
            <a:extLst>
              <a:ext uri="{FF2B5EF4-FFF2-40B4-BE49-F238E27FC236}">
                <a16:creationId xmlns:a16="http://schemas.microsoft.com/office/drawing/2014/main" id="{8A33C053-F9D2-43D0-9FEC-1B69E9F356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495" y="976391"/>
            <a:ext cx="618841" cy="6188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DE6E441-6AFA-48C2-818D-873DF2EC47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5516" y="1957720"/>
            <a:ext cx="1327728" cy="1327728"/>
          </a:xfrm>
          <a:prstGeom prst="rect">
            <a:avLst/>
          </a:prstGeom>
        </p:spPr>
      </p:pic>
      <p:sp>
        <p:nvSpPr>
          <p:cNvPr id="40" name="Chave Esquerda 39">
            <a:extLst>
              <a:ext uri="{FF2B5EF4-FFF2-40B4-BE49-F238E27FC236}">
                <a16:creationId xmlns:a16="http://schemas.microsoft.com/office/drawing/2014/main" id="{E672B185-6938-455D-9D54-1B4A67DC3F9A}"/>
              </a:ext>
            </a:extLst>
          </p:cNvPr>
          <p:cNvSpPr/>
          <p:nvPr/>
        </p:nvSpPr>
        <p:spPr>
          <a:xfrm rot="16200000">
            <a:off x="6759953" y="377014"/>
            <a:ext cx="258854" cy="287763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5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4FB037-EAD4-4045-B27D-7930B3A0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762"/>
            <a:ext cx="9124950" cy="5133975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02175" y="4473249"/>
            <a:ext cx="3781800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Applied Computing Graduate Program</a:t>
            </a:r>
          </a:p>
          <a:p>
            <a:r>
              <a:rPr lang="en-US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Internet of Things and Distributed Systems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F019476B-B806-4462-9745-0738C1866268}"/>
              </a:ext>
            </a:extLst>
          </p:cNvPr>
          <p:cNvSpPr txBox="1"/>
          <p:nvPr/>
        </p:nvSpPr>
        <p:spPr>
          <a:xfrm>
            <a:off x="0" y="96685"/>
            <a:ext cx="9134475" cy="5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Metrics</a:t>
            </a: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C249BD5F-1565-448B-B761-C64FA341A6C3}"/>
              </a:ext>
            </a:extLst>
          </p:cNvPr>
          <p:cNvSpPr txBox="1"/>
          <p:nvPr/>
        </p:nvSpPr>
        <p:spPr>
          <a:xfrm>
            <a:off x="739516" y="666916"/>
            <a:ext cx="7655441" cy="3299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Acquisition		Amount of Data			Cost</a:t>
            </a:r>
          </a:p>
          <a:p>
            <a:pPr lvl="0"/>
            <a:endParaRPr lang="en-US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	      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97D672-92AC-4AD2-9F74-7FFC2D33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572" y="1128377"/>
            <a:ext cx="450704" cy="4507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623CC5-42BC-4663-8E81-B3843B7E6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866" y="1131236"/>
            <a:ext cx="564739" cy="5430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861CFF2-DF02-48FE-8648-C501A53DC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29" y="1128134"/>
            <a:ext cx="649965" cy="48509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7E34B6F-B51F-411A-95FF-6E37B1CE4F88}"/>
              </a:ext>
            </a:extLst>
          </p:cNvPr>
          <p:cNvSpPr/>
          <p:nvPr/>
        </p:nvSpPr>
        <p:spPr>
          <a:xfrm>
            <a:off x="5858933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76E3997-61CD-4A14-BFE6-A8119064EA08}"/>
              </a:ext>
            </a:extLst>
          </p:cNvPr>
          <p:cNvSpPr/>
          <p:nvPr/>
        </p:nvSpPr>
        <p:spPr>
          <a:xfrm>
            <a:off x="6251582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4BDDB1B-267A-41EB-AE71-8678EEE8EA8A}"/>
              </a:ext>
            </a:extLst>
          </p:cNvPr>
          <p:cNvSpPr/>
          <p:nvPr/>
        </p:nvSpPr>
        <p:spPr>
          <a:xfrm>
            <a:off x="6644231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7D38E33-B20F-4A27-B04B-55B5A101E7D9}"/>
              </a:ext>
            </a:extLst>
          </p:cNvPr>
          <p:cNvSpPr/>
          <p:nvPr/>
        </p:nvSpPr>
        <p:spPr>
          <a:xfrm>
            <a:off x="7036880" y="4701799"/>
            <a:ext cx="135467" cy="113129"/>
          </a:xfrm>
          <a:prstGeom prst="rect">
            <a:avLst/>
          </a:prstGeom>
          <a:solidFill>
            <a:srgbClr val="516AB0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8426097-DA3A-40AA-92FD-435728298AA2}"/>
              </a:ext>
            </a:extLst>
          </p:cNvPr>
          <p:cNvSpPr/>
          <p:nvPr/>
        </p:nvSpPr>
        <p:spPr>
          <a:xfrm>
            <a:off x="7429529" y="4701798"/>
            <a:ext cx="135467" cy="113129"/>
          </a:xfrm>
          <a:prstGeom prst="rect">
            <a:avLst/>
          </a:prstGeom>
          <a:solidFill>
            <a:srgbClr val="20409A"/>
          </a:solidFill>
          <a:ln>
            <a:solidFill>
              <a:srgbClr val="20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B8EEA1-8A7A-4523-980D-16C916B7AE9C}"/>
              </a:ext>
            </a:extLst>
          </p:cNvPr>
          <p:cNvSpPr/>
          <p:nvPr/>
        </p:nvSpPr>
        <p:spPr>
          <a:xfrm>
            <a:off x="6689874" y="1782502"/>
            <a:ext cx="21288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Free: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500 Devices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500 Application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200 MB each of data</a:t>
            </a:r>
          </a:p>
          <a:p>
            <a:endParaRPr lang="en-US" dirty="0">
              <a:solidFill>
                <a:srgbClr val="20409A"/>
              </a:solidFill>
              <a:latin typeface="Roboto"/>
              <a:ea typeface="Roboto"/>
              <a:sym typeface="Roboto"/>
            </a:endParaRP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2,500.00 USD: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5000 Devices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1,000,000 Events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</a:t>
            </a:r>
          </a:p>
          <a:p>
            <a:r>
              <a:rPr lang="en-US" dirty="0"/>
              <a:t>  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6A27F7-A4DE-4C23-9BF0-03FFA3FF27BE}"/>
              </a:ext>
            </a:extLst>
          </p:cNvPr>
          <p:cNvSpPr/>
          <p:nvPr/>
        </p:nvSpPr>
        <p:spPr>
          <a:xfrm>
            <a:off x="3763622" y="1828550"/>
            <a:ext cx="21288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Database: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5 Minutes – 19 KB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1 Hour – 143 KB</a:t>
            </a:r>
          </a:p>
          <a:p>
            <a:endParaRPr lang="en-US" dirty="0">
              <a:solidFill>
                <a:srgbClr val="20409A"/>
              </a:solidFill>
              <a:latin typeface="Roboto"/>
              <a:ea typeface="Roboto"/>
              <a:sym typeface="Roboto"/>
            </a:endParaRPr>
          </a:p>
          <a:p>
            <a:endParaRPr lang="en-US" dirty="0">
              <a:solidFill>
                <a:srgbClr val="20409A"/>
              </a:solidFill>
              <a:latin typeface="Roboto"/>
              <a:ea typeface="Roboto"/>
              <a:sym typeface="Roboto"/>
            </a:endParaRP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Cloud: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Each Event</a:t>
            </a:r>
            <a:r>
              <a:rPr lang="en-US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: 0.1 </a:t>
            </a:r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MB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69C91D-7E39-4DB2-B54A-31A535CA24F8}"/>
              </a:ext>
            </a:extLst>
          </p:cNvPr>
          <p:cNvSpPr/>
          <p:nvPr/>
        </p:nvSpPr>
        <p:spPr>
          <a:xfrm>
            <a:off x="395661" y="1818404"/>
            <a:ext cx="257052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Sampling – 10 Hz</a:t>
            </a:r>
          </a:p>
          <a:p>
            <a:endParaRPr lang="en-US" dirty="0">
              <a:solidFill>
                <a:srgbClr val="20409A"/>
              </a:solidFill>
              <a:latin typeface="Roboto"/>
              <a:ea typeface="Roboto"/>
              <a:sym typeface="Roboto"/>
            </a:endParaRP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5 Minutes – Raw Data – 3,000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                – Processed – 65</a:t>
            </a:r>
          </a:p>
          <a:p>
            <a:endParaRPr lang="en-US" dirty="0">
              <a:solidFill>
                <a:srgbClr val="20409A"/>
              </a:solidFill>
              <a:latin typeface="Roboto"/>
              <a:ea typeface="Roboto"/>
              <a:sym typeface="Roboto"/>
            </a:endParaRP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1 Hour – Raw Data – 36,000</a:t>
            </a:r>
          </a:p>
          <a:p>
            <a:r>
              <a:rPr lang="en-US" dirty="0">
                <a:solidFill>
                  <a:srgbClr val="20409A"/>
                </a:solidFill>
                <a:latin typeface="Roboto"/>
                <a:ea typeface="Roboto"/>
                <a:sym typeface="Roboto"/>
              </a:rPr>
              <a:t>             – Processed – 780</a:t>
            </a:r>
          </a:p>
        </p:txBody>
      </p:sp>
    </p:spTree>
    <p:extLst>
      <p:ext uri="{BB962C8B-B14F-4D97-AF65-F5344CB8AC3E}">
        <p14:creationId xmlns:p14="http://schemas.microsoft.com/office/powerpoint/2010/main" val="195166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DC65D3-FC9F-450B-8A04-D61CDF848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"/>
            <a:ext cx="9144000" cy="5133975"/>
          </a:xfrm>
          <a:prstGeom prst="rect">
            <a:avLst/>
          </a:prstGeom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1DBD2F61-F31C-4251-8BD7-EF32AF52BE1D}"/>
              </a:ext>
            </a:extLst>
          </p:cNvPr>
          <p:cNvSpPr txBox="1"/>
          <p:nvPr/>
        </p:nvSpPr>
        <p:spPr>
          <a:xfrm>
            <a:off x="1480104" y="2215499"/>
            <a:ext cx="2144446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lang="en-US" sz="20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187</Words>
  <Application>Microsoft Office PowerPoint</Application>
  <PresentationFormat>Apresentação na tela (16:9)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</vt:lpstr>
      <vt:lpstr>Times New Roman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da Rosa Fröhlich</dc:creator>
  <cp:lastModifiedBy>William Fröhlich</cp:lastModifiedBy>
  <cp:revision>57</cp:revision>
  <dcterms:modified xsi:type="dcterms:W3CDTF">2020-06-21T19:05:39Z</dcterms:modified>
</cp:coreProperties>
</file>