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D9E24-E1C1-4EB3-B063-A7F0845C3CE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16348-73AF-489E-8C79-9BFD7F69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17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0164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55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94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359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003D6B-D6CC-4C61-A514-6EF925A9FA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55D092-42AF-4627-BCEC-04C934B154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6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Statistical Inference on </a:t>
            </a:r>
            <a:r>
              <a:rPr lang="en-US" sz="4800" dirty="0" err="1" smtClean="0"/>
              <a:t>Errorfully</a:t>
            </a:r>
            <a:r>
              <a:rPr lang="en-US" sz="4800" dirty="0" smtClean="0"/>
              <a:t> observed graphs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Priebe</a:t>
            </a:r>
            <a:r>
              <a:rPr lang="en-US" dirty="0" smtClean="0"/>
              <a:t> et al. </a:t>
            </a:r>
          </a:p>
          <a:p>
            <a:r>
              <a:rPr lang="en-US" dirty="0" smtClean="0"/>
              <a:t>Presented by Darius </a:t>
            </a:r>
            <a:r>
              <a:rPr lang="en-US" dirty="0" err="1" smtClean="0"/>
              <a:t>Irani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626608" cy="3593591"/>
          </a:xfrm>
        </p:spPr>
        <p:txBody>
          <a:bodyPr/>
          <a:lstStyle/>
          <a:p>
            <a:r>
              <a:rPr lang="en-US" dirty="0" smtClean="0"/>
              <a:t>Statistical graph inference is a burgeoning field </a:t>
            </a:r>
          </a:p>
          <a:p>
            <a:r>
              <a:rPr lang="en-US" dirty="0" smtClean="0"/>
              <a:t>Complex systems can be modeled, and information extracted using mathematical graphs </a:t>
            </a:r>
          </a:p>
          <a:p>
            <a:r>
              <a:rPr lang="en-US" dirty="0" smtClean="0"/>
              <a:t>Technological advancement has enlarged our datasets – lots to be learned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66314" y="1874517"/>
                <a:ext cx="2229969" cy="196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Mathematical Graph: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4" y="1874517"/>
                <a:ext cx="2229969" cy="1961306"/>
              </a:xfrm>
              <a:prstGeom prst="rect">
                <a:avLst/>
              </a:prstGeom>
              <a:blipFill>
                <a:blip r:embed="rId2"/>
                <a:stretch>
                  <a:fillRect l="-2186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70" y="4082796"/>
            <a:ext cx="2257425" cy="20288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47657" y="6496758"/>
            <a:ext cx="6096000" cy="270050"/>
          </a:xfrm>
        </p:spPr>
        <p:txBody>
          <a:bodyPr/>
          <a:lstStyle/>
          <a:p>
            <a:r>
              <a:rPr lang="en-US" dirty="0" smtClean="0"/>
              <a:t>http://mathinsight.org/media/image/image/small_undirected_network_labeled.png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5181779" cy="3593591"/>
              </a:xfrm>
            </p:spPr>
            <p:txBody>
              <a:bodyPr/>
              <a:lstStyle/>
              <a:p>
                <a:r>
                  <a:rPr lang="en-US" dirty="0" smtClean="0"/>
                  <a:t>G is not observable, for classification of each potential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must rely on edge features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Quantity vs Quality tradeoff</a:t>
                </a:r>
              </a:p>
              <a:p>
                <a:r>
                  <a:rPr lang="en-US" dirty="0" smtClean="0"/>
                  <a:t>Finding optimal classifier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5181779" cy="3593591"/>
              </a:xfrm>
              <a:blipFill>
                <a:blip r:embed="rId2"/>
                <a:stretch>
                  <a:fillRect l="-105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04" y="1128451"/>
            <a:ext cx="51282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8021" y="1329239"/>
                <a:ext cx="10481978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Two classification tasks:</a:t>
                </a:r>
              </a:p>
              <a:p>
                <a:r>
                  <a:rPr lang="en-US" dirty="0" smtClean="0"/>
                  <a:t>Vertex classification – classify an unknown vertex based on connectivity structure </a:t>
                </a:r>
              </a:p>
              <a:p>
                <a:pPr lvl="1"/>
                <a:r>
                  <a:rPr lang="en-US" dirty="0" err="1" smtClean="0"/>
                  <a:t>Errorful</a:t>
                </a:r>
                <a:r>
                  <a:rPr lang="en-US" dirty="0" smtClean="0"/>
                  <a:t> nature of graphs of interest necessitate edge classification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edge feature not directly observable, must use pre-classified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Edge classification – for each </a:t>
                </a:r>
                <a:r>
                  <a:rPr lang="en-US" dirty="0"/>
                  <a:t>potential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-valued edge feature,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Optimized classifier selection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021" y="1329239"/>
                <a:ext cx="10481978" cy="3593591"/>
              </a:xfrm>
              <a:blipFill>
                <a:blip r:embed="rId2"/>
                <a:stretch>
                  <a:fillRect l="-640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153" b="3957"/>
          <a:stretch/>
        </p:blipFill>
        <p:spPr>
          <a:xfrm>
            <a:off x="5763987" y="4074213"/>
            <a:ext cx="6132160" cy="27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50" y="2269672"/>
            <a:ext cx="4301573" cy="3593591"/>
          </a:xfrm>
        </p:spPr>
        <p:txBody>
          <a:bodyPr/>
          <a:lstStyle/>
          <a:p>
            <a:r>
              <a:rPr lang="en-US" dirty="0" smtClean="0"/>
              <a:t>Framework for extracting information from </a:t>
            </a:r>
            <a:r>
              <a:rPr lang="en-US" dirty="0" err="1" smtClean="0"/>
              <a:t>errorfully</a:t>
            </a:r>
            <a:r>
              <a:rPr lang="en-US" dirty="0" smtClean="0"/>
              <a:t> observed graphs</a:t>
            </a:r>
          </a:p>
          <a:p>
            <a:r>
              <a:rPr lang="en-US" dirty="0" smtClean="0"/>
              <a:t>Optimizing classifier selection for graph</a:t>
            </a:r>
          </a:p>
          <a:p>
            <a:r>
              <a:rPr lang="en-US" dirty="0"/>
              <a:t>Quantity/quality tradeoff in </a:t>
            </a:r>
            <a:r>
              <a:rPr lang="en-US" i="1" dirty="0"/>
              <a:t>C. </a:t>
            </a:r>
            <a:r>
              <a:rPr lang="en-US" i="1" dirty="0" err="1"/>
              <a:t>elegans</a:t>
            </a:r>
            <a:r>
              <a:rPr lang="en-US" i="1" dirty="0"/>
              <a:t> </a:t>
            </a:r>
            <a:r>
              <a:rPr lang="en-US" dirty="0"/>
              <a:t>connectome graph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51" y="498928"/>
            <a:ext cx="6245326" cy="61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1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074" y="1874517"/>
            <a:ext cx="5230765" cy="4542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informative and sequential presentation of statistical techniques </a:t>
            </a:r>
          </a:p>
          <a:p>
            <a:r>
              <a:rPr lang="en-US" dirty="0" smtClean="0"/>
              <a:t>Illustrative examples in </a:t>
            </a:r>
            <a:r>
              <a:rPr lang="en-US" dirty="0" err="1" smtClean="0"/>
              <a:t>connectomics</a:t>
            </a:r>
            <a:r>
              <a:rPr lang="en-US" dirty="0"/>
              <a:t> </a:t>
            </a:r>
            <a:r>
              <a:rPr lang="en-US" dirty="0" smtClean="0"/>
              <a:t>to demonstrate theoretical procedures</a:t>
            </a:r>
          </a:p>
          <a:p>
            <a:endParaRPr lang="en-US" dirty="0"/>
          </a:p>
          <a:p>
            <a:r>
              <a:rPr lang="en-US" dirty="0" smtClean="0"/>
              <a:t>Presented a series of other techniques that could complement foundational methods discussed in paper, which could be subject of future research</a:t>
            </a:r>
          </a:p>
          <a:p>
            <a:pPr lvl="1"/>
            <a:r>
              <a:rPr lang="en-US" dirty="0" smtClean="0"/>
              <a:t>Large sample approximation</a:t>
            </a:r>
          </a:p>
          <a:p>
            <a:pPr lvl="1"/>
            <a:r>
              <a:rPr lang="en-US" dirty="0" smtClean="0"/>
              <a:t>Minimizing projection error</a:t>
            </a:r>
          </a:p>
          <a:p>
            <a:pPr lvl="1"/>
            <a:r>
              <a:rPr lang="en-US" dirty="0" smtClean="0"/>
              <a:t>Missing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605642"/>
            <a:ext cx="5325811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Priebe</a:t>
            </a:r>
            <a:r>
              <a:rPr lang="en-US" dirty="0" smtClean="0"/>
              <a:t>, Carey E., </a:t>
            </a:r>
            <a:r>
              <a:rPr lang="en-US" dirty="0" err="1" smtClean="0"/>
              <a:t>Sussman</a:t>
            </a:r>
            <a:r>
              <a:rPr lang="en-US" dirty="0" smtClean="0"/>
              <a:t>, Daniel L., Tang, Minh., Vogelstein, Joshua T. 2012. “Statistical Inference on 	</a:t>
            </a:r>
            <a:r>
              <a:rPr lang="en-US" dirty="0" err="1" smtClean="0"/>
              <a:t>Errorfully</a:t>
            </a:r>
            <a:r>
              <a:rPr lang="en-US" dirty="0" smtClean="0"/>
              <a:t> Observed Graphs</a:t>
            </a:r>
            <a:r>
              <a:rPr lang="en-US" dirty="0"/>
              <a:t>”. </a:t>
            </a:r>
            <a:r>
              <a:rPr lang="en-US" i="1" dirty="0"/>
              <a:t>Journal of Computational and Graphical </a:t>
            </a:r>
            <a:r>
              <a:rPr lang="en-US" i="1" dirty="0" smtClean="0"/>
              <a:t>Statistics. </a:t>
            </a:r>
            <a:r>
              <a:rPr lang="en-US" dirty="0" smtClean="0"/>
              <a:t>24.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06313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54</TotalTime>
  <Words>196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Impact</vt:lpstr>
      <vt:lpstr>Badge</vt:lpstr>
      <vt:lpstr>Statistical Inference on Errorfully observed graphs</vt:lpstr>
      <vt:lpstr>Opportunity</vt:lpstr>
      <vt:lpstr>Challenge</vt:lpstr>
      <vt:lpstr>Action</vt:lpstr>
      <vt:lpstr>Resolution</vt:lpstr>
      <vt:lpstr>Feedback/Future Work</vt:lpstr>
      <vt:lpstr>Sources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on Errorfully observed graphs</dc:title>
  <dc:creator>bingxin liu</dc:creator>
  <cp:lastModifiedBy>bingxin liu</cp:lastModifiedBy>
  <cp:revision>8</cp:revision>
  <dcterms:created xsi:type="dcterms:W3CDTF">2018-01-16T16:12:30Z</dcterms:created>
  <dcterms:modified xsi:type="dcterms:W3CDTF">2018-01-16T17:06:49Z</dcterms:modified>
</cp:coreProperties>
</file>