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ubik Medium"/>
      <p:regular r:id="rId26"/>
      <p:bold r:id="rId27"/>
      <p:italic r:id="rId28"/>
      <p:boldItalic r:id="rId29"/>
    </p:embeddedFont>
    <p:embeddedFont>
      <p:font typeface="Libre Franklin"/>
      <p:regular r:id="rId30"/>
      <p:bold r:id="rId31"/>
      <p:italic r:id="rId32"/>
      <p:boldItalic r:id="rId33"/>
    </p:embeddedFont>
    <p:embeddedFont>
      <p:font typeface="Rubik"/>
      <p:regular r:id="rId34"/>
      <p:bold r:id="rId35"/>
      <p:italic r:id="rId36"/>
      <p:boldItalic r:id="rId37"/>
    </p:embeddedFont>
    <p:embeddedFont>
      <p:font typeface="Libre Franklin Extra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ibreFranklinExtraLight-italic.fntdata"/><Relationship Id="rId20" Type="http://schemas.openxmlformats.org/officeDocument/2006/relationships/slide" Target="slides/slide16.xml"/><Relationship Id="rId41" Type="http://schemas.openxmlformats.org/officeDocument/2006/relationships/font" Target="fonts/LibreFranklinExtraLight-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ubikMedium-regular.fntdata"/><Relationship Id="rId25" Type="http://schemas.openxmlformats.org/officeDocument/2006/relationships/slide" Target="slides/slide21.xml"/><Relationship Id="rId28" Type="http://schemas.openxmlformats.org/officeDocument/2006/relationships/font" Target="fonts/RubikMedium-italic.fntdata"/><Relationship Id="rId27" Type="http://schemas.openxmlformats.org/officeDocument/2006/relationships/font" Target="fonts/Rubik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ubik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Franklin-bold.fntdata"/><Relationship Id="rId30" Type="http://schemas.openxmlformats.org/officeDocument/2006/relationships/font" Target="fonts/LibreFranklin-regular.fntdata"/><Relationship Id="rId11" Type="http://schemas.openxmlformats.org/officeDocument/2006/relationships/slide" Target="slides/slide7.xml"/><Relationship Id="rId33" Type="http://schemas.openxmlformats.org/officeDocument/2006/relationships/font" Target="fonts/LibreFranklin-boldItalic.fntdata"/><Relationship Id="rId10" Type="http://schemas.openxmlformats.org/officeDocument/2006/relationships/slide" Target="slides/slide6.xml"/><Relationship Id="rId32" Type="http://schemas.openxmlformats.org/officeDocument/2006/relationships/font" Target="fonts/LibreFranklin-italic.fntdata"/><Relationship Id="rId13" Type="http://schemas.openxmlformats.org/officeDocument/2006/relationships/slide" Target="slides/slide9.xml"/><Relationship Id="rId35" Type="http://schemas.openxmlformats.org/officeDocument/2006/relationships/font" Target="fonts/Rubik-bold.fntdata"/><Relationship Id="rId12" Type="http://schemas.openxmlformats.org/officeDocument/2006/relationships/slide" Target="slides/slide8.xml"/><Relationship Id="rId34" Type="http://schemas.openxmlformats.org/officeDocument/2006/relationships/font" Target="fonts/Rubik-regular.fntdata"/><Relationship Id="rId15" Type="http://schemas.openxmlformats.org/officeDocument/2006/relationships/slide" Target="slides/slide11.xml"/><Relationship Id="rId37" Type="http://schemas.openxmlformats.org/officeDocument/2006/relationships/font" Target="fonts/Rubik-boldItalic.fntdata"/><Relationship Id="rId14" Type="http://schemas.openxmlformats.org/officeDocument/2006/relationships/slide" Target="slides/slide10.xml"/><Relationship Id="rId36" Type="http://schemas.openxmlformats.org/officeDocument/2006/relationships/font" Target="fonts/Rubik-italic.fntdata"/><Relationship Id="rId17" Type="http://schemas.openxmlformats.org/officeDocument/2006/relationships/slide" Target="slides/slide13.xml"/><Relationship Id="rId39" Type="http://schemas.openxmlformats.org/officeDocument/2006/relationships/font" Target="fonts/LibreFranklinExtraLight-bold.fntdata"/><Relationship Id="rId16" Type="http://schemas.openxmlformats.org/officeDocument/2006/relationships/slide" Target="slides/slide12.xml"/><Relationship Id="rId38" Type="http://schemas.openxmlformats.org/officeDocument/2006/relationships/font" Target="fonts/LibreFranklinExtraLight-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4a105a110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4a105a11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4a105a110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4a105a11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4a105a110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4a105a11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4a105a110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4a105a11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4a105a110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4a105a11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4a105a110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4a105a11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4a105a110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4a105a11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4a105a110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4a105a11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4a105a110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4a105a11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4a105a110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4a105a11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Google Shape;27;g44a105a110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 name="Google Shape;28;g44a105a11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4a105a110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4a105a11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4a105a110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4a105a11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g44a105a110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44a105a11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g44a105a110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44a105a11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44a105a110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44a105a11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4a105a110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4a105a11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4a105a110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4a105a11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4a105a110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4a105a11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4a105a110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4a105a11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Tit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321581" y="1417784"/>
            <a:ext cx="6916500" cy="23877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rgbClr val="29AB00"/>
              </a:buClr>
              <a:buSzPts val="6000"/>
              <a:buFont typeface="Rubik Medium"/>
              <a:buNone/>
              <a:defRPr b="0" i="0" sz="6000" u="none" cap="none" strike="noStrike">
                <a:solidFill>
                  <a:srgbClr val="29AB00"/>
                </a:solidFill>
                <a:latin typeface="Rubik Medium"/>
                <a:ea typeface="Rubik Medium"/>
                <a:cs typeface="Rubik Medium"/>
                <a:sym typeface="Rubik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2"/>
          <p:cNvSpPr txBox="1"/>
          <p:nvPr>
            <p:ph idx="1" type="subTitle"/>
          </p:nvPr>
        </p:nvSpPr>
        <p:spPr>
          <a:xfrm>
            <a:off x="1321581" y="3911527"/>
            <a:ext cx="9144000" cy="1655700"/>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Libre Franklin"/>
                <a:ea typeface="Libre Franklin"/>
                <a:cs typeface="Libre Franklin"/>
                <a:sym typeface="Libre Franklin"/>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Rubik"/>
                <a:ea typeface="Rubik"/>
                <a:cs typeface="Rubik"/>
                <a:sym typeface="Rubik"/>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Libre Franklin ExtraLight"/>
                <a:ea typeface="Libre Franklin ExtraLight"/>
                <a:cs typeface="Libre Franklin ExtraLight"/>
                <a:sym typeface="Libre Franklin ExtraLight"/>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Libre Franklin ExtraLight"/>
                <a:ea typeface="Libre Franklin ExtraLight"/>
                <a:cs typeface="Libre Franklin ExtraLight"/>
                <a:sym typeface="Libre Franklin ExtraLight"/>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Libre Franklin ExtraLight"/>
                <a:ea typeface="Libre Franklin ExtraLight"/>
                <a:cs typeface="Libre Franklin ExtraLight"/>
                <a:sym typeface="Libre Franklin ExtraLight"/>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pic>
        <p:nvPicPr>
          <p:cNvPr id="13" name="Google Shape;13;p2"/>
          <p:cNvPicPr preferRelativeResize="0"/>
          <p:nvPr/>
        </p:nvPicPr>
        <p:blipFill rotWithShape="1">
          <a:blip r:embed="rId2">
            <a:alphaModFix/>
          </a:blip>
          <a:srcRect b="0" l="0" r="0" t="0"/>
          <a:stretch/>
        </p:blipFill>
        <p:spPr>
          <a:xfrm>
            <a:off x="0" y="6371493"/>
            <a:ext cx="2453640" cy="280416"/>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5118969" y="6448912"/>
            <a:ext cx="6444000" cy="180000"/>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1064462" y="391832"/>
            <a:ext cx="2428223" cy="129133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 Slide">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0" y="6371493"/>
            <a:ext cx="2453640" cy="280416"/>
          </a:xfrm>
          <a:prstGeom prst="rect">
            <a:avLst/>
          </a:prstGeom>
          <a:noFill/>
          <a:ln>
            <a:noFill/>
          </a:ln>
        </p:spPr>
      </p:pic>
      <p:pic>
        <p:nvPicPr>
          <p:cNvPr id="18" name="Google Shape;18;p3"/>
          <p:cNvPicPr preferRelativeResize="0"/>
          <p:nvPr/>
        </p:nvPicPr>
        <p:blipFill rotWithShape="1">
          <a:blip r:embed="rId3">
            <a:alphaModFix/>
          </a:blip>
          <a:srcRect b="0" l="0" r="0" t="0"/>
          <a:stretch/>
        </p:blipFill>
        <p:spPr>
          <a:xfrm>
            <a:off x="5118969" y="6448912"/>
            <a:ext cx="6444000" cy="180000"/>
          </a:xfrm>
          <a:prstGeom prst="rect">
            <a:avLst/>
          </a:prstGeom>
          <a:noFill/>
          <a:ln>
            <a:noFill/>
          </a:ln>
        </p:spPr>
      </p:pic>
      <p:pic>
        <p:nvPicPr>
          <p:cNvPr id="19" name="Google Shape;19;p3"/>
          <p:cNvPicPr preferRelativeResize="0"/>
          <p:nvPr/>
        </p:nvPicPr>
        <p:blipFill rotWithShape="1">
          <a:blip r:embed="rId4">
            <a:alphaModFix/>
          </a:blip>
          <a:srcRect b="0" l="0" r="0" t="0"/>
          <a:stretch/>
        </p:blipFill>
        <p:spPr>
          <a:xfrm>
            <a:off x="1064462" y="391832"/>
            <a:ext cx="2428223" cy="129133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Rubik"/>
                <a:ea typeface="Rubik"/>
                <a:cs typeface="Rubik"/>
                <a:sym typeface="Rubik"/>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Libre Franklin ExtraLight"/>
                <a:ea typeface="Libre Franklin ExtraLight"/>
                <a:cs typeface="Libre Franklin ExtraLight"/>
                <a:sym typeface="Libre Franklin ExtraLight"/>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ExtraLight"/>
                <a:ea typeface="Libre Franklin ExtraLight"/>
                <a:cs typeface="Libre Franklin ExtraLight"/>
                <a:sym typeface="Libre Franklin ExtraLight"/>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ExtraLight"/>
                <a:ea typeface="Libre Franklin ExtraLight"/>
                <a:cs typeface="Libre Franklin ExtraLight"/>
                <a:sym typeface="Libre Franklin Extra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400"/>
              <a:buFont typeface="Rubik Medium"/>
              <a:buNone/>
              <a:defRPr b="0" i="0" sz="4400" u="none" cap="none" strike="noStrike">
                <a:solidFill>
                  <a:schemeClr val="lt1"/>
                </a:solidFill>
                <a:latin typeface="Rubik Medium"/>
                <a:ea typeface="Rubik Medium"/>
                <a:cs typeface="Rubik Medium"/>
                <a:sym typeface="Rubik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 name="Shape 23"/>
        <p:cNvGrpSpPr/>
        <p:nvPr/>
      </p:nvGrpSpPr>
      <p:grpSpPr>
        <a:xfrm>
          <a:off x="0" y="0"/>
          <a:ext cx="0" cy="0"/>
          <a:chOff x="0" y="0"/>
          <a:chExt cx="0" cy="0"/>
        </a:xfrm>
      </p:grpSpPr>
      <p:sp>
        <p:nvSpPr>
          <p:cNvPr id="24" name="Google Shape;24;p4"/>
          <p:cNvSpPr txBox="1"/>
          <p:nvPr>
            <p:ph type="ctrTitle"/>
          </p:nvPr>
        </p:nvSpPr>
        <p:spPr>
          <a:xfrm>
            <a:off x="1321581" y="1417784"/>
            <a:ext cx="8947834" cy="2387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29AB00"/>
              </a:buClr>
              <a:buSzPts val="6000"/>
              <a:buFont typeface="Rubik Medium"/>
              <a:buNone/>
            </a:pPr>
            <a:r>
              <a:rPr lang="en-US" sz="4800"/>
              <a:t>Menjadi AGILE untuk menghadapi Era Digital yang Unpredictable</a:t>
            </a:r>
            <a:endParaRPr b="0" i="0" sz="4800" u="none" cap="none" strike="noStrike">
              <a:solidFill>
                <a:srgbClr val="29AB00"/>
              </a:solidFill>
              <a:latin typeface="Rubik Medium"/>
              <a:ea typeface="Rubik Medium"/>
              <a:cs typeface="Rubik Medium"/>
              <a:sym typeface="Rubik Medium"/>
            </a:endParaRPr>
          </a:p>
        </p:txBody>
      </p:sp>
      <p:sp>
        <p:nvSpPr>
          <p:cNvPr id="25" name="Google Shape;25;p4"/>
          <p:cNvSpPr txBox="1"/>
          <p:nvPr>
            <p:ph idx="1" type="subTitle"/>
          </p:nvPr>
        </p:nvSpPr>
        <p:spPr>
          <a:xfrm>
            <a:off x="1321581" y="3911527"/>
            <a:ext cx="9144000" cy="165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Arial"/>
              <a:buNone/>
            </a:pPr>
            <a:r>
              <a:rPr lang="en-US"/>
              <a:t>WRI - </a:t>
            </a:r>
            <a:r>
              <a:rPr lang="en-US"/>
              <a:t>OPEN TALK</a:t>
            </a:r>
            <a:endParaRPr/>
          </a:p>
          <a:p>
            <a:pPr indent="0" lvl="0" marL="0" marR="0" rtl="0" algn="l">
              <a:lnSpc>
                <a:spcPct val="90000"/>
              </a:lnSpc>
              <a:spcBef>
                <a:spcPts val="0"/>
              </a:spcBef>
              <a:spcAft>
                <a:spcPts val="0"/>
              </a:spcAft>
              <a:buClr>
                <a:schemeClr val="lt1"/>
              </a:buClr>
              <a:buSzPts val="2400"/>
              <a:buFont typeface="Arial"/>
              <a:buNone/>
            </a:pPr>
            <a:r>
              <a:rPr lang="en-US"/>
              <a:t>Tema “</a:t>
            </a:r>
            <a:r>
              <a:rPr i="1" lang="en-US"/>
              <a:t>Develop People in Millennial Age</a:t>
            </a:r>
            <a:r>
              <a:rPr lang="en-US"/>
              <a:t>”</a:t>
            </a:r>
            <a:endParaRPr/>
          </a:p>
          <a:p>
            <a:pPr indent="0" lvl="0" marL="0" rtl="0" algn="l">
              <a:spcBef>
                <a:spcPts val="0"/>
              </a:spcBef>
              <a:spcAft>
                <a:spcPts val="0"/>
              </a:spcAft>
              <a:buClr>
                <a:schemeClr val="lt1"/>
              </a:buClr>
              <a:buSzPts val="2400"/>
              <a:buFont typeface="Arial"/>
              <a:buNone/>
            </a:pPr>
            <a:r>
              <a:rPr lang="en-US"/>
              <a:t>Politeknik Negeri Malang</a:t>
            </a:r>
            <a:endParaRPr/>
          </a:p>
          <a:p>
            <a:pPr indent="0" lvl="0" marL="0" marR="0" rtl="0" algn="l">
              <a:lnSpc>
                <a:spcPct val="90000"/>
              </a:lnSpc>
              <a:spcBef>
                <a:spcPts val="0"/>
              </a:spcBef>
              <a:spcAft>
                <a:spcPts val="0"/>
              </a:spcAft>
              <a:buClr>
                <a:schemeClr val="lt1"/>
              </a:buClr>
              <a:buSzPts val="2400"/>
              <a:buFont typeface="Arial"/>
              <a:buNone/>
            </a:pPr>
            <a:r>
              <a:rPr lang="en-US" sz="1800"/>
              <a:t>20 Oktober 2018</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3"/>
          <p:cNvPicPr preferRelativeResize="0"/>
          <p:nvPr/>
        </p:nvPicPr>
        <p:blipFill>
          <a:blip r:embed="rId3">
            <a:alphaModFix/>
          </a:blip>
          <a:stretch>
            <a:fillRect/>
          </a:stretch>
        </p:blipFill>
        <p:spPr>
          <a:xfrm>
            <a:off x="152400" y="152400"/>
            <a:ext cx="11887200" cy="5209125"/>
          </a:xfrm>
          <a:prstGeom prst="rect">
            <a:avLst/>
          </a:prstGeom>
          <a:noFill/>
          <a:ln>
            <a:noFill/>
          </a:ln>
        </p:spPr>
      </p:pic>
      <p:sp>
        <p:nvSpPr>
          <p:cNvPr id="75" name="Google Shape;75;p13"/>
          <p:cNvSpPr txBox="1"/>
          <p:nvPr>
            <p:ph idx="1" type="subTitle"/>
          </p:nvPr>
        </p:nvSpPr>
        <p:spPr>
          <a:xfrm>
            <a:off x="715100" y="5192600"/>
            <a:ext cx="11400600" cy="9843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lang="en-US"/>
              <a:t>https://motherboard.vice.com/en_us/article/gv5339/yahoo-changing-name-to-altaba-once-vz-deal-closes</a:t>
            </a:r>
            <a:endParaRPr/>
          </a:p>
        </p:txBody>
      </p:sp>
      <p:sp>
        <p:nvSpPr>
          <p:cNvPr id="76" name="Google Shape;76;p13"/>
          <p:cNvSpPr txBox="1"/>
          <p:nvPr>
            <p:ph idx="1" type="subTitle"/>
          </p:nvPr>
        </p:nvSpPr>
        <p:spPr>
          <a:xfrm>
            <a:off x="181700" y="5725225"/>
            <a:ext cx="3424800" cy="52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Jan 10 2017, 7:13am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ph idx="1" type="subTitle"/>
          </p:nvPr>
        </p:nvSpPr>
        <p:spPr>
          <a:xfrm>
            <a:off x="414875" y="230801"/>
            <a:ext cx="11339400" cy="58524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Clr>
                <a:schemeClr val="dk1"/>
              </a:buClr>
              <a:buSzPts val="1100"/>
              <a:buFont typeface="Arial"/>
              <a:buNone/>
            </a:pPr>
            <a:r>
              <a:rPr lang="en-US" sz="3000"/>
              <a:t>Say goodbye to Yahoo.</a:t>
            </a:r>
            <a:endParaRPr sz="3000"/>
          </a:p>
          <a:p>
            <a:pPr indent="0" lvl="0" marL="0" rtl="0" algn="ctr">
              <a:spcBef>
                <a:spcPts val="1000"/>
              </a:spcBef>
              <a:spcAft>
                <a:spcPts val="0"/>
              </a:spcAft>
              <a:buClr>
                <a:schemeClr val="dk1"/>
              </a:buClr>
              <a:buSzPts val="1100"/>
              <a:buFont typeface="Arial"/>
              <a:buNone/>
            </a:pPr>
            <a:r>
              <a:t/>
            </a:r>
            <a:endParaRPr sz="3000"/>
          </a:p>
          <a:p>
            <a:pPr indent="0" lvl="0" marL="0" rtl="0" algn="ctr">
              <a:spcBef>
                <a:spcPts val="1000"/>
              </a:spcBef>
              <a:spcAft>
                <a:spcPts val="0"/>
              </a:spcAft>
              <a:buNone/>
            </a:pPr>
            <a:r>
              <a:rPr lang="en-US" sz="3000"/>
              <a:t>The troubled internet giant announced in a public filing on Monday that it will change its name to Altaba following the $4.8 billion sale of its core business to </a:t>
            </a:r>
            <a:r>
              <a:rPr b="1" lang="en-US" sz="3000"/>
              <a:t>telecom titan Verizon</a:t>
            </a:r>
            <a:r>
              <a:rPr lang="en-US" sz="3000"/>
              <a:t>, marking the end of one of the most famous brand names in Silicon Valley history.</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5"/>
          <p:cNvSpPr txBox="1"/>
          <p:nvPr>
            <p:ph type="ctrTitle"/>
          </p:nvPr>
        </p:nvSpPr>
        <p:spPr>
          <a:xfrm>
            <a:off x="75" y="0"/>
            <a:ext cx="12192000" cy="6330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800"/>
              <a:t>Being AGILE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ctrTitle"/>
          </p:nvPr>
        </p:nvSpPr>
        <p:spPr>
          <a:xfrm>
            <a:off x="8014727" y="181356"/>
            <a:ext cx="4036200" cy="92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rPr lang="en-US" sz="4800"/>
              <a:t>AGILE</a:t>
            </a:r>
            <a:endParaRPr sz="4800"/>
          </a:p>
        </p:txBody>
      </p:sp>
      <p:sp>
        <p:nvSpPr>
          <p:cNvPr id="92" name="Google Shape;92;p16"/>
          <p:cNvSpPr txBox="1"/>
          <p:nvPr>
            <p:ph idx="1" type="subTitle"/>
          </p:nvPr>
        </p:nvSpPr>
        <p:spPr>
          <a:xfrm>
            <a:off x="153300" y="1558475"/>
            <a:ext cx="12038700" cy="4821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3000"/>
              <a:t>Menurut translate.google.com/#en/id/agile</a:t>
            </a:r>
            <a:br>
              <a:rPr lang="en-US"/>
            </a:br>
            <a:endParaRPr sz="2200"/>
          </a:p>
          <a:p>
            <a:pPr indent="0" lvl="0" marL="0" rtl="0" algn="ctr">
              <a:spcBef>
                <a:spcPts val="1000"/>
              </a:spcBef>
              <a:spcAft>
                <a:spcPts val="0"/>
              </a:spcAft>
              <a:buNone/>
            </a:pPr>
            <a:r>
              <a:rPr lang="en-US" sz="2800"/>
              <a:t>tangkas</a:t>
            </a:r>
            <a:endParaRPr sz="2800"/>
          </a:p>
          <a:p>
            <a:pPr indent="0" lvl="0" marL="0" rtl="0" algn="ctr">
              <a:spcBef>
                <a:spcPts val="1000"/>
              </a:spcBef>
              <a:spcAft>
                <a:spcPts val="0"/>
              </a:spcAft>
              <a:buClr>
                <a:schemeClr val="dk1"/>
              </a:buClr>
              <a:buSzPts val="1100"/>
              <a:buFont typeface="Arial"/>
              <a:buNone/>
            </a:pPr>
            <a:r>
              <a:rPr lang="en-US" sz="2800"/>
              <a:t>lincah</a:t>
            </a:r>
            <a:endParaRPr sz="2800"/>
          </a:p>
          <a:p>
            <a:pPr indent="0" lvl="0" marL="0" rtl="0" algn="ctr">
              <a:spcBef>
                <a:spcPts val="1000"/>
              </a:spcBef>
              <a:spcAft>
                <a:spcPts val="0"/>
              </a:spcAft>
              <a:buClr>
                <a:schemeClr val="dk1"/>
              </a:buClr>
              <a:buSzPts val="1100"/>
              <a:buFont typeface="Arial"/>
              <a:buNone/>
            </a:pPr>
            <a:r>
              <a:rPr lang="en-US" sz="2800"/>
              <a:t>gesit</a:t>
            </a:r>
            <a:endParaRPr sz="2800"/>
          </a:p>
          <a:p>
            <a:pPr indent="0" lvl="0" marL="0" rtl="0" algn="ctr">
              <a:spcBef>
                <a:spcPts val="1000"/>
              </a:spcBef>
              <a:spcAft>
                <a:spcPts val="0"/>
              </a:spcAft>
              <a:buClr>
                <a:schemeClr val="dk1"/>
              </a:buClr>
              <a:buSzPts val="1100"/>
              <a:buFont typeface="Arial"/>
              <a:buNone/>
            </a:pPr>
            <a:r>
              <a:rPr lang="en-US" sz="2800"/>
              <a:t>cerdas</a:t>
            </a:r>
            <a:endParaRPr sz="2800"/>
          </a:p>
          <a:p>
            <a:pPr indent="0" lvl="0" marL="0" rtl="0" algn="ctr">
              <a:spcBef>
                <a:spcPts val="1000"/>
              </a:spcBef>
              <a:spcAft>
                <a:spcPts val="0"/>
              </a:spcAft>
              <a:buClr>
                <a:schemeClr val="dk1"/>
              </a:buClr>
              <a:buSzPts val="1100"/>
              <a:buFont typeface="Arial"/>
              <a:buNone/>
            </a:pPr>
            <a:r>
              <a:rPr lang="en-US" sz="2800"/>
              <a:t>cekatan</a:t>
            </a:r>
            <a:endParaRPr sz="2800"/>
          </a:p>
          <a:p>
            <a:pPr indent="0" lvl="0" marL="0" rtl="0" algn="ctr">
              <a:spcBef>
                <a:spcPts val="1000"/>
              </a:spcBef>
              <a:spcAft>
                <a:spcPts val="0"/>
              </a:spcAft>
              <a:buNone/>
            </a:pPr>
            <a:r>
              <a:rPr lang="en-US" sz="2800"/>
              <a:t>galir</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ctrTitle"/>
          </p:nvPr>
        </p:nvSpPr>
        <p:spPr>
          <a:xfrm>
            <a:off x="8014727" y="181356"/>
            <a:ext cx="4036200" cy="92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rPr lang="en-US" sz="4800"/>
              <a:t>AGILE</a:t>
            </a:r>
            <a:endParaRPr sz="4800"/>
          </a:p>
        </p:txBody>
      </p:sp>
      <p:sp>
        <p:nvSpPr>
          <p:cNvPr id="98" name="Google Shape;98;p17"/>
          <p:cNvSpPr txBox="1"/>
          <p:nvPr>
            <p:ph idx="1" type="subTitle"/>
          </p:nvPr>
        </p:nvSpPr>
        <p:spPr>
          <a:xfrm>
            <a:off x="153300" y="1558475"/>
            <a:ext cx="12038700" cy="4821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3000"/>
              <a:t>Menurut kakak tofin</a:t>
            </a:r>
            <a:br>
              <a:rPr lang="en-US"/>
            </a:br>
            <a:endParaRPr sz="2200"/>
          </a:p>
          <a:p>
            <a:pPr indent="0" lvl="0" marL="0" rtl="0" algn="l">
              <a:spcBef>
                <a:spcPts val="1000"/>
              </a:spcBef>
              <a:spcAft>
                <a:spcPts val="0"/>
              </a:spcAft>
              <a:buNone/>
            </a:pPr>
            <a:r>
              <a:rPr lang="en-US" sz="2800"/>
              <a:t>Agile lebih ke sifat </a:t>
            </a:r>
            <a:r>
              <a:rPr b="1" lang="en-US" sz="2800"/>
              <a:t>ADAPTIF</a:t>
            </a:r>
            <a:r>
              <a:rPr lang="en-US" sz="2800"/>
              <a:t> dimana kita mampu beradaptasi dan menyikapi perubahan dengan lebih baik.</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ctrTitle"/>
          </p:nvPr>
        </p:nvSpPr>
        <p:spPr>
          <a:xfrm>
            <a:off x="4848148" y="181350"/>
            <a:ext cx="7202700" cy="92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rPr lang="en-US" sz="4800"/>
              <a:t>agilemanifesto.org</a:t>
            </a:r>
            <a:endParaRPr sz="4800"/>
          </a:p>
        </p:txBody>
      </p:sp>
      <p:sp>
        <p:nvSpPr>
          <p:cNvPr id="104" name="Google Shape;104;p18"/>
          <p:cNvSpPr txBox="1"/>
          <p:nvPr>
            <p:ph idx="1" type="subTitle"/>
          </p:nvPr>
        </p:nvSpPr>
        <p:spPr>
          <a:xfrm>
            <a:off x="153300" y="1558475"/>
            <a:ext cx="12038700" cy="4821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b="1" sz="3000"/>
          </a:p>
          <a:p>
            <a:pPr indent="0" lvl="0" marL="0" rtl="0" algn="l">
              <a:spcBef>
                <a:spcPts val="1000"/>
              </a:spcBef>
              <a:spcAft>
                <a:spcPts val="0"/>
              </a:spcAft>
              <a:buNone/>
            </a:pPr>
            <a:r>
              <a:rPr b="1" lang="en-US" sz="3000"/>
              <a:t>Individuals and interactions </a:t>
            </a:r>
            <a:r>
              <a:rPr lang="en-US" sz="3000"/>
              <a:t>over</a:t>
            </a:r>
            <a:r>
              <a:rPr b="1" lang="en-US" sz="3000"/>
              <a:t> </a:t>
            </a:r>
            <a:r>
              <a:rPr lang="en-US" sz="3000"/>
              <a:t>processes and tools</a:t>
            </a:r>
            <a:endParaRPr sz="3000"/>
          </a:p>
          <a:p>
            <a:pPr indent="0" lvl="0" marL="0" rtl="0" algn="l">
              <a:spcBef>
                <a:spcPts val="1000"/>
              </a:spcBef>
              <a:spcAft>
                <a:spcPts val="0"/>
              </a:spcAft>
              <a:buNone/>
            </a:pPr>
            <a:r>
              <a:rPr b="1" lang="en-US" sz="3000"/>
              <a:t>Working software </a:t>
            </a:r>
            <a:r>
              <a:rPr lang="en-US" sz="3000"/>
              <a:t>over</a:t>
            </a:r>
            <a:r>
              <a:rPr b="1" lang="en-US" sz="3000"/>
              <a:t> </a:t>
            </a:r>
            <a:r>
              <a:rPr lang="en-US" sz="3000"/>
              <a:t>comprehensive documentation</a:t>
            </a:r>
            <a:endParaRPr sz="3000"/>
          </a:p>
          <a:p>
            <a:pPr indent="0" lvl="0" marL="0" rtl="0" algn="l">
              <a:spcBef>
                <a:spcPts val="1000"/>
              </a:spcBef>
              <a:spcAft>
                <a:spcPts val="0"/>
              </a:spcAft>
              <a:buNone/>
            </a:pPr>
            <a:r>
              <a:rPr b="1" lang="en-US" sz="3000"/>
              <a:t>Customer collaboration </a:t>
            </a:r>
            <a:r>
              <a:rPr lang="en-US" sz="3000"/>
              <a:t>over</a:t>
            </a:r>
            <a:r>
              <a:rPr b="1" lang="en-US" sz="3000"/>
              <a:t> </a:t>
            </a:r>
            <a:r>
              <a:rPr lang="en-US" sz="3000"/>
              <a:t>contract negotiation</a:t>
            </a:r>
            <a:endParaRPr sz="3000"/>
          </a:p>
          <a:p>
            <a:pPr indent="0" lvl="0" marL="0" rtl="0" algn="l">
              <a:spcBef>
                <a:spcPts val="1000"/>
              </a:spcBef>
              <a:spcAft>
                <a:spcPts val="0"/>
              </a:spcAft>
              <a:buNone/>
            </a:pPr>
            <a:r>
              <a:rPr b="1" lang="en-US" sz="3000"/>
              <a:t>Responding to change </a:t>
            </a:r>
            <a:r>
              <a:rPr lang="en-US" sz="3000"/>
              <a:t>over following a plan</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ctrTitle"/>
          </p:nvPr>
        </p:nvSpPr>
        <p:spPr>
          <a:xfrm>
            <a:off x="4848148" y="181350"/>
            <a:ext cx="7202700" cy="92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rPr lang="en-US" sz="4800"/>
              <a:t>Framework Agile</a:t>
            </a:r>
            <a:endParaRPr sz="4800"/>
          </a:p>
        </p:txBody>
      </p:sp>
      <p:sp>
        <p:nvSpPr>
          <p:cNvPr id="110" name="Google Shape;110;p19"/>
          <p:cNvSpPr txBox="1"/>
          <p:nvPr>
            <p:ph idx="1" type="subTitle"/>
          </p:nvPr>
        </p:nvSpPr>
        <p:spPr>
          <a:xfrm>
            <a:off x="153300" y="1558475"/>
            <a:ext cx="12038700" cy="4821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b="1" sz="3000"/>
          </a:p>
          <a:p>
            <a:pPr indent="0" lvl="0" marL="0" rtl="0" algn="l">
              <a:spcBef>
                <a:spcPts val="1000"/>
              </a:spcBef>
              <a:spcAft>
                <a:spcPts val="0"/>
              </a:spcAft>
              <a:buNone/>
            </a:pPr>
            <a:r>
              <a:rPr b="1" lang="en-US" sz="3000"/>
              <a:t>Scrum</a:t>
            </a:r>
            <a:endParaRPr b="1" sz="3000"/>
          </a:p>
          <a:p>
            <a:pPr indent="0" lvl="0" marL="0" rtl="0" algn="l">
              <a:spcBef>
                <a:spcPts val="1000"/>
              </a:spcBef>
              <a:spcAft>
                <a:spcPts val="0"/>
              </a:spcAft>
              <a:buNone/>
            </a:pPr>
            <a:r>
              <a:rPr b="1" lang="en-US" sz="3000"/>
              <a:t>Kanban</a:t>
            </a:r>
            <a:endParaRPr b="1" sz="3000"/>
          </a:p>
          <a:p>
            <a:pPr indent="0" lvl="0" marL="0" rtl="0" algn="l">
              <a:spcBef>
                <a:spcPts val="1000"/>
              </a:spcBef>
              <a:spcAft>
                <a:spcPts val="0"/>
              </a:spcAft>
              <a:buNone/>
            </a:pPr>
            <a:r>
              <a:rPr b="1" lang="en-US" sz="3000"/>
              <a:t>Feature Driven Development (FDD)</a:t>
            </a:r>
            <a:endParaRPr b="1" sz="3000"/>
          </a:p>
          <a:p>
            <a:pPr indent="0" lvl="0" marL="0" rtl="0" algn="l">
              <a:spcBef>
                <a:spcPts val="1000"/>
              </a:spcBef>
              <a:spcAft>
                <a:spcPts val="0"/>
              </a:spcAft>
              <a:buNone/>
            </a:pPr>
            <a:r>
              <a:rPr b="1" lang="en-US" sz="3000"/>
              <a:t>Extreme Programming (XP)</a:t>
            </a:r>
            <a:endParaRPr b="1"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ctrTitle"/>
          </p:nvPr>
        </p:nvSpPr>
        <p:spPr>
          <a:xfrm>
            <a:off x="4848148" y="181350"/>
            <a:ext cx="7202700" cy="92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rPr lang="en-US" sz="4800"/>
              <a:t>Scrum</a:t>
            </a:r>
            <a:endParaRPr sz="4800"/>
          </a:p>
        </p:txBody>
      </p:sp>
      <p:sp>
        <p:nvSpPr>
          <p:cNvPr id="116" name="Google Shape;116;p20"/>
          <p:cNvSpPr txBox="1"/>
          <p:nvPr>
            <p:ph idx="1" type="subTitle"/>
          </p:nvPr>
        </p:nvSpPr>
        <p:spPr>
          <a:xfrm>
            <a:off x="153300" y="1558475"/>
            <a:ext cx="12038700" cy="48216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b="1" sz="3000"/>
          </a:p>
          <a:p>
            <a:pPr indent="0" lvl="0" marL="0" rtl="0" algn="ctr">
              <a:spcBef>
                <a:spcPts val="1000"/>
              </a:spcBef>
              <a:spcAft>
                <a:spcPts val="0"/>
              </a:spcAft>
              <a:buNone/>
            </a:pPr>
            <a:r>
              <a:rPr b="1" lang="en-US" sz="3000"/>
              <a:t>OPENESS</a:t>
            </a:r>
            <a:endParaRPr b="1" sz="3000"/>
          </a:p>
          <a:p>
            <a:pPr indent="0" lvl="0" marL="0" rtl="0" algn="ctr">
              <a:spcBef>
                <a:spcPts val="1000"/>
              </a:spcBef>
              <a:spcAft>
                <a:spcPts val="0"/>
              </a:spcAft>
              <a:buNone/>
            </a:pPr>
            <a:r>
              <a:rPr b="1" lang="en-US" sz="3000"/>
              <a:t>COURAGE</a:t>
            </a:r>
            <a:endParaRPr b="1" sz="3000"/>
          </a:p>
          <a:p>
            <a:pPr indent="0" lvl="0" marL="0" rtl="0" algn="ctr">
              <a:spcBef>
                <a:spcPts val="1000"/>
              </a:spcBef>
              <a:spcAft>
                <a:spcPts val="0"/>
              </a:spcAft>
              <a:buNone/>
            </a:pPr>
            <a:r>
              <a:rPr b="1" lang="en-US" sz="3000"/>
              <a:t>RESPECT</a:t>
            </a:r>
            <a:endParaRPr b="1" sz="3000"/>
          </a:p>
          <a:p>
            <a:pPr indent="0" lvl="0" marL="0" rtl="0" algn="ctr">
              <a:spcBef>
                <a:spcPts val="1000"/>
              </a:spcBef>
              <a:spcAft>
                <a:spcPts val="0"/>
              </a:spcAft>
              <a:buNone/>
            </a:pPr>
            <a:r>
              <a:rPr b="1" lang="en-US" sz="3000"/>
              <a:t>FOCUS</a:t>
            </a:r>
            <a:endParaRPr b="1" sz="3000"/>
          </a:p>
          <a:p>
            <a:pPr indent="0" lvl="0" marL="0" rtl="0" algn="ctr">
              <a:spcBef>
                <a:spcPts val="1000"/>
              </a:spcBef>
              <a:spcAft>
                <a:spcPts val="0"/>
              </a:spcAft>
              <a:buNone/>
            </a:pPr>
            <a:r>
              <a:rPr b="1" lang="en-US" sz="3000"/>
              <a:t>COMMITMENT</a:t>
            </a:r>
            <a:endParaRPr b="1"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ctrTitle"/>
          </p:nvPr>
        </p:nvSpPr>
        <p:spPr>
          <a:xfrm>
            <a:off x="3682150" y="181350"/>
            <a:ext cx="8368500" cy="1690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rPr lang="en-US" sz="4800"/>
              <a:t>The Three Pillars of Empiricism (Scrum)</a:t>
            </a:r>
            <a:endParaRPr sz="4800"/>
          </a:p>
        </p:txBody>
      </p:sp>
      <p:sp>
        <p:nvSpPr>
          <p:cNvPr id="122" name="Google Shape;122;p21"/>
          <p:cNvSpPr txBox="1"/>
          <p:nvPr>
            <p:ph idx="1" type="subTitle"/>
          </p:nvPr>
        </p:nvSpPr>
        <p:spPr>
          <a:xfrm>
            <a:off x="153300" y="1871850"/>
            <a:ext cx="12038700" cy="45081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b="1" sz="3000"/>
          </a:p>
          <a:p>
            <a:pPr indent="0" lvl="0" marL="0" rtl="0" algn="ctr">
              <a:spcBef>
                <a:spcPts val="1000"/>
              </a:spcBef>
              <a:spcAft>
                <a:spcPts val="0"/>
              </a:spcAft>
              <a:buNone/>
            </a:pPr>
            <a:r>
              <a:rPr b="1" lang="en-US" sz="3000"/>
              <a:t>TRANSPARENCY</a:t>
            </a:r>
            <a:endParaRPr b="1" sz="3000"/>
          </a:p>
          <a:p>
            <a:pPr indent="0" lvl="0" marL="0" rtl="0" algn="ctr">
              <a:spcBef>
                <a:spcPts val="1000"/>
              </a:spcBef>
              <a:spcAft>
                <a:spcPts val="0"/>
              </a:spcAft>
              <a:buNone/>
            </a:pPr>
            <a:r>
              <a:t/>
            </a:r>
            <a:endParaRPr b="1" sz="3000"/>
          </a:p>
          <a:p>
            <a:pPr indent="0" lvl="0" marL="0" rtl="0" algn="ctr">
              <a:spcBef>
                <a:spcPts val="1000"/>
              </a:spcBef>
              <a:spcAft>
                <a:spcPts val="0"/>
              </a:spcAft>
              <a:buNone/>
            </a:pPr>
            <a:r>
              <a:rPr b="1" lang="en-US" sz="3000"/>
              <a:t>INSPECTION</a:t>
            </a:r>
            <a:endParaRPr b="1" sz="3000"/>
          </a:p>
          <a:p>
            <a:pPr indent="0" lvl="0" marL="0" rtl="0" algn="ctr">
              <a:spcBef>
                <a:spcPts val="1000"/>
              </a:spcBef>
              <a:spcAft>
                <a:spcPts val="0"/>
              </a:spcAft>
              <a:buNone/>
            </a:pPr>
            <a:r>
              <a:t/>
            </a:r>
            <a:endParaRPr b="1" sz="3000"/>
          </a:p>
          <a:p>
            <a:pPr indent="0" lvl="0" marL="0" rtl="0" algn="ctr">
              <a:spcBef>
                <a:spcPts val="1000"/>
              </a:spcBef>
              <a:spcAft>
                <a:spcPts val="0"/>
              </a:spcAft>
              <a:buNone/>
            </a:pPr>
            <a:r>
              <a:rPr b="1" lang="en-US" sz="3000"/>
              <a:t>ADAPTATION</a:t>
            </a:r>
            <a:endParaRPr b="1"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343663" y="302175"/>
            <a:ext cx="11504676" cy="5972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 name="Shape 29"/>
        <p:cNvGrpSpPr/>
        <p:nvPr/>
      </p:nvGrpSpPr>
      <p:grpSpPr>
        <a:xfrm>
          <a:off x="0" y="0"/>
          <a:ext cx="0" cy="0"/>
          <a:chOff x="0" y="0"/>
          <a:chExt cx="0" cy="0"/>
        </a:xfrm>
      </p:grpSpPr>
      <p:sp>
        <p:nvSpPr>
          <p:cNvPr id="30" name="Google Shape;30;p5"/>
          <p:cNvSpPr txBox="1"/>
          <p:nvPr>
            <p:ph type="ctrTitle"/>
          </p:nvPr>
        </p:nvSpPr>
        <p:spPr>
          <a:xfrm>
            <a:off x="8014727" y="181356"/>
            <a:ext cx="4036200" cy="92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rPr lang="en-US" sz="4800"/>
              <a:t>About Me</a:t>
            </a:r>
            <a:endParaRPr sz="4800"/>
          </a:p>
        </p:txBody>
      </p:sp>
      <p:sp>
        <p:nvSpPr>
          <p:cNvPr id="31" name="Google Shape;31;p5"/>
          <p:cNvSpPr txBox="1"/>
          <p:nvPr>
            <p:ph idx="1" type="subTitle"/>
          </p:nvPr>
        </p:nvSpPr>
        <p:spPr>
          <a:xfrm>
            <a:off x="153300" y="1558475"/>
            <a:ext cx="12038700" cy="4821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3000"/>
              <a:t>Misbakhul Mustofin (Tofin)</a:t>
            </a:r>
            <a:br>
              <a:rPr lang="en-US"/>
            </a:br>
            <a:r>
              <a:rPr lang="en-US" sz="2200"/>
              <a:t>[tofin@dot-indonesia.com]</a:t>
            </a:r>
            <a:endParaRPr sz="2200"/>
          </a:p>
          <a:p>
            <a:pPr indent="0" lvl="0" marL="0" rtl="0" algn="l">
              <a:spcBef>
                <a:spcPts val="1000"/>
              </a:spcBef>
              <a:spcAft>
                <a:spcPts val="0"/>
              </a:spcAft>
              <a:buNone/>
            </a:pPr>
            <a:r>
              <a:t/>
            </a:r>
            <a:endParaRPr sz="2200"/>
          </a:p>
          <a:p>
            <a:pPr indent="0" lvl="0" marL="0" rtl="0" algn="l">
              <a:spcBef>
                <a:spcPts val="1000"/>
              </a:spcBef>
              <a:spcAft>
                <a:spcPts val="0"/>
              </a:spcAft>
              <a:buNone/>
            </a:pPr>
            <a:r>
              <a:rPr b="1" lang="en-US" sz="2200"/>
              <a:t>DOT Indonesia</a:t>
            </a:r>
            <a:br>
              <a:rPr lang="en-US" sz="2200"/>
            </a:br>
            <a:r>
              <a:rPr lang="en-US" sz="2200"/>
              <a:t>Scrum Master</a:t>
            </a:r>
            <a:br>
              <a:rPr lang="en-US" sz="2200"/>
            </a:br>
            <a:endParaRPr sz="2200"/>
          </a:p>
          <a:p>
            <a:pPr indent="0" lvl="0" marL="0" rtl="0" algn="l">
              <a:spcBef>
                <a:spcPts val="1000"/>
              </a:spcBef>
              <a:spcAft>
                <a:spcPts val="0"/>
              </a:spcAft>
              <a:buNone/>
            </a:pPr>
            <a:r>
              <a:rPr b="1" lang="en-US" sz="2200"/>
              <a:t>External:</a:t>
            </a:r>
            <a:endParaRPr b="1" sz="2200"/>
          </a:p>
          <a:p>
            <a:pPr indent="0" lvl="0" marL="0" rtl="0" algn="l">
              <a:spcBef>
                <a:spcPts val="1000"/>
              </a:spcBef>
              <a:spcAft>
                <a:spcPts val="0"/>
              </a:spcAft>
              <a:buNone/>
            </a:pPr>
            <a:r>
              <a:rPr lang="en-US" sz="2200"/>
              <a:t>Salah satu penggerak komunitas KelasMobile Malang dan Scrum Chapter Malang</a:t>
            </a:r>
            <a:endParaRPr sz="2200"/>
          </a:p>
          <a:p>
            <a:pPr indent="0" lvl="0" marL="0" rtl="0" algn="l">
              <a:spcBef>
                <a:spcPts val="1000"/>
              </a:spcBef>
              <a:spcAft>
                <a:spcPts val="0"/>
              </a:spcAft>
              <a:buNone/>
            </a:pPr>
            <a:br>
              <a:rPr lang="en-US" sz="2200"/>
            </a:br>
            <a:r>
              <a:rPr b="1" lang="en-US" sz="2200"/>
              <a:t>Research Area :</a:t>
            </a:r>
            <a:br>
              <a:rPr lang="en-US" sz="2200"/>
            </a:br>
            <a:r>
              <a:rPr lang="en-US" sz="2200"/>
              <a:t>Internship, Agile &amp; Scrum, Collaboration, Android Development, UI Design, Backend </a:t>
            </a:r>
            <a:r>
              <a:rPr lang="en-US" sz="1800"/>
              <a:t>(Lumen)</a:t>
            </a:r>
            <a:br>
              <a:rPr lang="en-US" sz="2200"/>
            </a:br>
            <a:endParaRPr sz="2200"/>
          </a:p>
        </p:txBody>
      </p:sp>
      <p:pic>
        <p:nvPicPr>
          <p:cNvPr id="32" name="Google Shape;32;p5"/>
          <p:cNvPicPr preferRelativeResize="0"/>
          <p:nvPr/>
        </p:nvPicPr>
        <p:blipFill>
          <a:blip r:embed="rId3">
            <a:alphaModFix/>
          </a:blip>
          <a:stretch>
            <a:fillRect/>
          </a:stretch>
        </p:blipFill>
        <p:spPr>
          <a:xfrm>
            <a:off x="9525900" y="1180638"/>
            <a:ext cx="2432624" cy="24326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ctrTitle"/>
          </p:nvPr>
        </p:nvSpPr>
        <p:spPr>
          <a:xfrm>
            <a:off x="4848148" y="181350"/>
            <a:ext cx="7202700" cy="92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r>
              <a:rPr lang="en-US" sz="4800"/>
              <a:t>Scrum Events</a:t>
            </a:r>
            <a:endParaRPr sz="4800"/>
          </a:p>
        </p:txBody>
      </p:sp>
      <p:sp>
        <p:nvSpPr>
          <p:cNvPr id="133" name="Google Shape;133;p23"/>
          <p:cNvSpPr/>
          <p:nvPr/>
        </p:nvSpPr>
        <p:spPr>
          <a:xfrm>
            <a:off x="0" y="1487700"/>
            <a:ext cx="12192000" cy="4848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3"/>
          <p:cNvPicPr preferRelativeResize="0"/>
          <p:nvPr/>
        </p:nvPicPr>
        <p:blipFill>
          <a:blip r:embed="rId3">
            <a:alphaModFix/>
          </a:blip>
          <a:stretch>
            <a:fillRect/>
          </a:stretch>
        </p:blipFill>
        <p:spPr>
          <a:xfrm>
            <a:off x="195125" y="1564402"/>
            <a:ext cx="11801760" cy="4661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ctrTitle"/>
          </p:nvPr>
        </p:nvSpPr>
        <p:spPr>
          <a:xfrm>
            <a:off x="75" y="0"/>
            <a:ext cx="12192000" cy="6330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800"/>
              <a:t>LET’S DISCUSS...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6"/>
          <p:cNvSpPr txBox="1"/>
          <p:nvPr>
            <p:ph type="ctrTitle"/>
          </p:nvPr>
        </p:nvSpPr>
        <p:spPr>
          <a:xfrm>
            <a:off x="75" y="0"/>
            <a:ext cx="12192000" cy="6330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29AB00"/>
              </a:buClr>
              <a:buSzPts val="6000"/>
              <a:buFont typeface="Rubik Medium"/>
              <a:buNone/>
            </a:pPr>
            <a:r>
              <a:rPr lang="en-US" sz="4800"/>
              <a:t>Era Digital yang Unpredictable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7"/>
          <p:cNvSpPr txBox="1"/>
          <p:nvPr>
            <p:ph idx="1" type="subTitle"/>
          </p:nvPr>
        </p:nvSpPr>
        <p:spPr>
          <a:xfrm>
            <a:off x="181700" y="5497400"/>
            <a:ext cx="11400600" cy="9843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lang="en-US"/>
              <a:t>https://www.linkedin.com/pulse/nokia-ceo-ended-his-speech-saying-we-didnt-do-anything-rahul-gupta/</a:t>
            </a:r>
            <a:endParaRPr/>
          </a:p>
        </p:txBody>
      </p:sp>
      <p:pic>
        <p:nvPicPr>
          <p:cNvPr id="43" name="Google Shape;43;p7"/>
          <p:cNvPicPr preferRelativeResize="0"/>
          <p:nvPr/>
        </p:nvPicPr>
        <p:blipFill>
          <a:blip r:embed="rId3">
            <a:alphaModFix/>
          </a:blip>
          <a:stretch>
            <a:fillRect/>
          </a:stretch>
        </p:blipFill>
        <p:spPr>
          <a:xfrm>
            <a:off x="1233325" y="-2200"/>
            <a:ext cx="8161251" cy="5595401"/>
          </a:xfrm>
          <a:prstGeom prst="rect">
            <a:avLst/>
          </a:prstGeom>
          <a:noFill/>
          <a:ln>
            <a:noFill/>
          </a:ln>
        </p:spPr>
      </p:pic>
      <p:sp>
        <p:nvSpPr>
          <p:cNvPr id="44" name="Google Shape;44;p7"/>
          <p:cNvSpPr txBox="1"/>
          <p:nvPr>
            <p:ph idx="1" type="subTitle"/>
          </p:nvPr>
        </p:nvSpPr>
        <p:spPr>
          <a:xfrm>
            <a:off x="9680975" y="172600"/>
            <a:ext cx="2311500" cy="5946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lang="en-US"/>
              <a:t>May 9, 2016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8"/>
          <p:cNvSpPr txBox="1"/>
          <p:nvPr>
            <p:ph idx="1" type="subTitle"/>
          </p:nvPr>
        </p:nvSpPr>
        <p:spPr>
          <a:xfrm>
            <a:off x="414875" y="230801"/>
            <a:ext cx="11339400" cy="58524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3000"/>
              <a:t>Nokia has been a respectable company. They didn’t do anything wrong in their business, however, the world changed too fast. Their opponents were too powerful.</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9"/>
          <p:cNvSpPr txBox="1"/>
          <p:nvPr>
            <p:ph idx="1" type="subTitle"/>
          </p:nvPr>
        </p:nvSpPr>
        <p:spPr>
          <a:xfrm>
            <a:off x="414875" y="230801"/>
            <a:ext cx="11339400" cy="58524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3000"/>
              <a:t>They missed out on learning, they missed out on changing, and thus they lost the opportunity at hand to make it big. Not only did they miss the opportunity to earn big money, they lost their chance of survival.</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0"/>
          <p:cNvSpPr txBox="1"/>
          <p:nvPr>
            <p:ph idx="1" type="subTitle"/>
          </p:nvPr>
        </p:nvSpPr>
        <p:spPr>
          <a:xfrm>
            <a:off x="414875" y="230801"/>
            <a:ext cx="11339400" cy="58524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3000"/>
              <a:t>The message of this story is, if you don’t change, you shall be removed from the competition.</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idx="1" type="subTitle"/>
          </p:nvPr>
        </p:nvSpPr>
        <p:spPr>
          <a:xfrm>
            <a:off x="414875" y="230801"/>
            <a:ext cx="11339400" cy="5852400"/>
          </a:xfrm>
          <a:prstGeom prst="rect">
            <a:avLst/>
          </a:prstGeom>
        </p:spPr>
        <p:txBody>
          <a:bodyPr anchorCtr="0" anchor="ctr" bIns="45700" lIns="91425" spcFirstLastPara="1" rIns="91425" wrap="square" tIns="45700">
            <a:noAutofit/>
          </a:bodyPr>
          <a:lstStyle/>
          <a:p>
            <a:pPr indent="0" lvl="0" marL="0" rtl="0" algn="ctr">
              <a:spcBef>
                <a:spcPts val="1000"/>
              </a:spcBef>
              <a:spcAft>
                <a:spcPts val="0"/>
              </a:spcAft>
              <a:buNone/>
            </a:pPr>
            <a:r>
              <a:rPr lang="en-US" sz="3000"/>
              <a:t>It’s not wrong if you don’t want to learn new things. However, if your thoughts and mindset cannot catch up with time, </a:t>
            </a:r>
            <a:endParaRPr sz="3000"/>
          </a:p>
          <a:p>
            <a:pPr indent="0" lvl="0" marL="0" rtl="0" algn="ctr">
              <a:spcBef>
                <a:spcPts val="1000"/>
              </a:spcBef>
              <a:spcAft>
                <a:spcPts val="0"/>
              </a:spcAft>
              <a:buNone/>
            </a:pPr>
            <a:r>
              <a:rPr b="1" lang="en-US" sz="3600"/>
              <a:t>you will be eliminated.</a:t>
            </a:r>
            <a:endParaRPr b="1"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2"/>
          <p:cNvSpPr txBox="1"/>
          <p:nvPr>
            <p:ph type="ctrTitle"/>
          </p:nvPr>
        </p:nvSpPr>
        <p:spPr>
          <a:xfrm>
            <a:off x="75" y="0"/>
            <a:ext cx="12192000" cy="6330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800"/>
              <a:t>another story...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ot Cov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