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81" r:id="rId2"/>
    <p:sldId id="501" r:id="rId3"/>
    <p:sldId id="491" r:id="rId4"/>
    <p:sldId id="498" r:id="rId5"/>
    <p:sldId id="492" r:id="rId6"/>
    <p:sldId id="494" r:id="rId7"/>
    <p:sldId id="495" r:id="rId8"/>
    <p:sldId id="496" r:id="rId9"/>
    <p:sldId id="497" r:id="rId10"/>
    <p:sldId id="490" r:id="rId11"/>
    <p:sldId id="499" r:id="rId12"/>
    <p:sldId id="493" r:id="rId13"/>
    <p:sldId id="500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668E"/>
    <a:srgbClr val="6FBA2C"/>
    <a:srgbClr val="F08300"/>
    <a:srgbClr val="FCEE21"/>
    <a:srgbClr val="478BC2"/>
    <a:srgbClr val="5B9BD5"/>
    <a:srgbClr val="FF9900"/>
    <a:srgbClr val="0C3388"/>
    <a:srgbClr val="E4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3514" autoAdjust="0"/>
  </p:normalViewPr>
  <p:slideViewPr>
    <p:cSldViewPr snapToGrid="0">
      <p:cViewPr varScale="1">
        <p:scale>
          <a:sx n="88" d="100"/>
          <a:sy n="88" d="100"/>
        </p:scale>
        <p:origin x="279" y="57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00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5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7862" y="1847850"/>
            <a:ext cx="9745937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52330" y="1709738"/>
            <a:ext cx="100951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52328" y="4589463"/>
            <a:ext cx="100951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07864" y="1825625"/>
            <a:ext cx="463391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559826" y="1825625"/>
            <a:ext cx="4793974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70384" y="0"/>
            <a:ext cx="9785004" cy="13517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570384" y="1681163"/>
            <a:ext cx="4731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570384" y="2505075"/>
            <a:ext cx="4731025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559824" y="1681163"/>
            <a:ext cx="47955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559826" y="2505075"/>
            <a:ext cx="4795562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3815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607864" y="1840597"/>
            <a:ext cx="9745936" cy="4336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2024/3/25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1" y="6356350"/>
            <a:ext cx="2564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C1F9FB28-127A-4255-AAB9-61A28549B8B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896" y="5851111"/>
            <a:ext cx="1010478" cy="101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7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4966" y="6341806"/>
            <a:ext cx="1418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January 2021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F00981-4EF6-4BDD-8B18-573A6B07487E}"/>
              </a:ext>
            </a:extLst>
          </p:cNvPr>
          <p:cNvSpPr/>
          <p:nvPr/>
        </p:nvSpPr>
        <p:spPr>
          <a:xfrm>
            <a:off x="1713496" y="491279"/>
            <a:ext cx="881017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altLang="zh-TW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Education 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課程主題</a:t>
            </a:r>
            <a:endParaRPr lang="en-US" altLang="zh-TW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851811-801D-44B4-83B4-4EBFDD50434D}"/>
              </a:ext>
            </a:extLst>
          </p:cNvPr>
          <p:cNvSpPr txBox="1"/>
          <p:nvPr/>
        </p:nvSpPr>
        <p:spPr>
          <a:xfrm>
            <a:off x="3464509" y="5356921"/>
            <a:ext cx="526298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Copyright </a:t>
            </a:r>
            <a:r>
              <a:rPr lang="zh-TW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</a:t>
            </a:r>
            <a:r>
              <a:rPr lang="en-US" altLang="zh-TW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2023 Richlink Technology Co., Ltd.</a:t>
            </a:r>
          </a:p>
          <a:p>
            <a:pPr algn="ctr"/>
            <a:r>
              <a:rPr lang="en-US" altLang="zh-TW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王漢宗中古印簡" panose="02000000000000000000" pitchFamily="2" charset="-120"/>
                <a:sym typeface="Symbol" panose="05050102010706020507" pitchFamily="18" charset="2"/>
              </a:rPr>
              <a:t> All right reserved</a:t>
            </a:r>
          </a:p>
          <a:p>
            <a:pPr lvl="0" algn="ctr"/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著作權保障，請勿翻印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。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汯鉅科技</a:t>
            </a:r>
            <a:r>
              <a:rPr lang="zh-TW" altLang="en-US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股份</a:t>
            </a:r>
            <a:r>
              <a:rPr lang="zh-TW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有限公司</a:t>
            </a:r>
            <a:endParaRPr lang="zh-HK" alt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王漢宗中古印簡" panose="02000000000000000000" pitchFamily="2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AF8CAC0-B702-4654-A89B-E5F4F2C86ACA}"/>
              </a:ext>
            </a:extLst>
          </p:cNvPr>
          <p:cNvSpPr txBox="1"/>
          <p:nvPr/>
        </p:nvSpPr>
        <p:spPr>
          <a:xfrm>
            <a:off x="1807028" y="2967335"/>
            <a:ext cx="9405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>
                <a:latin typeface="微軟正黑體" panose="020B0604030504040204" pitchFamily="34" charset="-120"/>
                <a:ea typeface="微軟正黑體" panose="020B0604030504040204" pitchFamily="34" charset="-120"/>
              </a:rPr>
              <a:t>Unit 9  </a:t>
            </a:r>
            <a:r>
              <a:rPr lang="zh-TW" altLang="en-US" sz="5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溫度感測</a:t>
            </a:r>
            <a:endParaRPr lang="en-US" altLang="zh-TW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63534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06325-CD19-43C6-BB8B-635BA18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3" y="1473200"/>
            <a:ext cx="3980138" cy="614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4E418AF-6D15-4656-8669-20139B244525}"/>
              </a:ext>
            </a:extLst>
          </p:cNvPr>
          <p:cNvSpPr txBox="1">
            <a:spLocks/>
          </p:cNvSpPr>
          <p:nvPr/>
        </p:nvSpPr>
        <p:spPr>
          <a:xfrm>
            <a:off x="6096000" y="1473200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321DBF-2750-45FE-9306-FCCB6D017C0A}"/>
              </a:ext>
            </a:extLst>
          </p:cNvPr>
          <p:cNvSpPr txBox="1"/>
          <p:nvPr/>
        </p:nvSpPr>
        <p:spPr>
          <a:xfrm>
            <a:off x="7573506" y="252395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按下執行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E872736-85F6-46A6-B451-28CD1174F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218" y="1927984"/>
            <a:ext cx="476274" cy="787440"/>
          </a:xfrm>
          <a:prstGeom prst="rect">
            <a:avLst/>
          </a:prstGeom>
        </p:spPr>
      </p:pic>
      <p:pic>
        <p:nvPicPr>
          <p:cNvPr id="1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EEDA6DB7-588F-49B8-BD58-0CF3B91B5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13" y="2160425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1A5E97E0-2F81-455C-AB59-02BB0FF11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9378" y="3125828"/>
            <a:ext cx="3473629" cy="259728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A180853B-998D-4945-951E-9AE9BF04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77" y="3595033"/>
            <a:ext cx="4575818" cy="1990941"/>
          </a:xfrm>
          <a:prstGeom prst="rect">
            <a:avLst/>
          </a:prstGeom>
        </p:spPr>
      </p:pic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AE77F925-855D-46EC-B1B0-87B7A936DFE5}"/>
              </a:ext>
            </a:extLst>
          </p:cNvPr>
          <p:cNvCxnSpPr>
            <a:cxnSpLocks/>
          </p:cNvCxnSpPr>
          <p:nvPr/>
        </p:nvCxnSpPr>
        <p:spPr>
          <a:xfrm flipH="1">
            <a:off x="7968082" y="4823974"/>
            <a:ext cx="568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F7E6855-B61D-422B-A129-2ABD5DCCA0BD}"/>
              </a:ext>
            </a:extLst>
          </p:cNvPr>
          <p:cNvSpPr txBox="1"/>
          <p:nvPr/>
        </p:nvSpPr>
        <p:spPr>
          <a:xfrm>
            <a:off x="6428986" y="315628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電腦依照我們的程式顯示溫度數值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B808D3-9702-4022-A62E-C361571D59F7}"/>
              </a:ext>
            </a:extLst>
          </p:cNvPr>
          <p:cNvSpPr txBox="1"/>
          <p:nvPr/>
        </p:nvSpPr>
        <p:spPr>
          <a:xfrm>
            <a:off x="1940560" y="2179447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HTU21D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讀取溫度並輸出顯示</a:t>
            </a:r>
          </a:p>
        </p:txBody>
      </p:sp>
    </p:spTree>
    <p:extLst>
      <p:ext uri="{BB962C8B-B14F-4D97-AF65-F5344CB8AC3E}">
        <p14:creationId xmlns:p14="http://schemas.microsoft.com/office/powerpoint/2010/main" val="2350398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4CC29DA-8508-4532-9F43-85734910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30A63C0-27B7-4DB5-BF40-243E7679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3004824"/>
            <a:ext cx="3078480" cy="3770121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BFC5897-0FCD-4C0A-A336-A343EBEDBCF6}"/>
              </a:ext>
            </a:extLst>
          </p:cNvPr>
          <p:cNvSpPr txBox="1">
            <a:spLocks/>
          </p:cNvSpPr>
          <p:nvPr/>
        </p:nvSpPr>
        <p:spPr>
          <a:xfrm>
            <a:off x="1607863" y="1473200"/>
            <a:ext cx="3980138" cy="614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403ADA1-B2F0-4CB1-B03E-0970C5F19690}"/>
              </a:ext>
            </a:extLst>
          </p:cNvPr>
          <p:cNvSpPr txBox="1">
            <a:spLocks/>
          </p:cNvSpPr>
          <p:nvPr/>
        </p:nvSpPr>
        <p:spPr>
          <a:xfrm>
            <a:off x="6096000" y="1473200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343BE3-6FA6-40BE-B676-A21FAB3CBADB}"/>
              </a:ext>
            </a:extLst>
          </p:cNvPr>
          <p:cNvSpPr txBox="1"/>
          <p:nvPr/>
        </p:nvSpPr>
        <p:spPr>
          <a:xfrm>
            <a:off x="6262493" y="197676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電腦依照我們的程式顯示溫度及濕度數值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FFA7AD-4F14-460F-A33D-1A311B985856}"/>
              </a:ext>
            </a:extLst>
          </p:cNvPr>
          <p:cNvSpPr txBox="1"/>
          <p:nvPr/>
        </p:nvSpPr>
        <p:spPr>
          <a:xfrm>
            <a:off x="1804098" y="1976769"/>
            <a:ext cx="26084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HTU21D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讀取溫度並輸出顯示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讀取濕度並輸出顯示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431A26E-CD76-4152-81E6-8B956AE2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866" y="2632604"/>
            <a:ext cx="4637500" cy="1985087"/>
          </a:xfrm>
          <a:prstGeom prst="rect">
            <a:avLst/>
          </a:prstGeom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C481A6B-8E30-4BE1-B4B0-32672D2C42FC}"/>
              </a:ext>
            </a:extLst>
          </p:cNvPr>
          <p:cNvCxnSpPr>
            <a:cxnSpLocks/>
          </p:cNvCxnSpPr>
          <p:nvPr/>
        </p:nvCxnSpPr>
        <p:spPr>
          <a:xfrm flipH="1">
            <a:off x="7937602" y="3929894"/>
            <a:ext cx="5689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4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B06325-CD19-43C6-BB8B-635BA182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4" y="1356333"/>
            <a:ext cx="5829258" cy="614586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4E418AF-6D15-4656-8669-20139B244525}"/>
              </a:ext>
            </a:extLst>
          </p:cNvPr>
          <p:cNvSpPr txBox="1">
            <a:spLocks/>
          </p:cNvSpPr>
          <p:nvPr/>
        </p:nvSpPr>
        <p:spPr>
          <a:xfrm>
            <a:off x="6821107" y="1381539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90CC2DA-BB80-4FD1-A7C2-9CA60D223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682" y="2446420"/>
            <a:ext cx="4386854" cy="191221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87461DB-1E19-4224-A4E4-1E310736A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916" y="2417920"/>
            <a:ext cx="3129404" cy="4374134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7A9E8AE-C5E9-468F-9421-DE7263F7C4A4}"/>
              </a:ext>
            </a:extLst>
          </p:cNvPr>
          <p:cNvSpPr txBox="1"/>
          <p:nvPr/>
        </p:nvSpPr>
        <p:spPr>
          <a:xfrm>
            <a:off x="1812134" y="1764620"/>
            <a:ext cx="3895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次來讀取溫溼度數值並顯示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每完成一次讀取需等待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FFAC7A-BFCB-44E2-85AD-35481C73ACEA}"/>
              </a:ext>
            </a:extLst>
          </p:cNvPr>
          <p:cNvSpPr txBox="1"/>
          <p:nvPr/>
        </p:nvSpPr>
        <p:spPr>
          <a:xfrm>
            <a:off x="7014150" y="1857041"/>
            <a:ext cx="4934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次溫度及濕度的數值</a:t>
            </a:r>
          </a:p>
        </p:txBody>
      </p:sp>
    </p:spTree>
    <p:extLst>
      <p:ext uri="{BB962C8B-B14F-4D97-AF65-F5344CB8AC3E}">
        <p14:creationId xmlns:p14="http://schemas.microsoft.com/office/powerpoint/2010/main" val="413951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66C1A7B-2AD3-4976-B31E-B1E919FB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9745936" cy="1149451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2EB89101-74F6-44E6-8B77-C1D90BB3AC4A}"/>
              </a:ext>
            </a:extLst>
          </p:cNvPr>
          <p:cNvSpPr txBox="1">
            <a:spLocks/>
          </p:cNvSpPr>
          <p:nvPr/>
        </p:nvSpPr>
        <p:spPr>
          <a:xfrm>
            <a:off x="1429673" y="999544"/>
            <a:ext cx="5829258" cy="614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B47794F-A135-499B-9835-B241F9635C30}"/>
              </a:ext>
            </a:extLst>
          </p:cNvPr>
          <p:cNvSpPr txBox="1">
            <a:spLocks/>
          </p:cNvSpPr>
          <p:nvPr/>
        </p:nvSpPr>
        <p:spPr>
          <a:xfrm>
            <a:off x="6782189" y="965952"/>
            <a:ext cx="3980138" cy="564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實測結果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A77344F-6878-4F63-89FE-8265097A17DE}"/>
              </a:ext>
            </a:extLst>
          </p:cNvPr>
          <p:cNvSpPr txBox="1"/>
          <p:nvPr/>
        </p:nvSpPr>
        <p:spPr>
          <a:xfrm>
            <a:off x="1633943" y="1407831"/>
            <a:ext cx="5147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如何在每一筆讀取數值加入編號呢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我們採用另一個迴圈指令來知道編號並做輸出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631D69-99FC-4BDF-9DDA-07FD2C72C9E9}"/>
              </a:ext>
            </a:extLst>
          </p:cNvPr>
          <p:cNvSpPr txBox="1"/>
          <p:nvPr/>
        </p:nvSpPr>
        <p:spPr>
          <a:xfrm>
            <a:off x="6975233" y="1441454"/>
            <a:ext cx="503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電腦依照我們的程式顯示溫度及濕度的數值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並標記上數據編號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84A9C324-F8F1-40D9-82E2-6AD1402A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364" y="2085394"/>
            <a:ext cx="3454578" cy="1378021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7754A74-D495-43C3-AF52-61DCAD3B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85" y="3463415"/>
            <a:ext cx="3454578" cy="73028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A5D1685-E273-4DD2-A638-3B167276D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364" y="4173040"/>
            <a:ext cx="3410125" cy="762039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9279D382-11B8-4BFD-B9C6-BE63E0296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936" y="4940159"/>
            <a:ext cx="3448227" cy="768389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FC90E3F-594B-4000-AEB4-FBA2ED159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6936" y="5710985"/>
            <a:ext cx="3454578" cy="76203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409B8F70-2C75-435C-AC40-009E7C63C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6936" y="6488264"/>
            <a:ext cx="3454578" cy="349268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FFEA6A4A-FDC9-43B3-A488-5BBE450E0F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0639" y="2163379"/>
            <a:ext cx="3094170" cy="43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71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D346A-F380-4C5B-A0DE-5E23C62A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147256" cy="13815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介紹溫溼度感測器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HTU21D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1B3A7-6401-458D-92DE-2F1EBFE1F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2" y="1381539"/>
            <a:ext cx="9745937" cy="5374861"/>
          </a:xfrm>
        </p:spPr>
        <p:txBody>
          <a:bodyPr>
            <a:noAutofit/>
          </a:bodyPr>
          <a:lstStyle/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基於法國</a:t>
            </a:r>
            <a:r>
              <a:rPr lang="en-US" altLang="zh-TW" sz="1800" b="0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Humirel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公司高性能的濕度感應元件製成，傳感器輸出經過標定的數字信號，標準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I2C </a:t>
            </a:r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格式。多樣化的輸出方式，寬的工作電壓範圍，同時具有很高的溫度精度和濕度精度。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HTU21 </a:t>
            </a:r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系列模塊專為低功耗小體積應用設計，具有良好的品質、快的響應速度、抗干擾能力強、性價比高等優點傳感器重要參數：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供電電壓：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1.5V—3.6V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濕度測量範圍：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0—100%RH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溫度測量範圍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:-40℃—105℃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最大消耗功率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:2.7uW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通信方式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:I2C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濕度精度範圍（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10%RH to 95%RH</a:t>
            </a:r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:HTU21D±2%RH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濕度遲滯：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±1%RH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測量時間：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50ms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年漂移量：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-0.5%RH/year</a:t>
            </a:r>
          </a:p>
          <a:p>
            <a:pPr algn="l"/>
            <a:r>
              <a:rPr lang="zh-TW" altLang="en-US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響應時間：</a:t>
            </a:r>
            <a:r>
              <a:rPr lang="en-US" altLang="zh-TW" sz="1800" b="0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5 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65FC92-3034-499B-BB06-20D49B5D9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945" y="3556683"/>
            <a:ext cx="2034825" cy="181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9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EB8D63-BE53-4F67-A819-738EAB7B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—PyCode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BFE91B-A806-4DF0-8547-3849AD00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863" y="1381539"/>
            <a:ext cx="4621225" cy="54886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環境設定中的版本選擇勾選</a:t>
            </a:r>
            <a:r>
              <a:rPr lang="zh-TW" altLang="en-US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進階版</a:t>
            </a:r>
            <a:endParaRPr lang="en-US" altLang="zh-TW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DE3ABD3-4B89-44A1-BBDB-B21A9006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14" y="1852061"/>
            <a:ext cx="4000646" cy="29197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FD20505-4AE3-4DA7-AF8F-07D928159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613" y="1797211"/>
            <a:ext cx="1873346" cy="4045158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DB7DB27-908A-4179-B99A-BB2777356E3B}"/>
              </a:ext>
            </a:extLst>
          </p:cNvPr>
          <p:cNvSpPr txBox="1">
            <a:spLocks/>
          </p:cNvSpPr>
          <p:nvPr/>
        </p:nvSpPr>
        <p:spPr>
          <a:xfrm>
            <a:off x="6299011" y="1330228"/>
            <a:ext cx="4345897" cy="548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zh-TW" altLang="en-US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</a:t>
            </a:r>
            <a:endParaRPr lang="en-US" altLang="zh-TW" sz="2000" dirty="0">
              <a:solidFill>
                <a:sysClr val="windowText" lastClr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2" name="Picture 8" descr="鼠標PNG】精選102款鼠標PNG圖案素材包下載，免費的鼠標去背圖案- 天天瘋後製-Crazy-Tutorial">
            <a:extLst>
              <a:ext uri="{FF2B5EF4-FFF2-40B4-BE49-F238E27FC236}">
                <a16:creationId xmlns:a16="http://schemas.microsoft.com/office/drawing/2014/main" id="{B2DC5183-D300-4557-A76E-16266EE6E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486" y="2601625"/>
            <a:ext cx="506641" cy="54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A99212EE-2D2F-4623-9532-78764624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325" y="2925501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C8C576EC-8F3F-4306-806D-3C4E9905D021}"/>
              </a:ext>
            </a:extLst>
          </p:cNvPr>
          <p:cNvSpPr/>
          <p:nvPr/>
        </p:nvSpPr>
        <p:spPr>
          <a:xfrm rot="10800000">
            <a:off x="8306626" y="4384189"/>
            <a:ext cx="812800" cy="213360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B311824-7F6E-4058-9102-018F83516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6483" y="3687552"/>
            <a:ext cx="2578233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9EF3F-1D1A-4324-B812-2B3EABA0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設計原理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—PyCode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軟體介紹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2BD47B-732F-45A4-9451-E5465F690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091" y="2091606"/>
            <a:ext cx="6991709" cy="16066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C077451-CFED-4CB5-8461-D5A816B4D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6396" y="2091606"/>
            <a:ext cx="1492327" cy="3619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C155F4F-0071-4C6F-8143-04ED981775DF}"/>
              </a:ext>
            </a:extLst>
          </p:cNvPr>
          <p:cNvSpPr txBox="1"/>
          <p:nvPr/>
        </p:nvSpPr>
        <p:spPr>
          <a:xfrm>
            <a:off x="1607864" y="1522221"/>
            <a:ext cx="7280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磁碟內已經有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”htu21d.py”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函數庫</a:t>
            </a: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C6E7079-3CB5-4EB5-BDA7-CAF8AC9AB350}"/>
              </a:ext>
            </a:extLst>
          </p:cNvPr>
          <p:cNvSpPr/>
          <p:nvPr/>
        </p:nvSpPr>
        <p:spPr>
          <a:xfrm>
            <a:off x="3667760" y="2137249"/>
            <a:ext cx="609600" cy="18097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2DB58C1-4CC5-4488-8FF0-8E71B3062ED2}"/>
              </a:ext>
            </a:extLst>
          </p:cNvPr>
          <p:cNvGrpSpPr/>
          <p:nvPr/>
        </p:nvGrpSpPr>
        <p:grpSpPr>
          <a:xfrm>
            <a:off x="6883149" y="4035622"/>
            <a:ext cx="5172076" cy="2417433"/>
            <a:chOff x="3928910" y="1769947"/>
            <a:chExt cx="5172076" cy="2417433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FCD27D03-F4E5-49B2-BE47-8A0F8D650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28910" y="2350510"/>
              <a:ext cx="3687779" cy="1422429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51E02CE-7381-4DED-AE5F-F631488896DF}"/>
                </a:ext>
              </a:extLst>
            </p:cNvPr>
            <p:cNvSpPr/>
            <p:nvPr/>
          </p:nvSpPr>
          <p:spPr>
            <a:xfrm>
              <a:off x="7134644" y="2606194"/>
              <a:ext cx="558800" cy="47171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E5F694E-1F25-4AB8-8BB8-B517C1C11CCF}"/>
                </a:ext>
              </a:extLst>
            </p:cNvPr>
            <p:cNvSpPr txBox="1"/>
            <p:nvPr/>
          </p:nvSpPr>
          <p:spPr>
            <a:xfrm>
              <a:off x="8010623" y="2657384"/>
              <a:ext cx="1090363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USB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插座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E16D05B2-F813-4634-A057-BC0C6574C836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7693444" y="2842050"/>
              <a:ext cx="317179" cy="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6090E6A-9ED1-4226-A1AA-19A719FFF126}"/>
                </a:ext>
              </a:extLst>
            </p:cNvPr>
            <p:cNvSpPr/>
            <p:nvPr/>
          </p:nvSpPr>
          <p:spPr>
            <a:xfrm>
              <a:off x="5213999" y="2937264"/>
              <a:ext cx="441812" cy="287204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B2723A13-5250-4E30-8371-C61E3F78E7D4}"/>
                </a:ext>
              </a:extLst>
            </p:cNvPr>
            <p:cNvSpPr txBox="1"/>
            <p:nvPr/>
          </p:nvSpPr>
          <p:spPr>
            <a:xfrm>
              <a:off x="4996323" y="3818048"/>
              <a:ext cx="877163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重置鍵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2DAF2312-682F-438C-B39B-A38CAA2ABE6A}"/>
                </a:ext>
              </a:extLst>
            </p:cNvPr>
            <p:cNvCxnSpPr>
              <a:cxnSpLocks/>
              <a:stCxn id="21" idx="0"/>
              <a:endCxn id="20" idx="2"/>
            </p:cNvCxnSpPr>
            <p:nvPr/>
          </p:nvCxnSpPr>
          <p:spPr>
            <a:xfrm flipV="1">
              <a:off x="5434905" y="3224468"/>
              <a:ext cx="0" cy="593580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019ACA4-2F78-40F2-ABA6-162DD49B42A3}"/>
                </a:ext>
              </a:extLst>
            </p:cNvPr>
            <p:cNvSpPr/>
            <p:nvPr/>
          </p:nvSpPr>
          <p:spPr>
            <a:xfrm>
              <a:off x="4322844" y="2317702"/>
              <a:ext cx="558800" cy="4162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36C27BD-F271-4656-9B83-39EDB8371301}"/>
                </a:ext>
              </a:extLst>
            </p:cNvPr>
            <p:cNvSpPr txBox="1"/>
            <p:nvPr/>
          </p:nvSpPr>
          <p:spPr>
            <a:xfrm>
              <a:off x="4212553" y="1769947"/>
              <a:ext cx="806631" cy="36933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按鍵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</a:t>
              </a: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D55DF10-88B7-44EC-BDBF-73784BBB1546}"/>
                </a:ext>
              </a:extLst>
            </p:cNvPr>
            <p:cNvCxnSpPr>
              <a:stCxn id="23" idx="0"/>
              <a:endCxn id="24" idx="2"/>
            </p:cNvCxnSpPr>
            <p:nvPr/>
          </p:nvCxnSpPr>
          <p:spPr>
            <a:xfrm flipV="1">
              <a:off x="4602244" y="2139279"/>
              <a:ext cx="13625" cy="178423"/>
            </a:xfrm>
            <a:prstGeom prst="line">
              <a:avLst/>
            </a:prstGeom>
            <a:ln w="28575">
              <a:solidFill>
                <a:srgbClr val="00B05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FC3696-2229-40FA-A20D-0C7AE3A0785D}"/>
              </a:ext>
            </a:extLst>
          </p:cNvPr>
          <p:cNvSpPr txBox="1"/>
          <p:nvPr/>
        </p:nvSpPr>
        <p:spPr>
          <a:xfrm>
            <a:off x="1363690" y="4173237"/>
            <a:ext cx="5432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如何看到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線來連接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鬆開按鍵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就會出現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線連接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ePy-Lite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及電腦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A,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然後按一下重置鍵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Tx/>
              <a:buAutoNum type="alphaL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鬆開按鍵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就會出現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EASYPY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磁碟了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79B2736-6086-4FB3-9F4D-A50954963A9B}"/>
              </a:ext>
            </a:extLst>
          </p:cNvPr>
          <p:cNvCxnSpPr>
            <a:cxnSpLocks/>
          </p:cNvCxnSpPr>
          <p:nvPr/>
        </p:nvCxnSpPr>
        <p:spPr>
          <a:xfrm flipH="1">
            <a:off x="5445760" y="3429000"/>
            <a:ext cx="4978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A6FA8-1D69-4835-81A3-179E5779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328C3A-3222-4690-817B-273913DCDE51}"/>
              </a:ext>
            </a:extLst>
          </p:cNvPr>
          <p:cNvSpPr/>
          <p:nvPr/>
        </p:nvSpPr>
        <p:spPr>
          <a:xfrm>
            <a:off x="8642306" y="3362960"/>
            <a:ext cx="1991360" cy="65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讀取溫度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5569C-A5FE-427F-BF65-59B1F938DFAD}"/>
              </a:ext>
            </a:extLst>
          </p:cNvPr>
          <p:cNvSpPr/>
          <p:nvPr/>
        </p:nvSpPr>
        <p:spPr>
          <a:xfrm>
            <a:off x="8642306" y="2245137"/>
            <a:ext cx="1991360" cy="65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感測器設定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54401BB-F88F-452F-9334-0DB2CFAD998F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9637986" y="2895377"/>
            <a:ext cx="0" cy="467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7A40765-C968-4DC8-A535-B16E6A8BB9F4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9637986" y="4013200"/>
            <a:ext cx="0" cy="467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F11116B-174E-417C-ACCE-C99DB71D1DD9}"/>
              </a:ext>
            </a:extLst>
          </p:cNvPr>
          <p:cNvSpPr/>
          <p:nvPr/>
        </p:nvSpPr>
        <p:spPr>
          <a:xfrm>
            <a:off x="8642306" y="4480783"/>
            <a:ext cx="1991360" cy="65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顯示於訊息視窗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8CD1A54-2EA3-4C4D-8AAB-5D27BF6BC060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>
            <a:off x="9637986" y="5131023"/>
            <a:ext cx="0" cy="467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3CD83B9C-EE34-44BA-9A3F-0D7F04EE71B7}"/>
              </a:ext>
            </a:extLst>
          </p:cNvPr>
          <p:cNvSpPr/>
          <p:nvPr/>
        </p:nvSpPr>
        <p:spPr>
          <a:xfrm>
            <a:off x="8642306" y="5598606"/>
            <a:ext cx="1991360" cy="65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等待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ACE9E702-0034-424F-A87C-FC078B58C3E0}"/>
              </a:ext>
            </a:extLst>
          </p:cNvPr>
          <p:cNvCxnSpPr>
            <a:cxnSpLocks/>
            <a:stCxn id="29" idx="2"/>
          </p:cNvCxnSpPr>
          <p:nvPr/>
        </p:nvCxnSpPr>
        <p:spPr>
          <a:xfrm rot="5400000" flipH="1">
            <a:off x="8052690" y="4663551"/>
            <a:ext cx="3170591" cy="12700"/>
          </a:xfrm>
          <a:prstGeom prst="bentConnector5">
            <a:avLst>
              <a:gd name="adj1" fmla="val -7210"/>
              <a:gd name="adj2" fmla="val 15000000"/>
              <a:gd name="adj3" fmla="val 996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95AD752-A35E-454C-B8BD-B8D2D5147B64}"/>
              </a:ext>
            </a:extLst>
          </p:cNvPr>
          <p:cNvSpPr txBox="1"/>
          <p:nvPr/>
        </p:nvSpPr>
        <p:spPr>
          <a:xfrm>
            <a:off x="1607864" y="1437477"/>
            <a:ext cx="5798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功能說明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我們想要讀取溫溼度數值每一秒一次共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次並顯示在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訊息視窗中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Blockly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程式積木有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3" name="圖片 42">
            <a:extLst>
              <a:ext uri="{FF2B5EF4-FFF2-40B4-BE49-F238E27FC236}">
                <a16:creationId xmlns:a16="http://schemas.microsoft.com/office/drawing/2014/main" id="{3E59B4A1-FFBF-446A-ABC1-25A607F4A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202318"/>
            <a:ext cx="2349621" cy="438173"/>
          </a:xfrm>
          <a:prstGeom prst="rect">
            <a:avLst/>
          </a:prstGeom>
        </p:spPr>
      </p:pic>
      <p:pic>
        <p:nvPicPr>
          <p:cNvPr id="45" name="圖片 44">
            <a:extLst>
              <a:ext uri="{FF2B5EF4-FFF2-40B4-BE49-F238E27FC236}">
                <a16:creationId xmlns:a16="http://schemas.microsoft.com/office/drawing/2014/main" id="{AF201E39-BF85-46BA-838E-6E64584E4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4829609"/>
            <a:ext cx="1339919" cy="342918"/>
          </a:xfrm>
          <a:prstGeom prst="rect">
            <a:avLst/>
          </a:prstGeom>
        </p:spPr>
      </p:pic>
      <p:pic>
        <p:nvPicPr>
          <p:cNvPr id="47" name="圖片 46">
            <a:extLst>
              <a:ext uri="{FF2B5EF4-FFF2-40B4-BE49-F238E27FC236}">
                <a16:creationId xmlns:a16="http://schemas.microsoft.com/office/drawing/2014/main" id="{9BC7D4BC-0423-43B5-98EE-34B754F9BA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0" y="5361645"/>
            <a:ext cx="1390721" cy="438173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277091B1-FE11-4C14-83AA-CA0B64CBA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7719" y="5988936"/>
            <a:ext cx="1248479" cy="647733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F83EC10B-D8D5-4FD1-B8B9-79D52258D956}"/>
              </a:ext>
            </a:extLst>
          </p:cNvPr>
          <p:cNvSpPr txBox="1"/>
          <p:nvPr/>
        </p:nvSpPr>
        <p:spPr>
          <a:xfrm>
            <a:off x="8704536" y="1527265"/>
            <a:ext cx="187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2A610B25-5929-42F4-B089-0F17A60E1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2000" y="2939995"/>
            <a:ext cx="1206562" cy="1073205"/>
          </a:xfrm>
          <a:prstGeom prst="rect">
            <a:avLst/>
          </a:prstGeom>
        </p:spPr>
      </p:pic>
      <p:pic>
        <p:nvPicPr>
          <p:cNvPr id="56" name="圖片 55">
            <a:extLst>
              <a:ext uri="{FF2B5EF4-FFF2-40B4-BE49-F238E27FC236}">
                <a16:creationId xmlns:a16="http://schemas.microsoft.com/office/drawing/2014/main" id="{FF0F502D-E83B-49F3-9316-24C7CDF95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7273" y="2939995"/>
            <a:ext cx="3204709" cy="10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3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353298" cy="1381538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6410E5-BBBA-49EF-879A-E295FE5D4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665" y="3916145"/>
            <a:ext cx="4435436" cy="190553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FD7C25-9821-4894-9DBF-11BA7A875756}"/>
              </a:ext>
            </a:extLst>
          </p:cNvPr>
          <p:cNvSpPr txBox="1"/>
          <p:nvPr/>
        </p:nvSpPr>
        <p:spPr>
          <a:xfrm>
            <a:off x="1485944" y="1584960"/>
            <a:ext cx="46100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我們常常會需要將數值</a:t>
            </a:r>
            <a:r>
              <a:rPr lang="zh-TW" altLang="en-US" sz="20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到電腦螢幕上，以便程式的測試或訊息顯示等工作。這種時候，文字輸出</a:t>
            </a:r>
            <a:r>
              <a:rPr lang="zh-TW" altLang="en-US" sz="20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的積木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函數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print( )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就可以發揮它無比強大的功用。</a:t>
            </a:r>
            <a:endParaRPr lang="en-US" altLang="zh-TW" sz="2000" b="0" i="0" dirty="0">
              <a:solidFill>
                <a:srgbClr val="0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例如我們要在訊息視窗中顯示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"Hello!“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如下圖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89FCBB2-5C1F-473F-9BD7-815816288DB3}"/>
              </a:ext>
            </a:extLst>
          </p:cNvPr>
          <p:cNvCxnSpPr/>
          <p:nvPr/>
        </p:nvCxnSpPr>
        <p:spPr>
          <a:xfrm flipH="1">
            <a:off x="2519680" y="5110480"/>
            <a:ext cx="4775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AC3A11D4-C541-450F-B286-E65469D1A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87" y="2009668"/>
            <a:ext cx="1873346" cy="4159464"/>
          </a:xfrm>
          <a:prstGeom prst="rect">
            <a:avLst/>
          </a:prstGeom>
        </p:spPr>
      </p:pic>
      <p:pic>
        <p:nvPicPr>
          <p:cNvPr id="10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7433C589-9B8F-4A5A-B47C-70AFC8641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725" y="3887609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B5DAC9C-12A3-48F2-8568-19D67BDFD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5005" y="3247941"/>
            <a:ext cx="1606633" cy="137802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06CFAB5-C35F-4172-84C0-1AB5C12E95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4529" y="4625962"/>
            <a:ext cx="1606633" cy="501676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4666A28F-0049-476B-8B98-53D5C9FA6CC1}"/>
              </a:ext>
            </a:extLst>
          </p:cNvPr>
          <p:cNvSpPr/>
          <p:nvPr/>
        </p:nvSpPr>
        <p:spPr>
          <a:xfrm>
            <a:off x="9347200" y="3749040"/>
            <a:ext cx="853440" cy="2438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7425785-57B4-4FCD-8E7A-19F4965AF4B9}"/>
              </a:ext>
            </a:extLst>
          </p:cNvPr>
          <p:cNvSpPr txBox="1"/>
          <p:nvPr/>
        </p:nvSpPr>
        <p:spPr>
          <a:xfrm>
            <a:off x="6959600" y="1584960"/>
            <a:ext cx="470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並找到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39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E91414C-7E13-47DC-9EF8-C0D6D5E0C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504" y="3338096"/>
            <a:ext cx="7580837" cy="3367504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4EFDECA-5C4C-4804-8B9D-22A4662F636E}"/>
              </a:ext>
            </a:extLst>
          </p:cNvPr>
          <p:cNvCxnSpPr/>
          <p:nvPr/>
        </p:nvCxnSpPr>
        <p:spPr>
          <a:xfrm flipH="1">
            <a:off x="8453120" y="6248400"/>
            <a:ext cx="4064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DFD83A-0527-435E-8E6B-09EF292321F3}"/>
              </a:ext>
            </a:extLst>
          </p:cNvPr>
          <p:cNvSpPr txBox="1"/>
          <p:nvPr/>
        </p:nvSpPr>
        <p:spPr>
          <a:xfrm>
            <a:off x="1767840" y="1473200"/>
            <a:ext cx="90220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&gt;&gt;&gt;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代表訊息從這印出數值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代表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ePy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主機板啟動執行工作正常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如有任何程式錯誤發生則會印出錯誤訊息方便查找原因來除錯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電腦依照我的程式顯示</a:t>
            </a:r>
            <a:r>
              <a:rPr lang="en-US" altLang="zh-TW" sz="20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如果我們想要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Hello!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能夠換行印出而不是接在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要如何來加入換行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0752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B24539-E039-45CD-A676-D20DD2E1909F}"/>
              </a:ext>
            </a:extLst>
          </p:cNvPr>
          <p:cNvSpPr txBox="1"/>
          <p:nvPr/>
        </p:nvSpPr>
        <p:spPr>
          <a:xfrm>
            <a:off x="1695681" y="1452880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CFB6BA-15D8-4DE7-9716-53D1D44A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95" y="2348290"/>
            <a:ext cx="1835244" cy="95254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8A24EE-276C-4ADD-BF4F-1452B2B60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180" y="2348290"/>
            <a:ext cx="3492679" cy="149232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0B9DCFFC-CCF4-43AB-B2FA-514FBA619CE6}"/>
              </a:ext>
            </a:extLst>
          </p:cNvPr>
          <p:cNvSpPr txBox="1"/>
          <p:nvPr/>
        </p:nvSpPr>
        <p:spPr>
          <a:xfrm>
            <a:off x="1695680" y="3839102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737F83B-14AA-4F69-BE5D-88428014E189}"/>
              </a:ext>
            </a:extLst>
          </p:cNvPr>
          <p:cNvSpPr/>
          <p:nvPr/>
        </p:nvSpPr>
        <p:spPr>
          <a:xfrm>
            <a:off x="4521200" y="2824564"/>
            <a:ext cx="508000" cy="20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E652ED9-5798-4326-B47F-2A79EC18E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3180" y="4949387"/>
            <a:ext cx="3454578" cy="152407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7547517C-7620-4475-80B4-0993B5F3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595" y="4903667"/>
            <a:ext cx="1733639" cy="1778091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0BE2736-55C5-4995-911F-5F23FCD2E012}"/>
              </a:ext>
            </a:extLst>
          </p:cNvPr>
          <p:cNvSpPr txBox="1"/>
          <p:nvPr/>
        </p:nvSpPr>
        <p:spPr>
          <a:xfrm>
            <a:off x="1695680" y="1900585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增加一個輸出空白積木塊來做到換行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3A9359F-2E09-450E-AB8C-1ECF18F4802A}"/>
              </a:ext>
            </a:extLst>
          </p:cNvPr>
          <p:cNvSpPr txBox="1"/>
          <p:nvPr/>
        </p:nvSpPr>
        <p:spPr>
          <a:xfrm>
            <a:off x="1695679" y="4357251"/>
            <a:ext cx="6332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印出溫度數值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但是如何讓溫度及數值可以印在同一行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0944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261800-D27E-4E7A-97A4-6330E215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7864" y="1"/>
            <a:ext cx="10584136" cy="1239519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程式設計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如何將</a:t>
            </a:r>
            <a:r>
              <a:rPr lang="zh-TW" altLang="en-US" sz="4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數值在電腦螢幕上印出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FB24539-E039-45CD-A676-D20DD2E1909F}"/>
              </a:ext>
            </a:extLst>
          </p:cNvPr>
          <p:cNvSpPr txBox="1"/>
          <p:nvPr/>
        </p:nvSpPr>
        <p:spPr>
          <a:xfrm>
            <a:off x="1620538" y="1253045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A737F83B-14AA-4F69-BE5D-88428014E189}"/>
              </a:ext>
            </a:extLst>
          </p:cNvPr>
          <p:cNvSpPr/>
          <p:nvPr/>
        </p:nvSpPr>
        <p:spPr>
          <a:xfrm>
            <a:off x="5382026" y="3229164"/>
            <a:ext cx="508000" cy="20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D574C7-6363-4242-952F-D47D44F97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89" y="2667701"/>
            <a:ext cx="3473629" cy="15240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A2745D9-668C-415B-B5FC-E6F0F7C73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847" y="2096321"/>
            <a:ext cx="3054507" cy="219721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813A023-1AB7-4578-8DF3-71BBF44272F2}"/>
              </a:ext>
            </a:extLst>
          </p:cNvPr>
          <p:cNvSpPr txBox="1"/>
          <p:nvPr/>
        </p:nvSpPr>
        <p:spPr>
          <a:xfrm>
            <a:off x="1620538" y="1666460"/>
            <a:ext cx="671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使用建立字串的積木塊將溫度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數值及單位印出在同一行上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B569490-5FE1-4259-A285-86FD7CCD3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3283" y="4792169"/>
            <a:ext cx="4178515" cy="1911448"/>
          </a:xfrm>
          <a:prstGeom prst="rect">
            <a:avLst/>
          </a:prstGeom>
        </p:spPr>
      </p:pic>
      <p:pic>
        <p:nvPicPr>
          <p:cNvPr id="21" name="Picture 12" descr="Download Mouse Icon Png Red - Click Clipart - Full Size PNG Image - PNGkit">
            <a:extLst>
              <a:ext uri="{FF2B5EF4-FFF2-40B4-BE49-F238E27FC236}">
                <a16:creationId xmlns:a16="http://schemas.microsoft.com/office/drawing/2014/main" id="{10753687-E596-4988-A4FB-C68C755F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54" y="5238889"/>
            <a:ext cx="603159" cy="64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4D0E302-19BD-4E3B-B337-5F18D7E5A93A}"/>
              </a:ext>
            </a:extLst>
          </p:cNvPr>
          <p:cNvSpPr txBox="1"/>
          <p:nvPr/>
        </p:nvSpPr>
        <p:spPr>
          <a:xfrm>
            <a:off x="4549123" y="5993611"/>
            <a:ext cx="3473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        來增加字串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將左邊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積木拉到加入積木塊內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5843242-964A-46CA-B5E9-887A759A2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453" y="6060797"/>
            <a:ext cx="215911" cy="234962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02187E4-FD72-474D-96EB-7B0A49C0B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6634" y="4548010"/>
            <a:ext cx="3244244" cy="221151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98E18A6-0C23-4C52-9423-638CB24A43A2}"/>
              </a:ext>
            </a:extLst>
          </p:cNvPr>
          <p:cNvCxnSpPr/>
          <p:nvPr/>
        </p:nvCxnSpPr>
        <p:spPr>
          <a:xfrm>
            <a:off x="8564880" y="5124481"/>
            <a:ext cx="579120" cy="9909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BAB97272-1AD5-4BF9-BAEA-AA4C94AEECE5}"/>
              </a:ext>
            </a:extLst>
          </p:cNvPr>
          <p:cNvSpPr/>
          <p:nvPr/>
        </p:nvSpPr>
        <p:spPr>
          <a:xfrm>
            <a:off x="6757469" y="5308621"/>
            <a:ext cx="508000" cy="20057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043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t 3藍牙應用.pptx" id="{93E0203D-6345-4EEB-9ECB-2C77FB0E6534}" vid="{E99A7B9F-791B-4E7C-A244-344594D2AB8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34710</TotalTime>
  <Words>763</Words>
  <Application>Microsoft Office PowerPoint</Application>
  <PresentationFormat>寬螢幕</PresentationFormat>
  <Paragraphs>88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王漢宗中古印簡</vt:lpstr>
      <vt:lpstr>微軟正黑體</vt:lpstr>
      <vt:lpstr>Arial</vt:lpstr>
      <vt:lpstr>Calibri</vt:lpstr>
      <vt:lpstr>Calibri Light</vt:lpstr>
      <vt:lpstr>Office 佈景主題</vt:lpstr>
      <vt:lpstr>PowerPoint 簡報</vt:lpstr>
      <vt:lpstr>設計原理—介紹溫溼度感測器HTU21D</vt:lpstr>
      <vt:lpstr>設計原理—PyCode軟體介紹</vt:lpstr>
      <vt:lpstr>設計原理—PyCode軟體介紹</vt:lpstr>
      <vt:lpstr>程式設計—流程圖</vt:lpstr>
      <vt:lpstr>程式設計—如何將數值在電腦螢幕上印出</vt:lpstr>
      <vt:lpstr>程式設計—如何將數值在電腦螢幕上印出</vt:lpstr>
      <vt:lpstr>程式設計—如何將數值在電腦螢幕上印出</vt:lpstr>
      <vt:lpstr>程式設計—如何將數值在電腦螢幕上印出</vt:lpstr>
      <vt:lpstr>程式設計(一)</vt:lpstr>
      <vt:lpstr>程式設計(一)</vt:lpstr>
      <vt:lpstr>程式設計(一)</vt:lpstr>
      <vt:lpstr>程式設計(一)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367</cp:revision>
  <dcterms:created xsi:type="dcterms:W3CDTF">2020-08-17T09:45:41Z</dcterms:created>
  <dcterms:modified xsi:type="dcterms:W3CDTF">2024-03-25T10:22:54Z</dcterms:modified>
</cp:coreProperties>
</file>