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481" r:id="rId2"/>
    <p:sldId id="482" r:id="rId3"/>
    <p:sldId id="489" r:id="rId4"/>
    <p:sldId id="687" r:id="rId5"/>
    <p:sldId id="681" r:id="rId6"/>
    <p:sldId id="491" r:id="rId7"/>
    <p:sldId id="682" r:id="rId8"/>
    <p:sldId id="683" r:id="rId9"/>
    <p:sldId id="684" r:id="rId10"/>
    <p:sldId id="689" r:id="rId11"/>
    <p:sldId id="492" r:id="rId12"/>
    <p:sldId id="673" r:id="rId13"/>
    <p:sldId id="674" r:id="rId14"/>
    <p:sldId id="675" r:id="rId15"/>
    <p:sldId id="500" r:id="rId16"/>
    <p:sldId id="676" r:id="rId17"/>
    <p:sldId id="677" r:id="rId18"/>
    <p:sldId id="678" r:id="rId19"/>
    <p:sldId id="679" r:id="rId20"/>
    <p:sldId id="680" r:id="rId21"/>
    <p:sldId id="686" r:id="rId22"/>
    <p:sldId id="422" r:id="rId23"/>
    <p:sldId id="424" r:id="rId24"/>
    <p:sldId id="425" r:id="rId25"/>
    <p:sldId id="423" r:id="rId26"/>
    <p:sldId id="415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CEE21"/>
    <a:srgbClr val="FF9900"/>
    <a:srgbClr val="AC26BE"/>
    <a:srgbClr val="E4007F"/>
    <a:srgbClr val="36668E"/>
    <a:srgbClr val="6FBA2C"/>
    <a:srgbClr val="F08300"/>
    <a:srgbClr val="478BC2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514" autoAdjust="0"/>
  </p:normalViewPr>
  <p:slideViewPr>
    <p:cSldViewPr snapToGrid="0">
      <p:cViewPr varScale="1">
        <p:scale>
          <a:sx n="88" d="100"/>
          <a:sy n="88" d="100"/>
        </p:scale>
        <p:origin x="255" y="57"/>
      </p:cViewPr>
      <p:guideLst/>
    </p:cSldViewPr>
  </p:slideViewPr>
  <p:outlineViewPr>
    <p:cViewPr>
      <p:scale>
        <a:sx n="33" d="100"/>
        <a:sy n="33" d="100"/>
      </p:scale>
      <p:origin x="0" y="-2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00"/>
    </p:cViewPr>
  </p:sorterViewPr>
  <p:notesViewPr>
    <p:cSldViewPr snapToGrid="0">
      <p:cViewPr varScale="1">
        <p:scale>
          <a:sx n="87" d="100"/>
          <a:sy n="87" d="100"/>
        </p:scale>
        <p:origin x="31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5F52B-5898-4D99-9D93-3B3F0EEEA299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08F16-4C41-4B27-BC70-FC6C3C12D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644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6939F-6AE1-4C41-B872-EC3EC5DB4615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C4DF2-02FD-4143-B6B6-56146FB57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7569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C4DF2-02FD-4143-B6B6-56146FB572A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259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畫出自己的圖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C4DF2-02FD-4143-B6B6-56146FB572A8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7677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畫出自己的圖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C4DF2-02FD-4143-B6B6-56146FB572A8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9708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C4DF2-02FD-4143-B6B6-56146FB572A8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373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C4DF2-02FD-4143-B6B6-56146FB572A8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2575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C4DF2-02FD-4143-B6B6-56146FB572A8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0468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畫出自己的圖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C4DF2-02FD-4143-B6B6-56146FB572A8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2743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畫出自己的圖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C4DF2-02FD-4143-B6B6-56146FB572A8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851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畫出自己的圖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C4DF2-02FD-4143-B6B6-56146FB572A8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6296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畫出自己的圖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C4DF2-02FD-4143-B6B6-56146FB572A8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8931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畫出自己的圖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C4DF2-02FD-4143-B6B6-56146FB572A8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2199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695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3192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2420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07862" y="1709530"/>
            <a:ext cx="9745937" cy="4489658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3602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2330" y="1709738"/>
            <a:ext cx="1009512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52328" y="4589463"/>
            <a:ext cx="1009512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5039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607864" y="1825625"/>
            <a:ext cx="463391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559826" y="1825625"/>
            <a:ext cx="4793974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231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0384" y="0"/>
            <a:ext cx="9785004" cy="135172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70384" y="1681163"/>
            <a:ext cx="47310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570384" y="2505075"/>
            <a:ext cx="4731025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559824" y="1681163"/>
            <a:ext cx="479556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559826" y="2505075"/>
            <a:ext cx="4795562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626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7864" y="1"/>
            <a:ext cx="9745936" cy="129208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4219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779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656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761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607864" y="1"/>
            <a:ext cx="9745936" cy="1155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607864" y="1615029"/>
            <a:ext cx="9745936" cy="4561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6859A-F475-4A57-A69F-E97F787B5D94}" type="datetimeFigureOut">
              <a:rPr lang="zh-TW" altLang="en-US" smtClean="0"/>
              <a:t>2023/1/6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1" y="6356350"/>
            <a:ext cx="2564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8" name="群組 7"/>
          <p:cNvGrpSpPr/>
          <p:nvPr userDrawn="1"/>
        </p:nvGrpSpPr>
        <p:grpSpPr>
          <a:xfrm>
            <a:off x="157742" y="-1"/>
            <a:ext cx="1502615" cy="2604981"/>
            <a:chOff x="157742" y="-1"/>
            <a:chExt cx="1502615" cy="2604981"/>
          </a:xfrm>
        </p:grpSpPr>
        <p:sp>
          <p:nvSpPr>
            <p:cNvPr id="10" name="五邊形 9"/>
            <p:cNvSpPr/>
            <p:nvPr/>
          </p:nvSpPr>
          <p:spPr>
            <a:xfrm rot="5400000">
              <a:off x="29934" y="1371600"/>
              <a:ext cx="1705737" cy="761023"/>
            </a:xfrm>
            <a:prstGeom prst="homePlate">
              <a:avLst/>
            </a:prstGeom>
            <a:solidFill>
              <a:srgbClr val="4584B7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sp>
          <p:nvSpPr>
            <p:cNvPr id="11" name="五邊形 10"/>
            <p:cNvSpPr/>
            <p:nvPr/>
          </p:nvSpPr>
          <p:spPr>
            <a:xfrm rot="5400000">
              <a:off x="-97656" y="599947"/>
              <a:ext cx="1960919" cy="761023"/>
            </a:xfrm>
            <a:prstGeom prst="homePlate">
              <a:avLst/>
            </a:prstGeom>
            <a:solidFill>
              <a:srgbClr val="DFF0F9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742" y="459060"/>
              <a:ext cx="1502615" cy="1022359"/>
            </a:xfrm>
            <a:prstGeom prst="rect">
              <a:avLst/>
            </a:prstGeom>
          </p:spPr>
        </p:pic>
      </p:grpSp>
      <p:pic>
        <p:nvPicPr>
          <p:cNvPr id="14" name="圖片 13">
            <a:extLst>
              <a:ext uri="{FF2B5EF4-FFF2-40B4-BE49-F238E27FC236}">
                <a16:creationId xmlns:a16="http://schemas.microsoft.com/office/drawing/2014/main" id="{C1F9FB28-127A-4255-AAB9-61A28549B8BC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896" y="5851111"/>
            <a:ext cx="1010478" cy="101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412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4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7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5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4966" y="6341806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  <a:cs typeface="Arial" panose="020B0604020202020204" pitchFamily="34" charset="0"/>
              </a:rPr>
              <a:t>December 2022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3F00981-4EF6-4BDD-8B18-573A6B07487E}"/>
              </a:ext>
            </a:extLst>
          </p:cNvPr>
          <p:cNvSpPr/>
          <p:nvPr/>
        </p:nvSpPr>
        <p:spPr>
          <a:xfrm>
            <a:off x="1713496" y="491279"/>
            <a:ext cx="88101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AI</a:t>
            </a:r>
            <a:r>
              <a:rPr lang="zh-TW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altLang="zh-TW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Education </a:t>
            </a:r>
            <a:r>
              <a:rPr lang="zh-TW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課程主題</a:t>
            </a:r>
            <a:endParaRPr lang="en-US" altLang="zh-TW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B851811-801D-44B4-83B4-4EBFDD50434D}"/>
              </a:ext>
            </a:extLst>
          </p:cNvPr>
          <p:cNvSpPr txBox="1"/>
          <p:nvPr/>
        </p:nvSpPr>
        <p:spPr>
          <a:xfrm>
            <a:off x="3464509" y="5356921"/>
            <a:ext cx="526298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王漢宗中古印簡" panose="02000000000000000000" pitchFamily="2" charset="-120"/>
                <a:sym typeface="Symbol" panose="05050102010706020507" pitchFamily="18" charset="2"/>
              </a:rPr>
              <a:t>Copyright </a:t>
            </a:r>
            <a:r>
              <a:rPr lang="zh-TW" altLang="zh-TW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王漢宗中古印簡" panose="02000000000000000000" pitchFamily="2" charset="-120"/>
                <a:sym typeface="Symbol" panose="05050102010706020507" pitchFamily="18" charset="2"/>
              </a:rPr>
              <a:t></a:t>
            </a:r>
            <a:r>
              <a:rPr lang="en-US" altLang="zh-TW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王漢宗中古印簡" panose="02000000000000000000" pitchFamily="2" charset="-120"/>
                <a:sym typeface="Symbol" panose="05050102010706020507" pitchFamily="18" charset="2"/>
              </a:rPr>
              <a:t> 2022 Richlink Technology Co., Ltd.</a:t>
            </a:r>
          </a:p>
          <a:p>
            <a:pPr algn="ctr"/>
            <a:r>
              <a:rPr lang="en-US" altLang="zh-TW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王漢宗中古印簡" panose="02000000000000000000" pitchFamily="2" charset="-120"/>
                <a:sym typeface="Symbol" panose="05050102010706020507" pitchFamily="18" charset="2"/>
              </a:rPr>
              <a:t> All right reserved</a:t>
            </a:r>
          </a:p>
          <a:p>
            <a:pPr lvl="0" algn="ctr"/>
            <a:r>
              <a:rPr lang="zh-TW" altLang="en-US" sz="1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著作權保障，請勿翻印</a:t>
            </a:r>
            <a:r>
              <a:rPr lang="en-US" altLang="zh-TW" sz="1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。</a:t>
            </a:r>
            <a:r>
              <a:rPr lang="zh-TW" altLang="en-US" sz="1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汯鉅科技</a:t>
            </a:r>
            <a:r>
              <a:rPr lang="zh-TW" altLang="en-US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股份</a:t>
            </a:r>
            <a:r>
              <a:rPr lang="zh-TW" altLang="en-US" sz="1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有限公司</a:t>
            </a:r>
            <a:endParaRPr lang="zh-HK" alt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王漢宗中古印簡" panose="02000000000000000000" pitchFamily="2" charset="-120"/>
            </a:endParaRPr>
          </a:p>
          <a:p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AF8CAC0-B702-4654-A89B-E5F4F2C86ACA}"/>
              </a:ext>
            </a:extLst>
          </p:cNvPr>
          <p:cNvSpPr txBox="1"/>
          <p:nvPr/>
        </p:nvSpPr>
        <p:spPr>
          <a:xfrm>
            <a:off x="1768928" y="2602664"/>
            <a:ext cx="94052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Unit 3  LED</a:t>
            </a: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燈控制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784D2F2-CDD1-1CA1-0319-B3E71204E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654" y="3597729"/>
            <a:ext cx="1371855" cy="130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534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表格 15">
            <a:extLst>
              <a:ext uri="{FF2B5EF4-FFF2-40B4-BE49-F238E27FC236}">
                <a16:creationId xmlns:a16="http://schemas.microsoft.com/office/drawing/2014/main" id="{CB78BC7F-A43F-AB76-240B-BF85299D5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563457"/>
              </p:ext>
            </p:extLst>
          </p:nvPr>
        </p:nvGraphicFramePr>
        <p:xfrm>
          <a:off x="1607864" y="1155970"/>
          <a:ext cx="9517336" cy="4804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4456">
                  <a:extLst>
                    <a:ext uri="{9D8B030D-6E8A-4147-A177-3AD203B41FA5}">
                      <a16:colId xmlns:a16="http://schemas.microsoft.com/office/drawing/2014/main" val="253001301"/>
                    </a:ext>
                  </a:extLst>
                </a:gridCol>
                <a:gridCol w="5262880">
                  <a:extLst>
                    <a:ext uri="{9D8B030D-6E8A-4147-A177-3AD203B41FA5}">
                      <a16:colId xmlns:a16="http://schemas.microsoft.com/office/drawing/2014/main" val="42147352"/>
                    </a:ext>
                  </a:extLst>
                </a:gridCol>
              </a:tblGrid>
              <a:tr h="74879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積木塊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功能說明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179639"/>
                  </a:ext>
                </a:extLst>
              </a:tr>
              <a:tr h="74879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725721"/>
                  </a:ext>
                </a:extLst>
              </a:tr>
              <a:tr h="89509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534123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440906"/>
                  </a:ext>
                </a:extLst>
              </a:tr>
              <a:tr h="74879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8049378"/>
                  </a:ext>
                </a:extLst>
              </a:tr>
              <a:tr h="74879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3027893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0EC45BF5-8D57-E980-D005-7B3561829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LED</a:t>
            </a:r>
            <a:r>
              <a:rPr lang="zh-TW" altLang="en-US" dirty="0"/>
              <a:t>積木塊功能介紹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567B0DF-46E3-EF42-7601-3FD03E219FDE}"/>
              </a:ext>
            </a:extLst>
          </p:cNvPr>
          <p:cNvSpPr txBox="1"/>
          <p:nvPr/>
        </p:nvSpPr>
        <p:spPr>
          <a:xfrm>
            <a:off x="438091" y="2651760"/>
            <a:ext cx="800219" cy="214417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</a:rPr>
              <a:t>設計原理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5B5AA5C-AF21-2931-B29A-D4A8E3ADC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898" y="2068012"/>
            <a:ext cx="1559740" cy="55778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82CE24C-01D4-E2D6-1337-B231B4FA7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045" y="2766334"/>
            <a:ext cx="3988269" cy="68243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0E3C32A-0D2D-4322-5330-1595DA473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6898" y="3692077"/>
            <a:ext cx="3051031" cy="67508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DB1F44D1-088C-AE5F-F0D3-4DF4FFEBDA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6898" y="4559630"/>
            <a:ext cx="2327131" cy="564416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13B75823-8DDB-6A90-201C-CA2C332EF6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6898" y="5316515"/>
            <a:ext cx="2011373" cy="56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459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7A6FA8-1D69-4835-81A3-179E57792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紅綠燈控制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F328C3A-3222-4690-817B-273913DCDE51}"/>
              </a:ext>
            </a:extLst>
          </p:cNvPr>
          <p:cNvSpPr/>
          <p:nvPr/>
        </p:nvSpPr>
        <p:spPr>
          <a:xfrm>
            <a:off x="8809924" y="2556946"/>
            <a:ext cx="1991360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紅燈關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綠燈開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995569C-A5FE-427F-BF65-59B1F938DFAD}"/>
              </a:ext>
            </a:extLst>
          </p:cNvPr>
          <p:cNvSpPr/>
          <p:nvPr/>
        </p:nvSpPr>
        <p:spPr>
          <a:xfrm>
            <a:off x="8803574" y="1693684"/>
            <a:ext cx="1991360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紅燈亮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秒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54401BB-F88F-452F-9334-0DB2CFAD998F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>
            <a:off x="9799254" y="2155349"/>
            <a:ext cx="6350" cy="4015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A7A40765-C968-4DC8-A535-B16E6A8BB9F4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 flipH="1">
            <a:off x="9799254" y="3018611"/>
            <a:ext cx="6350" cy="4348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FF11116B-174E-417C-ACCE-C99DB71D1DD9}"/>
              </a:ext>
            </a:extLst>
          </p:cNvPr>
          <p:cNvSpPr/>
          <p:nvPr/>
        </p:nvSpPr>
        <p:spPr>
          <a:xfrm>
            <a:off x="8803574" y="3453413"/>
            <a:ext cx="1991360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綠燈亮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秒</a:t>
            </a: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88CD1A54-2EA3-4C4D-8AAB-5D27BF6BC060}"/>
              </a:ext>
            </a:extLst>
          </p:cNvPr>
          <p:cNvCxnSpPr>
            <a:cxnSpLocks/>
            <a:stCxn id="13" idx="2"/>
            <a:endCxn id="29" idx="0"/>
          </p:cNvCxnSpPr>
          <p:nvPr/>
        </p:nvCxnSpPr>
        <p:spPr>
          <a:xfrm>
            <a:off x="9799254" y="3915078"/>
            <a:ext cx="6350" cy="4319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3CD83B9C-EE34-44BA-9A3F-0D7F04EE71B7}"/>
              </a:ext>
            </a:extLst>
          </p:cNvPr>
          <p:cNvSpPr/>
          <p:nvPr/>
        </p:nvSpPr>
        <p:spPr>
          <a:xfrm>
            <a:off x="8809924" y="4347011"/>
            <a:ext cx="1991360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綠燈關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黃燈開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695AD752-A35E-454C-B8BD-B8D2D5147B64}"/>
              </a:ext>
            </a:extLst>
          </p:cNvPr>
          <p:cNvSpPr txBox="1"/>
          <p:nvPr/>
        </p:nvSpPr>
        <p:spPr>
          <a:xfrm>
            <a:off x="1607864" y="1437477"/>
            <a:ext cx="57987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功能說明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我們想要來實現紅綠燈號誌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其燈號控制如下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紅燈亮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秒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然後紅燈熄滅轉為綠燈亮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綠燈亮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秒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然後綠燈熄滅轉為黃燈亮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黃燈閃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黃燈熄滅轉為紅燈亮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Blockly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程式積木有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9" name="圖片 48">
            <a:extLst>
              <a:ext uri="{FF2B5EF4-FFF2-40B4-BE49-F238E27FC236}">
                <a16:creationId xmlns:a16="http://schemas.microsoft.com/office/drawing/2014/main" id="{277091B1-FE11-4C14-83AA-CA0B64CBA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719" y="4598450"/>
            <a:ext cx="1248479" cy="647733"/>
          </a:xfrm>
          <a:prstGeom prst="rect">
            <a:avLst/>
          </a:prstGeom>
        </p:spPr>
      </p:pic>
      <p:sp>
        <p:nvSpPr>
          <p:cNvPr id="50" name="文字方塊 49">
            <a:extLst>
              <a:ext uri="{FF2B5EF4-FFF2-40B4-BE49-F238E27FC236}">
                <a16:creationId xmlns:a16="http://schemas.microsoft.com/office/drawing/2014/main" id="{F83EC10B-D8D5-4FD1-B8B9-79D52258D956}"/>
              </a:ext>
            </a:extLst>
          </p:cNvPr>
          <p:cNvSpPr txBox="1"/>
          <p:nvPr/>
        </p:nvSpPr>
        <p:spPr>
          <a:xfrm>
            <a:off x="8865804" y="975812"/>
            <a:ext cx="187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u="sng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流程圖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27801E5-8607-46A7-A33E-CC2394020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719" y="3764145"/>
            <a:ext cx="1568531" cy="438173"/>
          </a:xfrm>
          <a:prstGeom prst="rect">
            <a:avLst/>
          </a:prstGeom>
        </p:spPr>
      </p:pic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AC9A79E2-D09B-4CC0-8AE7-F5BC3B222F70}"/>
              </a:ext>
            </a:extLst>
          </p:cNvPr>
          <p:cNvCxnSpPr>
            <a:cxnSpLocks/>
            <a:stCxn id="29" idx="2"/>
            <a:endCxn id="37" idx="0"/>
          </p:cNvCxnSpPr>
          <p:nvPr/>
        </p:nvCxnSpPr>
        <p:spPr>
          <a:xfrm flipH="1">
            <a:off x="9799254" y="4808676"/>
            <a:ext cx="6350" cy="4373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AC92AF14-BFF0-48F8-B253-F4A0AD844791}"/>
              </a:ext>
            </a:extLst>
          </p:cNvPr>
          <p:cNvSpPr/>
          <p:nvPr/>
        </p:nvSpPr>
        <p:spPr>
          <a:xfrm>
            <a:off x="8803574" y="5245992"/>
            <a:ext cx="1991360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黃燈閃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D81D4D9A-F0D9-4C4B-8130-AE5B7DCE8FE5}"/>
              </a:ext>
            </a:extLst>
          </p:cNvPr>
          <p:cNvCxnSpPr>
            <a:cxnSpLocks/>
            <a:stCxn id="37" idx="2"/>
            <a:endCxn id="40" idx="0"/>
          </p:cNvCxnSpPr>
          <p:nvPr/>
        </p:nvCxnSpPr>
        <p:spPr>
          <a:xfrm>
            <a:off x="9799254" y="5707657"/>
            <a:ext cx="6350" cy="4479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BBD927FA-6287-4064-B290-938084BD599D}"/>
              </a:ext>
            </a:extLst>
          </p:cNvPr>
          <p:cNvSpPr/>
          <p:nvPr/>
        </p:nvSpPr>
        <p:spPr>
          <a:xfrm>
            <a:off x="8809924" y="6155569"/>
            <a:ext cx="1991360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黃燈關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and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紅燈開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4039B987-B688-468E-B042-3CAEAF52E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5528" y="3741875"/>
            <a:ext cx="1767772" cy="791962"/>
          </a:xfrm>
          <a:prstGeom prst="rect">
            <a:avLst/>
          </a:prstGeom>
        </p:spPr>
      </p:pic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3A16D1F9-2DC3-4155-90D5-4F27F4367B1C}"/>
              </a:ext>
            </a:extLst>
          </p:cNvPr>
          <p:cNvSpPr/>
          <p:nvPr/>
        </p:nvSpPr>
        <p:spPr>
          <a:xfrm>
            <a:off x="3759938" y="3809826"/>
            <a:ext cx="441901" cy="19485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39A461D-974C-4C32-B0AC-5CA9C84DEBD8}"/>
              </a:ext>
            </a:extLst>
          </p:cNvPr>
          <p:cNvSpPr txBox="1"/>
          <p:nvPr/>
        </p:nvSpPr>
        <p:spPr>
          <a:xfrm>
            <a:off x="4267692" y="4653284"/>
            <a:ext cx="2963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※</a:t>
            </a:r>
            <a:r>
              <a:rPr lang="zh-TW" altLang="en-US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所謂切換</a:t>
            </a:r>
            <a:r>
              <a:rPr lang="en-US" altLang="zh-TW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(Toggle)</a:t>
            </a:r>
            <a:r>
              <a:rPr lang="zh-TW" altLang="en-US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的意思是現有的</a:t>
            </a:r>
            <a:r>
              <a:rPr lang="en-US" altLang="zh-TW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狀態改變一次</a:t>
            </a: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8E35FA86-6596-4694-BB3C-8AF66DD768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7719" y="5592765"/>
            <a:ext cx="1295400" cy="1114425"/>
          </a:xfrm>
          <a:prstGeom prst="rect">
            <a:avLst/>
          </a:prstGeom>
        </p:spPr>
      </p:pic>
      <p:sp>
        <p:nvSpPr>
          <p:cNvPr id="23" name="TextBox 2">
            <a:extLst>
              <a:ext uri="{FF2B5EF4-FFF2-40B4-BE49-F238E27FC236}">
                <a16:creationId xmlns:a16="http://schemas.microsoft.com/office/drawing/2014/main" id="{D70C68B6-78D1-6781-3B77-2A5B7ADBD844}"/>
              </a:ext>
            </a:extLst>
          </p:cNvPr>
          <p:cNvSpPr txBox="1"/>
          <p:nvPr/>
        </p:nvSpPr>
        <p:spPr>
          <a:xfrm>
            <a:off x="134430" y="3421940"/>
            <a:ext cx="141739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紅</a:t>
            </a:r>
            <a:endParaRPr lang="en-US" altLang="zh-TW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綠</a:t>
            </a:r>
            <a:endParaRPr lang="en-US" altLang="zh-TW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燈</a:t>
            </a:r>
            <a:endParaRPr lang="en-US" altLang="zh-TW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控</a:t>
            </a:r>
            <a:endParaRPr lang="en-US" altLang="zh-TW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制</a:t>
            </a:r>
            <a:endParaRPr lang="en-US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27" name="群組 12">
            <a:extLst>
              <a:ext uri="{FF2B5EF4-FFF2-40B4-BE49-F238E27FC236}">
                <a16:creationId xmlns:a16="http://schemas.microsoft.com/office/drawing/2014/main" id="{08241DD5-248F-BE11-3679-45418D30063C}"/>
              </a:ext>
            </a:extLst>
          </p:cNvPr>
          <p:cNvGrpSpPr/>
          <p:nvPr/>
        </p:nvGrpSpPr>
        <p:grpSpPr>
          <a:xfrm>
            <a:off x="429520" y="2652499"/>
            <a:ext cx="794597" cy="769441"/>
            <a:chOff x="2527069" y="279766"/>
            <a:chExt cx="995821" cy="1062207"/>
          </a:xfrm>
        </p:grpSpPr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FEFEF41B-ED86-3490-82E5-9AD91B6D53C0}"/>
                </a:ext>
              </a:extLst>
            </p:cNvPr>
            <p:cNvSpPr/>
            <p:nvPr/>
          </p:nvSpPr>
          <p:spPr>
            <a:xfrm>
              <a:off x="2527069" y="299258"/>
              <a:ext cx="995821" cy="99582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sp>
          <p:nvSpPr>
            <p:cNvPr id="30" name="矩形 8">
              <a:extLst>
                <a:ext uri="{FF2B5EF4-FFF2-40B4-BE49-F238E27FC236}">
                  <a16:creationId xmlns:a16="http://schemas.microsoft.com/office/drawing/2014/main" id="{2AD6C5C3-F2F4-6A5D-E902-E2C84DCD3FAB}"/>
                </a:ext>
              </a:extLst>
            </p:cNvPr>
            <p:cNvSpPr/>
            <p:nvPr/>
          </p:nvSpPr>
          <p:spPr>
            <a:xfrm>
              <a:off x="2680264" y="279766"/>
              <a:ext cx="506073" cy="10622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zh-TW" sz="4400" b="1" dirty="0">
                  <a:solidFill>
                    <a:schemeClr val="bg1"/>
                  </a:solidFill>
                  <a:latin typeface="華康圓體 Std W12" panose="02000C00000000000000" pitchFamily="50" charset="-120"/>
                  <a:ea typeface="華康圓體 Std W12" panose="02000C00000000000000" pitchFamily="50" charset="-120"/>
                </a:rPr>
                <a:t>1</a:t>
              </a:r>
              <a:endParaRPr lang="zh-TW" altLang="en-US" sz="4400" b="1" dirty="0">
                <a:solidFill>
                  <a:schemeClr val="bg1"/>
                </a:solidFill>
                <a:latin typeface="華康圓體 Std W12" panose="02000C00000000000000" pitchFamily="50" charset="-120"/>
                <a:ea typeface="華康圓體 Std W12" panose="02000C00000000000000" pitchFamily="50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6832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E86A013F-BBAA-44F0-ADF6-218068EBD153}"/>
              </a:ext>
            </a:extLst>
          </p:cNvPr>
          <p:cNvSpPr txBox="1"/>
          <p:nvPr/>
        </p:nvSpPr>
        <p:spPr>
          <a:xfrm>
            <a:off x="1733233" y="214619"/>
            <a:ext cx="68646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6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開始寫一個</a:t>
            </a:r>
            <a:r>
              <a:rPr lang="en-US" altLang="zh-TW" sz="36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36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燈亮滅的程式</a:t>
            </a:r>
            <a:endParaRPr lang="zh-TW" altLang="en-US" sz="3600" dirty="0">
              <a:solidFill>
                <a:srgbClr val="FFC000"/>
              </a:solidFill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B73FFACB-853C-49E8-AC8A-85E2794FDF9D}"/>
              </a:ext>
            </a:extLst>
          </p:cNvPr>
          <p:cNvSpPr txBox="1">
            <a:spLocks/>
          </p:cNvSpPr>
          <p:nvPr/>
        </p:nvSpPr>
        <p:spPr>
          <a:xfrm>
            <a:off x="1449850" y="1225145"/>
            <a:ext cx="10312629" cy="62467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在寫小派的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變化程式前，我們先介紹一個時間控制的指令，時間等待指令的單位可選秒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毫秒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微秒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C8EA3B61-B3D9-4253-B83D-6AFC19C92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313" y="1838575"/>
            <a:ext cx="2381250" cy="1057275"/>
          </a:xfrm>
          <a:prstGeom prst="rect">
            <a:avLst/>
          </a:prstGeom>
        </p:spPr>
      </p:pic>
      <p:sp>
        <p:nvSpPr>
          <p:cNvPr id="25" name="箭號: 向右 24">
            <a:extLst>
              <a:ext uri="{FF2B5EF4-FFF2-40B4-BE49-F238E27FC236}">
                <a16:creationId xmlns:a16="http://schemas.microsoft.com/office/drawing/2014/main" id="{80EE81E2-1854-4B1D-B712-07457ABBBBE9}"/>
              </a:ext>
            </a:extLst>
          </p:cNvPr>
          <p:cNvSpPr/>
          <p:nvPr/>
        </p:nvSpPr>
        <p:spPr>
          <a:xfrm>
            <a:off x="4622065" y="2172354"/>
            <a:ext cx="441901" cy="19485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D5E94242-1337-4C5C-A218-EC7B047F0F95}"/>
              </a:ext>
            </a:extLst>
          </p:cNvPr>
          <p:cNvSpPr txBox="1">
            <a:spLocks/>
          </p:cNvSpPr>
          <p:nvPr/>
        </p:nvSpPr>
        <p:spPr>
          <a:xfrm>
            <a:off x="1449850" y="2738016"/>
            <a:ext cx="10312629" cy="6246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應用範例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881BEEB2-0B0C-4A89-8985-7DBAF796297E}"/>
              </a:ext>
            </a:extLst>
          </p:cNvPr>
          <p:cNvSpPr txBox="1"/>
          <p:nvPr/>
        </p:nvSpPr>
        <p:spPr>
          <a:xfrm>
            <a:off x="5063593" y="3176597"/>
            <a:ext cx="14863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程式說明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設置燈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秒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設置燈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秒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設置燈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秒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設置燈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書卷: 垂直 34">
            <a:extLst>
              <a:ext uri="{FF2B5EF4-FFF2-40B4-BE49-F238E27FC236}">
                <a16:creationId xmlns:a16="http://schemas.microsoft.com/office/drawing/2014/main" id="{8FEB83D5-9F6D-49B1-BAE3-E201DC250A79}"/>
              </a:ext>
            </a:extLst>
          </p:cNvPr>
          <p:cNvSpPr/>
          <p:nvPr/>
        </p:nvSpPr>
        <p:spPr>
          <a:xfrm>
            <a:off x="6449376" y="5480666"/>
            <a:ext cx="4872860" cy="1059150"/>
          </a:xfrm>
          <a:prstGeom prst="verticalScroll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§</a:t>
            </a:r>
            <a:r>
              <a:rPr lang="zh-TW" altLang="en-US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如果要做</a:t>
            </a:r>
            <a:r>
              <a:rPr lang="en-US" altLang="zh-TW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亮滅的動作</a:t>
            </a:r>
            <a:r>
              <a:rPr lang="en-US" altLang="zh-TW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次該如何做</a:t>
            </a:r>
            <a:r>
              <a:rPr lang="en-US" altLang="zh-TW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???</a:t>
            </a:r>
          </a:p>
          <a:p>
            <a:r>
              <a:rPr lang="en-US" altLang="zh-TW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§</a:t>
            </a:r>
            <a:r>
              <a:rPr lang="zh-TW" altLang="en-US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修改等待時間來看看會有何效果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297211FD-DA9E-4D13-A46F-B3254407C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5190" y="1951910"/>
            <a:ext cx="1248479" cy="647733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97C47AF5-279F-4266-BFB4-627BACB6E1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5190" y="3214290"/>
            <a:ext cx="1606633" cy="3111660"/>
          </a:xfrm>
          <a:prstGeom prst="rect">
            <a:avLst/>
          </a:prstGeom>
        </p:spPr>
      </p:pic>
      <p:sp>
        <p:nvSpPr>
          <p:cNvPr id="15" name="TextBox 2">
            <a:extLst>
              <a:ext uri="{FF2B5EF4-FFF2-40B4-BE49-F238E27FC236}">
                <a16:creationId xmlns:a16="http://schemas.microsoft.com/office/drawing/2014/main" id="{B239297F-C4BE-54A2-05E1-159AB15B7358}"/>
              </a:ext>
            </a:extLst>
          </p:cNvPr>
          <p:cNvSpPr txBox="1"/>
          <p:nvPr/>
        </p:nvSpPr>
        <p:spPr>
          <a:xfrm>
            <a:off x="134430" y="3421940"/>
            <a:ext cx="141739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紅</a:t>
            </a:r>
            <a:endParaRPr lang="en-US" altLang="zh-TW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綠</a:t>
            </a:r>
            <a:endParaRPr lang="en-US" altLang="zh-TW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燈</a:t>
            </a:r>
            <a:endParaRPr lang="en-US" altLang="zh-TW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控</a:t>
            </a:r>
            <a:endParaRPr lang="en-US" altLang="zh-TW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制</a:t>
            </a:r>
            <a:endParaRPr lang="en-US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16" name="群組 12">
            <a:extLst>
              <a:ext uri="{FF2B5EF4-FFF2-40B4-BE49-F238E27FC236}">
                <a16:creationId xmlns:a16="http://schemas.microsoft.com/office/drawing/2014/main" id="{A5CCFA22-1AE0-FDD8-D163-A93E4F31CFA1}"/>
              </a:ext>
            </a:extLst>
          </p:cNvPr>
          <p:cNvGrpSpPr/>
          <p:nvPr/>
        </p:nvGrpSpPr>
        <p:grpSpPr>
          <a:xfrm>
            <a:off x="429520" y="2652499"/>
            <a:ext cx="794597" cy="769441"/>
            <a:chOff x="2527069" y="279766"/>
            <a:chExt cx="995821" cy="1062207"/>
          </a:xfrm>
        </p:grpSpPr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1C31C9E2-E012-DF9A-98FC-8956CD4AE19F}"/>
                </a:ext>
              </a:extLst>
            </p:cNvPr>
            <p:cNvSpPr/>
            <p:nvPr/>
          </p:nvSpPr>
          <p:spPr>
            <a:xfrm>
              <a:off x="2527069" y="299258"/>
              <a:ext cx="995821" cy="99582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sp>
          <p:nvSpPr>
            <p:cNvPr id="18" name="矩形 8">
              <a:extLst>
                <a:ext uri="{FF2B5EF4-FFF2-40B4-BE49-F238E27FC236}">
                  <a16:creationId xmlns:a16="http://schemas.microsoft.com/office/drawing/2014/main" id="{491B2857-D6E6-6CB2-EF39-FDD48AAFC808}"/>
                </a:ext>
              </a:extLst>
            </p:cNvPr>
            <p:cNvSpPr/>
            <p:nvPr/>
          </p:nvSpPr>
          <p:spPr>
            <a:xfrm>
              <a:off x="2680264" y="279766"/>
              <a:ext cx="506073" cy="10622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zh-TW" sz="4400" b="1" dirty="0">
                  <a:solidFill>
                    <a:schemeClr val="bg1"/>
                  </a:solidFill>
                  <a:latin typeface="華康圓體 Std W12" panose="02000C00000000000000" pitchFamily="50" charset="-120"/>
                  <a:ea typeface="華康圓體 Std W12" panose="02000C00000000000000" pitchFamily="50" charset="-120"/>
                </a:rPr>
                <a:t>1</a:t>
              </a:r>
              <a:endParaRPr lang="zh-TW" altLang="en-US" sz="4400" b="1" dirty="0">
                <a:solidFill>
                  <a:schemeClr val="bg1"/>
                </a:solidFill>
                <a:latin typeface="華康圓體 Std W12" panose="02000C00000000000000" pitchFamily="50" charset="-120"/>
                <a:ea typeface="華康圓體 Std W12" panose="02000C00000000000000" pitchFamily="50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1068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E86A013F-BBAA-44F0-ADF6-218068EBD153}"/>
              </a:ext>
            </a:extLst>
          </p:cNvPr>
          <p:cNvSpPr txBox="1"/>
          <p:nvPr/>
        </p:nvSpPr>
        <p:spPr>
          <a:xfrm>
            <a:off x="1631633" y="163948"/>
            <a:ext cx="68646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6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寫一個迴圈</a:t>
            </a:r>
            <a:r>
              <a:rPr lang="en-US" altLang="zh-TW" sz="36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36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燈亮滅的程式</a:t>
            </a:r>
            <a:endParaRPr lang="zh-TW" altLang="en-US" sz="3600" dirty="0">
              <a:solidFill>
                <a:srgbClr val="FFC000"/>
              </a:solidFill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B73FFACB-853C-49E8-AC8A-85E2794FDF9D}"/>
              </a:ext>
            </a:extLst>
          </p:cNvPr>
          <p:cNvSpPr txBox="1">
            <a:spLocks/>
          </p:cNvSpPr>
          <p:nvPr/>
        </p:nvSpPr>
        <p:spPr>
          <a:xfrm>
            <a:off x="1449850" y="1225145"/>
            <a:ext cx="10312629" cy="6246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為了簡化亮滅的程式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我們介紹一個專門用來處理重複事件的指令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重複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執行 </a:t>
            </a:r>
            <a:r>
              <a: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動作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endParaRPr lang="en-US" altLang="zh-TW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D5E94242-1337-4C5C-A218-EC7B047F0F95}"/>
              </a:ext>
            </a:extLst>
          </p:cNvPr>
          <p:cNvSpPr txBox="1">
            <a:spLocks/>
          </p:cNvSpPr>
          <p:nvPr/>
        </p:nvSpPr>
        <p:spPr>
          <a:xfrm>
            <a:off x="1449850" y="2738016"/>
            <a:ext cx="10312629" cy="6246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應用範例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881BEEB2-0B0C-4A89-8985-7DBAF796297E}"/>
              </a:ext>
            </a:extLst>
          </p:cNvPr>
          <p:cNvSpPr txBox="1"/>
          <p:nvPr/>
        </p:nvSpPr>
        <p:spPr>
          <a:xfrm>
            <a:off x="5577515" y="3156866"/>
            <a:ext cx="16049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程式說明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</a:t>
            </a:r>
          </a:p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重複執行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設置燈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秒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設置燈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關閉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秒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書卷: 垂直 34">
            <a:extLst>
              <a:ext uri="{FF2B5EF4-FFF2-40B4-BE49-F238E27FC236}">
                <a16:creationId xmlns:a16="http://schemas.microsoft.com/office/drawing/2014/main" id="{8FEB83D5-9F6D-49B1-BAE3-E201DC250A79}"/>
              </a:ext>
            </a:extLst>
          </p:cNvPr>
          <p:cNvSpPr/>
          <p:nvPr/>
        </p:nvSpPr>
        <p:spPr>
          <a:xfrm>
            <a:off x="6883400" y="5480666"/>
            <a:ext cx="4438836" cy="1059150"/>
          </a:xfrm>
          <a:prstGeom prst="verticalScroll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§</a:t>
            </a:r>
            <a:r>
              <a:rPr lang="zh-TW" altLang="en-US" sz="18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如果要改為</a:t>
            </a:r>
            <a:r>
              <a:rPr lang="en-US" altLang="zh-TW" sz="18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18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紅</a:t>
            </a:r>
            <a:r>
              <a:rPr lang="en-US" altLang="zh-TW" sz="18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8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綠</a:t>
            </a:r>
            <a:r>
              <a:rPr lang="en-US" altLang="zh-TW" sz="18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8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藍</a:t>
            </a:r>
            <a:r>
              <a:rPr lang="en-US" altLang="zh-TW" sz="18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8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黃依序亮再依序滅要如何修改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B5E788D8-9649-4213-ACE9-A8031A87C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190" y="1633793"/>
            <a:ext cx="1295400" cy="11144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081CC62-D351-4273-A544-B1F20B5A8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5190" y="3163786"/>
            <a:ext cx="2076557" cy="2540131"/>
          </a:xfrm>
          <a:prstGeom prst="rect">
            <a:avLst/>
          </a:prstGeom>
        </p:spPr>
      </p:pic>
      <p:sp>
        <p:nvSpPr>
          <p:cNvPr id="11" name="TextBox 2">
            <a:extLst>
              <a:ext uri="{FF2B5EF4-FFF2-40B4-BE49-F238E27FC236}">
                <a16:creationId xmlns:a16="http://schemas.microsoft.com/office/drawing/2014/main" id="{A2E5CDD8-BB6A-E025-4C6B-C66A21CCA598}"/>
              </a:ext>
            </a:extLst>
          </p:cNvPr>
          <p:cNvSpPr txBox="1"/>
          <p:nvPr/>
        </p:nvSpPr>
        <p:spPr>
          <a:xfrm>
            <a:off x="134430" y="3421940"/>
            <a:ext cx="141739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紅</a:t>
            </a:r>
            <a:endParaRPr lang="en-US" altLang="zh-TW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綠</a:t>
            </a:r>
            <a:endParaRPr lang="en-US" altLang="zh-TW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燈</a:t>
            </a:r>
            <a:endParaRPr lang="en-US" altLang="zh-TW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控</a:t>
            </a:r>
            <a:endParaRPr lang="en-US" altLang="zh-TW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制</a:t>
            </a:r>
            <a:endParaRPr lang="en-US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12" name="群組 12">
            <a:extLst>
              <a:ext uri="{FF2B5EF4-FFF2-40B4-BE49-F238E27FC236}">
                <a16:creationId xmlns:a16="http://schemas.microsoft.com/office/drawing/2014/main" id="{A184D513-94B2-6F2C-8A99-BEB64A09D00B}"/>
              </a:ext>
            </a:extLst>
          </p:cNvPr>
          <p:cNvGrpSpPr/>
          <p:nvPr/>
        </p:nvGrpSpPr>
        <p:grpSpPr>
          <a:xfrm>
            <a:off x="429520" y="2652499"/>
            <a:ext cx="794597" cy="769441"/>
            <a:chOff x="2527069" y="279766"/>
            <a:chExt cx="995821" cy="1062207"/>
          </a:xfrm>
        </p:grpSpPr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CB9A473F-0A65-2B7A-C228-8823F86716CD}"/>
                </a:ext>
              </a:extLst>
            </p:cNvPr>
            <p:cNvSpPr/>
            <p:nvPr/>
          </p:nvSpPr>
          <p:spPr>
            <a:xfrm>
              <a:off x="2527069" y="299258"/>
              <a:ext cx="995821" cy="99582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sp>
          <p:nvSpPr>
            <p:cNvPr id="15" name="矩形 8">
              <a:extLst>
                <a:ext uri="{FF2B5EF4-FFF2-40B4-BE49-F238E27FC236}">
                  <a16:creationId xmlns:a16="http://schemas.microsoft.com/office/drawing/2014/main" id="{A5F6D0E4-DF7C-7B79-FE93-76F2A1AC3FA2}"/>
                </a:ext>
              </a:extLst>
            </p:cNvPr>
            <p:cNvSpPr/>
            <p:nvPr/>
          </p:nvSpPr>
          <p:spPr>
            <a:xfrm>
              <a:off x="2680264" y="279766"/>
              <a:ext cx="506073" cy="10622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zh-TW" sz="4400" b="1" dirty="0">
                  <a:solidFill>
                    <a:schemeClr val="bg1"/>
                  </a:solidFill>
                  <a:latin typeface="華康圓體 Std W12" panose="02000C00000000000000" pitchFamily="50" charset="-120"/>
                  <a:ea typeface="華康圓體 Std W12" panose="02000C00000000000000" pitchFamily="50" charset="-120"/>
                </a:rPr>
                <a:t>1</a:t>
              </a:r>
              <a:endParaRPr lang="zh-TW" altLang="en-US" sz="4400" b="1" dirty="0">
                <a:solidFill>
                  <a:schemeClr val="bg1"/>
                </a:solidFill>
                <a:latin typeface="華康圓體 Std W12" panose="02000C00000000000000" pitchFamily="50" charset="-120"/>
                <a:ea typeface="華康圓體 Std W12" panose="02000C00000000000000" pitchFamily="50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4170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E86A013F-BBAA-44F0-ADF6-218068EBD153}"/>
              </a:ext>
            </a:extLst>
          </p:cNvPr>
          <p:cNvSpPr txBox="1"/>
          <p:nvPr/>
        </p:nvSpPr>
        <p:spPr>
          <a:xfrm>
            <a:off x="1631633" y="163948"/>
            <a:ext cx="27752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6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進階練習</a:t>
            </a:r>
            <a:endParaRPr lang="zh-TW" altLang="en-US" sz="3600" dirty="0">
              <a:solidFill>
                <a:srgbClr val="FFC000"/>
              </a:solidFill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B73FFACB-853C-49E8-AC8A-85E2794FDF9D}"/>
              </a:ext>
            </a:extLst>
          </p:cNvPr>
          <p:cNvSpPr txBox="1">
            <a:spLocks/>
          </p:cNvSpPr>
          <p:nvPr/>
        </p:nvSpPr>
        <p:spPr>
          <a:xfrm>
            <a:off x="1510810" y="911879"/>
            <a:ext cx="10312629" cy="144147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如何來實現紅綠燈號誌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其燈號控制如下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紅燈亮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秒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然後紅燈熄滅轉為綠燈亮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綠燈亮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秒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然後綠燈熄滅轉為黃燈亮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黃燈閃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黃燈熄滅轉為紅燈亮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6D0DC47D-9A66-495F-8D5C-4BBFDB132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052" y="2472968"/>
            <a:ext cx="1412475" cy="52145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3A5AF38-4FDF-440A-A205-443A83A68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8292" y="531084"/>
            <a:ext cx="2377440" cy="6247440"/>
          </a:xfrm>
          <a:prstGeom prst="rect">
            <a:avLst/>
          </a:prstGeom>
        </p:spPr>
      </p:pic>
      <p:sp>
        <p:nvSpPr>
          <p:cNvPr id="11" name="TextBox 2">
            <a:extLst>
              <a:ext uri="{FF2B5EF4-FFF2-40B4-BE49-F238E27FC236}">
                <a16:creationId xmlns:a16="http://schemas.microsoft.com/office/drawing/2014/main" id="{4532CA34-7D50-D14B-798D-96621F5F670D}"/>
              </a:ext>
            </a:extLst>
          </p:cNvPr>
          <p:cNvSpPr txBox="1"/>
          <p:nvPr/>
        </p:nvSpPr>
        <p:spPr>
          <a:xfrm>
            <a:off x="134430" y="3421940"/>
            <a:ext cx="141739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紅</a:t>
            </a:r>
            <a:endParaRPr lang="en-US" altLang="zh-TW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綠</a:t>
            </a:r>
            <a:endParaRPr lang="en-US" altLang="zh-TW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燈</a:t>
            </a:r>
            <a:endParaRPr lang="en-US" altLang="zh-TW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控</a:t>
            </a:r>
            <a:endParaRPr lang="en-US" altLang="zh-TW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制</a:t>
            </a:r>
            <a:endParaRPr lang="en-US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12" name="群組 12">
            <a:extLst>
              <a:ext uri="{FF2B5EF4-FFF2-40B4-BE49-F238E27FC236}">
                <a16:creationId xmlns:a16="http://schemas.microsoft.com/office/drawing/2014/main" id="{62834C5E-7660-76E0-EC13-27B2A8D359DC}"/>
              </a:ext>
            </a:extLst>
          </p:cNvPr>
          <p:cNvGrpSpPr/>
          <p:nvPr/>
        </p:nvGrpSpPr>
        <p:grpSpPr>
          <a:xfrm>
            <a:off x="429520" y="2652499"/>
            <a:ext cx="794597" cy="769441"/>
            <a:chOff x="2527069" y="279766"/>
            <a:chExt cx="995821" cy="1062207"/>
          </a:xfrm>
        </p:grpSpPr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70871CED-53BF-4E7A-4253-A9C245BE1F9B}"/>
                </a:ext>
              </a:extLst>
            </p:cNvPr>
            <p:cNvSpPr/>
            <p:nvPr/>
          </p:nvSpPr>
          <p:spPr>
            <a:xfrm>
              <a:off x="2527069" y="299258"/>
              <a:ext cx="995821" cy="99582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sp>
          <p:nvSpPr>
            <p:cNvPr id="15" name="矩形 8">
              <a:extLst>
                <a:ext uri="{FF2B5EF4-FFF2-40B4-BE49-F238E27FC236}">
                  <a16:creationId xmlns:a16="http://schemas.microsoft.com/office/drawing/2014/main" id="{6FF9A168-A81F-85E9-0629-36445C0C5E68}"/>
                </a:ext>
              </a:extLst>
            </p:cNvPr>
            <p:cNvSpPr/>
            <p:nvPr/>
          </p:nvSpPr>
          <p:spPr>
            <a:xfrm>
              <a:off x="2680264" y="279766"/>
              <a:ext cx="506073" cy="10622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zh-TW" sz="4400" b="1" dirty="0">
                  <a:solidFill>
                    <a:schemeClr val="bg1"/>
                  </a:solidFill>
                  <a:latin typeface="華康圓體 Std W12" panose="02000C00000000000000" pitchFamily="50" charset="-120"/>
                  <a:ea typeface="華康圓體 Std W12" panose="02000C00000000000000" pitchFamily="50" charset="-120"/>
                </a:rPr>
                <a:t>1</a:t>
              </a:r>
              <a:endParaRPr lang="zh-TW" altLang="en-US" sz="4400" b="1" dirty="0">
                <a:solidFill>
                  <a:schemeClr val="bg1"/>
                </a:solidFill>
                <a:latin typeface="華康圓體 Std W12" panose="02000C00000000000000" pitchFamily="50" charset="-120"/>
                <a:ea typeface="華康圓體 Std W12" panose="02000C00000000000000" pitchFamily="50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0962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542BD94D-F6D2-4240-A43B-3B59485CA4A8}"/>
              </a:ext>
            </a:extLst>
          </p:cNvPr>
          <p:cNvSpPr txBox="1"/>
          <p:nvPr/>
        </p:nvSpPr>
        <p:spPr>
          <a:xfrm>
            <a:off x="1631633" y="163948"/>
            <a:ext cx="59629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600" b="1" dirty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認識彩色燈控制指令</a:t>
            </a:r>
            <a:endParaRPr lang="zh-TW" altLang="en-US" sz="3600" dirty="0">
              <a:solidFill>
                <a:srgbClr val="FF9900"/>
              </a:solidFill>
            </a:endParaRP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39AFE771-07DF-410D-B66D-7D34F2D13424}"/>
              </a:ext>
            </a:extLst>
          </p:cNvPr>
          <p:cNvSpPr txBox="1">
            <a:spLocks/>
          </p:cNvSpPr>
          <p:nvPr/>
        </p:nvSpPr>
        <p:spPr>
          <a:xfrm>
            <a:off x="1449850" y="1225145"/>
            <a:ext cx="10312629" cy="6246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小派可以外接彩色燈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接線方式如下圖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小拍第一顆接的彩色燈是編號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“1”,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按順序排列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HK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1FA47381-EADB-4BAB-8BD0-0B71794C7C6A}"/>
              </a:ext>
            </a:extLst>
          </p:cNvPr>
          <p:cNvSpPr txBox="1">
            <a:spLocks/>
          </p:cNvSpPr>
          <p:nvPr/>
        </p:nvSpPr>
        <p:spPr>
          <a:xfrm>
            <a:off x="1449849" y="3470030"/>
            <a:ext cx="10312629" cy="6246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彩色燈的控制指令</a:t>
            </a:r>
            <a:endParaRPr lang="en-US" altLang="zh-CN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01BC86A1-6ADE-447C-A198-F7E13E8E5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162" y="3847055"/>
            <a:ext cx="1057275" cy="495300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1FAABCFA-C25C-415F-8D3A-44B723A5DB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3162" y="4376480"/>
            <a:ext cx="2990850" cy="68580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8DACA9B7-6AB6-4634-9B63-A8B9F8A760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3162" y="5096405"/>
            <a:ext cx="2676525" cy="695325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D42A3157-F8CA-4045-A9D0-93255024D4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3162" y="5825855"/>
            <a:ext cx="628650" cy="390525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289C6C37-79A3-4480-AB5D-3B193BFDCF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3162" y="6250505"/>
            <a:ext cx="628650" cy="371475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3521AD03-CD87-4EE0-AF83-E260524099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3142" y="3782367"/>
            <a:ext cx="1934360" cy="2894915"/>
          </a:xfrm>
          <a:prstGeom prst="rect">
            <a:avLst/>
          </a:prstGeom>
        </p:spPr>
      </p:pic>
      <p:sp>
        <p:nvSpPr>
          <p:cNvPr id="26" name="箭號: 向右 25">
            <a:extLst>
              <a:ext uri="{FF2B5EF4-FFF2-40B4-BE49-F238E27FC236}">
                <a16:creationId xmlns:a16="http://schemas.microsoft.com/office/drawing/2014/main" id="{EDD19EDF-E6DC-4A00-8C99-50668339D6C4}"/>
              </a:ext>
            </a:extLst>
          </p:cNvPr>
          <p:cNvSpPr/>
          <p:nvPr/>
        </p:nvSpPr>
        <p:spPr>
          <a:xfrm>
            <a:off x="5595287" y="4549071"/>
            <a:ext cx="441901" cy="19485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C3219400-FF04-4080-B53E-1F910E927D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59858" y="4646500"/>
            <a:ext cx="1038242" cy="1294819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29" name="文字方塊 28">
            <a:extLst>
              <a:ext uri="{FF2B5EF4-FFF2-40B4-BE49-F238E27FC236}">
                <a16:creationId xmlns:a16="http://schemas.microsoft.com/office/drawing/2014/main" id="{478B4454-3152-4FE0-BA42-E1DC07C2C394}"/>
              </a:ext>
            </a:extLst>
          </p:cNvPr>
          <p:cNvSpPr txBox="1"/>
          <p:nvPr/>
        </p:nvSpPr>
        <p:spPr>
          <a:xfrm>
            <a:off x="8340023" y="3970701"/>
            <a:ext cx="31001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※</a:t>
            </a:r>
            <a:r>
              <a:rPr lang="zh-TW" altLang="en-US" sz="18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可直接點選所要亮的顏色</a:t>
            </a:r>
            <a:r>
              <a:rPr lang="en-US" altLang="zh-TW" sz="18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18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黑色表示不亮</a:t>
            </a:r>
          </a:p>
        </p:txBody>
      </p:sp>
      <p:sp>
        <p:nvSpPr>
          <p:cNvPr id="31" name="TextBox 2">
            <a:extLst>
              <a:ext uri="{FF2B5EF4-FFF2-40B4-BE49-F238E27FC236}">
                <a16:creationId xmlns:a16="http://schemas.microsoft.com/office/drawing/2014/main" id="{C1266917-90CE-4FE1-2D12-3364AE421DA2}"/>
              </a:ext>
            </a:extLst>
          </p:cNvPr>
          <p:cNvSpPr txBox="1"/>
          <p:nvPr/>
        </p:nvSpPr>
        <p:spPr>
          <a:xfrm>
            <a:off x="134430" y="3421940"/>
            <a:ext cx="141739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點</a:t>
            </a:r>
            <a:endParaRPr lang="en-US" altLang="zh-TW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亮</a:t>
            </a:r>
            <a:endParaRPr lang="en-US" altLang="zh-TW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彩</a:t>
            </a:r>
            <a:endParaRPr lang="en-US" altLang="zh-TW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色</a:t>
            </a:r>
            <a:endParaRPr lang="en-US" altLang="zh-TW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燈</a:t>
            </a:r>
            <a:endParaRPr lang="en-US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32" name="群組 12">
            <a:extLst>
              <a:ext uri="{FF2B5EF4-FFF2-40B4-BE49-F238E27FC236}">
                <a16:creationId xmlns:a16="http://schemas.microsoft.com/office/drawing/2014/main" id="{F0DFE834-A90F-3E6D-1059-F69FDDFF58FC}"/>
              </a:ext>
            </a:extLst>
          </p:cNvPr>
          <p:cNvGrpSpPr/>
          <p:nvPr/>
        </p:nvGrpSpPr>
        <p:grpSpPr>
          <a:xfrm>
            <a:off x="429520" y="2652499"/>
            <a:ext cx="794597" cy="769441"/>
            <a:chOff x="2527069" y="279766"/>
            <a:chExt cx="995821" cy="1062207"/>
          </a:xfrm>
        </p:grpSpPr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077270EA-6175-29C7-6634-4359DA949FA9}"/>
                </a:ext>
              </a:extLst>
            </p:cNvPr>
            <p:cNvSpPr/>
            <p:nvPr/>
          </p:nvSpPr>
          <p:spPr>
            <a:xfrm>
              <a:off x="2527069" y="299258"/>
              <a:ext cx="995821" cy="99582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sp>
          <p:nvSpPr>
            <p:cNvPr id="34" name="矩形 8">
              <a:extLst>
                <a:ext uri="{FF2B5EF4-FFF2-40B4-BE49-F238E27FC236}">
                  <a16:creationId xmlns:a16="http://schemas.microsoft.com/office/drawing/2014/main" id="{23B12A52-6E5D-9712-5303-E25A4D22C204}"/>
                </a:ext>
              </a:extLst>
            </p:cNvPr>
            <p:cNvSpPr/>
            <p:nvPr/>
          </p:nvSpPr>
          <p:spPr>
            <a:xfrm>
              <a:off x="2680264" y="279766"/>
              <a:ext cx="506073" cy="10622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zh-TW" sz="4400" b="1" dirty="0">
                  <a:solidFill>
                    <a:schemeClr val="bg1"/>
                  </a:solidFill>
                  <a:latin typeface="華康圓體 Std W12" panose="02000C00000000000000" pitchFamily="50" charset="-120"/>
                  <a:ea typeface="華康圓體 Std W12" panose="02000C00000000000000" pitchFamily="50" charset="-120"/>
                </a:rPr>
                <a:t>2</a:t>
              </a:r>
              <a:endParaRPr lang="zh-TW" altLang="en-US" sz="4400" b="1" dirty="0">
                <a:solidFill>
                  <a:schemeClr val="bg1"/>
                </a:solidFill>
                <a:latin typeface="華康圓體 Std W12" panose="02000C00000000000000" pitchFamily="50" charset="-120"/>
                <a:ea typeface="華康圓體 Std W12" panose="02000C00000000000000" pitchFamily="50" charset="-120"/>
              </a:endParaRPr>
            </a:p>
          </p:txBody>
        </p:sp>
      </p:grpSp>
      <p:pic>
        <p:nvPicPr>
          <p:cNvPr id="5" name="圖片 4">
            <a:extLst>
              <a:ext uri="{FF2B5EF4-FFF2-40B4-BE49-F238E27FC236}">
                <a16:creationId xmlns:a16="http://schemas.microsoft.com/office/drawing/2014/main" id="{C4F60333-B888-8E49-840A-2FD7CFD967A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96985" y="2268667"/>
            <a:ext cx="4424395" cy="122873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C38BD1D-CE4C-8DCD-696B-77B6BCA13E9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0800000">
            <a:off x="3213956" y="1559426"/>
            <a:ext cx="1364461" cy="1368293"/>
          </a:xfrm>
          <a:prstGeom prst="rect">
            <a:avLst/>
          </a:prstGeom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8734ACE3-6AC9-67DF-B4D9-9B437081D0EC}"/>
              </a:ext>
            </a:extLst>
          </p:cNvPr>
          <p:cNvCxnSpPr/>
          <p:nvPr/>
        </p:nvCxnSpPr>
        <p:spPr>
          <a:xfrm>
            <a:off x="3500437" y="2883034"/>
            <a:ext cx="0" cy="44686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381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542BD94D-F6D2-4240-A43B-3B59485CA4A8}"/>
              </a:ext>
            </a:extLst>
          </p:cNvPr>
          <p:cNvSpPr txBox="1"/>
          <p:nvPr/>
        </p:nvSpPr>
        <p:spPr>
          <a:xfrm>
            <a:off x="1631633" y="163948"/>
            <a:ext cx="59629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600" b="1" dirty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點亮</a:t>
            </a:r>
            <a:r>
              <a:rPr lang="en-US" altLang="zh-TW" sz="3600" b="1" dirty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RGB</a:t>
            </a:r>
            <a:r>
              <a:rPr lang="zh-TW" altLang="en-US" sz="3600" b="1" dirty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彩色燈的程式</a:t>
            </a:r>
            <a:endParaRPr lang="zh-TW" altLang="en-US" sz="3600" dirty="0">
              <a:solidFill>
                <a:srgbClr val="FF9900"/>
              </a:solidFill>
            </a:endParaRP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39AFE771-07DF-410D-B66D-7D34F2D13424}"/>
              </a:ext>
            </a:extLst>
          </p:cNvPr>
          <p:cNvSpPr txBox="1">
            <a:spLocks/>
          </p:cNvSpPr>
          <p:nvPr/>
        </p:nvSpPr>
        <p:spPr>
          <a:xfrm>
            <a:off x="1449850" y="1225145"/>
            <a:ext cx="10312629" cy="62467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彩色燈的顏色亮度可以控制其數值範圍為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0-255,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我們可以使用顏色功能塊的指令來設定色素值</a:t>
            </a:r>
            <a:endParaRPr lang="zh-HK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1FA47381-EADB-4BAB-8BD0-0B71794C7C6A}"/>
              </a:ext>
            </a:extLst>
          </p:cNvPr>
          <p:cNvSpPr txBox="1">
            <a:spLocks/>
          </p:cNvSpPr>
          <p:nvPr/>
        </p:nvSpPr>
        <p:spPr>
          <a:xfrm>
            <a:off x="1449849" y="3624150"/>
            <a:ext cx="10312629" cy="6246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應用範例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F3FFBA1-9074-41EE-BEF3-CFC2C80F3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162" y="1824193"/>
            <a:ext cx="1333500" cy="1085850"/>
          </a:xfrm>
          <a:prstGeom prst="rect">
            <a:avLst/>
          </a:prstGeom>
        </p:spPr>
      </p:pic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25D623D7-43BF-4DBD-BC90-8F79DC475146}"/>
              </a:ext>
            </a:extLst>
          </p:cNvPr>
          <p:cNvSpPr/>
          <p:nvPr/>
        </p:nvSpPr>
        <p:spPr>
          <a:xfrm>
            <a:off x="4231148" y="1897910"/>
            <a:ext cx="1010093" cy="18075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8909F07A-3953-4EB2-902E-7F407539E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5727" y="1543229"/>
            <a:ext cx="1943961" cy="2375952"/>
          </a:xfrm>
          <a:prstGeom prst="rect">
            <a:avLst/>
          </a:prstGeom>
        </p:spPr>
      </p:pic>
      <p:sp>
        <p:nvSpPr>
          <p:cNvPr id="31" name="文字方塊 30">
            <a:extLst>
              <a:ext uri="{FF2B5EF4-FFF2-40B4-BE49-F238E27FC236}">
                <a16:creationId xmlns:a16="http://schemas.microsoft.com/office/drawing/2014/main" id="{1A2C0C12-5746-477A-81C0-5A7F62313D31}"/>
              </a:ext>
            </a:extLst>
          </p:cNvPr>
          <p:cNvSpPr txBox="1"/>
          <p:nvPr/>
        </p:nvSpPr>
        <p:spPr>
          <a:xfrm>
            <a:off x="8340022" y="1973744"/>
            <a:ext cx="321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※</a:t>
            </a:r>
            <a:r>
              <a:rPr lang="zh-TW" altLang="en-US" dirty="0">
                <a:solidFill>
                  <a:srgbClr val="0000FF"/>
                </a:solidFill>
              </a:rPr>
              <a:t>可以參考調色盤的色素值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F0C6A881-33E6-4BD2-B5FD-D80E709956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3162" y="4033513"/>
            <a:ext cx="3352800" cy="704850"/>
          </a:xfrm>
          <a:prstGeom prst="rect">
            <a:avLst/>
          </a:prstGeom>
        </p:spPr>
      </p:pic>
      <p:sp>
        <p:nvSpPr>
          <p:cNvPr id="32" name="文字方塊 31">
            <a:extLst>
              <a:ext uri="{FF2B5EF4-FFF2-40B4-BE49-F238E27FC236}">
                <a16:creationId xmlns:a16="http://schemas.microsoft.com/office/drawing/2014/main" id="{3391E105-00EA-4321-B88A-071D4B4210BF}"/>
              </a:ext>
            </a:extLst>
          </p:cNvPr>
          <p:cNvSpPr txBox="1"/>
          <p:nvPr/>
        </p:nvSpPr>
        <p:spPr>
          <a:xfrm>
            <a:off x="7111381" y="3986957"/>
            <a:ext cx="31194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程式說明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選取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彩色燈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為紅色並開啟</a:t>
            </a:r>
            <a:endParaRPr lang="zh-TW" altLang="en-US" dirty="0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927E16C0-7799-4BCB-B6E4-CBD92A4239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8051" y="4904796"/>
            <a:ext cx="4229100" cy="1409700"/>
          </a:xfrm>
          <a:prstGeom prst="rect">
            <a:avLst/>
          </a:prstGeom>
        </p:spPr>
      </p:pic>
      <p:sp>
        <p:nvSpPr>
          <p:cNvPr id="33" name="文字方塊 32">
            <a:extLst>
              <a:ext uri="{FF2B5EF4-FFF2-40B4-BE49-F238E27FC236}">
                <a16:creationId xmlns:a16="http://schemas.microsoft.com/office/drawing/2014/main" id="{017C58D1-C20A-4AB9-A1A4-777B0B1DCA77}"/>
              </a:ext>
            </a:extLst>
          </p:cNvPr>
          <p:cNvSpPr txBox="1"/>
          <p:nvPr/>
        </p:nvSpPr>
        <p:spPr>
          <a:xfrm>
            <a:off x="7111381" y="4904796"/>
            <a:ext cx="42291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程式說明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選取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彩色燈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設置顏色數值並開啟</a:t>
            </a:r>
            <a:endParaRPr lang="zh-TW" altLang="en-US" dirty="0"/>
          </a:p>
        </p:txBody>
      </p:sp>
      <p:sp>
        <p:nvSpPr>
          <p:cNvPr id="34" name="書卷: 垂直 33">
            <a:extLst>
              <a:ext uri="{FF2B5EF4-FFF2-40B4-BE49-F238E27FC236}">
                <a16:creationId xmlns:a16="http://schemas.microsoft.com/office/drawing/2014/main" id="{AD9E7589-082D-493B-A8CF-D232FC38CB6E}"/>
              </a:ext>
            </a:extLst>
          </p:cNvPr>
          <p:cNvSpPr/>
          <p:nvPr/>
        </p:nvSpPr>
        <p:spPr>
          <a:xfrm>
            <a:off x="6949012" y="5822635"/>
            <a:ext cx="4391469" cy="819362"/>
          </a:xfrm>
          <a:prstGeom prst="verticalScroll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§</a:t>
            </a:r>
            <a:r>
              <a:rPr lang="zh-TW" altLang="en-US" sz="18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從調色盤中我們可以清楚看到如要顯示粉色</a:t>
            </a:r>
            <a:r>
              <a:rPr lang="en-US" altLang="zh-TW" sz="18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18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其</a:t>
            </a:r>
            <a:r>
              <a:rPr lang="en-US" altLang="zh-TW" sz="18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RGB</a:t>
            </a:r>
            <a:r>
              <a:rPr lang="zh-TW" altLang="en-US" sz="18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所需要填入的色素值</a:t>
            </a:r>
          </a:p>
        </p:txBody>
      </p:sp>
      <p:sp>
        <p:nvSpPr>
          <p:cNvPr id="18" name="TextBox 2">
            <a:extLst>
              <a:ext uri="{FF2B5EF4-FFF2-40B4-BE49-F238E27FC236}">
                <a16:creationId xmlns:a16="http://schemas.microsoft.com/office/drawing/2014/main" id="{0D3FF56F-C02A-4441-9780-022F56514552}"/>
              </a:ext>
            </a:extLst>
          </p:cNvPr>
          <p:cNvSpPr txBox="1"/>
          <p:nvPr/>
        </p:nvSpPr>
        <p:spPr>
          <a:xfrm>
            <a:off x="134430" y="3421940"/>
            <a:ext cx="141739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點</a:t>
            </a:r>
            <a:endParaRPr lang="en-US" altLang="zh-TW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亮</a:t>
            </a:r>
            <a:endParaRPr lang="en-US" altLang="zh-TW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彩</a:t>
            </a:r>
            <a:endParaRPr lang="en-US" altLang="zh-TW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色</a:t>
            </a:r>
            <a:endParaRPr lang="en-US" altLang="zh-TW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燈</a:t>
            </a:r>
            <a:endParaRPr lang="en-US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19" name="群組 12">
            <a:extLst>
              <a:ext uri="{FF2B5EF4-FFF2-40B4-BE49-F238E27FC236}">
                <a16:creationId xmlns:a16="http://schemas.microsoft.com/office/drawing/2014/main" id="{F0631456-8B3F-9B27-0D5E-F99E871228A5}"/>
              </a:ext>
            </a:extLst>
          </p:cNvPr>
          <p:cNvGrpSpPr/>
          <p:nvPr/>
        </p:nvGrpSpPr>
        <p:grpSpPr>
          <a:xfrm>
            <a:off x="429520" y="2652499"/>
            <a:ext cx="794597" cy="769441"/>
            <a:chOff x="2527069" y="279766"/>
            <a:chExt cx="995821" cy="1062207"/>
          </a:xfrm>
        </p:grpSpPr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2ED227CE-0420-7496-3F20-FC651B60A9F0}"/>
                </a:ext>
              </a:extLst>
            </p:cNvPr>
            <p:cNvSpPr/>
            <p:nvPr/>
          </p:nvSpPr>
          <p:spPr>
            <a:xfrm>
              <a:off x="2527069" y="299258"/>
              <a:ext cx="995821" cy="99582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sp>
          <p:nvSpPr>
            <p:cNvPr id="22" name="矩形 8">
              <a:extLst>
                <a:ext uri="{FF2B5EF4-FFF2-40B4-BE49-F238E27FC236}">
                  <a16:creationId xmlns:a16="http://schemas.microsoft.com/office/drawing/2014/main" id="{CCF9CB2C-F36B-95F2-AFAA-714CECF01339}"/>
                </a:ext>
              </a:extLst>
            </p:cNvPr>
            <p:cNvSpPr/>
            <p:nvPr/>
          </p:nvSpPr>
          <p:spPr>
            <a:xfrm>
              <a:off x="2680264" y="279766"/>
              <a:ext cx="506073" cy="10622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zh-TW" sz="4400" b="1" dirty="0">
                  <a:solidFill>
                    <a:schemeClr val="bg1"/>
                  </a:solidFill>
                  <a:latin typeface="華康圓體 Std W12" panose="02000C00000000000000" pitchFamily="50" charset="-120"/>
                  <a:ea typeface="華康圓體 Std W12" panose="02000C00000000000000" pitchFamily="50" charset="-120"/>
                </a:rPr>
                <a:t>2</a:t>
              </a:r>
              <a:endParaRPr lang="zh-TW" altLang="en-US" sz="4400" b="1" dirty="0">
                <a:solidFill>
                  <a:schemeClr val="bg1"/>
                </a:solidFill>
                <a:latin typeface="華康圓體 Std W12" panose="02000C00000000000000" pitchFamily="50" charset="-120"/>
                <a:ea typeface="華康圓體 Std W12" panose="02000C00000000000000" pitchFamily="50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524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542BD94D-F6D2-4240-A43B-3B59485CA4A8}"/>
              </a:ext>
            </a:extLst>
          </p:cNvPr>
          <p:cNvSpPr txBox="1"/>
          <p:nvPr/>
        </p:nvSpPr>
        <p:spPr>
          <a:xfrm>
            <a:off x="1631633" y="163948"/>
            <a:ext cx="59629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600" b="1" dirty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依序點亮彩色燈的顏色</a:t>
            </a:r>
            <a:endParaRPr lang="zh-TW" altLang="en-US" sz="3600" dirty="0">
              <a:solidFill>
                <a:srgbClr val="FF9900"/>
              </a:solidFill>
            </a:endParaRP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39AFE771-07DF-410D-B66D-7D34F2D13424}"/>
              </a:ext>
            </a:extLst>
          </p:cNvPr>
          <p:cNvSpPr txBox="1">
            <a:spLocks/>
          </p:cNvSpPr>
          <p:nvPr/>
        </p:nvSpPr>
        <p:spPr>
          <a:xfrm>
            <a:off x="1449850" y="1225145"/>
            <a:ext cx="10312629" cy="6246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應用範例</a:t>
            </a:r>
          </a:p>
        </p:txBody>
      </p:sp>
      <p:sp>
        <p:nvSpPr>
          <p:cNvPr id="34" name="書卷: 垂直 33">
            <a:extLst>
              <a:ext uri="{FF2B5EF4-FFF2-40B4-BE49-F238E27FC236}">
                <a16:creationId xmlns:a16="http://schemas.microsoft.com/office/drawing/2014/main" id="{AD9E7589-082D-493B-A8CF-D232FC38CB6E}"/>
              </a:ext>
            </a:extLst>
          </p:cNvPr>
          <p:cNvSpPr/>
          <p:nvPr/>
        </p:nvSpPr>
        <p:spPr>
          <a:xfrm>
            <a:off x="6949012" y="5632855"/>
            <a:ext cx="4391469" cy="1009142"/>
          </a:xfrm>
          <a:prstGeom prst="verticalScroll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§</a:t>
            </a:r>
            <a:r>
              <a:rPr lang="zh-TW" altLang="en-US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可以加入次數迴圈來看效果</a:t>
            </a:r>
            <a:endParaRPr lang="en-US" altLang="zh-TW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§</a:t>
            </a:r>
            <a:r>
              <a:rPr lang="zh-TW" altLang="en-US" sz="18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改用</a:t>
            </a:r>
            <a:r>
              <a:rPr lang="en-US" altLang="zh-TW" sz="18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RGB</a:t>
            </a:r>
            <a:r>
              <a:rPr lang="zh-TW" altLang="en-US" sz="18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亮色素值來顯色彩色燈效果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D80C954-5854-4E0B-9A0B-A7A0DEA661CC}"/>
              </a:ext>
            </a:extLst>
          </p:cNvPr>
          <p:cNvSpPr txBox="1"/>
          <p:nvPr/>
        </p:nvSpPr>
        <p:spPr>
          <a:xfrm>
            <a:off x="5842243" y="1536597"/>
            <a:ext cx="45590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程式說明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</a:t>
            </a:r>
          </a:p>
          <a:p>
            <a:pPr algn="l"/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依序點亮彩色燈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1~5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並等待時間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500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毫秒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(0.5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秒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algn="l"/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關閉彩色燈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068C19F-F709-4405-BFCA-F841A272213F}"/>
              </a:ext>
            </a:extLst>
          </p:cNvPr>
          <p:cNvSpPr txBox="1"/>
          <p:nvPr/>
        </p:nvSpPr>
        <p:spPr>
          <a:xfrm>
            <a:off x="6949012" y="3560165"/>
            <a:ext cx="5009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※</a:t>
            </a:r>
            <a:r>
              <a:rPr lang="zh-TW" altLang="en-US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可以輸入彩色燈</a:t>
            </a:r>
            <a:r>
              <a:rPr lang="en-US" altLang="zh-TW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數字</a:t>
            </a:r>
            <a:r>
              <a:rPr lang="en-US" altLang="zh-TW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來做開啟或關閉</a:t>
            </a:r>
            <a:r>
              <a:rPr lang="en-US" altLang="zh-TW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其數字範圍為 </a:t>
            </a:r>
            <a:r>
              <a:rPr lang="en-US" altLang="zh-TW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r>
              <a:rPr lang="zh-TW" altLang="en-US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64. </a:t>
            </a:r>
            <a:r>
              <a:rPr lang="zh-TW" altLang="en-US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但需要根據外接彩色燈數目</a:t>
            </a:r>
            <a:endParaRPr lang="en-US" altLang="zh-TW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※</a:t>
            </a:r>
            <a:r>
              <a:rPr lang="zh-TW" altLang="en-US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關閉彩色燈的指令動作是關閉全部彩色燈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A19996F-3914-104A-33B5-DE26CDDE6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1873" y="1626504"/>
            <a:ext cx="2529383" cy="5067548"/>
          </a:xfrm>
          <a:prstGeom prst="rect">
            <a:avLst/>
          </a:prstGeom>
        </p:spPr>
      </p:pic>
      <p:sp>
        <p:nvSpPr>
          <p:cNvPr id="14" name="TextBox 2">
            <a:extLst>
              <a:ext uri="{FF2B5EF4-FFF2-40B4-BE49-F238E27FC236}">
                <a16:creationId xmlns:a16="http://schemas.microsoft.com/office/drawing/2014/main" id="{956B9BF8-5625-AE3F-1FC4-40B6EA8F85C9}"/>
              </a:ext>
            </a:extLst>
          </p:cNvPr>
          <p:cNvSpPr txBox="1"/>
          <p:nvPr/>
        </p:nvSpPr>
        <p:spPr>
          <a:xfrm>
            <a:off x="134430" y="3421940"/>
            <a:ext cx="141739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點</a:t>
            </a:r>
            <a:endParaRPr lang="en-US" altLang="zh-TW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亮</a:t>
            </a:r>
            <a:endParaRPr lang="en-US" altLang="zh-TW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彩</a:t>
            </a:r>
            <a:endParaRPr lang="en-US" altLang="zh-TW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色</a:t>
            </a:r>
            <a:endParaRPr lang="en-US" altLang="zh-TW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燈</a:t>
            </a:r>
            <a:endParaRPr lang="en-US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15" name="群組 12">
            <a:extLst>
              <a:ext uri="{FF2B5EF4-FFF2-40B4-BE49-F238E27FC236}">
                <a16:creationId xmlns:a16="http://schemas.microsoft.com/office/drawing/2014/main" id="{3566A001-423B-DC53-BF7A-A5D2A218139E}"/>
              </a:ext>
            </a:extLst>
          </p:cNvPr>
          <p:cNvGrpSpPr/>
          <p:nvPr/>
        </p:nvGrpSpPr>
        <p:grpSpPr>
          <a:xfrm>
            <a:off x="429520" y="2652499"/>
            <a:ext cx="794597" cy="769441"/>
            <a:chOff x="2527069" y="279766"/>
            <a:chExt cx="995821" cy="1062207"/>
          </a:xfrm>
        </p:grpSpPr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2E8841C8-C662-9904-D6F5-0256D5D343E4}"/>
                </a:ext>
              </a:extLst>
            </p:cNvPr>
            <p:cNvSpPr/>
            <p:nvPr/>
          </p:nvSpPr>
          <p:spPr>
            <a:xfrm>
              <a:off x="2527069" y="299258"/>
              <a:ext cx="995821" cy="99582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sp>
          <p:nvSpPr>
            <p:cNvPr id="17" name="矩形 8">
              <a:extLst>
                <a:ext uri="{FF2B5EF4-FFF2-40B4-BE49-F238E27FC236}">
                  <a16:creationId xmlns:a16="http://schemas.microsoft.com/office/drawing/2014/main" id="{10F846C1-62FD-8DC2-3698-38E298FC83EB}"/>
                </a:ext>
              </a:extLst>
            </p:cNvPr>
            <p:cNvSpPr/>
            <p:nvPr/>
          </p:nvSpPr>
          <p:spPr>
            <a:xfrm>
              <a:off x="2680264" y="279766"/>
              <a:ext cx="506073" cy="10622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zh-TW" sz="4400" b="1" dirty="0">
                  <a:solidFill>
                    <a:schemeClr val="bg1"/>
                  </a:solidFill>
                  <a:latin typeface="華康圓體 Std W12" panose="02000C00000000000000" pitchFamily="50" charset="-120"/>
                  <a:ea typeface="華康圓體 Std W12" panose="02000C00000000000000" pitchFamily="50" charset="-120"/>
                </a:rPr>
                <a:t>2</a:t>
              </a:r>
              <a:endParaRPr lang="zh-TW" altLang="en-US" sz="4400" b="1" dirty="0">
                <a:solidFill>
                  <a:schemeClr val="bg1"/>
                </a:solidFill>
                <a:latin typeface="華康圓體 Std W12" panose="02000C00000000000000" pitchFamily="50" charset="-120"/>
                <a:ea typeface="華康圓體 Std W12" panose="02000C00000000000000" pitchFamily="50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4057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542BD94D-F6D2-4240-A43B-3B59485CA4A8}"/>
              </a:ext>
            </a:extLst>
          </p:cNvPr>
          <p:cNvSpPr txBox="1"/>
          <p:nvPr/>
        </p:nvSpPr>
        <p:spPr>
          <a:xfrm>
            <a:off x="1631633" y="163948"/>
            <a:ext cx="59629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600" b="1" dirty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做一個幻彩呼吸燈</a:t>
            </a:r>
            <a:endParaRPr lang="zh-TW" altLang="en-US" sz="3600" dirty="0">
              <a:solidFill>
                <a:srgbClr val="FF9900"/>
              </a:solidFill>
            </a:endParaRP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39AFE771-07DF-410D-B66D-7D34F2D13424}"/>
              </a:ext>
            </a:extLst>
          </p:cNvPr>
          <p:cNvSpPr txBox="1">
            <a:spLocks/>
          </p:cNvSpPr>
          <p:nvPr/>
        </p:nvSpPr>
        <p:spPr>
          <a:xfrm>
            <a:off x="1449850" y="1225145"/>
            <a:ext cx="10312629" cy="62467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如何來做一個幻彩呼吸燈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可以將透過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RGB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數值的變化來做漸明漸滅的效果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我們將利用迴圈變數的指令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</a:t>
            </a:r>
            <a:r>
              <a:rPr lang="en-US" altLang="zh-TW" sz="20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 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數到 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每次增加 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然後執行動作</a:t>
            </a:r>
            <a:endParaRPr lang="en-US" altLang="zh-TW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書卷: 垂直 33">
            <a:extLst>
              <a:ext uri="{FF2B5EF4-FFF2-40B4-BE49-F238E27FC236}">
                <a16:creationId xmlns:a16="http://schemas.microsoft.com/office/drawing/2014/main" id="{AD9E7589-082D-493B-A8CF-D232FC38CB6E}"/>
              </a:ext>
            </a:extLst>
          </p:cNvPr>
          <p:cNvSpPr/>
          <p:nvPr/>
        </p:nvSpPr>
        <p:spPr>
          <a:xfrm>
            <a:off x="6949012" y="5632855"/>
            <a:ext cx="4391469" cy="1009142"/>
          </a:xfrm>
          <a:prstGeom prst="verticalScroll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§</a:t>
            </a:r>
            <a:r>
              <a:rPr lang="zh-TW" altLang="en-US" sz="1800" dirty="0">
                <a:solidFill>
                  <a:srgbClr val="0000FF"/>
                </a:solidFill>
              </a:rPr>
              <a:t>讓綠色或藍色色素值也跟著改變</a:t>
            </a:r>
            <a:r>
              <a:rPr lang="en-US" altLang="zh-TW" sz="1800" dirty="0">
                <a:solidFill>
                  <a:srgbClr val="0000FF"/>
                </a:solidFill>
              </a:rPr>
              <a:t>, </a:t>
            </a:r>
            <a:r>
              <a:rPr lang="zh-TW" altLang="en-US" sz="1800" dirty="0">
                <a:solidFill>
                  <a:srgbClr val="0000FF"/>
                </a:solidFill>
              </a:rPr>
              <a:t>其效果會是如何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18D7A7A-5567-4E35-919D-10BF29421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312" y="1849820"/>
            <a:ext cx="3457575" cy="11430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C1BF802-6B80-4CE8-9521-85CC97A3A3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3312" y="3114222"/>
            <a:ext cx="1123950" cy="49530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2FF6BFA0-3CB5-477C-A7FE-A36847CC6E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7469" y="3152893"/>
            <a:ext cx="533400" cy="390525"/>
          </a:xfrm>
          <a:prstGeom prst="rect">
            <a:avLst/>
          </a:prstGeom>
        </p:spPr>
      </p:pic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679A660E-4C21-4D7B-9E8B-4C6F104BDF00}"/>
              </a:ext>
            </a:extLst>
          </p:cNvPr>
          <p:cNvSpPr txBox="1">
            <a:spLocks/>
          </p:cNvSpPr>
          <p:nvPr/>
        </p:nvSpPr>
        <p:spPr>
          <a:xfrm>
            <a:off x="1551825" y="3643491"/>
            <a:ext cx="10312629" cy="6246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應用範例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7B051C5-DF2E-4028-B7FF-96F3FA77BC94}"/>
              </a:ext>
            </a:extLst>
          </p:cNvPr>
          <p:cNvSpPr txBox="1"/>
          <p:nvPr/>
        </p:nvSpPr>
        <p:spPr>
          <a:xfrm>
            <a:off x="6949012" y="3878529"/>
            <a:ext cx="41417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程式說明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</a:t>
            </a:r>
          </a:p>
          <a:p>
            <a:pPr algn="l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初始值設為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</a:p>
          <a:p>
            <a:pPr algn="l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的值從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255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每一次增加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</a:p>
          <a:p>
            <a:pPr algn="l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的數值給到彩色燈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</a:p>
          <a:p>
            <a:pPr algn="l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等待時間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毫秒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關閉彩色燈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09DAEAC-4081-E0D6-8062-995D9E0731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8617" y="3826077"/>
            <a:ext cx="3630641" cy="2765962"/>
          </a:xfrm>
          <a:prstGeom prst="rect">
            <a:avLst/>
          </a:prstGeom>
        </p:spPr>
      </p:pic>
      <p:sp>
        <p:nvSpPr>
          <p:cNvPr id="17" name="TextBox 2">
            <a:extLst>
              <a:ext uri="{FF2B5EF4-FFF2-40B4-BE49-F238E27FC236}">
                <a16:creationId xmlns:a16="http://schemas.microsoft.com/office/drawing/2014/main" id="{9BFD5518-2A98-DAEF-1D41-474DBCCEAE10}"/>
              </a:ext>
            </a:extLst>
          </p:cNvPr>
          <p:cNvSpPr txBox="1"/>
          <p:nvPr/>
        </p:nvSpPr>
        <p:spPr>
          <a:xfrm>
            <a:off x="134430" y="3421940"/>
            <a:ext cx="141739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點</a:t>
            </a:r>
            <a:endParaRPr lang="en-US" altLang="zh-TW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亮</a:t>
            </a:r>
            <a:endParaRPr lang="en-US" altLang="zh-TW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彩</a:t>
            </a:r>
            <a:endParaRPr lang="en-US" altLang="zh-TW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色</a:t>
            </a:r>
            <a:endParaRPr lang="en-US" altLang="zh-TW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燈</a:t>
            </a:r>
            <a:endParaRPr lang="en-US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19" name="群組 12">
            <a:extLst>
              <a:ext uri="{FF2B5EF4-FFF2-40B4-BE49-F238E27FC236}">
                <a16:creationId xmlns:a16="http://schemas.microsoft.com/office/drawing/2014/main" id="{41ACDFE2-1CE6-58CB-CD9A-6A7F9F6E54D1}"/>
              </a:ext>
            </a:extLst>
          </p:cNvPr>
          <p:cNvGrpSpPr/>
          <p:nvPr/>
        </p:nvGrpSpPr>
        <p:grpSpPr>
          <a:xfrm>
            <a:off x="429520" y="2652499"/>
            <a:ext cx="794597" cy="769441"/>
            <a:chOff x="2527069" y="279766"/>
            <a:chExt cx="995821" cy="1062207"/>
          </a:xfrm>
        </p:grpSpPr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0DAA6C52-680B-E0FB-305C-30288D9B21BD}"/>
                </a:ext>
              </a:extLst>
            </p:cNvPr>
            <p:cNvSpPr/>
            <p:nvPr/>
          </p:nvSpPr>
          <p:spPr>
            <a:xfrm>
              <a:off x="2527069" y="299258"/>
              <a:ext cx="995821" cy="99582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sp>
          <p:nvSpPr>
            <p:cNvPr id="22" name="矩形 8">
              <a:extLst>
                <a:ext uri="{FF2B5EF4-FFF2-40B4-BE49-F238E27FC236}">
                  <a16:creationId xmlns:a16="http://schemas.microsoft.com/office/drawing/2014/main" id="{5ABB6571-830A-5786-7FFE-C17EE0B12984}"/>
                </a:ext>
              </a:extLst>
            </p:cNvPr>
            <p:cNvSpPr/>
            <p:nvPr/>
          </p:nvSpPr>
          <p:spPr>
            <a:xfrm>
              <a:off x="2680264" y="279766"/>
              <a:ext cx="506073" cy="10622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zh-TW" sz="4400" b="1" dirty="0">
                  <a:solidFill>
                    <a:schemeClr val="bg1"/>
                  </a:solidFill>
                  <a:latin typeface="華康圓體 Std W12" panose="02000C00000000000000" pitchFamily="50" charset="-120"/>
                  <a:ea typeface="華康圓體 Std W12" panose="02000C00000000000000" pitchFamily="50" charset="-120"/>
                </a:rPr>
                <a:t>2</a:t>
              </a:r>
              <a:endParaRPr lang="zh-TW" altLang="en-US" sz="4400" b="1" dirty="0">
                <a:solidFill>
                  <a:schemeClr val="bg1"/>
                </a:solidFill>
                <a:latin typeface="華康圓體 Std W12" panose="02000C00000000000000" pitchFamily="50" charset="-120"/>
                <a:ea typeface="華康圓體 Std W12" panose="02000C00000000000000" pitchFamily="50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935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6FDB7227-3733-9F19-F78B-52267D6C7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096" y="2873050"/>
            <a:ext cx="3697775" cy="388266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42BD94D-F6D2-4240-A43B-3B59485CA4A8}"/>
              </a:ext>
            </a:extLst>
          </p:cNvPr>
          <p:cNvSpPr txBox="1"/>
          <p:nvPr/>
        </p:nvSpPr>
        <p:spPr>
          <a:xfrm>
            <a:off x="1631633" y="163948"/>
            <a:ext cx="59629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600" b="1" dirty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做一個幻彩呼吸燈</a:t>
            </a:r>
            <a:endParaRPr lang="zh-TW" altLang="en-US" sz="3600" dirty="0">
              <a:solidFill>
                <a:srgbClr val="FF9900"/>
              </a:solidFill>
            </a:endParaRP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39AFE771-07DF-410D-B66D-7D34F2D13424}"/>
              </a:ext>
            </a:extLst>
          </p:cNvPr>
          <p:cNvSpPr txBox="1">
            <a:spLocks/>
          </p:cNvSpPr>
          <p:nvPr/>
        </p:nvSpPr>
        <p:spPr>
          <a:xfrm>
            <a:off x="1449850" y="1225145"/>
            <a:ext cx="10312629" cy="83210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首先建立變數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“r”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“g”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“b”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作為色素值的改變，把其中一個色素值增加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而另一個色素值減少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4" name="書卷: 垂直 33">
            <a:extLst>
              <a:ext uri="{FF2B5EF4-FFF2-40B4-BE49-F238E27FC236}">
                <a16:creationId xmlns:a16="http://schemas.microsoft.com/office/drawing/2014/main" id="{AD9E7589-082D-493B-A8CF-D232FC38CB6E}"/>
              </a:ext>
            </a:extLst>
          </p:cNvPr>
          <p:cNvSpPr/>
          <p:nvPr/>
        </p:nvSpPr>
        <p:spPr>
          <a:xfrm>
            <a:off x="6949012" y="5632855"/>
            <a:ext cx="4391469" cy="1009142"/>
          </a:xfrm>
          <a:prstGeom prst="verticalScroll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§</a:t>
            </a:r>
            <a:r>
              <a:rPr lang="zh-TW" altLang="en-US" sz="1800" dirty="0">
                <a:solidFill>
                  <a:srgbClr val="0000FF"/>
                </a:solidFill>
              </a:rPr>
              <a:t>讓綠色或藍色色素值也跟著改變</a:t>
            </a:r>
            <a:r>
              <a:rPr lang="en-US" altLang="zh-TW" sz="1800" dirty="0">
                <a:solidFill>
                  <a:srgbClr val="0000FF"/>
                </a:solidFill>
              </a:rPr>
              <a:t>, </a:t>
            </a:r>
            <a:r>
              <a:rPr lang="zh-TW" altLang="en-US" sz="1800" dirty="0">
                <a:solidFill>
                  <a:srgbClr val="0000FF"/>
                </a:solidFill>
              </a:rPr>
              <a:t>其效果會是如何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BA0960D-E7AE-45D3-BBE6-03046F2B405C}"/>
              </a:ext>
            </a:extLst>
          </p:cNvPr>
          <p:cNvSpPr txBox="1"/>
          <p:nvPr/>
        </p:nvSpPr>
        <p:spPr>
          <a:xfrm>
            <a:off x="6978153" y="3077897"/>
            <a:ext cx="41417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程式說明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</a:t>
            </a:r>
          </a:p>
          <a:p>
            <a:pPr algn="l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設定變數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初始值為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</a:p>
          <a:p>
            <a:pPr algn="l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的值從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255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每一次增加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</a:p>
          <a:p>
            <a:pPr algn="l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的值為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255-r</a:t>
            </a:r>
          </a:p>
          <a:p>
            <a:pPr algn="l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的值給到彩色燈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</a:p>
          <a:p>
            <a:pPr algn="l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延時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毫秒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關閉彩色燈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F5C84FE5-A433-4DE9-B41E-5128C86DB648}"/>
              </a:ext>
            </a:extLst>
          </p:cNvPr>
          <p:cNvSpPr txBox="1">
            <a:spLocks/>
          </p:cNvSpPr>
          <p:nvPr/>
        </p:nvSpPr>
        <p:spPr>
          <a:xfrm>
            <a:off x="1445439" y="2633137"/>
            <a:ext cx="10312629" cy="6246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應用範例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4D1F41F2-E253-4571-88CB-10F3EA3ED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8809" y="1905467"/>
            <a:ext cx="1432087" cy="576035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16CD6427-0735-407F-A0CD-0498BCB822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0748" y="1905467"/>
            <a:ext cx="1800384" cy="578695"/>
          </a:xfrm>
          <a:prstGeom prst="rect">
            <a:avLst/>
          </a:prstGeom>
        </p:spPr>
      </p:pic>
      <p:sp>
        <p:nvSpPr>
          <p:cNvPr id="26" name="箭號: 向右 25">
            <a:extLst>
              <a:ext uri="{FF2B5EF4-FFF2-40B4-BE49-F238E27FC236}">
                <a16:creationId xmlns:a16="http://schemas.microsoft.com/office/drawing/2014/main" id="{55EDCC5D-7C26-478B-B70C-E0A2E6B60518}"/>
              </a:ext>
            </a:extLst>
          </p:cNvPr>
          <p:cNvSpPr/>
          <p:nvPr/>
        </p:nvSpPr>
        <p:spPr>
          <a:xfrm>
            <a:off x="3514020" y="2102305"/>
            <a:ext cx="441901" cy="19485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180F6A30-B30A-46E0-9D29-C2AE0DF82B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5174" y="1632715"/>
            <a:ext cx="3965990" cy="1273323"/>
          </a:xfrm>
          <a:prstGeom prst="rect">
            <a:avLst/>
          </a:prstGeom>
        </p:spPr>
      </p:pic>
      <p:sp>
        <p:nvSpPr>
          <p:cNvPr id="28" name="箭號: 向右 27">
            <a:extLst>
              <a:ext uri="{FF2B5EF4-FFF2-40B4-BE49-F238E27FC236}">
                <a16:creationId xmlns:a16="http://schemas.microsoft.com/office/drawing/2014/main" id="{5417D249-A1A6-4209-ABF9-47118E32228E}"/>
              </a:ext>
            </a:extLst>
          </p:cNvPr>
          <p:cNvSpPr/>
          <p:nvPr/>
        </p:nvSpPr>
        <p:spPr>
          <a:xfrm>
            <a:off x="5444502" y="2092701"/>
            <a:ext cx="441901" cy="19485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E636E645-8393-42B6-94EE-56B1EDE829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65268" y="1757241"/>
            <a:ext cx="1052938" cy="884985"/>
          </a:xfrm>
          <a:prstGeom prst="rect">
            <a:avLst/>
          </a:prstGeom>
        </p:spPr>
      </p:pic>
      <p:sp>
        <p:nvSpPr>
          <p:cNvPr id="31" name="箭號: 向右 30">
            <a:extLst>
              <a:ext uri="{FF2B5EF4-FFF2-40B4-BE49-F238E27FC236}">
                <a16:creationId xmlns:a16="http://schemas.microsoft.com/office/drawing/2014/main" id="{9B16B2EE-3097-4F48-B12B-DE07420FD1B3}"/>
              </a:ext>
            </a:extLst>
          </p:cNvPr>
          <p:cNvSpPr/>
          <p:nvPr/>
        </p:nvSpPr>
        <p:spPr>
          <a:xfrm>
            <a:off x="9880631" y="2092701"/>
            <a:ext cx="441901" cy="19485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TextBox 2">
            <a:extLst>
              <a:ext uri="{FF2B5EF4-FFF2-40B4-BE49-F238E27FC236}">
                <a16:creationId xmlns:a16="http://schemas.microsoft.com/office/drawing/2014/main" id="{5F7259A2-ED13-B553-4921-B54C2971F1FD}"/>
              </a:ext>
            </a:extLst>
          </p:cNvPr>
          <p:cNvSpPr txBox="1"/>
          <p:nvPr/>
        </p:nvSpPr>
        <p:spPr>
          <a:xfrm>
            <a:off x="134430" y="3421940"/>
            <a:ext cx="141739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點</a:t>
            </a:r>
            <a:endParaRPr lang="en-US" altLang="zh-TW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亮</a:t>
            </a:r>
            <a:endParaRPr lang="en-US" altLang="zh-TW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彩</a:t>
            </a:r>
            <a:endParaRPr lang="en-US" altLang="zh-TW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色</a:t>
            </a:r>
            <a:endParaRPr lang="en-US" altLang="zh-TW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燈</a:t>
            </a:r>
            <a:endParaRPr lang="en-US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23" name="群組 12">
            <a:extLst>
              <a:ext uri="{FF2B5EF4-FFF2-40B4-BE49-F238E27FC236}">
                <a16:creationId xmlns:a16="http://schemas.microsoft.com/office/drawing/2014/main" id="{BC3D7092-616D-BA83-AC40-F1D5FD813D5A}"/>
              </a:ext>
            </a:extLst>
          </p:cNvPr>
          <p:cNvGrpSpPr/>
          <p:nvPr/>
        </p:nvGrpSpPr>
        <p:grpSpPr>
          <a:xfrm>
            <a:off x="429520" y="2652499"/>
            <a:ext cx="794597" cy="769441"/>
            <a:chOff x="2527069" y="279766"/>
            <a:chExt cx="995821" cy="1062207"/>
          </a:xfrm>
        </p:grpSpPr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AD95ABB7-3F3E-9189-A5B4-E1838E3EABC3}"/>
                </a:ext>
              </a:extLst>
            </p:cNvPr>
            <p:cNvSpPr/>
            <p:nvPr/>
          </p:nvSpPr>
          <p:spPr>
            <a:xfrm>
              <a:off x="2527069" y="299258"/>
              <a:ext cx="995821" cy="99582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sp>
          <p:nvSpPr>
            <p:cNvPr id="27" name="矩形 8">
              <a:extLst>
                <a:ext uri="{FF2B5EF4-FFF2-40B4-BE49-F238E27FC236}">
                  <a16:creationId xmlns:a16="http://schemas.microsoft.com/office/drawing/2014/main" id="{8EF34F32-A0EE-E415-C4F5-A330A2260FAF}"/>
                </a:ext>
              </a:extLst>
            </p:cNvPr>
            <p:cNvSpPr/>
            <p:nvPr/>
          </p:nvSpPr>
          <p:spPr>
            <a:xfrm>
              <a:off x="2680264" y="279766"/>
              <a:ext cx="506073" cy="10622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zh-TW" sz="4400" b="1" dirty="0">
                  <a:solidFill>
                    <a:schemeClr val="bg1"/>
                  </a:solidFill>
                  <a:latin typeface="華康圓體 Std W12" panose="02000C00000000000000" pitchFamily="50" charset="-120"/>
                  <a:ea typeface="華康圓體 Std W12" panose="02000C00000000000000" pitchFamily="50" charset="-120"/>
                </a:rPr>
                <a:t>2</a:t>
              </a:r>
              <a:endParaRPr lang="zh-TW" altLang="en-US" sz="4400" b="1" dirty="0">
                <a:solidFill>
                  <a:schemeClr val="bg1"/>
                </a:solidFill>
                <a:latin typeface="華康圓體 Std W12" panose="02000C00000000000000" pitchFamily="50" charset="-120"/>
                <a:ea typeface="華康圓體 Std W12" panose="02000C00000000000000" pitchFamily="50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6230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69047F-89B2-4473-A2A9-B7EB7F307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7862" y="944880"/>
            <a:ext cx="9745937" cy="5254308"/>
          </a:xfrm>
        </p:spPr>
        <p:txBody>
          <a:bodyPr>
            <a:normAutofit/>
          </a:bodyPr>
          <a:lstStyle/>
          <a:p>
            <a:r>
              <a:rPr lang="en-US" altLang="zh-TW" dirty="0"/>
              <a:t>LED</a:t>
            </a:r>
            <a:r>
              <a:rPr lang="zh-TW" altLang="en-US" dirty="0"/>
              <a:t>能發出各種顏色的光，可以當成彩色燈或狀態指示燈</a:t>
            </a:r>
            <a:r>
              <a:rPr lang="en-US" altLang="zh-TW" dirty="0"/>
              <a:t>, </a:t>
            </a:r>
            <a:r>
              <a:rPr lang="zh-TW" altLang="en-US" dirty="0"/>
              <a:t>這單元要教大家來作生活上可以看到的各種燈光控制</a:t>
            </a:r>
            <a:endParaRPr lang="en-US" altLang="zh-TW" dirty="0"/>
          </a:p>
          <a:p>
            <a:pPr marL="914400" lvl="1" indent="-457200">
              <a:buFont typeface="+mj-lt"/>
              <a:buAutoNum type="alphaLcParenR"/>
            </a:pPr>
            <a:r>
              <a:rPr lang="zh-TW" altLang="en-US" dirty="0"/>
              <a:t>認識</a:t>
            </a:r>
            <a:r>
              <a:rPr lang="en-US" altLang="zh-TW" dirty="0"/>
              <a:t>LED</a:t>
            </a:r>
            <a:r>
              <a:rPr lang="zh-TW" altLang="en-US" dirty="0"/>
              <a:t>燈</a:t>
            </a:r>
            <a:endParaRPr lang="en-US" altLang="zh-TW" dirty="0"/>
          </a:p>
          <a:p>
            <a:pPr marL="914400" lvl="1" indent="-457200">
              <a:buFont typeface="+mj-lt"/>
              <a:buAutoNum type="alphaLcParenR"/>
            </a:pPr>
            <a:r>
              <a:rPr lang="zh-TW" altLang="en-US" dirty="0"/>
              <a:t>紅綠燈</a:t>
            </a:r>
            <a:endParaRPr lang="en-US" altLang="zh-TW" dirty="0"/>
          </a:p>
          <a:p>
            <a:pPr marL="914400" lvl="1" indent="-457200">
              <a:buFont typeface="+mj-lt"/>
              <a:buAutoNum type="alphaLcParenR"/>
            </a:pPr>
            <a:r>
              <a:rPr lang="zh-TW" altLang="en-US" dirty="0"/>
              <a:t>廣告面板</a:t>
            </a:r>
            <a:endParaRPr lang="en-US" altLang="zh-TW" dirty="0"/>
          </a:p>
          <a:p>
            <a:pPr marL="914400" lvl="1" indent="-457200">
              <a:buFont typeface="+mj-lt"/>
              <a:buAutoNum type="alphaLcParenR"/>
            </a:pPr>
            <a:r>
              <a:rPr lang="zh-TW" altLang="en-US" dirty="0"/>
              <a:t>炫彩燈</a:t>
            </a:r>
            <a:endParaRPr lang="en-US" altLang="zh-TW" dirty="0"/>
          </a:p>
          <a:p>
            <a:pPr marL="914400" lvl="1" indent="-457200">
              <a:buFont typeface="+mj-lt"/>
              <a:buAutoNum type="alphaLcParenR"/>
            </a:pPr>
            <a:r>
              <a:rPr lang="zh-TW" altLang="en-US" dirty="0"/>
              <a:t>流水燈</a:t>
            </a:r>
            <a:endParaRPr lang="en-US" altLang="zh-TW" dirty="0"/>
          </a:p>
          <a:p>
            <a:pPr marL="914400" lvl="1" indent="-457200">
              <a:buFont typeface="+mj-lt"/>
              <a:buAutoNum type="alphaLcParenR"/>
            </a:pPr>
            <a:r>
              <a:rPr lang="zh-TW" altLang="en-US" dirty="0"/>
              <a:t>七彩呼吸燈</a:t>
            </a:r>
            <a:endParaRPr lang="en-US" altLang="zh-TW" dirty="0"/>
          </a:p>
          <a:p>
            <a:pPr marL="914400" lvl="1" indent="-457200">
              <a:buFont typeface="+mj-lt"/>
              <a:buAutoNum type="alphaLcParenR"/>
            </a:pPr>
            <a:endParaRPr lang="en-US" altLang="zh-TW" dirty="0"/>
          </a:p>
          <a:p>
            <a:r>
              <a:rPr lang="zh-TW" altLang="en-US" dirty="0"/>
              <a:t>材料</a:t>
            </a:r>
            <a:endParaRPr lang="en-US" altLang="zh-TW" dirty="0"/>
          </a:p>
          <a:p>
            <a:pPr marL="914400" lvl="1" indent="-457200">
              <a:buFont typeface="+mj-lt"/>
              <a:buAutoNum type="alphaLcParenR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ePy-Plus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altLang="zh-TW" dirty="0"/>
              <a:t>RGB LED</a:t>
            </a:r>
            <a:r>
              <a:rPr lang="zh-TW" altLang="en-US" dirty="0"/>
              <a:t>燈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40B16DA-9F1B-4449-A6A3-084286560844}"/>
              </a:ext>
            </a:extLst>
          </p:cNvPr>
          <p:cNvSpPr txBox="1"/>
          <p:nvPr/>
        </p:nvSpPr>
        <p:spPr>
          <a:xfrm>
            <a:off x="509211" y="2641600"/>
            <a:ext cx="800219" cy="2144177"/>
          </a:xfrm>
          <a:prstGeom prst="rect">
            <a:avLst/>
          </a:prstGeom>
          <a:noFill/>
        </p:spPr>
        <p:txBody>
          <a:bodyPr vert="eaVert" wrap="none" rtlCol="0" anchor="ctr">
            <a:spAutoFit/>
          </a:bodyPr>
          <a:lstStyle/>
          <a:p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</a:rPr>
              <a:t>學習目的</a:t>
            </a:r>
          </a:p>
        </p:txBody>
      </p:sp>
    </p:spTree>
    <p:extLst>
      <p:ext uri="{BB962C8B-B14F-4D97-AF65-F5344CB8AC3E}">
        <p14:creationId xmlns:p14="http://schemas.microsoft.com/office/powerpoint/2010/main" val="306262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542BD94D-F6D2-4240-A43B-3B59485CA4A8}"/>
              </a:ext>
            </a:extLst>
          </p:cNvPr>
          <p:cNvSpPr txBox="1"/>
          <p:nvPr/>
        </p:nvSpPr>
        <p:spPr>
          <a:xfrm>
            <a:off x="1631633" y="163948"/>
            <a:ext cx="59629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600" b="1" dirty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進階練習</a:t>
            </a:r>
            <a:endParaRPr lang="zh-TW" altLang="en-US" sz="3600" dirty="0">
              <a:solidFill>
                <a:srgbClr val="FF9900"/>
              </a:solidFill>
            </a:endParaRP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39AFE771-07DF-410D-B66D-7D34F2D13424}"/>
              </a:ext>
            </a:extLst>
          </p:cNvPr>
          <p:cNvSpPr txBox="1">
            <a:spLocks/>
          </p:cNvSpPr>
          <p:nvPr/>
        </p:nvSpPr>
        <p:spPr>
          <a:xfrm>
            <a:off x="1449850" y="1225145"/>
            <a:ext cx="10312629" cy="6246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利用小拍來做一個聖誕樹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44DFCC92-688D-E3DF-96A8-DD96EE3E6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197" y="1751954"/>
            <a:ext cx="2147614" cy="3014614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6935618E-71F8-4852-B39D-152EAFA3CF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475" y="1751954"/>
            <a:ext cx="2559050" cy="3028950"/>
          </a:xfrm>
          <a:prstGeom prst="rect">
            <a:avLst/>
          </a:prstGeom>
        </p:spPr>
      </p:pic>
      <p:sp>
        <p:nvSpPr>
          <p:cNvPr id="17" name="TextBox 2">
            <a:extLst>
              <a:ext uri="{FF2B5EF4-FFF2-40B4-BE49-F238E27FC236}">
                <a16:creationId xmlns:a16="http://schemas.microsoft.com/office/drawing/2014/main" id="{49565A21-9387-E339-5BD1-64F44FAD25C6}"/>
              </a:ext>
            </a:extLst>
          </p:cNvPr>
          <p:cNvSpPr txBox="1"/>
          <p:nvPr/>
        </p:nvSpPr>
        <p:spPr>
          <a:xfrm>
            <a:off x="134430" y="3421940"/>
            <a:ext cx="141739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點</a:t>
            </a:r>
            <a:endParaRPr lang="en-US" altLang="zh-TW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亮</a:t>
            </a:r>
            <a:endParaRPr lang="en-US" altLang="zh-TW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彩</a:t>
            </a:r>
            <a:endParaRPr lang="en-US" altLang="zh-TW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色</a:t>
            </a:r>
            <a:endParaRPr lang="en-US" altLang="zh-TW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燈</a:t>
            </a:r>
            <a:endParaRPr lang="en-US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18" name="群組 12">
            <a:extLst>
              <a:ext uri="{FF2B5EF4-FFF2-40B4-BE49-F238E27FC236}">
                <a16:creationId xmlns:a16="http://schemas.microsoft.com/office/drawing/2014/main" id="{D35E0227-27C5-2B20-45C1-D2241F71E67E}"/>
              </a:ext>
            </a:extLst>
          </p:cNvPr>
          <p:cNvGrpSpPr/>
          <p:nvPr/>
        </p:nvGrpSpPr>
        <p:grpSpPr>
          <a:xfrm>
            <a:off x="429520" y="2652499"/>
            <a:ext cx="794597" cy="769441"/>
            <a:chOff x="2527069" y="279766"/>
            <a:chExt cx="995821" cy="1062207"/>
          </a:xfrm>
        </p:grpSpPr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CA159D40-4D6B-3851-191D-18432A252F81}"/>
                </a:ext>
              </a:extLst>
            </p:cNvPr>
            <p:cNvSpPr/>
            <p:nvPr/>
          </p:nvSpPr>
          <p:spPr>
            <a:xfrm>
              <a:off x="2527069" y="299258"/>
              <a:ext cx="995821" cy="99582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sp>
          <p:nvSpPr>
            <p:cNvPr id="20" name="矩形 8">
              <a:extLst>
                <a:ext uri="{FF2B5EF4-FFF2-40B4-BE49-F238E27FC236}">
                  <a16:creationId xmlns:a16="http://schemas.microsoft.com/office/drawing/2014/main" id="{D79D61A0-EF0C-7CDA-70D6-A9945C961F9F}"/>
                </a:ext>
              </a:extLst>
            </p:cNvPr>
            <p:cNvSpPr/>
            <p:nvPr/>
          </p:nvSpPr>
          <p:spPr>
            <a:xfrm>
              <a:off x="2680264" y="279766"/>
              <a:ext cx="506073" cy="10622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zh-TW" sz="4400" b="1" dirty="0">
                  <a:solidFill>
                    <a:schemeClr val="bg1"/>
                  </a:solidFill>
                  <a:latin typeface="華康圓體 Std W12" panose="02000C00000000000000" pitchFamily="50" charset="-120"/>
                  <a:ea typeface="華康圓體 Std W12" panose="02000C00000000000000" pitchFamily="50" charset="-120"/>
                </a:rPr>
                <a:t>2</a:t>
              </a:r>
              <a:endParaRPr lang="zh-TW" altLang="en-US" sz="4400" b="1" dirty="0">
                <a:solidFill>
                  <a:schemeClr val="bg1"/>
                </a:solidFill>
                <a:latin typeface="華康圓體 Std W12" panose="02000C00000000000000" pitchFamily="50" charset="-120"/>
                <a:ea typeface="華康圓體 Std W12" panose="02000C00000000000000" pitchFamily="50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145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C45CBFE-9E4F-8AEF-FB09-F93589F29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554407" y="1437447"/>
            <a:ext cx="2279985" cy="257104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42BD94D-F6D2-4240-A43B-3B59485CA4A8}"/>
              </a:ext>
            </a:extLst>
          </p:cNvPr>
          <p:cNvSpPr txBox="1"/>
          <p:nvPr/>
        </p:nvSpPr>
        <p:spPr>
          <a:xfrm>
            <a:off x="1631633" y="163948"/>
            <a:ext cx="59629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600" b="1" dirty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認識彩色燈控制指令</a:t>
            </a:r>
            <a:endParaRPr lang="zh-TW" altLang="en-US" sz="3600" dirty="0">
              <a:solidFill>
                <a:srgbClr val="FF9900"/>
              </a:solidFill>
            </a:endParaRP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39AFE771-07DF-410D-B66D-7D34F2D13424}"/>
              </a:ext>
            </a:extLst>
          </p:cNvPr>
          <p:cNvSpPr txBox="1">
            <a:spLocks/>
          </p:cNvSpPr>
          <p:nvPr/>
        </p:nvSpPr>
        <p:spPr>
          <a:xfrm>
            <a:off x="1449850" y="1127761"/>
            <a:ext cx="10312629" cy="7220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小派可以外接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64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顆彩色燈燈板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接線方式如下圖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彩色燈的編號可以從燈板上找到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“1”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”64”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的數字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 </a:t>
            </a:r>
            <a:endParaRPr lang="zh-HK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1FA47381-EADB-4BAB-8BD0-0B71794C7C6A}"/>
              </a:ext>
            </a:extLst>
          </p:cNvPr>
          <p:cNvSpPr txBox="1">
            <a:spLocks/>
          </p:cNvSpPr>
          <p:nvPr/>
        </p:nvSpPr>
        <p:spPr>
          <a:xfrm>
            <a:off x="1317769" y="4274618"/>
            <a:ext cx="10312629" cy="6246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彩色燈的控制指令</a:t>
            </a:r>
            <a:endParaRPr lang="en-US" altLang="zh-CN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TextBox 2">
            <a:extLst>
              <a:ext uri="{FF2B5EF4-FFF2-40B4-BE49-F238E27FC236}">
                <a16:creationId xmlns:a16="http://schemas.microsoft.com/office/drawing/2014/main" id="{C1266917-90CE-4FE1-2D12-3364AE421DA2}"/>
              </a:ext>
            </a:extLst>
          </p:cNvPr>
          <p:cNvSpPr txBox="1"/>
          <p:nvPr/>
        </p:nvSpPr>
        <p:spPr>
          <a:xfrm>
            <a:off x="134430" y="3421940"/>
            <a:ext cx="141739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文</a:t>
            </a:r>
            <a:endParaRPr lang="en-US" altLang="zh-TW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字</a:t>
            </a:r>
            <a:endParaRPr lang="en-US" altLang="zh-TW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</a:t>
            </a:r>
            <a:endParaRPr lang="en-US" altLang="zh-TW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形</a:t>
            </a:r>
            <a:endParaRPr lang="en-US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32" name="群組 12">
            <a:extLst>
              <a:ext uri="{FF2B5EF4-FFF2-40B4-BE49-F238E27FC236}">
                <a16:creationId xmlns:a16="http://schemas.microsoft.com/office/drawing/2014/main" id="{F0DFE834-A90F-3E6D-1059-F69FDDFF58FC}"/>
              </a:ext>
            </a:extLst>
          </p:cNvPr>
          <p:cNvGrpSpPr/>
          <p:nvPr/>
        </p:nvGrpSpPr>
        <p:grpSpPr>
          <a:xfrm>
            <a:off x="429520" y="2652499"/>
            <a:ext cx="794597" cy="769441"/>
            <a:chOff x="2527069" y="279766"/>
            <a:chExt cx="995821" cy="1062207"/>
          </a:xfrm>
        </p:grpSpPr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077270EA-6175-29C7-6634-4359DA949FA9}"/>
                </a:ext>
              </a:extLst>
            </p:cNvPr>
            <p:cNvSpPr/>
            <p:nvPr/>
          </p:nvSpPr>
          <p:spPr>
            <a:xfrm>
              <a:off x="2527069" y="299258"/>
              <a:ext cx="995821" cy="99582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sp>
          <p:nvSpPr>
            <p:cNvPr id="34" name="矩形 8">
              <a:extLst>
                <a:ext uri="{FF2B5EF4-FFF2-40B4-BE49-F238E27FC236}">
                  <a16:creationId xmlns:a16="http://schemas.microsoft.com/office/drawing/2014/main" id="{23B12A52-6E5D-9712-5303-E25A4D22C204}"/>
                </a:ext>
              </a:extLst>
            </p:cNvPr>
            <p:cNvSpPr/>
            <p:nvPr/>
          </p:nvSpPr>
          <p:spPr>
            <a:xfrm>
              <a:off x="2680264" y="279766"/>
              <a:ext cx="506073" cy="10622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zh-TW" sz="4400" b="1" dirty="0">
                  <a:solidFill>
                    <a:schemeClr val="bg1"/>
                  </a:solidFill>
                  <a:latin typeface="華康圓體 Std W12" panose="02000C00000000000000" pitchFamily="50" charset="-120"/>
                  <a:ea typeface="華康圓體 Std W12" panose="02000C00000000000000" pitchFamily="50" charset="-120"/>
                </a:rPr>
                <a:t>3</a:t>
              </a:r>
              <a:endParaRPr lang="zh-TW" altLang="en-US" sz="4400" b="1" dirty="0">
                <a:solidFill>
                  <a:schemeClr val="bg1"/>
                </a:solidFill>
                <a:latin typeface="華康圓體 Std W12" panose="02000C00000000000000" pitchFamily="50" charset="-120"/>
                <a:ea typeface="華康圓體 Std W12" panose="02000C00000000000000" pitchFamily="50" charset="-120"/>
              </a:endParaRPr>
            </a:p>
          </p:txBody>
        </p:sp>
      </p:grpSp>
      <p:sp>
        <p:nvSpPr>
          <p:cNvPr id="6" name="文字方塊 5">
            <a:extLst>
              <a:ext uri="{FF2B5EF4-FFF2-40B4-BE49-F238E27FC236}">
                <a16:creationId xmlns:a16="http://schemas.microsoft.com/office/drawing/2014/main" id="{CCB12BD3-FF71-B39A-F134-9EADAC989402}"/>
              </a:ext>
            </a:extLst>
          </p:cNvPr>
          <p:cNvSpPr txBox="1"/>
          <p:nvPr/>
        </p:nvSpPr>
        <p:spPr>
          <a:xfrm>
            <a:off x="4165206" y="22140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CCFE1A5D-3280-7681-1BE3-1C4CD3960A57}"/>
              </a:ext>
            </a:extLst>
          </p:cNvPr>
          <p:cNvSpPr txBox="1"/>
          <p:nvPr/>
        </p:nvSpPr>
        <p:spPr>
          <a:xfrm>
            <a:off x="5939547" y="21540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8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D69E2E0E-9EA8-D89E-FD92-F5096D0E1556}"/>
              </a:ext>
            </a:extLst>
          </p:cNvPr>
          <p:cNvSpPr txBox="1"/>
          <p:nvPr/>
        </p:nvSpPr>
        <p:spPr>
          <a:xfrm>
            <a:off x="5942029" y="355760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64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E0AA68F6-C80A-2C48-9A99-7840A63D2A16}"/>
              </a:ext>
            </a:extLst>
          </p:cNvPr>
          <p:cNvSpPr txBox="1"/>
          <p:nvPr/>
        </p:nvSpPr>
        <p:spPr>
          <a:xfrm>
            <a:off x="4094500" y="355760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57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37" name="圖片 36">
            <a:extLst>
              <a:ext uri="{FF2B5EF4-FFF2-40B4-BE49-F238E27FC236}">
                <a16:creationId xmlns:a16="http://schemas.microsoft.com/office/drawing/2014/main" id="{51A96FE2-85AD-EAB6-5D0F-DCE01291C6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2072" y="4699212"/>
            <a:ext cx="2076557" cy="692186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923B8A02-13FD-4241-3E75-85FB6873A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484" y="4715641"/>
            <a:ext cx="3175116" cy="2020123"/>
          </a:xfrm>
          <a:prstGeom prst="rect">
            <a:avLst/>
          </a:prstGeom>
        </p:spPr>
      </p:pic>
      <p:sp>
        <p:nvSpPr>
          <p:cNvPr id="40" name="文字方塊 39">
            <a:extLst>
              <a:ext uri="{FF2B5EF4-FFF2-40B4-BE49-F238E27FC236}">
                <a16:creationId xmlns:a16="http://schemas.microsoft.com/office/drawing/2014/main" id="{423B00F7-B890-B6CD-A5AD-FAA09B29096E}"/>
              </a:ext>
            </a:extLst>
          </p:cNvPr>
          <p:cNvSpPr txBox="1"/>
          <p:nvPr/>
        </p:nvSpPr>
        <p:spPr>
          <a:xfrm>
            <a:off x="8340023" y="4678522"/>
            <a:ext cx="31001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※</a:t>
            </a:r>
            <a:r>
              <a:rPr lang="zh-TW" altLang="en-US" sz="18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可直接點選每個燈號所要亮的顏色</a:t>
            </a:r>
            <a:r>
              <a:rPr lang="en-US" altLang="zh-TW" sz="18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18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黑色表示不亮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8CCA563-C913-E54B-5097-18580BFF1E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2104" y="5391398"/>
            <a:ext cx="962696" cy="126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92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449" y="1220034"/>
            <a:ext cx="4987038" cy="2628223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272" y="1126873"/>
            <a:ext cx="4715412" cy="3126827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1797269" y="399783"/>
            <a:ext cx="8460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Try and write what you see.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1797269" y="4838914"/>
            <a:ext cx="4099035" cy="121426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圓角矩形 6"/>
          <p:cNvSpPr/>
          <p:nvPr/>
        </p:nvSpPr>
        <p:spPr>
          <a:xfrm>
            <a:off x="7204841" y="4838914"/>
            <a:ext cx="4099035" cy="121426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878291" y="4296384"/>
            <a:ext cx="2051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see ………. </a:t>
            </a:r>
          </a:p>
        </p:txBody>
      </p:sp>
      <p:sp>
        <p:nvSpPr>
          <p:cNvPr id="10" name="矩形 9"/>
          <p:cNvSpPr/>
          <p:nvPr/>
        </p:nvSpPr>
        <p:spPr>
          <a:xfrm>
            <a:off x="7019272" y="4262013"/>
            <a:ext cx="1255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 see ………. </a:t>
            </a: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693EB420-EEB3-9FAD-CC30-C2CD27EEE1EB}"/>
              </a:ext>
            </a:extLst>
          </p:cNvPr>
          <p:cNvSpPr txBox="1"/>
          <p:nvPr/>
        </p:nvSpPr>
        <p:spPr>
          <a:xfrm>
            <a:off x="134430" y="3421940"/>
            <a:ext cx="141739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文</a:t>
            </a:r>
            <a:endParaRPr lang="en-US" altLang="zh-TW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字</a:t>
            </a:r>
            <a:endParaRPr lang="en-US" altLang="zh-TW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</a:t>
            </a:r>
            <a:endParaRPr lang="en-US" altLang="zh-TW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形</a:t>
            </a:r>
            <a:endParaRPr lang="en-US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12" name="群組 12">
            <a:extLst>
              <a:ext uri="{FF2B5EF4-FFF2-40B4-BE49-F238E27FC236}">
                <a16:creationId xmlns:a16="http://schemas.microsoft.com/office/drawing/2014/main" id="{971D23F0-823D-429A-BB60-B81168CD9E47}"/>
              </a:ext>
            </a:extLst>
          </p:cNvPr>
          <p:cNvGrpSpPr/>
          <p:nvPr/>
        </p:nvGrpSpPr>
        <p:grpSpPr>
          <a:xfrm>
            <a:off x="429520" y="2652499"/>
            <a:ext cx="794597" cy="769441"/>
            <a:chOff x="2527069" y="279766"/>
            <a:chExt cx="995821" cy="1062207"/>
          </a:xfrm>
        </p:grpSpPr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DE2D1395-8E20-F5D3-1A25-118F306A5DCA}"/>
                </a:ext>
              </a:extLst>
            </p:cNvPr>
            <p:cNvSpPr/>
            <p:nvPr/>
          </p:nvSpPr>
          <p:spPr>
            <a:xfrm>
              <a:off x="2527069" y="299258"/>
              <a:ext cx="995821" cy="99582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sp>
          <p:nvSpPr>
            <p:cNvPr id="14" name="矩形 8">
              <a:extLst>
                <a:ext uri="{FF2B5EF4-FFF2-40B4-BE49-F238E27FC236}">
                  <a16:creationId xmlns:a16="http://schemas.microsoft.com/office/drawing/2014/main" id="{5A15B1E0-1FCB-5750-F092-299B9665B593}"/>
                </a:ext>
              </a:extLst>
            </p:cNvPr>
            <p:cNvSpPr/>
            <p:nvPr/>
          </p:nvSpPr>
          <p:spPr>
            <a:xfrm>
              <a:off x="2680264" y="279766"/>
              <a:ext cx="506073" cy="10622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zh-TW" sz="4400" b="1" dirty="0">
                  <a:solidFill>
                    <a:schemeClr val="bg1"/>
                  </a:solidFill>
                  <a:latin typeface="華康圓體 Std W12" panose="02000C00000000000000" pitchFamily="50" charset="-120"/>
                  <a:ea typeface="華康圓體 Std W12" panose="02000C00000000000000" pitchFamily="50" charset="-120"/>
                </a:rPr>
                <a:t>3</a:t>
              </a:r>
              <a:endParaRPr lang="zh-TW" altLang="en-US" sz="4400" b="1" dirty="0">
                <a:solidFill>
                  <a:schemeClr val="bg1"/>
                </a:solidFill>
                <a:latin typeface="華康圓體 Std W12" panose="02000C00000000000000" pitchFamily="50" charset="-120"/>
                <a:ea typeface="華康圓體 Std W12" panose="02000C00000000000000" pitchFamily="50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7050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420" y="609598"/>
            <a:ext cx="5635497" cy="406228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556" y="863835"/>
            <a:ext cx="4715412" cy="3126827"/>
          </a:xfrm>
          <a:prstGeom prst="rect">
            <a:avLst/>
          </a:prstGeom>
        </p:spPr>
      </p:pic>
      <p:sp>
        <p:nvSpPr>
          <p:cNvPr id="4" name="圓角矩形 3"/>
          <p:cNvSpPr/>
          <p:nvPr/>
        </p:nvSpPr>
        <p:spPr>
          <a:xfrm>
            <a:off x="6886685" y="4926567"/>
            <a:ext cx="4099035" cy="121426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1696364" y="4302551"/>
            <a:ext cx="1255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 see ………. </a:t>
            </a:r>
          </a:p>
        </p:txBody>
      </p:sp>
      <p:sp>
        <p:nvSpPr>
          <p:cNvPr id="6" name="圓角矩形 5"/>
          <p:cNvSpPr/>
          <p:nvPr/>
        </p:nvSpPr>
        <p:spPr>
          <a:xfrm>
            <a:off x="1760744" y="4935766"/>
            <a:ext cx="4099035" cy="121426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EE82F1AC-7C16-6D83-FE76-F1DDCACF0710}"/>
              </a:ext>
            </a:extLst>
          </p:cNvPr>
          <p:cNvSpPr txBox="1"/>
          <p:nvPr/>
        </p:nvSpPr>
        <p:spPr>
          <a:xfrm>
            <a:off x="134430" y="3421940"/>
            <a:ext cx="141739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文</a:t>
            </a:r>
            <a:endParaRPr lang="en-US" altLang="zh-TW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字</a:t>
            </a:r>
            <a:endParaRPr lang="en-US" altLang="zh-TW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</a:t>
            </a:r>
            <a:endParaRPr lang="en-US" altLang="zh-TW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形</a:t>
            </a:r>
            <a:endParaRPr lang="en-US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8" name="群組 12">
            <a:extLst>
              <a:ext uri="{FF2B5EF4-FFF2-40B4-BE49-F238E27FC236}">
                <a16:creationId xmlns:a16="http://schemas.microsoft.com/office/drawing/2014/main" id="{BA536DEA-DAE4-F66A-85B4-224DD5D53856}"/>
              </a:ext>
            </a:extLst>
          </p:cNvPr>
          <p:cNvGrpSpPr/>
          <p:nvPr/>
        </p:nvGrpSpPr>
        <p:grpSpPr>
          <a:xfrm>
            <a:off x="429520" y="2652499"/>
            <a:ext cx="794597" cy="769441"/>
            <a:chOff x="2527069" y="279766"/>
            <a:chExt cx="995821" cy="1062207"/>
          </a:xfrm>
        </p:grpSpPr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C4E31105-771D-D87B-906A-F6EAE414DB8B}"/>
                </a:ext>
              </a:extLst>
            </p:cNvPr>
            <p:cNvSpPr/>
            <p:nvPr/>
          </p:nvSpPr>
          <p:spPr>
            <a:xfrm>
              <a:off x="2527069" y="299258"/>
              <a:ext cx="995821" cy="99582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sp>
          <p:nvSpPr>
            <p:cNvPr id="10" name="矩形 8">
              <a:extLst>
                <a:ext uri="{FF2B5EF4-FFF2-40B4-BE49-F238E27FC236}">
                  <a16:creationId xmlns:a16="http://schemas.microsoft.com/office/drawing/2014/main" id="{D4017CF7-5DC6-1DF2-BF6C-98EC597F2405}"/>
                </a:ext>
              </a:extLst>
            </p:cNvPr>
            <p:cNvSpPr/>
            <p:nvPr/>
          </p:nvSpPr>
          <p:spPr>
            <a:xfrm>
              <a:off x="2680264" y="279766"/>
              <a:ext cx="506073" cy="10622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zh-TW" sz="4400" b="1" dirty="0">
                  <a:solidFill>
                    <a:schemeClr val="bg1"/>
                  </a:solidFill>
                  <a:latin typeface="華康圓體 Std W12" panose="02000C00000000000000" pitchFamily="50" charset="-120"/>
                  <a:ea typeface="華康圓體 Std W12" panose="02000C00000000000000" pitchFamily="50" charset="-120"/>
                </a:rPr>
                <a:t>3</a:t>
              </a:r>
              <a:endParaRPr lang="zh-TW" altLang="en-US" sz="4400" b="1" dirty="0">
                <a:solidFill>
                  <a:schemeClr val="bg1"/>
                </a:solidFill>
                <a:latin typeface="華康圓體 Std W12" panose="02000C00000000000000" pitchFamily="50" charset="-120"/>
                <a:ea typeface="華康圓體 Std W12" panose="02000C00000000000000" pitchFamily="50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0350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033" y="0"/>
            <a:ext cx="5600113" cy="584900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541" y="399072"/>
            <a:ext cx="4987038" cy="262822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932585" y="4129006"/>
            <a:ext cx="1255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 see ………. </a:t>
            </a:r>
          </a:p>
        </p:txBody>
      </p:sp>
      <p:sp>
        <p:nvSpPr>
          <p:cNvPr id="7" name="圓角矩形 6"/>
          <p:cNvSpPr/>
          <p:nvPr/>
        </p:nvSpPr>
        <p:spPr>
          <a:xfrm>
            <a:off x="1996965" y="4762221"/>
            <a:ext cx="4099035" cy="121426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B1835A56-6908-2556-8D88-B84514929D8A}"/>
              </a:ext>
            </a:extLst>
          </p:cNvPr>
          <p:cNvSpPr txBox="1"/>
          <p:nvPr/>
        </p:nvSpPr>
        <p:spPr>
          <a:xfrm>
            <a:off x="134430" y="3421940"/>
            <a:ext cx="141739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文</a:t>
            </a:r>
            <a:endParaRPr lang="en-US" altLang="zh-TW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字</a:t>
            </a:r>
            <a:endParaRPr lang="en-US" altLang="zh-TW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</a:t>
            </a:r>
            <a:endParaRPr lang="en-US" altLang="zh-TW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形</a:t>
            </a:r>
            <a:endParaRPr lang="en-US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9" name="群組 12">
            <a:extLst>
              <a:ext uri="{FF2B5EF4-FFF2-40B4-BE49-F238E27FC236}">
                <a16:creationId xmlns:a16="http://schemas.microsoft.com/office/drawing/2014/main" id="{C711D3B7-F531-3D65-2C73-A8C41D478D9C}"/>
              </a:ext>
            </a:extLst>
          </p:cNvPr>
          <p:cNvGrpSpPr/>
          <p:nvPr/>
        </p:nvGrpSpPr>
        <p:grpSpPr>
          <a:xfrm>
            <a:off x="429520" y="2652499"/>
            <a:ext cx="794597" cy="769441"/>
            <a:chOff x="2527069" y="279766"/>
            <a:chExt cx="995821" cy="1062207"/>
          </a:xfrm>
        </p:grpSpPr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F8CBAC08-1250-53DE-E745-0774CC074BE3}"/>
                </a:ext>
              </a:extLst>
            </p:cNvPr>
            <p:cNvSpPr/>
            <p:nvPr/>
          </p:nvSpPr>
          <p:spPr>
            <a:xfrm>
              <a:off x="2527069" y="299258"/>
              <a:ext cx="995821" cy="99582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sp>
          <p:nvSpPr>
            <p:cNvPr id="11" name="矩形 8">
              <a:extLst>
                <a:ext uri="{FF2B5EF4-FFF2-40B4-BE49-F238E27FC236}">
                  <a16:creationId xmlns:a16="http://schemas.microsoft.com/office/drawing/2014/main" id="{6A967002-A4AC-FD53-C7FF-872F2AD4B272}"/>
                </a:ext>
              </a:extLst>
            </p:cNvPr>
            <p:cNvSpPr/>
            <p:nvPr/>
          </p:nvSpPr>
          <p:spPr>
            <a:xfrm>
              <a:off x="2680264" y="279766"/>
              <a:ext cx="506073" cy="10622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zh-TW" sz="4400" b="1" dirty="0">
                  <a:solidFill>
                    <a:schemeClr val="bg1"/>
                  </a:solidFill>
                  <a:latin typeface="華康圓體 Std W12" panose="02000C00000000000000" pitchFamily="50" charset="-120"/>
                  <a:ea typeface="華康圓體 Std W12" panose="02000C00000000000000" pitchFamily="50" charset="-120"/>
                </a:rPr>
                <a:t>3</a:t>
              </a:r>
              <a:endParaRPr lang="zh-TW" altLang="en-US" sz="4400" b="1" dirty="0">
                <a:solidFill>
                  <a:schemeClr val="bg1"/>
                </a:solidFill>
                <a:latin typeface="華康圓體 Std W12" panose="02000C00000000000000" pitchFamily="50" charset="-120"/>
                <a:ea typeface="華康圓體 Std W12" panose="02000C00000000000000" pitchFamily="50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0643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277" y="26798"/>
            <a:ext cx="5600113" cy="5849007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844" y="26798"/>
            <a:ext cx="4906060" cy="593490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162377" y="5734087"/>
            <a:ext cx="1255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 see ………. </a:t>
            </a:r>
          </a:p>
        </p:txBody>
      </p:sp>
      <p:sp>
        <p:nvSpPr>
          <p:cNvPr id="5" name="圓角矩形 4"/>
          <p:cNvSpPr/>
          <p:nvPr/>
        </p:nvSpPr>
        <p:spPr>
          <a:xfrm>
            <a:off x="2166332" y="6167119"/>
            <a:ext cx="3828068" cy="57524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E089AEFB-6F0B-2AB5-B4DF-01AFF0F910A8}"/>
              </a:ext>
            </a:extLst>
          </p:cNvPr>
          <p:cNvSpPr txBox="1"/>
          <p:nvPr/>
        </p:nvSpPr>
        <p:spPr>
          <a:xfrm>
            <a:off x="134430" y="3421940"/>
            <a:ext cx="141739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文</a:t>
            </a:r>
            <a:endParaRPr lang="en-US" altLang="zh-TW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字</a:t>
            </a:r>
            <a:endParaRPr lang="en-US" altLang="zh-TW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</a:t>
            </a:r>
            <a:endParaRPr lang="en-US" altLang="zh-TW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形</a:t>
            </a:r>
            <a:endParaRPr lang="en-US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7" name="群組 12">
            <a:extLst>
              <a:ext uri="{FF2B5EF4-FFF2-40B4-BE49-F238E27FC236}">
                <a16:creationId xmlns:a16="http://schemas.microsoft.com/office/drawing/2014/main" id="{AFA2694F-CCA2-1E1A-A146-CC595EFF93B8}"/>
              </a:ext>
            </a:extLst>
          </p:cNvPr>
          <p:cNvGrpSpPr/>
          <p:nvPr/>
        </p:nvGrpSpPr>
        <p:grpSpPr>
          <a:xfrm>
            <a:off x="429520" y="2652499"/>
            <a:ext cx="794597" cy="769441"/>
            <a:chOff x="2527069" y="279766"/>
            <a:chExt cx="995821" cy="1062207"/>
          </a:xfrm>
        </p:grpSpPr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CC7F8C27-766E-9355-CBEF-46409D978F67}"/>
                </a:ext>
              </a:extLst>
            </p:cNvPr>
            <p:cNvSpPr/>
            <p:nvPr/>
          </p:nvSpPr>
          <p:spPr>
            <a:xfrm>
              <a:off x="2527069" y="299258"/>
              <a:ext cx="995821" cy="99582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B66DE8B-8FA5-DCAF-8F94-AF9BB95DB369}"/>
                </a:ext>
              </a:extLst>
            </p:cNvPr>
            <p:cNvSpPr/>
            <p:nvPr/>
          </p:nvSpPr>
          <p:spPr>
            <a:xfrm>
              <a:off x="2680264" y="279766"/>
              <a:ext cx="506073" cy="10622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zh-TW" sz="4400" b="1" dirty="0">
                  <a:solidFill>
                    <a:schemeClr val="bg1"/>
                  </a:solidFill>
                  <a:latin typeface="華康圓體 Std W12" panose="02000C00000000000000" pitchFamily="50" charset="-120"/>
                  <a:ea typeface="華康圓體 Std W12" panose="02000C00000000000000" pitchFamily="50" charset="-120"/>
                </a:rPr>
                <a:t>3</a:t>
              </a:r>
              <a:endParaRPr lang="zh-TW" altLang="en-US" sz="4400" b="1" dirty="0">
                <a:solidFill>
                  <a:schemeClr val="bg1"/>
                </a:solidFill>
                <a:latin typeface="華康圓體 Std W12" panose="02000C00000000000000" pitchFamily="50" charset="-120"/>
                <a:ea typeface="華康圓體 Std W12" panose="02000C00000000000000" pitchFamily="50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0129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797269" y="399783"/>
            <a:ext cx="8460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Make your own robot.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1797269" y="1254642"/>
            <a:ext cx="2254102" cy="139286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4728262" y="1539213"/>
            <a:ext cx="47950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First, the robot’s legs go on.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1797269" y="2917592"/>
            <a:ext cx="2254102" cy="139286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4728262" y="3321637"/>
            <a:ext cx="50373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Next, the robot’s arms go on.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1797269" y="4888160"/>
            <a:ext cx="2254102" cy="139286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2" name="矩形 11"/>
          <p:cNvSpPr/>
          <p:nvPr/>
        </p:nvSpPr>
        <p:spPr>
          <a:xfrm>
            <a:off x="4728262" y="5318787"/>
            <a:ext cx="49271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Last, the robot’s head go on.</a:t>
            </a: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8E1DF744-B772-B1F7-B9D2-6D65C97E564C}"/>
              </a:ext>
            </a:extLst>
          </p:cNvPr>
          <p:cNvSpPr txBox="1"/>
          <p:nvPr/>
        </p:nvSpPr>
        <p:spPr>
          <a:xfrm>
            <a:off x="134430" y="3421940"/>
            <a:ext cx="141739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文</a:t>
            </a:r>
            <a:endParaRPr lang="en-US" altLang="zh-TW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字</a:t>
            </a:r>
            <a:endParaRPr lang="en-US" altLang="zh-TW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圖</a:t>
            </a:r>
            <a:endParaRPr lang="en-US" altLang="zh-TW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lang="zh-TW" altLang="en-US" sz="40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形</a:t>
            </a:r>
            <a:endParaRPr lang="en-US" sz="40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14" name="群組 12">
            <a:extLst>
              <a:ext uri="{FF2B5EF4-FFF2-40B4-BE49-F238E27FC236}">
                <a16:creationId xmlns:a16="http://schemas.microsoft.com/office/drawing/2014/main" id="{DD4C4791-FD00-7293-2820-7398AA3ACA34}"/>
              </a:ext>
            </a:extLst>
          </p:cNvPr>
          <p:cNvGrpSpPr/>
          <p:nvPr/>
        </p:nvGrpSpPr>
        <p:grpSpPr>
          <a:xfrm>
            <a:off x="429520" y="2652499"/>
            <a:ext cx="794597" cy="769441"/>
            <a:chOff x="2527069" y="279766"/>
            <a:chExt cx="995821" cy="1062207"/>
          </a:xfrm>
        </p:grpSpPr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DCA35D2E-3491-1909-BEC3-A2E7980D5E72}"/>
                </a:ext>
              </a:extLst>
            </p:cNvPr>
            <p:cNvSpPr/>
            <p:nvPr/>
          </p:nvSpPr>
          <p:spPr>
            <a:xfrm>
              <a:off x="2527069" y="299258"/>
              <a:ext cx="995821" cy="99582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/>
            </a:p>
          </p:txBody>
        </p:sp>
        <p:sp>
          <p:nvSpPr>
            <p:cNvPr id="16" name="矩形 8">
              <a:extLst>
                <a:ext uri="{FF2B5EF4-FFF2-40B4-BE49-F238E27FC236}">
                  <a16:creationId xmlns:a16="http://schemas.microsoft.com/office/drawing/2014/main" id="{28570C97-4AEC-EA02-C580-59188034DDFC}"/>
                </a:ext>
              </a:extLst>
            </p:cNvPr>
            <p:cNvSpPr/>
            <p:nvPr/>
          </p:nvSpPr>
          <p:spPr>
            <a:xfrm>
              <a:off x="2680264" y="279766"/>
              <a:ext cx="506073" cy="10622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altLang="zh-TW" sz="4400" b="1" dirty="0">
                  <a:solidFill>
                    <a:schemeClr val="bg1"/>
                  </a:solidFill>
                  <a:latin typeface="華康圓體 Std W12" panose="02000C00000000000000" pitchFamily="50" charset="-120"/>
                  <a:ea typeface="華康圓體 Std W12" panose="02000C00000000000000" pitchFamily="50" charset="-120"/>
                </a:rPr>
                <a:t>3</a:t>
              </a:r>
              <a:endParaRPr lang="zh-TW" altLang="en-US" sz="4400" b="1" dirty="0">
                <a:solidFill>
                  <a:schemeClr val="bg1"/>
                </a:solidFill>
                <a:latin typeface="華康圓體 Std W12" panose="02000C00000000000000" pitchFamily="50" charset="-120"/>
                <a:ea typeface="華康圓體 Std W12" panose="02000C00000000000000" pitchFamily="50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4923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95C779-7683-48CC-9902-01541B3F2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硬體介紹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78EB54-5064-4F29-91FD-995A6D111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877" y="1379139"/>
            <a:ext cx="5076758" cy="4099721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小派有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顆單色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燈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分別為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R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(Red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紅色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(Green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綠色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B(Blue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藍色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、和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Y(Yellow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黃色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2000" dirty="0"/>
              <a:t>綠、黃、紅、藍 （</a:t>
            </a:r>
            <a:r>
              <a:rPr lang="en-US" altLang="zh-TW" sz="2000" dirty="0"/>
              <a:t>G</a:t>
            </a:r>
            <a:r>
              <a:rPr lang="zh-TW" altLang="en-US" sz="2000" dirty="0"/>
              <a:t>、</a:t>
            </a:r>
            <a:r>
              <a:rPr lang="en-US" altLang="zh-TW" sz="2000" dirty="0"/>
              <a:t>Y</a:t>
            </a:r>
            <a:r>
              <a:rPr lang="zh-TW" altLang="en-US" sz="2000" dirty="0"/>
              <a:t>、</a:t>
            </a:r>
            <a:r>
              <a:rPr lang="en-US" altLang="zh-TW" sz="2000" dirty="0"/>
              <a:t>R</a:t>
            </a:r>
            <a:r>
              <a:rPr lang="zh-TW" altLang="en-US" sz="2000" dirty="0"/>
              <a:t> 、</a:t>
            </a:r>
            <a:r>
              <a:rPr lang="en-US" altLang="zh-TW" sz="2000" dirty="0"/>
              <a:t>B </a:t>
            </a:r>
            <a:r>
              <a:rPr lang="zh-TW" altLang="en-US" sz="2000" dirty="0"/>
              <a:t>）四色燈： 可透過 </a:t>
            </a:r>
            <a:r>
              <a:rPr lang="en-US" altLang="zh-TW" sz="2000" dirty="0"/>
              <a:t>PyCode </a:t>
            </a:r>
            <a:r>
              <a:rPr lang="zh-TW" altLang="en-US" sz="2000" dirty="0"/>
              <a:t>程式指令控制，自行設定開啟、關閉。</a:t>
            </a:r>
            <a:endParaRPr lang="en-US" altLang="zh-TW" sz="20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zh-TW" altLang="en-US" sz="2000" dirty="0"/>
              <a:t>藍牙連線指示燈（藍色）： 無法透過 </a:t>
            </a:r>
            <a:r>
              <a:rPr lang="en-US" altLang="zh-TW" sz="2000" dirty="0"/>
              <a:t>PyCode </a:t>
            </a:r>
            <a:r>
              <a:rPr lang="zh-TW" altLang="en-US" sz="2000" dirty="0"/>
              <a:t>程式指令控制，將依照系統預設開啟、關閉</a:t>
            </a:r>
            <a:endParaRPr lang="en-US" altLang="zh-TW" sz="2000" dirty="0"/>
          </a:p>
          <a:p>
            <a:r>
              <a:rPr lang="zh-TW" altLang="en-US" sz="2400" dirty="0"/>
              <a:t>小派也可以支持外接彩色燈</a:t>
            </a:r>
            <a:r>
              <a:rPr lang="en-US" altLang="zh-TW" sz="2400" dirty="0"/>
              <a:t>, </a:t>
            </a:r>
            <a:r>
              <a:rPr lang="zh-TW" altLang="en-US" sz="2400" dirty="0"/>
              <a:t>最多可以有</a:t>
            </a:r>
            <a:r>
              <a:rPr lang="en-US" altLang="zh-TW" sz="2400" dirty="0"/>
              <a:t>64</a:t>
            </a:r>
            <a:r>
              <a:rPr lang="zh-TW" altLang="en-US" sz="2400" dirty="0"/>
              <a:t>顆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EBDF96A-2302-4371-9FBC-72814F3CE0FE}"/>
              </a:ext>
            </a:extLst>
          </p:cNvPr>
          <p:cNvSpPr txBox="1"/>
          <p:nvPr/>
        </p:nvSpPr>
        <p:spPr>
          <a:xfrm>
            <a:off x="438091" y="2651760"/>
            <a:ext cx="800219" cy="214417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</a:rPr>
              <a:t>設計原理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764A8D2-42E9-A18E-9507-80ABD4D9B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1383" y="3634235"/>
            <a:ext cx="2534313" cy="240525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C0B0B5F-8DC4-D641-D3AF-84DFC5B0C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3423" y="877342"/>
            <a:ext cx="2490232" cy="2497227"/>
          </a:xfrm>
          <a:prstGeom prst="rect">
            <a:avLst/>
          </a:prstGeom>
        </p:spPr>
      </p:pic>
      <p:sp>
        <p:nvSpPr>
          <p:cNvPr id="12" name="橢圓 11">
            <a:extLst>
              <a:ext uri="{FF2B5EF4-FFF2-40B4-BE49-F238E27FC236}">
                <a16:creationId xmlns:a16="http://schemas.microsoft.com/office/drawing/2014/main" id="{892C90A5-ACE7-BCA7-A2AE-5AE2F4FAF592}"/>
              </a:ext>
            </a:extLst>
          </p:cNvPr>
          <p:cNvSpPr/>
          <p:nvPr/>
        </p:nvSpPr>
        <p:spPr>
          <a:xfrm>
            <a:off x="10843921" y="2057420"/>
            <a:ext cx="59872" cy="5987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ABF17C56-A513-C297-35FF-598F4BD3E63F}"/>
              </a:ext>
            </a:extLst>
          </p:cNvPr>
          <p:cNvCxnSpPr>
            <a:cxnSpLocks/>
          </p:cNvCxnSpPr>
          <p:nvPr/>
        </p:nvCxnSpPr>
        <p:spPr>
          <a:xfrm flipV="1">
            <a:off x="10903793" y="2078587"/>
            <a:ext cx="450007" cy="876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E5C9A559-08EF-7CE0-7763-BAAC304F59FD}"/>
              </a:ext>
            </a:extLst>
          </p:cNvPr>
          <p:cNvSpPr/>
          <p:nvPr/>
        </p:nvSpPr>
        <p:spPr>
          <a:xfrm>
            <a:off x="10843921" y="2138458"/>
            <a:ext cx="59872" cy="59871"/>
          </a:xfrm>
          <a:prstGeom prst="ellipse">
            <a:avLst/>
          </a:prstGeom>
          <a:solidFill>
            <a:srgbClr val="FCEE21"/>
          </a:solidFill>
          <a:ln>
            <a:solidFill>
              <a:srgbClr val="FCEE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7C54FF4A-98F5-5E63-DED5-4326D9E98551}"/>
              </a:ext>
            </a:extLst>
          </p:cNvPr>
          <p:cNvCxnSpPr>
            <a:cxnSpLocks/>
          </p:cNvCxnSpPr>
          <p:nvPr/>
        </p:nvCxnSpPr>
        <p:spPr>
          <a:xfrm flipV="1">
            <a:off x="10903793" y="2159625"/>
            <a:ext cx="450007" cy="8768"/>
          </a:xfrm>
          <a:prstGeom prst="line">
            <a:avLst/>
          </a:prstGeom>
          <a:ln w="19050">
            <a:solidFill>
              <a:srgbClr val="FCEE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D8699FBF-CE50-901B-92F0-6EF7296E5D5B}"/>
              </a:ext>
            </a:extLst>
          </p:cNvPr>
          <p:cNvSpPr/>
          <p:nvPr/>
        </p:nvSpPr>
        <p:spPr>
          <a:xfrm>
            <a:off x="10843921" y="2221759"/>
            <a:ext cx="59872" cy="5987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687245CE-39FE-4290-5A35-5FF392391A6D}"/>
              </a:ext>
            </a:extLst>
          </p:cNvPr>
          <p:cNvCxnSpPr>
            <a:cxnSpLocks/>
          </p:cNvCxnSpPr>
          <p:nvPr/>
        </p:nvCxnSpPr>
        <p:spPr>
          <a:xfrm flipV="1">
            <a:off x="10903793" y="2242926"/>
            <a:ext cx="450007" cy="876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F059FF92-BD22-F58F-DEBB-2CC99FCFF7FE}"/>
              </a:ext>
            </a:extLst>
          </p:cNvPr>
          <p:cNvSpPr/>
          <p:nvPr/>
        </p:nvSpPr>
        <p:spPr>
          <a:xfrm>
            <a:off x="10843921" y="2298954"/>
            <a:ext cx="59872" cy="59871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F324E973-65FB-F6C2-D846-BCEAA6037F0D}"/>
              </a:ext>
            </a:extLst>
          </p:cNvPr>
          <p:cNvCxnSpPr>
            <a:cxnSpLocks/>
          </p:cNvCxnSpPr>
          <p:nvPr/>
        </p:nvCxnSpPr>
        <p:spPr>
          <a:xfrm flipV="1">
            <a:off x="10903793" y="2320121"/>
            <a:ext cx="450007" cy="8768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>
            <a:extLst>
              <a:ext uri="{FF2B5EF4-FFF2-40B4-BE49-F238E27FC236}">
                <a16:creationId xmlns:a16="http://schemas.microsoft.com/office/drawing/2014/main" id="{EB4D003B-E53F-527F-0B14-9100E51971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3952" y="5060017"/>
            <a:ext cx="4157693" cy="73343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4786A430-833B-3CA4-B404-44934D663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529" y="5553881"/>
            <a:ext cx="1206116" cy="1209504"/>
          </a:xfrm>
          <a:prstGeom prst="rect">
            <a:avLst/>
          </a:prstGeom>
        </p:spPr>
      </p:pic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9B9286F-21A6-C53E-FB94-73A40581FDF5}"/>
              </a:ext>
            </a:extLst>
          </p:cNvPr>
          <p:cNvCxnSpPr/>
          <p:nvPr/>
        </p:nvCxnSpPr>
        <p:spPr>
          <a:xfrm>
            <a:off x="5992586" y="5478860"/>
            <a:ext cx="0" cy="13816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018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A2D2C1-C7C5-2819-2816-3F6516E6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硬體介紹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EC78418-111B-E765-5FC8-D1F2F667FC5E}"/>
              </a:ext>
            </a:extLst>
          </p:cNvPr>
          <p:cNvSpPr txBox="1"/>
          <p:nvPr/>
        </p:nvSpPr>
        <p:spPr>
          <a:xfrm>
            <a:off x="438091" y="2651760"/>
            <a:ext cx="800219" cy="214417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</a:rPr>
              <a:t>設計原理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70028AA-7BEA-D71E-D812-9A3F0091A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598928" y="169754"/>
            <a:ext cx="2275484" cy="416952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2DF848B-B227-CF0E-E188-43E8E166A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0361776" y="957853"/>
            <a:ext cx="1733483" cy="290569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2F1A1EF7-AB6C-90B0-823A-78CC6D92AF88}"/>
              </a:ext>
            </a:extLst>
          </p:cNvPr>
          <p:cNvSpPr txBox="1"/>
          <p:nvPr/>
        </p:nvSpPr>
        <p:spPr>
          <a:xfrm>
            <a:off x="5935184" y="160085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0000FF"/>
                </a:solidFill>
              </a:rPr>
              <a:t>如何接主機板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1C29C4C-DD3C-8F72-699C-8E1C962BDA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8103831" y="3139960"/>
            <a:ext cx="1097040" cy="337403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56AF737-BBAA-8E58-EF8A-D0EADC9640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3141936" y="2711173"/>
            <a:ext cx="1101384" cy="416952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60B6180-790A-6589-E3CC-D92466118C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2892117" y="4318294"/>
            <a:ext cx="1194131" cy="3762637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97A005BF-C3FD-9407-1A9D-4E0B5687A460}"/>
              </a:ext>
            </a:extLst>
          </p:cNvPr>
          <p:cNvSpPr txBox="1"/>
          <p:nvPr/>
        </p:nvSpPr>
        <p:spPr>
          <a:xfrm>
            <a:off x="3241040" y="3648177"/>
            <a:ext cx="2082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0000FF"/>
                </a:solidFill>
              </a:rPr>
              <a:t>如何接</a:t>
            </a:r>
            <a:r>
              <a:rPr lang="en-US" altLang="zh-TW" sz="2400" dirty="0">
                <a:solidFill>
                  <a:srgbClr val="0000FF"/>
                </a:solidFill>
              </a:rPr>
              <a:t>RGB</a:t>
            </a:r>
            <a:r>
              <a:rPr lang="zh-TW" altLang="en-US" sz="2400" dirty="0">
                <a:solidFill>
                  <a:srgbClr val="0000FF"/>
                </a:solidFill>
              </a:rPr>
              <a:t>燈</a:t>
            </a:r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8F29B331-5DDD-B28D-3E59-206FA6760F6E}"/>
              </a:ext>
            </a:extLst>
          </p:cNvPr>
          <p:cNvSpPr/>
          <p:nvPr/>
        </p:nvSpPr>
        <p:spPr>
          <a:xfrm>
            <a:off x="6256733" y="2410700"/>
            <a:ext cx="1322048" cy="2219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下 12">
            <a:extLst>
              <a:ext uri="{FF2B5EF4-FFF2-40B4-BE49-F238E27FC236}">
                <a16:creationId xmlns:a16="http://schemas.microsoft.com/office/drawing/2014/main" id="{E76832BB-BC18-4994-AC62-A4568C14DACE}"/>
              </a:ext>
            </a:extLst>
          </p:cNvPr>
          <p:cNvSpPr/>
          <p:nvPr/>
        </p:nvSpPr>
        <p:spPr>
          <a:xfrm>
            <a:off x="3048000" y="3429000"/>
            <a:ext cx="193040" cy="74079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9EE5087-8B84-3435-79B9-378D0F0BCB95}"/>
              </a:ext>
            </a:extLst>
          </p:cNvPr>
          <p:cNvSpPr txBox="1"/>
          <p:nvPr/>
        </p:nvSpPr>
        <p:spPr>
          <a:xfrm>
            <a:off x="2440821" y="413970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(</a:t>
            </a:r>
            <a:r>
              <a:rPr lang="zh-TW" altLang="en-US" dirty="0">
                <a:solidFill>
                  <a:srgbClr val="0000FF"/>
                </a:solidFill>
              </a:rPr>
              <a:t>正面</a:t>
            </a:r>
            <a:r>
              <a:rPr lang="en-US" altLang="zh-TW" dirty="0">
                <a:solidFill>
                  <a:srgbClr val="0000FF"/>
                </a:solidFill>
              </a:rPr>
              <a:t>)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BC02962-EF70-699E-15A9-8F5356EFABCE}"/>
              </a:ext>
            </a:extLst>
          </p:cNvPr>
          <p:cNvSpPr txBox="1"/>
          <p:nvPr/>
        </p:nvSpPr>
        <p:spPr>
          <a:xfrm>
            <a:off x="7527160" y="4210724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(</a:t>
            </a:r>
            <a:r>
              <a:rPr lang="zh-TW" altLang="en-US" dirty="0">
                <a:solidFill>
                  <a:srgbClr val="0000FF"/>
                </a:solidFill>
              </a:rPr>
              <a:t>背面</a:t>
            </a:r>
            <a:r>
              <a:rPr lang="en-US" altLang="zh-TW" dirty="0">
                <a:solidFill>
                  <a:srgbClr val="0000FF"/>
                </a:solidFill>
              </a:rPr>
              <a:t>)</a:t>
            </a:r>
            <a:endParaRPr lang="zh-TW" altLang="en-US" dirty="0">
              <a:solidFill>
                <a:srgbClr val="0000FF"/>
              </a:solidFill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D5201957-3FE3-B31D-9487-20DCB4EE26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53960" y="514195"/>
            <a:ext cx="2122523" cy="331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334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283CD9-431C-4696-AF1D-6A1EBDC95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認識</a:t>
            </a:r>
            <a:r>
              <a:rPr lang="en-US" altLang="zh-TW" dirty="0"/>
              <a:t>LED</a:t>
            </a:r>
            <a:r>
              <a:rPr lang="zh-TW" altLang="en-US" dirty="0"/>
              <a:t>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B6C881-21ED-4FC5-A0BC-4663463C4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680" y="3089748"/>
            <a:ext cx="10104119" cy="3768251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CN" altLang="en-US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Light Emitting Diode</a:t>
            </a:r>
            <a:r>
              <a:rPr lang="zh-CN" altLang="en-US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），</a:t>
            </a:r>
            <a:r>
              <a:rPr lang="zh-TW" altLang="en-US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稱為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發光二極體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是最基本的輸出介面裝置</a:t>
            </a:r>
            <a:r>
              <a:rPr lang="zh-CN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以音響擴大器為例，從面板上的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燈號，可以得知它是否處於運作狀態以及音量輸出的強度。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同樣是單向導通元件，若接反了它不會亮。由於它的體積小、不發熱、消耗功率低且耐用，廣泛運用在電子產品的訊號指示燈，隨著高功率、高亮度的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量產與綠能產業的蓬勃發展，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也逐漸取代傳統燈泡用於照明。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CN" altLang="en-US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</a:t>
            </a:r>
            <a:r>
              <a:rPr lang="zh-TW" altLang="en-US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發出</a:t>
            </a:r>
            <a:r>
              <a:rPr lang="zh-CN" altLang="en-US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紅、橙、黃、綠、青、藍、紫、白色的光</a:t>
            </a:r>
            <a:r>
              <a:rPr lang="zh-TW" altLang="en-US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線</a:t>
            </a:r>
            <a:r>
              <a:rPr lang="zh-CN" altLang="en-US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CN" altLang="en-US" b="0" i="0" dirty="0">
              <a:solidFill>
                <a:srgbClr val="333333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F35DE6E-8B2C-4D86-BED2-DF4C81F1C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395" y="1161113"/>
            <a:ext cx="2798279" cy="1461323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40C8E742-B297-41C3-8370-A7D1DD5C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0129" y="1168658"/>
            <a:ext cx="1899823" cy="144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群組 5">
            <a:extLst>
              <a:ext uri="{FF2B5EF4-FFF2-40B4-BE49-F238E27FC236}">
                <a16:creationId xmlns:a16="http://schemas.microsoft.com/office/drawing/2014/main" id="{C38C96F4-107F-46FE-896B-964CB25F4D29}"/>
              </a:ext>
            </a:extLst>
          </p:cNvPr>
          <p:cNvGrpSpPr/>
          <p:nvPr/>
        </p:nvGrpSpPr>
        <p:grpSpPr>
          <a:xfrm>
            <a:off x="7736282" y="778942"/>
            <a:ext cx="4035832" cy="2225664"/>
            <a:chOff x="1162879" y="475496"/>
            <a:chExt cx="4035832" cy="2225664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64A3231E-04D9-49AE-8621-348444E0FF6C}"/>
                </a:ext>
              </a:extLst>
            </p:cNvPr>
            <p:cNvGrpSpPr/>
            <p:nvPr/>
          </p:nvGrpSpPr>
          <p:grpSpPr>
            <a:xfrm>
              <a:off x="1162879" y="475496"/>
              <a:ext cx="4035832" cy="2225664"/>
              <a:chOff x="1162879" y="496762"/>
              <a:chExt cx="4035832" cy="2225664"/>
            </a:xfrm>
          </p:grpSpPr>
          <p:grpSp>
            <p:nvGrpSpPr>
              <p:cNvPr id="14" name="群組 13">
                <a:extLst>
                  <a:ext uri="{FF2B5EF4-FFF2-40B4-BE49-F238E27FC236}">
                    <a16:creationId xmlns:a16="http://schemas.microsoft.com/office/drawing/2014/main" id="{CCD13661-6B24-4E59-A392-FDE481C8558F}"/>
                  </a:ext>
                </a:extLst>
              </p:cNvPr>
              <p:cNvGrpSpPr/>
              <p:nvPr/>
            </p:nvGrpSpPr>
            <p:grpSpPr>
              <a:xfrm>
                <a:off x="1162879" y="1418384"/>
                <a:ext cx="4035832" cy="1304042"/>
                <a:chOff x="7889129" y="101949"/>
                <a:chExt cx="4035832" cy="1304042"/>
              </a:xfrm>
            </p:grpSpPr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B9C6900C-E36E-4FF6-8C57-EB4AAD07B296}"/>
                    </a:ext>
                  </a:extLst>
                </p:cNvPr>
                <p:cNvSpPr/>
                <p:nvPr/>
              </p:nvSpPr>
              <p:spPr>
                <a:xfrm>
                  <a:off x="7921256" y="616688"/>
                  <a:ext cx="1899823" cy="595424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accent5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 b="1" dirty="0"/>
                </a:p>
              </p:txBody>
            </p:sp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0C1E31A0-856A-49A4-9CAF-493497482F09}"/>
                    </a:ext>
                  </a:extLst>
                </p:cNvPr>
                <p:cNvSpPr/>
                <p:nvPr/>
              </p:nvSpPr>
              <p:spPr>
                <a:xfrm>
                  <a:off x="9824106" y="617910"/>
                  <a:ext cx="1899823" cy="595424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 b="1"/>
                </a:p>
              </p:txBody>
            </p:sp>
            <p:sp>
              <p:nvSpPr>
                <p:cNvPr id="23" name="橢圓 22">
                  <a:extLst>
                    <a:ext uri="{FF2B5EF4-FFF2-40B4-BE49-F238E27FC236}">
                      <a16:creationId xmlns:a16="http://schemas.microsoft.com/office/drawing/2014/main" id="{AA9E486A-8581-466B-94B5-024184A19B39}"/>
                    </a:ext>
                  </a:extLst>
                </p:cNvPr>
                <p:cNvSpPr/>
                <p:nvPr/>
              </p:nvSpPr>
              <p:spPr>
                <a:xfrm>
                  <a:off x="8116256" y="773496"/>
                  <a:ext cx="123977" cy="1409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 b="1"/>
                </a:p>
              </p:txBody>
            </p:sp>
            <p:sp>
              <p:nvSpPr>
                <p:cNvPr id="24" name="橢圓 23">
                  <a:extLst>
                    <a:ext uri="{FF2B5EF4-FFF2-40B4-BE49-F238E27FC236}">
                      <a16:creationId xmlns:a16="http://schemas.microsoft.com/office/drawing/2014/main" id="{13FB271B-D49D-4923-9B38-A49C8E24B5A7}"/>
                    </a:ext>
                  </a:extLst>
                </p:cNvPr>
                <p:cNvSpPr/>
                <p:nvPr/>
              </p:nvSpPr>
              <p:spPr>
                <a:xfrm>
                  <a:off x="8268656" y="925896"/>
                  <a:ext cx="123977" cy="1409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 b="1"/>
                </a:p>
              </p:txBody>
            </p:sp>
            <p:sp>
              <p:nvSpPr>
                <p:cNvPr id="25" name="橢圓 24">
                  <a:extLst>
                    <a:ext uri="{FF2B5EF4-FFF2-40B4-BE49-F238E27FC236}">
                      <a16:creationId xmlns:a16="http://schemas.microsoft.com/office/drawing/2014/main" id="{A85AA6A6-9CAC-4871-875D-C513E7ADCFEC}"/>
                    </a:ext>
                  </a:extLst>
                </p:cNvPr>
                <p:cNvSpPr/>
                <p:nvPr/>
              </p:nvSpPr>
              <p:spPr>
                <a:xfrm>
                  <a:off x="8525157" y="922928"/>
                  <a:ext cx="123977" cy="1409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 b="1"/>
                </a:p>
              </p:txBody>
            </p:sp>
            <p:sp>
              <p:nvSpPr>
                <p:cNvPr id="26" name="橢圓 25">
                  <a:extLst>
                    <a:ext uri="{FF2B5EF4-FFF2-40B4-BE49-F238E27FC236}">
                      <a16:creationId xmlns:a16="http://schemas.microsoft.com/office/drawing/2014/main" id="{92334872-BEA6-4DE3-A513-004924557739}"/>
                    </a:ext>
                  </a:extLst>
                </p:cNvPr>
                <p:cNvSpPr/>
                <p:nvPr/>
              </p:nvSpPr>
              <p:spPr>
                <a:xfrm>
                  <a:off x="9066795" y="1009378"/>
                  <a:ext cx="123977" cy="1409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 b="1"/>
                </a:p>
              </p:txBody>
            </p:sp>
            <p:sp>
              <p:nvSpPr>
                <p:cNvPr id="27" name="橢圓 26">
                  <a:extLst>
                    <a:ext uri="{FF2B5EF4-FFF2-40B4-BE49-F238E27FC236}">
                      <a16:creationId xmlns:a16="http://schemas.microsoft.com/office/drawing/2014/main" id="{CEB11B87-B927-408F-9BBC-48FCF6CEFE16}"/>
                    </a:ext>
                  </a:extLst>
                </p:cNvPr>
                <p:cNvSpPr/>
                <p:nvPr/>
              </p:nvSpPr>
              <p:spPr>
                <a:xfrm>
                  <a:off x="8994797" y="768537"/>
                  <a:ext cx="123977" cy="1409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 b="1"/>
                </a:p>
              </p:txBody>
            </p:sp>
            <p:sp>
              <p:nvSpPr>
                <p:cNvPr id="28" name="橢圓 27">
                  <a:extLst>
                    <a:ext uri="{FF2B5EF4-FFF2-40B4-BE49-F238E27FC236}">
                      <a16:creationId xmlns:a16="http://schemas.microsoft.com/office/drawing/2014/main" id="{974E23F8-1C23-42D9-8AC4-9F3578312141}"/>
                    </a:ext>
                  </a:extLst>
                </p:cNvPr>
                <p:cNvSpPr/>
                <p:nvPr/>
              </p:nvSpPr>
              <p:spPr>
                <a:xfrm>
                  <a:off x="9239833" y="838989"/>
                  <a:ext cx="123977" cy="1409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 b="1"/>
                </a:p>
              </p:txBody>
            </p:sp>
            <p:sp>
              <p:nvSpPr>
                <p:cNvPr id="29" name="橢圓 28">
                  <a:extLst>
                    <a:ext uri="{FF2B5EF4-FFF2-40B4-BE49-F238E27FC236}">
                      <a16:creationId xmlns:a16="http://schemas.microsoft.com/office/drawing/2014/main" id="{C263CEA7-A325-4B28-ADD0-ABABF9F646C4}"/>
                    </a:ext>
                  </a:extLst>
                </p:cNvPr>
                <p:cNvSpPr/>
                <p:nvPr/>
              </p:nvSpPr>
              <p:spPr>
                <a:xfrm>
                  <a:off x="8740033" y="894173"/>
                  <a:ext cx="123977" cy="1409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 b="1"/>
                </a:p>
              </p:txBody>
            </p:sp>
            <p:sp>
              <p:nvSpPr>
                <p:cNvPr id="30" name="橢圓 29">
                  <a:extLst>
                    <a:ext uri="{FF2B5EF4-FFF2-40B4-BE49-F238E27FC236}">
                      <a16:creationId xmlns:a16="http://schemas.microsoft.com/office/drawing/2014/main" id="{994856F6-D570-4ACA-9EEA-D25030D97BA7}"/>
                    </a:ext>
                  </a:extLst>
                </p:cNvPr>
                <p:cNvSpPr/>
                <p:nvPr/>
              </p:nvSpPr>
              <p:spPr>
                <a:xfrm>
                  <a:off x="8434746" y="723150"/>
                  <a:ext cx="123977" cy="1409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 b="1"/>
                </a:p>
              </p:txBody>
            </p:sp>
            <p:sp>
              <p:nvSpPr>
                <p:cNvPr id="31" name="橢圓 30">
                  <a:extLst>
                    <a:ext uri="{FF2B5EF4-FFF2-40B4-BE49-F238E27FC236}">
                      <a16:creationId xmlns:a16="http://schemas.microsoft.com/office/drawing/2014/main" id="{5D293C08-EA01-4135-A542-36B7A72C24DC}"/>
                    </a:ext>
                  </a:extLst>
                </p:cNvPr>
                <p:cNvSpPr/>
                <p:nvPr/>
              </p:nvSpPr>
              <p:spPr>
                <a:xfrm>
                  <a:off x="9392233" y="991389"/>
                  <a:ext cx="123977" cy="1409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 b="1"/>
                </a:p>
              </p:txBody>
            </p:sp>
            <p:sp>
              <p:nvSpPr>
                <p:cNvPr id="32" name="橢圓 31">
                  <a:extLst>
                    <a:ext uri="{FF2B5EF4-FFF2-40B4-BE49-F238E27FC236}">
                      <a16:creationId xmlns:a16="http://schemas.microsoft.com/office/drawing/2014/main" id="{052BA594-5BA6-4497-BDA0-E49C4F011B68}"/>
                    </a:ext>
                  </a:extLst>
                </p:cNvPr>
                <p:cNvSpPr/>
                <p:nvPr/>
              </p:nvSpPr>
              <p:spPr>
                <a:xfrm>
                  <a:off x="9449148" y="753219"/>
                  <a:ext cx="123977" cy="1409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 b="1"/>
                </a:p>
              </p:txBody>
            </p:sp>
            <p:sp>
              <p:nvSpPr>
                <p:cNvPr id="33" name="橢圓 32">
                  <a:extLst>
                    <a:ext uri="{FF2B5EF4-FFF2-40B4-BE49-F238E27FC236}">
                      <a16:creationId xmlns:a16="http://schemas.microsoft.com/office/drawing/2014/main" id="{C5083986-3B68-451B-BDF9-E68EF887F65A}"/>
                    </a:ext>
                  </a:extLst>
                </p:cNvPr>
                <p:cNvSpPr/>
                <p:nvPr/>
              </p:nvSpPr>
              <p:spPr>
                <a:xfrm>
                  <a:off x="9636627" y="784807"/>
                  <a:ext cx="123977" cy="1409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 b="1"/>
                </a:p>
              </p:txBody>
            </p:sp>
            <p:sp>
              <p:nvSpPr>
                <p:cNvPr id="34" name="橢圓 33">
                  <a:extLst>
                    <a:ext uri="{FF2B5EF4-FFF2-40B4-BE49-F238E27FC236}">
                      <a16:creationId xmlns:a16="http://schemas.microsoft.com/office/drawing/2014/main" id="{1285D6C7-CBA8-40A3-A4D0-0FFDA65294CF}"/>
                    </a:ext>
                  </a:extLst>
                </p:cNvPr>
                <p:cNvSpPr/>
                <p:nvPr/>
              </p:nvSpPr>
              <p:spPr>
                <a:xfrm>
                  <a:off x="9636626" y="1006594"/>
                  <a:ext cx="123977" cy="1409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 b="1"/>
                </a:p>
              </p:txBody>
            </p:sp>
            <p:sp>
              <p:nvSpPr>
                <p:cNvPr id="35" name="橢圓 34">
                  <a:extLst>
                    <a:ext uri="{FF2B5EF4-FFF2-40B4-BE49-F238E27FC236}">
                      <a16:creationId xmlns:a16="http://schemas.microsoft.com/office/drawing/2014/main" id="{03514B88-1545-4039-A199-1F0B93EFC14C}"/>
                    </a:ext>
                  </a:extLst>
                </p:cNvPr>
                <p:cNvSpPr/>
                <p:nvPr/>
              </p:nvSpPr>
              <p:spPr>
                <a:xfrm>
                  <a:off x="9951866" y="818283"/>
                  <a:ext cx="123977" cy="14090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 b="1"/>
                </a:p>
              </p:txBody>
            </p:sp>
            <p:sp>
              <p:nvSpPr>
                <p:cNvPr id="36" name="橢圓 35">
                  <a:extLst>
                    <a:ext uri="{FF2B5EF4-FFF2-40B4-BE49-F238E27FC236}">
                      <a16:creationId xmlns:a16="http://schemas.microsoft.com/office/drawing/2014/main" id="{1A5BD85A-D241-479D-8A4F-ADEF3400CFC2}"/>
                    </a:ext>
                  </a:extLst>
                </p:cNvPr>
                <p:cNvSpPr/>
                <p:nvPr/>
              </p:nvSpPr>
              <p:spPr>
                <a:xfrm>
                  <a:off x="9526115" y="894123"/>
                  <a:ext cx="123977" cy="14090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 b="1"/>
                </a:p>
              </p:txBody>
            </p:sp>
            <p:sp>
              <p:nvSpPr>
                <p:cNvPr id="37" name="橢圓 36">
                  <a:extLst>
                    <a:ext uri="{FF2B5EF4-FFF2-40B4-BE49-F238E27FC236}">
                      <a16:creationId xmlns:a16="http://schemas.microsoft.com/office/drawing/2014/main" id="{6A327FE8-1CA7-4923-9FBA-A3DA1664F07B}"/>
                    </a:ext>
                  </a:extLst>
                </p:cNvPr>
                <p:cNvSpPr/>
                <p:nvPr/>
              </p:nvSpPr>
              <p:spPr>
                <a:xfrm>
                  <a:off x="9784997" y="907560"/>
                  <a:ext cx="123977" cy="14090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 b="1"/>
                </a:p>
              </p:txBody>
            </p:sp>
            <p:sp>
              <p:nvSpPr>
                <p:cNvPr id="38" name="橢圓 37">
                  <a:extLst>
                    <a:ext uri="{FF2B5EF4-FFF2-40B4-BE49-F238E27FC236}">
                      <a16:creationId xmlns:a16="http://schemas.microsoft.com/office/drawing/2014/main" id="{A601F399-D2A9-432E-9BFA-7B0BC90CB642}"/>
                    </a:ext>
                  </a:extLst>
                </p:cNvPr>
                <p:cNvSpPr/>
                <p:nvPr/>
              </p:nvSpPr>
              <p:spPr>
                <a:xfrm>
                  <a:off x="10126712" y="905451"/>
                  <a:ext cx="123977" cy="14090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 b="1"/>
                </a:p>
              </p:txBody>
            </p:sp>
            <p:sp>
              <p:nvSpPr>
                <p:cNvPr id="39" name="橢圓 38">
                  <a:extLst>
                    <a:ext uri="{FF2B5EF4-FFF2-40B4-BE49-F238E27FC236}">
                      <a16:creationId xmlns:a16="http://schemas.microsoft.com/office/drawing/2014/main" id="{F2245179-5149-474E-A470-F44AB0627B66}"/>
                    </a:ext>
                  </a:extLst>
                </p:cNvPr>
                <p:cNvSpPr/>
                <p:nvPr/>
              </p:nvSpPr>
              <p:spPr>
                <a:xfrm>
                  <a:off x="10668350" y="991901"/>
                  <a:ext cx="123977" cy="14090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 b="1"/>
                </a:p>
              </p:txBody>
            </p:sp>
            <p:sp>
              <p:nvSpPr>
                <p:cNvPr id="40" name="橢圓 39">
                  <a:extLst>
                    <a:ext uri="{FF2B5EF4-FFF2-40B4-BE49-F238E27FC236}">
                      <a16:creationId xmlns:a16="http://schemas.microsoft.com/office/drawing/2014/main" id="{66CF8EFB-5849-4BB1-9591-DAA0036FAED1}"/>
                    </a:ext>
                  </a:extLst>
                </p:cNvPr>
                <p:cNvSpPr/>
                <p:nvPr/>
              </p:nvSpPr>
              <p:spPr>
                <a:xfrm>
                  <a:off x="10596352" y="751060"/>
                  <a:ext cx="123977" cy="14090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 b="1"/>
                </a:p>
              </p:txBody>
            </p:sp>
            <p:sp>
              <p:nvSpPr>
                <p:cNvPr id="41" name="橢圓 40">
                  <a:extLst>
                    <a:ext uri="{FF2B5EF4-FFF2-40B4-BE49-F238E27FC236}">
                      <a16:creationId xmlns:a16="http://schemas.microsoft.com/office/drawing/2014/main" id="{9491D562-F637-4E37-9082-DDCF13BC4DD6}"/>
                    </a:ext>
                  </a:extLst>
                </p:cNvPr>
                <p:cNvSpPr/>
                <p:nvPr/>
              </p:nvSpPr>
              <p:spPr>
                <a:xfrm>
                  <a:off x="10841388" y="821512"/>
                  <a:ext cx="123977" cy="14090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 b="1"/>
                </a:p>
              </p:txBody>
            </p:sp>
            <p:sp>
              <p:nvSpPr>
                <p:cNvPr id="42" name="橢圓 41">
                  <a:extLst>
                    <a:ext uri="{FF2B5EF4-FFF2-40B4-BE49-F238E27FC236}">
                      <a16:creationId xmlns:a16="http://schemas.microsoft.com/office/drawing/2014/main" id="{4C52F0EA-D53B-45A8-BFCF-132D12E806A1}"/>
                    </a:ext>
                  </a:extLst>
                </p:cNvPr>
                <p:cNvSpPr/>
                <p:nvPr/>
              </p:nvSpPr>
              <p:spPr>
                <a:xfrm>
                  <a:off x="10341588" y="876696"/>
                  <a:ext cx="123977" cy="14090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 b="1"/>
                </a:p>
              </p:txBody>
            </p:sp>
            <p:sp>
              <p:nvSpPr>
                <p:cNvPr id="43" name="橢圓 42">
                  <a:extLst>
                    <a:ext uri="{FF2B5EF4-FFF2-40B4-BE49-F238E27FC236}">
                      <a16:creationId xmlns:a16="http://schemas.microsoft.com/office/drawing/2014/main" id="{915D3E3B-FD78-477A-B9D3-84A0BAEC7EA2}"/>
                    </a:ext>
                  </a:extLst>
                </p:cNvPr>
                <p:cNvSpPr/>
                <p:nvPr/>
              </p:nvSpPr>
              <p:spPr>
                <a:xfrm>
                  <a:off x="10036301" y="705673"/>
                  <a:ext cx="123977" cy="14090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 b="1"/>
                </a:p>
              </p:txBody>
            </p:sp>
            <p:sp>
              <p:nvSpPr>
                <p:cNvPr id="44" name="橢圓 43">
                  <a:extLst>
                    <a:ext uri="{FF2B5EF4-FFF2-40B4-BE49-F238E27FC236}">
                      <a16:creationId xmlns:a16="http://schemas.microsoft.com/office/drawing/2014/main" id="{0631F6CD-14D4-418A-A73A-D5D9212DCC6D}"/>
                    </a:ext>
                  </a:extLst>
                </p:cNvPr>
                <p:cNvSpPr/>
                <p:nvPr/>
              </p:nvSpPr>
              <p:spPr>
                <a:xfrm>
                  <a:off x="10993788" y="973912"/>
                  <a:ext cx="123977" cy="14090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 b="1"/>
                </a:p>
              </p:txBody>
            </p:sp>
            <p:sp>
              <p:nvSpPr>
                <p:cNvPr id="45" name="橢圓 44">
                  <a:extLst>
                    <a:ext uri="{FF2B5EF4-FFF2-40B4-BE49-F238E27FC236}">
                      <a16:creationId xmlns:a16="http://schemas.microsoft.com/office/drawing/2014/main" id="{F594B71A-E876-430B-8C91-5A5CF721D3A1}"/>
                    </a:ext>
                  </a:extLst>
                </p:cNvPr>
                <p:cNvSpPr/>
                <p:nvPr/>
              </p:nvSpPr>
              <p:spPr>
                <a:xfrm>
                  <a:off x="11050703" y="735742"/>
                  <a:ext cx="123977" cy="14090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 b="1"/>
                </a:p>
              </p:txBody>
            </p:sp>
            <p:sp>
              <p:nvSpPr>
                <p:cNvPr id="46" name="橢圓 45">
                  <a:extLst>
                    <a:ext uri="{FF2B5EF4-FFF2-40B4-BE49-F238E27FC236}">
                      <a16:creationId xmlns:a16="http://schemas.microsoft.com/office/drawing/2014/main" id="{959602A1-25BE-4400-9E26-AB9BD91B6ADA}"/>
                    </a:ext>
                  </a:extLst>
                </p:cNvPr>
                <p:cNvSpPr/>
                <p:nvPr/>
              </p:nvSpPr>
              <p:spPr>
                <a:xfrm>
                  <a:off x="11238182" y="767330"/>
                  <a:ext cx="123977" cy="14090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 b="1"/>
                </a:p>
              </p:txBody>
            </p:sp>
            <p:sp>
              <p:nvSpPr>
                <p:cNvPr id="47" name="橢圓 46">
                  <a:extLst>
                    <a:ext uri="{FF2B5EF4-FFF2-40B4-BE49-F238E27FC236}">
                      <a16:creationId xmlns:a16="http://schemas.microsoft.com/office/drawing/2014/main" id="{3E233201-92AE-4D3C-9481-439B47211871}"/>
                    </a:ext>
                  </a:extLst>
                </p:cNvPr>
                <p:cNvSpPr/>
                <p:nvPr/>
              </p:nvSpPr>
              <p:spPr>
                <a:xfrm>
                  <a:off x="11238181" y="989117"/>
                  <a:ext cx="123977" cy="14090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 b="1"/>
                </a:p>
              </p:txBody>
            </p:sp>
            <p:sp>
              <p:nvSpPr>
                <p:cNvPr id="48" name="橢圓 47">
                  <a:extLst>
                    <a:ext uri="{FF2B5EF4-FFF2-40B4-BE49-F238E27FC236}">
                      <a16:creationId xmlns:a16="http://schemas.microsoft.com/office/drawing/2014/main" id="{796855D7-0F7C-4255-BF7D-6720D38B4FD7}"/>
                    </a:ext>
                  </a:extLst>
                </p:cNvPr>
                <p:cNvSpPr/>
                <p:nvPr/>
              </p:nvSpPr>
              <p:spPr>
                <a:xfrm>
                  <a:off x="11553421" y="800806"/>
                  <a:ext cx="123977" cy="14090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 b="1"/>
                </a:p>
              </p:txBody>
            </p:sp>
            <p:sp>
              <p:nvSpPr>
                <p:cNvPr id="49" name="橢圓 48">
                  <a:extLst>
                    <a:ext uri="{FF2B5EF4-FFF2-40B4-BE49-F238E27FC236}">
                      <a16:creationId xmlns:a16="http://schemas.microsoft.com/office/drawing/2014/main" id="{FCCC2B43-77A3-4AB7-9893-2EE89DA6F099}"/>
                    </a:ext>
                  </a:extLst>
                </p:cNvPr>
                <p:cNvSpPr/>
                <p:nvPr/>
              </p:nvSpPr>
              <p:spPr>
                <a:xfrm>
                  <a:off x="9804853" y="690837"/>
                  <a:ext cx="123977" cy="14090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HK" altLang="en-US" b="1"/>
                </a:p>
              </p:txBody>
            </p:sp>
            <p:cxnSp>
              <p:nvCxnSpPr>
                <p:cNvPr id="50" name="直線單箭頭接點 49">
                  <a:extLst>
                    <a:ext uri="{FF2B5EF4-FFF2-40B4-BE49-F238E27FC236}">
                      <a16:creationId xmlns:a16="http://schemas.microsoft.com/office/drawing/2014/main" id="{9B68354D-FA0D-40C0-89B3-169A82349E7A}"/>
                    </a:ext>
                  </a:extLst>
                </p:cNvPr>
                <p:cNvCxnSpPr/>
                <p:nvPr/>
              </p:nvCxnSpPr>
              <p:spPr>
                <a:xfrm>
                  <a:off x="8904141" y="967852"/>
                  <a:ext cx="305287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線單箭頭接點 50">
                  <a:extLst>
                    <a:ext uri="{FF2B5EF4-FFF2-40B4-BE49-F238E27FC236}">
                      <a16:creationId xmlns:a16="http://schemas.microsoft.com/office/drawing/2014/main" id="{E85704FF-7C43-40D7-9C15-CEB7615BFA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475541" y="938576"/>
                  <a:ext cx="355871" cy="81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文字方塊 51">
                  <a:extLst>
                    <a:ext uri="{FF2B5EF4-FFF2-40B4-BE49-F238E27FC236}">
                      <a16:creationId xmlns:a16="http://schemas.microsoft.com/office/drawing/2014/main" id="{D1513F2D-D8CE-426E-93A5-BFCE991656D4}"/>
                    </a:ext>
                  </a:extLst>
                </p:cNvPr>
                <p:cNvSpPr txBox="1"/>
                <p:nvPr/>
              </p:nvSpPr>
              <p:spPr>
                <a:xfrm>
                  <a:off x="8592103" y="107649"/>
                  <a:ext cx="66877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sz="1400" b="1" dirty="0"/>
                    <a:t>P</a:t>
                  </a:r>
                  <a:r>
                    <a:rPr lang="zh-TW" altLang="en-US" sz="1400" b="1" dirty="0"/>
                    <a:t>区</a:t>
                  </a:r>
                  <a:endParaRPr lang="en-US" altLang="zh-TW" sz="1400" b="1" dirty="0"/>
                </a:p>
                <a:p>
                  <a:pPr algn="ctr"/>
                  <a:r>
                    <a:rPr lang="en-US" altLang="zh-HK" sz="1400" b="1" dirty="0"/>
                    <a:t>p-type</a:t>
                  </a:r>
                  <a:endParaRPr lang="zh-HK" altLang="en-US" sz="1400" b="1" dirty="0"/>
                </a:p>
              </p:txBody>
            </p:sp>
            <p:sp>
              <p:nvSpPr>
                <p:cNvPr id="53" name="文字方塊 52">
                  <a:extLst>
                    <a:ext uri="{FF2B5EF4-FFF2-40B4-BE49-F238E27FC236}">
                      <a16:creationId xmlns:a16="http://schemas.microsoft.com/office/drawing/2014/main" id="{7747C684-6211-48AD-927D-28EF93E9C3CA}"/>
                    </a:ext>
                  </a:extLst>
                </p:cNvPr>
                <p:cNvSpPr txBox="1"/>
                <p:nvPr/>
              </p:nvSpPr>
              <p:spPr>
                <a:xfrm>
                  <a:off x="10337581" y="101949"/>
                  <a:ext cx="66877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sz="1400" b="1" dirty="0"/>
                    <a:t>N</a:t>
                  </a:r>
                  <a:r>
                    <a:rPr lang="zh-TW" altLang="en-US" sz="1400" b="1" dirty="0"/>
                    <a:t>区</a:t>
                  </a:r>
                  <a:endParaRPr lang="en-US" altLang="zh-TW" sz="1400" b="1" dirty="0"/>
                </a:p>
                <a:p>
                  <a:pPr algn="ctr"/>
                  <a:r>
                    <a:rPr lang="en-US" altLang="zh-HK" sz="1400" b="1" dirty="0"/>
                    <a:t>n-type</a:t>
                  </a:r>
                  <a:endParaRPr lang="zh-HK" altLang="en-US" sz="1400" b="1" dirty="0"/>
                </a:p>
              </p:txBody>
            </p:sp>
            <p:sp>
              <p:nvSpPr>
                <p:cNvPr id="54" name="文字方塊 53">
                  <a:extLst>
                    <a:ext uri="{FF2B5EF4-FFF2-40B4-BE49-F238E27FC236}">
                      <a16:creationId xmlns:a16="http://schemas.microsoft.com/office/drawing/2014/main" id="{769F3AA1-5BCF-45FF-A98E-FC30AF0F914E}"/>
                    </a:ext>
                  </a:extLst>
                </p:cNvPr>
                <p:cNvSpPr txBox="1"/>
                <p:nvPr/>
              </p:nvSpPr>
              <p:spPr>
                <a:xfrm>
                  <a:off x="7889129" y="1039388"/>
                  <a:ext cx="100700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HK" sz="1600" b="1" dirty="0"/>
                    <a:t>hole </a:t>
                  </a:r>
                  <a:r>
                    <a:rPr lang="zh-TW" altLang="en-US" sz="1600" b="1" dirty="0"/>
                    <a:t>空穴</a:t>
                  </a:r>
                  <a:endParaRPr lang="zh-HK" altLang="en-US" sz="1600" b="1" dirty="0"/>
                </a:p>
              </p:txBody>
            </p:sp>
            <p:sp>
              <p:nvSpPr>
                <p:cNvPr id="55" name="文字方塊 54">
                  <a:extLst>
                    <a:ext uri="{FF2B5EF4-FFF2-40B4-BE49-F238E27FC236}">
                      <a16:creationId xmlns:a16="http://schemas.microsoft.com/office/drawing/2014/main" id="{3C0E3B4B-1ABD-4E83-BD96-31D1F9D746B4}"/>
                    </a:ext>
                  </a:extLst>
                </p:cNvPr>
                <p:cNvSpPr txBox="1"/>
                <p:nvPr/>
              </p:nvSpPr>
              <p:spPr>
                <a:xfrm>
                  <a:off x="10591070" y="1067437"/>
                  <a:ext cx="133389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HK" sz="1600" b="1" dirty="0"/>
                    <a:t>electron</a:t>
                  </a:r>
                  <a:r>
                    <a:rPr lang="zh-TW" altLang="en-US" sz="1600" b="1" dirty="0"/>
                    <a:t> 电子</a:t>
                  </a:r>
                  <a:endParaRPr lang="zh-HK" altLang="en-US" sz="1600" b="1" dirty="0"/>
                </a:p>
              </p:txBody>
            </p:sp>
          </p:grpSp>
          <p:cxnSp>
            <p:nvCxnSpPr>
              <p:cNvPr id="15" name="接點: 肘形 14">
                <a:extLst>
                  <a:ext uri="{FF2B5EF4-FFF2-40B4-BE49-F238E27FC236}">
                    <a16:creationId xmlns:a16="http://schemas.microsoft.com/office/drawing/2014/main" id="{CE0C8A4B-65F5-45EC-8E63-0BE2759BCBC4}"/>
                  </a:ext>
                </a:extLst>
              </p:cNvPr>
              <p:cNvCxnSpPr>
                <a:cxnSpLocks/>
                <a:stCxn id="21" idx="1"/>
              </p:cNvCxnSpPr>
              <p:nvPr/>
            </p:nvCxnSpPr>
            <p:spPr>
              <a:xfrm rot="10800000" flipH="1">
                <a:off x="1195005" y="881485"/>
                <a:ext cx="1760963" cy="1349350"/>
              </a:xfrm>
              <a:prstGeom prst="bentConnector3">
                <a:avLst>
                  <a:gd name="adj1" fmla="val -12982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接點: 肘形 15">
                <a:extLst>
                  <a:ext uri="{FF2B5EF4-FFF2-40B4-BE49-F238E27FC236}">
                    <a16:creationId xmlns:a16="http://schemas.microsoft.com/office/drawing/2014/main" id="{46F76FE6-847B-45F9-BC84-41654BD5BA61}"/>
                  </a:ext>
                </a:extLst>
              </p:cNvPr>
              <p:cNvCxnSpPr>
                <a:cxnSpLocks/>
                <a:stCxn id="22" idx="3"/>
              </p:cNvCxnSpPr>
              <p:nvPr/>
            </p:nvCxnSpPr>
            <p:spPr>
              <a:xfrm flipH="1" flipV="1">
                <a:off x="3051544" y="893135"/>
                <a:ext cx="1946135" cy="1338922"/>
              </a:xfrm>
              <a:prstGeom prst="bentConnector3">
                <a:avLst>
                  <a:gd name="adj1" fmla="val -1174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接點 16">
                <a:extLst>
                  <a:ext uri="{FF2B5EF4-FFF2-40B4-BE49-F238E27FC236}">
                    <a16:creationId xmlns:a16="http://schemas.microsoft.com/office/drawing/2014/main" id="{1F31F925-F345-4C3C-B15A-787EFF5BF8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5108" y="646395"/>
                <a:ext cx="0" cy="46345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A52F34B6-21D7-47A5-BF7C-56D7AEB59F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54976" y="798795"/>
                <a:ext cx="2361" cy="18664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A0F152B5-A9EC-40EE-88B1-2CE11BC7526B}"/>
                  </a:ext>
                </a:extLst>
              </p:cNvPr>
              <p:cNvSpPr txBox="1"/>
              <p:nvPr/>
            </p:nvSpPr>
            <p:spPr>
              <a:xfrm>
                <a:off x="2212009" y="515441"/>
                <a:ext cx="6992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400" b="1" dirty="0"/>
                  <a:t>正极 </a:t>
                </a:r>
                <a:r>
                  <a:rPr lang="en-US" altLang="zh-TW" b="1" dirty="0"/>
                  <a:t>+</a:t>
                </a:r>
                <a:endParaRPr lang="zh-HK" altLang="en-US" sz="1400" b="1" dirty="0"/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E65CB819-BDFF-4BE6-B852-B723C9F340B7}"/>
                  </a:ext>
                </a:extLst>
              </p:cNvPr>
              <p:cNvSpPr txBox="1"/>
              <p:nvPr/>
            </p:nvSpPr>
            <p:spPr>
              <a:xfrm>
                <a:off x="3034353" y="496762"/>
                <a:ext cx="6623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 b="1" dirty="0"/>
                  <a:t>-</a:t>
                </a:r>
                <a:r>
                  <a:rPr lang="zh-TW" altLang="en-US" sz="1400" b="1" dirty="0"/>
                  <a:t> 负极</a:t>
                </a:r>
                <a:endParaRPr lang="zh-HK" altLang="en-US" sz="1400" b="1" dirty="0"/>
              </a:p>
            </p:txBody>
          </p:sp>
        </p:grp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E2E58EBD-2F8D-4F22-97D1-1C53D88BBB28}"/>
                </a:ext>
              </a:extLst>
            </p:cNvPr>
            <p:cNvGrpSpPr/>
            <p:nvPr/>
          </p:nvGrpSpPr>
          <p:grpSpPr>
            <a:xfrm>
              <a:off x="2557351" y="1170837"/>
              <a:ext cx="916878" cy="543705"/>
              <a:chOff x="2557351" y="1170837"/>
              <a:chExt cx="916878" cy="543705"/>
            </a:xfrm>
          </p:grpSpPr>
          <p:sp>
            <p:nvSpPr>
              <p:cNvPr id="9" name="等腰三角形 8">
                <a:extLst>
                  <a:ext uri="{FF2B5EF4-FFF2-40B4-BE49-F238E27FC236}">
                    <a16:creationId xmlns:a16="http://schemas.microsoft.com/office/drawing/2014/main" id="{FC003A33-601C-4E01-8A43-663DC371B017}"/>
                  </a:ext>
                </a:extLst>
              </p:cNvPr>
              <p:cNvSpPr/>
              <p:nvPr/>
            </p:nvSpPr>
            <p:spPr>
              <a:xfrm rot="5400000">
                <a:off x="2923682" y="1490336"/>
                <a:ext cx="248383" cy="186648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BFB238B9-3AA2-4541-BD65-E0B53C2EE1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57351" y="1579700"/>
                <a:ext cx="91687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接點 10">
                <a:extLst>
                  <a:ext uri="{FF2B5EF4-FFF2-40B4-BE49-F238E27FC236}">
                    <a16:creationId xmlns:a16="http://schemas.microsoft.com/office/drawing/2014/main" id="{7000612A-1E7B-499E-A1EF-1EAB537FFB98}"/>
                  </a:ext>
                </a:extLst>
              </p:cNvPr>
              <p:cNvCxnSpPr/>
              <p:nvPr/>
            </p:nvCxnSpPr>
            <p:spPr>
              <a:xfrm>
                <a:off x="3130176" y="1459468"/>
                <a:ext cx="0" cy="25507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單箭頭接點 11">
                <a:extLst>
                  <a:ext uri="{FF2B5EF4-FFF2-40B4-BE49-F238E27FC236}">
                    <a16:creationId xmlns:a16="http://schemas.microsoft.com/office/drawing/2014/main" id="{310D391A-B071-4776-BE58-A75E926523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72717" y="1170837"/>
                <a:ext cx="191386" cy="24444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單箭頭接點 12">
                <a:extLst>
                  <a:ext uri="{FF2B5EF4-FFF2-40B4-BE49-F238E27FC236}">
                    <a16:creationId xmlns:a16="http://schemas.microsoft.com/office/drawing/2014/main" id="{0C0FE099-8DCF-4BB7-AAE9-6B0670686F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82585" y="1259439"/>
                <a:ext cx="191386" cy="24444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E917CD27-C367-4869-9184-70F9A293E3D9}"/>
              </a:ext>
            </a:extLst>
          </p:cNvPr>
          <p:cNvSpPr txBox="1"/>
          <p:nvPr/>
        </p:nvSpPr>
        <p:spPr>
          <a:xfrm>
            <a:off x="438091" y="2651760"/>
            <a:ext cx="800219" cy="214417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</a:rPr>
              <a:t>設計原理</a:t>
            </a:r>
          </a:p>
        </p:txBody>
      </p:sp>
    </p:spTree>
    <p:extLst>
      <p:ext uri="{BB962C8B-B14F-4D97-AF65-F5344CB8AC3E}">
        <p14:creationId xmlns:p14="http://schemas.microsoft.com/office/powerpoint/2010/main" val="820684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EB8D63-BE53-4F67-A819-738EAB7BD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PyCode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軟體介紹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EDB7DB27-908A-4179-B99A-BB2777356E3B}"/>
              </a:ext>
            </a:extLst>
          </p:cNvPr>
          <p:cNvSpPr txBox="1">
            <a:spLocks/>
          </p:cNvSpPr>
          <p:nvPr/>
        </p:nvSpPr>
        <p:spPr>
          <a:xfrm>
            <a:off x="1607864" y="1431828"/>
            <a:ext cx="4345897" cy="548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</a:t>
            </a:r>
            <a:r>
              <a:rPr lang="zh-TW" altLang="en-US" sz="20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主機板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並找到</a:t>
            </a:r>
            <a:r>
              <a:rPr lang="en-US" altLang="zh-TW" sz="20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20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燈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程式積木</a:t>
            </a:r>
            <a:endParaRPr lang="en-US" altLang="zh-TW" sz="2000" dirty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9CF4E1C-B187-42EC-AFF8-21C5C815A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864" y="1839486"/>
            <a:ext cx="1905098" cy="4235668"/>
          </a:xfrm>
          <a:prstGeom prst="rect">
            <a:avLst/>
          </a:prstGeom>
        </p:spPr>
      </p:pic>
      <p:pic>
        <p:nvPicPr>
          <p:cNvPr id="1036" name="Picture 12" descr="Download Mouse Icon Png Red - Click Clipart - Full Size PNG Image - PNGkit">
            <a:extLst>
              <a:ext uri="{FF2B5EF4-FFF2-40B4-BE49-F238E27FC236}">
                <a16:creationId xmlns:a16="http://schemas.microsoft.com/office/drawing/2014/main" id="{A99212EE-2D2F-4623-9532-787646247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453" y="3707627"/>
            <a:ext cx="603159" cy="640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箭號: 向左 12">
            <a:extLst>
              <a:ext uri="{FF2B5EF4-FFF2-40B4-BE49-F238E27FC236}">
                <a16:creationId xmlns:a16="http://schemas.microsoft.com/office/drawing/2014/main" id="{C8C576EC-8F3F-4306-806D-3C4E9905D021}"/>
              </a:ext>
            </a:extLst>
          </p:cNvPr>
          <p:cNvSpPr/>
          <p:nvPr/>
        </p:nvSpPr>
        <p:spPr>
          <a:xfrm rot="10800000">
            <a:off x="3398886" y="4663952"/>
            <a:ext cx="812800" cy="21336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EEAA50C-42FD-4B17-9123-119301F140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686" y="1839486"/>
            <a:ext cx="3611514" cy="428603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904FC8D8-495C-4A77-8733-31D15F349056}"/>
              </a:ext>
            </a:extLst>
          </p:cNvPr>
          <p:cNvSpPr txBox="1"/>
          <p:nvPr/>
        </p:nvSpPr>
        <p:spPr>
          <a:xfrm>
            <a:off x="438091" y="2651760"/>
            <a:ext cx="800219" cy="214417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</a:rPr>
              <a:t>設計原理</a:t>
            </a:r>
          </a:p>
        </p:txBody>
      </p:sp>
    </p:spTree>
    <p:extLst>
      <p:ext uri="{BB962C8B-B14F-4D97-AF65-F5344CB8AC3E}">
        <p14:creationId xmlns:p14="http://schemas.microsoft.com/office/powerpoint/2010/main" val="3326819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表格 15">
            <a:extLst>
              <a:ext uri="{FF2B5EF4-FFF2-40B4-BE49-F238E27FC236}">
                <a16:creationId xmlns:a16="http://schemas.microsoft.com/office/drawing/2014/main" id="{CB78BC7F-A43F-AB76-240B-BF85299D5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738265"/>
              </p:ext>
            </p:extLst>
          </p:nvPr>
        </p:nvGraphicFramePr>
        <p:xfrm>
          <a:off x="1607864" y="1155970"/>
          <a:ext cx="9517336" cy="5627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4456">
                  <a:extLst>
                    <a:ext uri="{9D8B030D-6E8A-4147-A177-3AD203B41FA5}">
                      <a16:colId xmlns:a16="http://schemas.microsoft.com/office/drawing/2014/main" val="253001301"/>
                    </a:ext>
                  </a:extLst>
                </a:gridCol>
                <a:gridCol w="5262880">
                  <a:extLst>
                    <a:ext uri="{9D8B030D-6E8A-4147-A177-3AD203B41FA5}">
                      <a16:colId xmlns:a16="http://schemas.microsoft.com/office/drawing/2014/main" val="42147352"/>
                    </a:ext>
                  </a:extLst>
                </a:gridCol>
              </a:tblGrid>
              <a:tr h="74879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積木塊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功能說明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179639"/>
                  </a:ext>
                </a:extLst>
              </a:tr>
              <a:tr h="74879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latin typeface="+mn-ea"/>
                          <a:ea typeface="+mn-ea"/>
                        </a:rPr>
                        <a:t>小派有</a:t>
                      </a:r>
                      <a:r>
                        <a:rPr lang="en-US" altLang="zh-TW" sz="1600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zh-TW" altLang="en-US" sz="1600" dirty="0">
                          <a:latin typeface="+mn-ea"/>
                          <a:ea typeface="+mn-ea"/>
                        </a:rPr>
                        <a:t>顆單色</a:t>
                      </a:r>
                      <a:r>
                        <a:rPr lang="en-US" altLang="zh-TW" sz="1600" dirty="0">
                          <a:latin typeface="+mn-ea"/>
                          <a:ea typeface="+mn-ea"/>
                        </a:rPr>
                        <a:t>LED</a:t>
                      </a:r>
                      <a:r>
                        <a:rPr lang="zh-TW" altLang="en-US" sz="1600" dirty="0">
                          <a:latin typeface="+mn-ea"/>
                          <a:ea typeface="+mn-ea"/>
                        </a:rPr>
                        <a:t>燈</a:t>
                      </a:r>
                      <a:r>
                        <a:rPr lang="en-US" altLang="zh-TW" sz="16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zh-TW" altLang="en-US" sz="1600" dirty="0">
                          <a:latin typeface="+mn-ea"/>
                          <a:ea typeface="+mn-ea"/>
                        </a:rPr>
                        <a:t>分別為</a:t>
                      </a:r>
                      <a:r>
                        <a:rPr lang="en-US" altLang="zh-TW" sz="16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zh-TW" altLang="en-US" sz="1600" dirty="0">
                          <a:latin typeface="+mn-ea"/>
                          <a:ea typeface="+mn-ea"/>
                        </a:rPr>
                        <a:t>燈</a:t>
                      </a:r>
                      <a:r>
                        <a:rPr lang="en-US" altLang="zh-TW" sz="1600" dirty="0">
                          <a:latin typeface="+mn-ea"/>
                          <a:ea typeface="+mn-ea"/>
                        </a:rPr>
                        <a:t>R</a:t>
                      </a:r>
                      <a:r>
                        <a:rPr lang="zh-TW" altLang="en-US" sz="16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6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zh-TW" altLang="en-US" sz="1600" dirty="0">
                          <a:latin typeface="+mn-ea"/>
                          <a:ea typeface="+mn-ea"/>
                        </a:rPr>
                        <a:t>紅色</a:t>
                      </a:r>
                      <a:r>
                        <a:rPr lang="en-US" altLang="zh-TW" sz="1600" dirty="0">
                          <a:latin typeface="+mn-ea"/>
                          <a:ea typeface="+mn-ea"/>
                        </a:rPr>
                        <a:t>)</a:t>
                      </a:r>
                      <a:r>
                        <a:rPr lang="zh-TW" altLang="en-US" sz="1600" dirty="0">
                          <a:latin typeface="+mn-ea"/>
                          <a:ea typeface="+mn-ea"/>
                        </a:rPr>
                        <a:t> 、燈</a:t>
                      </a:r>
                      <a:r>
                        <a:rPr lang="en-US" altLang="zh-TW" sz="1600" dirty="0">
                          <a:latin typeface="+mn-ea"/>
                          <a:ea typeface="+mn-ea"/>
                        </a:rPr>
                        <a:t>G</a:t>
                      </a:r>
                      <a:r>
                        <a:rPr lang="zh-TW" altLang="en-US" sz="16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6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zh-TW" altLang="en-US" sz="1600" dirty="0">
                          <a:latin typeface="+mn-ea"/>
                          <a:ea typeface="+mn-ea"/>
                        </a:rPr>
                        <a:t>綠色</a:t>
                      </a:r>
                      <a:r>
                        <a:rPr lang="en-US" altLang="zh-TW" sz="1600" dirty="0">
                          <a:latin typeface="+mn-ea"/>
                          <a:ea typeface="+mn-ea"/>
                        </a:rPr>
                        <a:t>)</a:t>
                      </a:r>
                      <a:r>
                        <a:rPr lang="zh-TW" altLang="en-US" sz="1600" dirty="0">
                          <a:latin typeface="+mn-ea"/>
                          <a:ea typeface="+mn-ea"/>
                        </a:rPr>
                        <a:t>、燈</a:t>
                      </a:r>
                      <a:r>
                        <a:rPr lang="en-US" altLang="zh-TW" sz="1600" dirty="0">
                          <a:latin typeface="+mn-ea"/>
                          <a:ea typeface="+mn-ea"/>
                        </a:rPr>
                        <a:t>Y</a:t>
                      </a:r>
                      <a:r>
                        <a:rPr lang="zh-TW" altLang="en-US" sz="16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6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zh-TW" altLang="en-US" sz="1600" dirty="0">
                          <a:latin typeface="+mn-ea"/>
                          <a:ea typeface="+mn-ea"/>
                        </a:rPr>
                        <a:t>黃色</a:t>
                      </a:r>
                      <a:r>
                        <a:rPr lang="en-US" altLang="zh-TW" sz="1600" dirty="0">
                          <a:latin typeface="+mn-ea"/>
                          <a:ea typeface="+mn-ea"/>
                        </a:rPr>
                        <a:t>) </a:t>
                      </a:r>
                      <a:r>
                        <a:rPr lang="zh-TW" altLang="en-US" sz="1600" dirty="0">
                          <a:latin typeface="+mn-ea"/>
                          <a:ea typeface="+mn-ea"/>
                        </a:rPr>
                        <a:t>和 燈</a:t>
                      </a:r>
                      <a:r>
                        <a:rPr lang="en-US" altLang="zh-TW" sz="1600" dirty="0">
                          <a:latin typeface="+mn-ea"/>
                          <a:ea typeface="+mn-ea"/>
                        </a:rPr>
                        <a:t>B</a:t>
                      </a:r>
                      <a:r>
                        <a:rPr lang="zh-TW" altLang="en-US" sz="16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zh-TW" sz="16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zh-TW" altLang="en-US" sz="1600" dirty="0">
                          <a:latin typeface="+mn-ea"/>
                          <a:ea typeface="+mn-ea"/>
                        </a:rPr>
                        <a:t>藍色</a:t>
                      </a:r>
                      <a:r>
                        <a:rPr lang="en-US" altLang="zh-TW" sz="1600" dirty="0">
                          <a:latin typeface="+mn-ea"/>
                          <a:ea typeface="+mn-ea"/>
                        </a:rPr>
                        <a:t>) </a:t>
                      </a:r>
                      <a:r>
                        <a:rPr lang="zh-TW" altLang="en-US" sz="1600" dirty="0">
                          <a:latin typeface="+mn-ea"/>
                          <a:ea typeface="+mn-ea"/>
                        </a:rPr>
                        <a:t>可以選擇設置為開 </a:t>
                      </a:r>
                      <a:r>
                        <a:rPr lang="en-US" altLang="zh-TW" sz="16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zh-TW" altLang="en-US" sz="1600" dirty="0">
                          <a:latin typeface="+mn-ea"/>
                          <a:ea typeface="+mn-ea"/>
                        </a:rPr>
                        <a:t>亮燈</a:t>
                      </a:r>
                      <a:r>
                        <a:rPr lang="en-US" altLang="zh-TW" sz="1600" dirty="0">
                          <a:latin typeface="+mn-ea"/>
                          <a:ea typeface="+mn-ea"/>
                        </a:rPr>
                        <a:t>), </a:t>
                      </a:r>
                      <a:r>
                        <a:rPr lang="zh-TW" altLang="en-US" sz="1600" dirty="0">
                          <a:latin typeface="+mn-ea"/>
                          <a:ea typeface="+mn-ea"/>
                        </a:rPr>
                        <a:t>關 </a:t>
                      </a:r>
                      <a:r>
                        <a:rPr lang="en-US" altLang="zh-TW" sz="16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zh-TW" altLang="en-US" sz="1600" dirty="0">
                          <a:latin typeface="+mn-ea"/>
                          <a:ea typeface="+mn-ea"/>
                        </a:rPr>
                        <a:t>熄滅</a:t>
                      </a:r>
                      <a:r>
                        <a:rPr lang="en-US" altLang="zh-TW" sz="1600" dirty="0">
                          <a:latin typeface="+mn-ea"/>
                          <a:ea typeface="+mn-ea"/>
                        </a:rPr>
                        <a:t>), </a:t>
                      </a:r>
                      <a:r>
                        <a:rPr lang="zh-TW" altLang="en-US" sz="1600" dirty="0">
                          <a:latin typeface="+mn-ea"/>
                          <a:ea typeface="+mn-ea"/>
                        </a:rPr>
                        <a:t>切換 </a:t>
                      </a:r>
                      <a:r>
                        <a:rPr lang="en-US" altLang="zh-TW" sz="16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zh-TW" altLang="en-US" sz="1600" dirty="0">
                          <a:latin typeface="+mn-ea"/>
                          <a:ea typeface="+mn-ea"/>
                        </a:rPr>
                        <a:t>燈的狀態改變</a:t>
                      </a:r>
                      <a:r>
                        <a:rPr lang="en-US" altLang="zh-TW" sz="1600" dirty="0">
                          <a:latin typeface="+mn-ea"/>
                          <a:ea typeface="+mn-ea"/>
                        </a:rPr>
                        <a:t>)</a:t>
                      </a:r>
                      <a:endParaRPr lang="zh-TW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725721"/>
                  </a:ext>
                </a:extLst>
              </a:tr>
              <a:tr h="89509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latin typeface="+mn-ea"/>
                          <a:ea typeface="+mn-ea"/>
                        </a:rPr>
                        <a:t>小派可以串接最多有</a:t>
                      </a:r>
                      <a:r>
                        <a:rPr lang="en-US" altLang="zh-TW" sz="1600" dirty="0">
                          <a:latin typeface="+mn-ea"/>
                          <a:ea typeface="+mn-ea"/>
                        </a:rPr>
                        <a:t>64</a:t>
                      </a:r>
                      <a:r>
                        <a:rPr lang="zh-TW" altLang="en-US" sz="1600" dirty="0">
                          <a:latin typeface="+mn-ea"/>
                          <a:ea typeface="+mn-ea"/>
                        </a:rPr>
                        <a:t>顆彩色燈</a:t>
                      </a:r>
                      <a:r>
                        <a:rPr lang="en-US" altLang="zh-TW" sz="16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zh-TW" altLang="en-US" sz="1600" dirty="0">
                          <a:latin typeface="+mn-ea"/>
                          <a:ea typeface="+mn-ea"/>
                        </a:rPr>
                        <a:t>並可控制顯示個別顏色</a:t>
                      </a:r>
                      <a:r>
                        <a:rPr lang="en-US" altLang="zh-TW" sz="16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zh-TW" altLang="en-US" sz="1600" dirty="0">
                          <a:latin typeface="+mn-ea"/>
                          <a:ea typeface="+mn-ea"/>
                        </a:rPr>
                        <a:t>下拉選單可直接選取彩色燈</a:t>
                      </a:r>
                      <a:r>
                        <a:rPr lang="en-US" altLang="zh-TW" sz="160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zh-TW" altLang="en-US" sz="1600" dirty="0">
                          <a:latin typeface="+mn-ea"/>
                          <a:ea typeface="+mn-ea"/>
                        </a:rPr>
                        <a:t>至彩色燈</a:t>
                      </a:r>
                      <a:r>
                        <a:rPr lang="en-US" altLang="zh-TW" sz="1600" dirty="0">
                          <a:latin typeface="+mn-ea"/>
                          <a:ea typeface="+mn-ea"/>
                        </a:rPr>
                        <a:t>15. </a:t>
                      </a:r>
                      <a:r>
                        <a:rPr lang="zh-TW" altLang="en-US" sz="1600" dirty="0">
                          <a:latin typeface="+mn-ea"/>
                          <a:ea typeface="+mn-ea"/>
                        </a:rPr>
                        <a:t>最後要放入開啟或關閉積木塊才算是完成彩色燈設置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534123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latin typeface="+mn-ea"/>
                          <a:ea typeface="+mn-ea"/>
                        </a:rPr>
                        <a:t>使用者可以直接輸入彩色燈編號並控制其顏色變化</a:t>
                      </a:r>
                      <a:r>
                        <a:rPr lang="en-US" altLang="zh-TW" sz="16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zh-TW" altLang="en-US" sz="1600" dirty="0">
                          <a:latin typeface="+mn-ea"/>
                          <a:ea typeface="+mn-ea"/>
                        </a:rPr>
                        <a:t> 編號可以是數字或變數</a:t>
                      </a:r>
                      <a:r>
                        <a:rPr lang="en-US" altLang="zh-TW" sz="1600" dirty="0">
                          <a:latin typeface="+mn-ea"/>
                          <a:ea typeface="+mn-ea"/>
                        </a:rPr>
                        <a:t>. </a:t>
                      </a:r>
                      <a:r>
                        <a:rPr lang="zh-TW" altLang="en-US" sz="1600" dirty="0">
                          <a:latin typeface="+mn-ea"/>
                          <a:ea typeface="+mn-ea"/>
                        </a:rPr>
                        <a:t>最後要放入開啟或關閉積木塊來設置彩色燈亮燈或熄滅</a:t>
                      </a:r>
                      <a:r>
                        <a:rPr lang="en-US" altLang="zh-TW" sz="1600" dirty="0">
                          <a:latin typeface="+mn-ea"/>
                          <a:ea typeface="+mn-ea"/>
                        </a:rPr>
                        <a:t>.</a:t>
                      </a:r>
                      <a:endParaRPr lang="zh-TW" altLang="en-US" sz="16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440906"/>
                  </a:ext>
                </a:extLst>
              </a:tr>
              <a:tr h="74879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latin typeface="+mn-ea"/>
                          <a:ea typeface="+mn-ea"/>
                        </a:rPr>
                        <a:t>關閉全部彩色燈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8049378"/>
                  </a:ext>
                </a:extLst>
              </a:tr>
              <a:tr h="74879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latin typeface="+mn-ea"/>
                          <a:ea typeface="+mn-ea"/>
                        </a:rPr>
                        <a:t>開啟所選取的彩色燈並點亮所設定的顏色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3027893"/>
                  </a:ext>
                </a:extLst>
              </a:tr>
              <a:tr h="74879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latin typeface="+mn-ea"/>
                          <a:ea typeface="+mn-ea"/>
                        </a:rPr>
                        <a:t>關閉熄滅所選取的彩色燈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233449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0EC45BF5-8D57-E980-D005-7B3561829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LED</a:t>
            </a:r>
            <a:r>
              <a:rPr lang="zh-TW" altLang="en-US" dirty="0"/>
              <a:t>積木塊功能介紹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7C9FE69-B060-2ECB-3A4E-3152DF579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898" y="2069503"/>
            <a:ext cx="1866302" cy="535620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919B615D-1F6D-8D9D-DAEF-C5E75938F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898" y="2791186"/>
            <a:ext cx="3393688" cy="785731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F91A3EA0-68E0-82D5-92FD-41870F0D1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6898" y="3706018"/>
            <a:ext cx="3075342" cy="785732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95003D2C-16BC-24E0-D377-E2B5FB17EA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6898" y="4661121"/>
            <a:ext cx="1152708" cy="526237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E678D2D7-0FB1-6414-52AB-89B8BB1088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6898" y="5442489"/>
            <a:ext cx="664310" cy="390368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787EF810-981C-F367-91CB-34E030E5CC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46898" y="6095129"/>
            <a:ext cx="690920" cy="417431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6567B0DF-46E3-EF42-7601-3FD03E219FDE}"/>
              </a:ext>
            </a:extLst>
          </p:cNvPr>
          <p:cNvSpPr txBox="1"/>
          <p:nvPr/>
        </p:nvSpPr>
        <p:spPr>
          <a:xfrm>
            <a:off x="438091" y="2651760"/>
            <a:ext cx="800219" cy="214417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</a:rPr>
              <a:t>設計原理</a:t>
            </a:r>
          </a:p>
        </p:txBody>
      </p:sp>
    </p:spTree>
    <p:extLst>
      <p:ext uri="{BB962C8B-B14F-4D97-AF65-F5344CB8AC3E}">
        <p14:creationId xmlns:p14="http://schemas.microsoft.com/office/powerpoint/2010/main" val="4264795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表格 15">
            <a:extLst>
              <a:ext uri="{FF2B5EF4-FFF2-40B4-BE49-F238E27FC236}">
                <a16:creationId xmlns:a16="http://schemas.microsoft.com/office/drawing/2014/main" id="{CB78BC7F-A43F-AB76-240B-BF85299D5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292370"/>
              </p:ext>
            </p:extLst>
          </p:nvPr>
        </p:nvGraphicFramePr>
        <p:xfrm>
          <a:off x="1607864" y="1155970"/>
          <a:ext cx="9517336" cy="5417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4456">
                  <a:extLst>
                    <a:ext uri="{9D8B030D-6E8A-4147-A177-3AD203B41FA5}">
                      <a16:colId xmlns:a16="http://schemas.microsoft.com/office/drawing/2014/main" val="253001301"/>
                    </a:ext>
                  </a:extLst>
                </a:gridCol>
                <a:gridCol w="5262880">
                  <a:extLst>
                    <a:ext uri="{9D8B030D-6E8A-4147-A177-3AD203B41FA5}">
                      <a16:colId xmlns:a16="http://schemas.microsoft.com/office/drawing/2014/main" val="42147352"/>
                    </a:ext>
                  </a:extLst>
                </a:gridCol>
              </a:tblGrid>
              <a:tr h="74879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積木塊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功能說明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179639"/>
                  </a:ext>
                </a:extLst>
              </a:tr>
              <a:tr h="84859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dirty="0"/>
                        <a:t>小派可以支持彩色燈亮度設定</a:t>
                      </a:r>
                      <a:r>
                        <a:rPr lang="en-US" altLang="zh-TW" sz="1600" dirty="0"/>
                        <a:t>, </a:t>
                      </a:r>
                      <a:r>
                        <a:rPr lang="zh-TW" altLang="en-US" sz="1600" dirty="0"/>
                        <a:t>可設定數值範圍為</a:t>
                      </a:r>
                      <a:r>
                        <a:rPr lang="en-US" altLang="zh-TW" sz="1600" dirty="0"/>
                        <a:t>1-100, 1</a:t>
                      </a:r>
                      <a:r>
                        <a:rPr lang="zh-TW" altLang="en-US" sz="1600" dirty="0"/>
                        <a:t>是最暗</a:t>
                      </a:r>
                      <a:r>
                        <a:rPr lang="en-US" altLang="zh-TW" sz="1600" dirty="0"/>
                        <a:t>, 100</a:t>
                      </a:r>
                      <a:r>
                        <a:rPr lang="zh-TW" altLang="en-US" sz="1600" dirty="0"/>
                        <a:t>是最亮</a:t>
                      </a:r>
                      <a:r>
                        <a:rPr lang="en-US" altLang="zh-TW" sz="1600" dirty="0"/>
                        <a:t>. </a:t>
                      </a:r>
                      <a:r>
                        <a:rPr lang="zh-TW" altLang="en-US" sz="1600" dirty="0"/>
                        <a:t>預設值為</a:t>
                      </a:r>
                      <a:r>
                        <a:rPr lang="en-US" altLang="zh-TW" sz="1600" dirty="0"/>
                        <a:t>20. </a:t>
                      </a:r>
                      <a:r>
                        <a:rPr lang="zh-TW" altLang="en-US" sz="1600" dirty="0"/>
                        <a:t>越亮其消耗電流也越大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725721"/>
                  </a:ext>
                </a:extLst>
              </a:tr>
              <a:tr h="89509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64</a:t>
                      </a:r>
                      <a:r>
                        <a:rPr lang="zh-TW" altLang="en-US" sz="1600" dirty="0"/>
                        <a:t>顆彩色燈可以以陣列型態來做排列</a:t>
                      </a:r>
                      <a:r>
                        <a:rPr lang="en-US" altLang="zh-TW" sz="1600" dirty="0"/>
                        <a:t>. </a:t>
                      </a:r>
                      <a:r>
                        <a:rPr lang="en-US" altLang="zh-TW" sz="1600" dirty="0" err="1"/>
                        <a:t>Pycode</a:t>
                      </a:r>
                      <a:r>
                        <a:rPr lang="zh-TW" altLang="en-US" sz="1600" dirty="0"/>
                        <a:t>針對排列方式直接提供陣列積木塊來做顯示</a:t>
                      </a:r>
                      <a:r>
                        <a:rPr lang="en-US" altLang="zh-TW" sz="1600" dirty="0"/>
                        <a:t>. </a:t>
                      </a:r>
                      <a:r>
                        <a:rPr lang="zh-TW" altLang="en-US" sz="1600" dirty="0"/>
                        <a:t>可以將陣列積木塊放入顯示</a:t>
                      </a:r>
                      <a:r>
                        <a:rPr lang="en-US" altLang="zh-TW" sz="1600" dirty="0"/>
                        <a:t>“ </a:t>
                      </a:r>
                      <a:r>
                        <a:rPr lang="zh-TW" altLang="en-US" sz="1600" dirty="0"/>
                        <a:t> </a:t>
                      </a:r>
                      <a:r>
                        <a:rPr lang="en-US" altLang="zh-TW" sz="1600" dirty="0"/>
                        <a:t>”</a:t>
                      </a:r>
                      <a:r>
                        <a:rPr lang="zh-TW" altLang="en-US" sz="1600" dirty="0"/>
                        <a:t>中</a:t>
                      </a:r>
                      <a:endParaRPr lang="en-US" altLang="zh-TW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5341237"/>
                  </a:ext>
                </a:extLst>
              </a:tr>
              <a:tr h="679702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10</a:t>
                      </a:r>
                      <a:r>
                        <a:rPr lang="zh-TW" altLang="en-US" sz="1600" dirty="0"/>
                        <a:t>顆燈的陣列顯示積木塊</a:t>
                      </a:r>
                      <a:r>
                        <a:rPr lang="en-US" altLang="zh-TW" sz="1600" dirty="0"/>
                        <a:t>, </a:t>
                      </a:r>
                      <a:r>
                        <a:rPr lang="zh-TW" altLang="en-US" sz="1600" dirty="0"/>
                        <a:t>可以分別設定彩色燈的顏色並一起點亮</a:t>
                      </a:r>
                      <a:r>
                        <a:rPr lang="en-US" altLang="zh-TW" sz="1600" dirty="0"/>
                        <a:t>, </a:t>
                      </a:r>
                      <a:r>
                        <a:rPr lang="zh-TW" altLang="en-US" sz="1600" dirty="0"/>
                        <a:t>黑色代表燈不亮</a:t>
                      </a:r>
                      <a:r>
                        <a:rPr lang="en-US" altLang="zh-TW" sz="1600" dirty="0"/>
                        <a:t>. </a:t>
                      </a:r>
                      <a:r>
                        <a:rPr lang="zh-TW" altLang="en-US" sz="1600" dirty="0"/>
                        <a:t>數字代表燈的編號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440906"/>
                  </a:ext>
                </a:extLst>
              </a:tr>
              <a:tr h="224536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64</a:t>
                      </a:r>
                      <a:r>
                        <a:rPr lang="zh-TW" altLang="en-US" sz="1600" dirty="0"/>
                        <a:t>顆燈的陣列顯示積木塊</a:t>
                      </a:r>
                      <a:r>
                        <a:rPr lang="en-US" altLang="zh-TW" sz="1600" dirty="0"/>
                        <a:t>, </a:t>
                      </a:r>
                      <a:r>
                        <a:rPr lang="zh-TW" altLang="en-US" sz="1600" dirty="0"/>
                        <a:t>可以分別設定彩色燈顏色並一起點亮</a:t>
                      </a:r>
                      <a:r>
                        <a:rPr lang="en-US" altLang="zh-TW" sz="1600" dirty="0"/>
                        <a:t>, </a:t>
                      </a:r>
                      <a:r>
                        <a:rPr lang="zh-TW" altLang="en-US" sz="1600" dirty="0"/>
                        <a:t>黑色代表燈不亮</a:t>
                      </a:r>
                      <a:r>
                        <a:rPr lang="en-US" altLang="zh-TW" sz="1600" dirty="0"/>
                        <a:t>, </a:t>
                      </a:r>
                      <a:r>
                        <a:rPr lang="zh-TW" altLang="en-US" sz="1600" dirty="0"/>
                        <a:t>數字代表燈的編號</a:t>
                      </a:r>
                    </a:p>
                    <a:p>
                      <a:endParaRPr lang="zh-TW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8049378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0EC45BF5-8D57-E980-D005-7B3561829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LED</a:t>
            </a:r>
            <a:r>
              <a:rPr lang="zh-TW" altLang="en-US" dirty="0"/>
              <a:t>積木塊功能介紹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DDD2AF7-27DC-3D9D-D96D-34700AC6D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392" y="2885478"/>
            <a:ext cx="2076557" cy="69218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24C99FE-EC96-7115-DBA8-43EFDB873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392" y="1965846"/>
            <a:ext cx="2063856" cy="69218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E30F301-3DAF-DF61-953A-3DB69583A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7729" y="3861707"/>
            <a:ext cx="3984138" cy="25505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3C237D63-043D-9897-E4A8-413EB1FB65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2240" y="4400805"/>
            <a:ext cx="3175116" cy="2020123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A0010633-60A2-EDB8-AC6D-1ECF5930DB0A}"/>
              </a:ext>
            </a:extLst>
          </p:cNvPr>
          <p:cNvSpPr txBox="1"/>
          <p:nvPr/>
        </p:nvSpPr>
        <p:spPr>
          <a:xfrm>
            <a:off x="438091" y="2651760"/>
            <a:ext cx="800219" cy="214417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</a:rPr>
              <a:t>設計原理</a:t>
            </a:r>
          </a:p>
        </p:txBody>
      </p:sp>
    </p:spTree>
    <p:extLst>
      <p:ext uri="{BB962C8B-B14F-4D97-AF65-F5344CB8AC3E}">
        <p14:creationId xmlns:p14="http://schemas.microsoft.com/office/powerpoint/2010/main" val="1735410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表格 15">
            <a:extLst>
              <a:ext uri="{FF2B5EF4-FFF2-40B4-BE49-F238E27FC236}">
                <a16:creationId xmlns:a16="http://schemas.microsoft.com/office/drawing/2014/main" id="{CB78BC7F-A43F-AB76-240B-BF85299D5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862003"/>
              </p:ext>
            </p:extLst>
          </p:nvPr>
        </p:nvGraphicFramePr>
        <p:xfrm>
          <a:off x="1516424" y="1044210"/>
          <a:ext cx="9517336" cy="5630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4456">
                  <a:extLst>
                    <a:ext uri="{9D8B030D-6E8A-4147-A177-3AD203B41FA5}">
                      <a16:colId xmlns:a16="http://schemas.microsoft.com/office/drawing/2014/main" val="253001301"/>
                    </a:ext>
                  </a:extLst>
                </a:gridCol>
                <a:gridCol w="5262880">
                  <a:extLst>
                    <a:ext uri="{9D8B030D-6E8A-4147-A177-3AD203B41FA5}">
                      <a16:colId xmlns:a16="http://schemas.microsoft.com/office/drawing/2014/main" val="42147352"/>
                    </a:ext>
                  </a:extLst>
                </a:gridCol>
              </a:tblGrid>
              <a:tr h="74879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積木塊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功能說明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179639"/>
                  </a:ext>
                </a:extLst>
              </a:tr>
              <a:tr h="488211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latin typeface="+mn-ea"/>
                          <a:ea typeface="+mn-ea"/>
                        </a:rPr>
                        <a:t>小派可以串接最多有</a:t>
                      </a:r>
                      <a:r>
                        <a:rPr lang="en-US" altLang="zh-TW" sz="1600" dirty="0">
                          <a:latin typeface="+mn-ea"/>
                          <a:ea typeface="+mn-ea"/>
                        </a:rPr>
                        <a:t>64</a:t>
                      </a:r>
                      <a:r>
                        <a:rPr lang="zh-TW" altLang="en-US" sz="1600" dirty="0">
                          <a:latin typeface="+mn-ea"/>
                          <a:ea typeface="+mn-ea"/>
                        </a:rPr>
                        <a:t>顆彩色燈</a:t>
                      </a:r>
                      <a:r>
                        <a:rPr lang="en-US" altLang="zh-TW" sz="1600" dirty="0">
                          <a:latin typeface="+mn-ea"/>
                          <a:ea typeface="+mn-ea"/>
                        </a:rPr>
                        <a:t>,</a:t>
                      </a:r>
                      <a:r>
                        <a:rPr lang="zh-TW" altLang="en-US" sz="1600" dirty="0">
                          <a:latin typeface="+mn-ea"/>
                          <a:ea typeface="+mn-ea"/>
                        </a:rPr>
                        <a:t> 使用者可以依照陣列燈的排列方式來設定</a:t>
                      </a:r>
                      <a:r>
                        <a:rPr lang="en-US" altLang="zh-TW" sz="1600" dirty="0">
                          <a:latin typeface="+mn-ea"/>
                          <a:ea typeface="+mn-ea"/>
                        </a:rPr>
                        <a:t>”</a:t>
                      </a:r>
                      <a:r>
                        <a:rPr lang="zh-TW" altLang="en-US" sz="1600" dirty="0">
                          <a:latin typeface="+mn-ea"/>
                          <a:ea typeface="+mn-ea"/>
                        </a:rPr>
                        <a:t>長</a:t>
                      </a:r>
                      <a:r>
                        <a:rPr lang="en-US" altLang="zh-TW" sz="1600" dirty="0">
                          <a:latin typeface="+mn-ea"/>
                          <a:ea typeface="+mn-ea"/>
                        </a:rPr>
                        <a:t>”</a:t>
                      </a:r>
                      <a:r>
                        <a:rPr lang="zh-TW" altLang="en-US" sz="1600" dirty="0">
                          <a:latin typeface="+mn-ea"/>
                          <a:ea typeface="+mn-ea"/>
                        </a:rPr>
                        <a:t>跟</a:t>
                      </a:r>
                      <a:r>
                        <a:rPr lang="en-US" altLang="zh-TW" sz="1600" dirty="0">
                          <a:latin typeface="+mn-ea"/>
                          <a:ea typeface="+mn-ea"/>
                        </a:rPr>
                        <a:t>”</a:t>
                      </a:r>
                      <a:r>
                        <a:rPr lang="zh-TW" altLang="en-US" sz="1600" dirty="0">
                          <a:latin typeface="+mn-ea"/>
                          <a:ea typeface="+mn-ea"/>
                        </a:rPr>
                        <a:t>寬</a:t>
                      </a:r>
                      <a:r>
                        <a:rPr lang="en-US" altLang="zh-TW" sz="1600" dirty="0">
                          <a:latin typeface="+mn-ea"/>
                          <a:ea typeface="+mn-ea"/>
                        </a:rPr>
                        <a:t>”</a:t>
                      </a:r>
                      <a:r>
                        <a:rPr lang="zh-TW" altLang="en-US" sz="1600" dirty="0">
                          <a:latin typeface="+mn-ea"/>
                          <a:ea typeface="+mn-ea"/>
                        </a:rPr>
                        <a:t>的燈數</a:t>
                      </a:r>
                      <a:r>
                        <a:rPr lang="en-US" altLang="zh-TW" sz="16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zh-TW" altLang="en-US" sz="1600" dirty="0">
                          <a:latin typeface="+mn-ea"/>
                          <a:ea typeface="+mn-ea"/>
                        </a:rPr>
                        <a:t>例如排列成</a:t>
                      </a:r>
                      <a:r>
                        <a:rPr lang="en-US" altLang="zh-TW" sz="1600" dirty="0">
                          <a:latin typeface="+mn-ea"/>
                          <a:ea typeface="+mn-ea"/>
                        </a:rPr>
                        <a:t>5*8 or 10*5</a:t>
                      </a:r>
                      <a:r>
                        <a:rPr lang="zh-TW" altLang="en-US" sz="1600" dirty="0">
                          <a:latin typeface="+mn-ea"/>
                          <a:ea typeface="+mn-ea"/>
                        </a:rPr>
                        <a:t>的陣列型態等等</a:t>
                      </a:r>
                      <a:r>
                        <a:rPr lang="en-US" altLang="zh-TW" sz="1600" dirty="0">
                          <a:latin typeface="+mn-ea"/>
                          <a:ea typeface="+mn-ea"/>
                        </a:rPr>
                        <a:t>.</a:t>
                      </a:r>
                      <a:r>
                        <a:rPr lang="zh-TW" altLang="en-US" sz="1600" dirty="0">
                          <a:latin typeface="+mn-ea"/>
                          <a:ea typeface="+mn-ea"/>
                        </a:rPr>
                        <a:t> 執行上</a:t>
                      </a:r>
                      <a:r>
                        <a:rPr lang="zh-TW" altLang="en-US" sz="1600" dirty="0"/>
                        <a:t>可以分別設定彩色燈的顏色並一起點亮</a:t>
                      </a:r>
                      <a:r>
                        <a:rPr lang="en-US" altLang="zh-TW" sz="1600" dirty="0"/>
                        <a:t>. </a:t>
                      </a:r>
                      <a:r>
                        <a:rPr lang="zh-TW" altLang="en-US" sz="1600" dirty="0">
                          <a:latin typeface="+mn-ea"/>
                          <a:ea typeface="+mn-ea"/>
                        </a:rPr>
                        <a:t>注意</a:t>
                      </a:r>
                      <a:endParaRPr lang="en-US" altLang="zh-TW" sz="1600" dirty="0">
                        <a:latin typeface="+mn-ea"/>
                        <a:ea typeface="+mn-ea"/>
                      </a:endParaRPr>
                    </a:p>
                    <a:p>
                      <a:pPr marL="342900" indent="-342900">
                        <a:buAutoNum type="alphaLcPeriod"/>
                      </a:pPr>
                      <a:r>
                        <a:rPr lang="zh-TW" altLang="en-US" sz="1600" dirty="0">
                          <a:latin typeface="+mn-ea"/>
                          <a:ea typeface="+mn-ea"/>
                        </a:rPr>
                        <a:t>燈數總和不可以超過</a:t>
                      </a:r>
                      <a:r>
                        <a:rPr lang="en-US" altLang="zh-TW" sz="1600" dirty="0">
                          <a:latin typeface="+mn-ea"/>
                          <a:ea typeface="+mn-ea"/>
                        </a:rPr>
                        <a:t>64</a:t>
                      </a:r>
                      <a:r>
                        <a:rPr lang="zh-TW" altLang="en-US" sz="1600" dirty="0">
                          <a:latin typeface="+mn-ea"/>
                          <a:ea typeface="+mn-ea"/>
                        </a:rPr>
                        <a:t>顆</a:t>
                      </a:r>
                      <a:r>
                        <a:rPr lang="en-US" altLang="zh-TW" sz="160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342900" indent="-342900">
                        <a:buAutoNum type="alphaLcPeriod"/>
                      </a:pPr>
                      <a:r>
                        <a:rPr lang="zh-TW" altLang="en-US" sz="1600" dirty="0"/>
                        <a:t>數字代表燈的編號</a:t>
                      </a:r>
                      <a:r>
                        <a:rPr lang="en-US" altLang="zh-TW" sz="1600" dirty="0"/>
                        <a:t>, </a:t>
                      </a:r>
                      <a:r>
                        <a:rPr lang="zh-TW" altLang="en-US" sz="1600" dirty="0"/>
                        <a:t>注意其排列順序</a:t>
                      </a:r>
                      <a:endParaRPr lang="en-US" altLang="zh-TW" sz="1600" dirty="0"/>
                    </a:p>
                    <a:p>
                      <a:pPr marL="342900" indent="-342900">
                        <a:buAutoNum type="alphaLcPeriod"/>
                      </a:pPr>
                      <a:r>
                        <a:rPr lang="zh-TW" altLang="en-US" sz="1600" dirty="0"/>
                        <a:t>黑色代表燈不亮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725721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0EC45BF5-8D57-E980-D005-7B3561829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LED</a:t>
            </a:r>
            <a:r>
              <a:rPr lang="zh-TW" altLang="en-US" dirty="0"/>
              <a:t>積木塊功能介紹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473223E-4E38-FC61-B792-EE5250D63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938" y="1956320"/>
            <a:ext cx="1416123" cy="71123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474B7FA-5D1D-D97C-6C8A-5777B2019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736" y="2751670"/>
            <a:ext cx="1842460" cy="2047177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1E286F7F-8935-6549-539D-EAE45C1F9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7864" y="4990813"/>
            <a:ext cx="4073669" cy="156857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6E4DA4F8-BB4E-BB92-8C01-D2CADED9B3F1}"/>
              </a:ext>
            </a:extLst>
          </p:cNvPr>
          <p:cNvSpPr txBox="1"/>
          <p:nvPr/>
        </p:nvSpPr>
        <p:spPr>
          <a:xfrm>
            <a:off x="438091" y="2651760"/>
            <a:ext cx="800219" cy="214417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sz="4000" b="1" dirty="0">
                <a:solidFill>
                  <a:schemeClr val="accent5">
                    <a:lumMod val="75000"/>
                  </a:schemeClr>
                </a:solidFill>
              </a:rPr>
              <a:t>設計原理</a:t>
            </a:r>
          </a:p>
        </p:txBody>
      </p:sp>
    </p:spTree>
    <p:extLst>
      <p:ext uri="{BB962C8B-B14F-4D97-AF65-F5344CB8AC3E}">
        <p14:creationId xmlns:p14="http://schemas.microsoft.com/office/powerpoint/2010/main" val="682233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 Education Template.potx" id="{554A6485-1088-48CD-9041-C14DF37B5A4C}" vid="{2085C751-3DFA-4A6F-B065-78ECCC2FC1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35818</TotalTime>
  <Words>1849</Words>
  <Application>Microsoft Office PowerPoint</Application>
  <PresentationFormat>寬螢幕</PresentationFormat>
  <Paragraphs>290</Paragraphs>
  <Slides>26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3" baseType="lpstr">
      <vt:lpstr>華康圓體 Std W12</vt:lpstr>
      <vt:lpstr>微軟正黑體</vt:lpstr>
      <vt:lpstr>微軟正黑體</vt:lpstr>
      <vt:lpstr>Arial</vt:lpstr>
      <vt:lpstr>Calibri</vt:lpstr>
      <vt:lpstr>Wingdings</vt:lpstr>
      <vt:lpstr>Office 佈景主題</vt:lpstr>
      <vt:lpstr>PowerPoint 簡報</vt:lpstr>
      <vt:lpstr>PowerPoint 簡報</vt:lpstr>
      <vt:lpstr>硬體介紹</vt:lpstr>
      <vt:lpstr>硬體介紹</vt:lpstr>
      <vt:lpstr>認識LED燈</vt:lpstr>
      <vt:lpstr>PyCode軟體介紹</vt:lpstr>
      <vt:lpstr>LED積木塊功能介紹</vt:lpstr>
      <vt:lpstr>LED積木塊功能介紹</vt:lpstr>
      <vt:lpstr>LED積木塊功能介紹</vt:lpstr>
      <vt:lpstr>LED積木塊功能介紹</vt:lpstr>
      <vt:lpstr>紅綠燈控制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佛光Epy說明會</dc:title>
  <dc:creator>AQ02</dc:creator>
  <cp:lastModifiedBy>Darren Chao</cp:lastModifiedBy>
  <cp:revision>368</cp:revision>
  <dcterms:created xsi:type="dcterms:W3CDTF">2020-08-17T09:45:41Z</dcterms:created>
  <dcterms:modified xsi:type="dcterms:W3CDTF">2023-01-05T16:36:36Z</dcterms:modified>
</cp:coreProperties>
</file>