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481" r:id="rId2"/>
    <p:sldId id="488" r:id="rId3"/>
    <p:sldId id="410" r:id="rId4"/>
    <p:sldId id="685" r:id="rId5"/>
    <p:sldId id="686" r:id="rId6"/>
    <p:sldId id="682" r:id="rId7"/>
    <p:sldId id="689" r:id="rId8"/>
    <p:sldId id="681" r:id="rId9"/>
    <p:sldId id="683" r:id="rId10"/>
    <p:sldId id="688" r:id="rId11"/>
    <p:sldId id="68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6668E"/>
    <a:srgbClr val="6FBA2C"/>
    <a:srgbClr val="F08300"/>
    <a:srgbClr val="FCEE21"/>
    <a:srgbClr val="478BC2"/>
    <a:srgbClr val="5B9BD5"/>
    <a:srgbClr val="FF9900"/>
    <a:srgbClr val="0C3388"/>
    <a:srgbClr val="E400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3514" autoAdjust="0"/>
  </p:normalViewPr>
  <p:slideViewPr>
    <p:cSldViewPr snapToGrid="0">
      <p:cViewPr varScale="1">
        <p:scale>
          <a:sx n="88" d="100"/>
          <a:sy n="88" d="100"/>
        </p:scale>
        <p:origin x="279" y="45"/>
      </p:cViewPr>
      <p:guideLst/>
    </p:cSldViewPr>
  </p:slideViewPr>
  <p:outlineViewPr>
    <p:cViewPr>
      <p:scale>
        <a:sx n="33" d="100"/>
        <a:sy n="33" d="100"/>
      </p:scale>
      <p:origin x="0" y="-2658"/>
    </p:cViewPr>
  </p:outlineViewPr>
  <p:notesTextViewPr>
    <p:cViewPr>
      <p:scale>
        <a:sx n="1" d="1"/>
        <a:sy n="1" d="1"/>
      </p:scale>
      <p:origin x="0" y="0"/>
    </p:cViewPr>
  </p:notesTextViewPr>
  <p:sorterViewPr>
    <p:cViewPr>
      <p:scale>
        <a:sx n="100" d="100"/>
        <a:sy n="100" d="100"/>
      </p:scale>
      <p:origin x="0" y="-4200"/>
    </p:cViewPr>
  </p:sorterViewPr>
  <p:notesViewPr>
    <p:cSldViewPr snapToGrid="0">
      <p:cViewPr varScale="1">
        <p:scale>
          <a:sx n="87" d="100"/>
          <a:sy n="87" d="100"/>
        </p:scale>
        <p:origin x="31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1D5F52B-5898-4D99-9D93-3B3F0EEEA299}" type="datetimeFigureOut">
              <a:rPr lang="zh-TW" altLang="en-US" smtClean="0"/>
              <a:t>2022/12/13</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808F16-4C41-4B27-BC70-FC6C3C12DFC1}" type="slidenum">
              <a:rPr lang="zh-TW" altLang="en-US" smtClean="0"/>
              <a:t>‹#›</a:t>
            </a:fld>
            <a:endParaRPr lang="zh-TW" altLang="en-US"/>
          </a:p>
        </p:txBody>
      </p:sp>
    </p:spTree>
    <p:extLst>
      <p:ext uri="{BB962C8B-B14F-4D97-AF65-F5344CB8AC3E}">
        <p14:creationId xmlns:p14="http://schemas.microsoft.com/office/powerpoint/2010/main" val="176644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76939F-6AE1-4C41-B872-EC3EC5DB4615}" type="datetimeFigureOut">
              <a:rPr lang="zh-TW" altLang="en-US" smtClean="0"/>
              <a:t>2022/12/13</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C4DF2-02FD-4143-B6B6-56146FB572A8}" type="slidenum">
              <a:rPr lang="zh-TW" altLang="en-US" smtClean="0"/>
              <a:t>‹#›</a:t>
            </a:fld>
            <a:endParaRPr lang="zh-TW" altLang="en-US"/>
          </a:p>
        </p:txBody>
      </p:sp>
    </p:spTree>
    <p:extLst>
      <p:ext uri="{BB962C8B-B14F-4D97-AF65-F5344CB8AC3E}">
        <p14:creationId xmlns:p14="http://schemas.microsoft.com/office/powerpoint/2010/main" val="3017569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6DC4DF2-02FD-4143-B6B6-56146FB572A8}" type="slidenum">
              <a:rPr lang="zh-TW" altLang="en-US" smtClean="0"/>
              <a:t>1</a:t>
            </a:fld>
            <a:endParaRPr lang="zh-TW" altLang="en-US"/>
          </a:p>
        </p:txBody>
      </p:sp>
    </p:spTree>
    <p:extLst>
      <p:ext uri="{BB962C8B-B14F-4D97-AF65-F5344CB8AC3E}">
        <p14:creationId xmlns:p14="http://schemas.microsoft.com/office/powerpoint/2010/main" val="27125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DC4DF2-02FD-4143-B6B6-56146FB572A8}" type="slidenum">
              <a:rPr lang="zh-TW" altLang="en-US" smtClean="0"/>
              <a:t>6</a:t>
            </a:fld>
            <a:endParaRPr lang="zh-TW" altLang="en-US" dirty="0"/>
          </a:p>
        </p:txBody>
      </p:sp>
    </p:spTree>
    <p:extLst>
      <p:ext uri="{BB962C8B-B14F-4D97-AF65-F5344CB8AC3E}">
        <p14:creationId xmlns:p14="http://schemas.microsoft.com/office/powerpoint/2010/main" val="2986180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DC4DF2-02FD-4143-B6B6-56146FB572A8}" type="slidenum">
              <a:rPr lang="zh-TW" altLang="en-US" smtClean="0"/>
              <a:t>8</a:t>
            </a:fld>
            <a:endParaRPr lang="zh-TW" altLang="en-US" dirty="0"/>
          </a:p>
        </p:txBody>
      </p:sp>
    </p:spTree>
    <p:extLst>
      <p:ext uri="{BB962C8B-B14F-4D97-AF65-F5344CB8AC3E}">
        <p14:creationId xmlns:p14="http://schemas.microsoft.com/office/powerpoint/2010/main" val="1568593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DC4DF2-02FD-4143-B6B6-56146FB572A8}" type="slidenum">
              <a:rPr lang="zh-TW" altLang="en-US" smtClean="0"/>
              <a:t>9</a:t>
            </a:fld>
            <a:endParaRPr lang="zh-TW" altLang="en-US" dirty="0"/>
          </a:p>
        </p:txBody>
      </p:sp>
    </p:spTree>
    <p:extLst>
      <p:ext uri="{BB962C8B-B14F-4D97-AF65-F5344CB8AC3E}">
        <p14:creationId xmlns:p14="http://schemas.microsoft.com/office/powerpoint/2010/main" val="4075903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DC4DF2-02FD-4143-B6B6-56146FB572A8}" type="slidenum">
              <a:rPr lang="zh-TW" altLang="en-US" smtClean="0"/>
              <a:t>10</a:t>
            </a:fld>
            <a:endParaRPr lang="zh-TW" altLang="en-US" dirty="0"/>
          </a:p>
        </p:txBody>
      </p:sp>
    </p:spTree>
    <p:extLst>
      <p:ext uri="{BB962C8B-B14F-4D97-AF65-F5344CB8AC3E}">
        <p14:creationId xmlns:p14="http://schemas.microsoft.com/office/powerpoint/2010/main" val="1376125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B6DC4DF2-02FD-4143-B6B6-56146FB572A8}" type="slidenum">
              <a:rPr lang="zh-TW" altLang="en-US" smtClean="0"/>
              <a:t>11</a:t>
            </a:fld>
            <a:endParaRPr lang="zh-TW" altLang="en-US" dirty="0"/>
          </a:p>
        </p:txBody>
      </p:sp>
    </p:spTree>
    <p:extLst>
      <p:ext uri="{BB962C8B-B14F-4D97-AF65-F5344CB8AC3E}">
        <p14:creationId xmlns:p14="http://schemas.microsoft.com/office/powerpoint/2010/main" val="637314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402269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1353192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3042420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1607862" y="1847850"/>
            <a:ext cx="9745937"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265360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1252330" y="1709738"/>
            <a:ext cx="1009512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1252328" y="4589463"/>
            <a:ext cx="1009512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655039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1607864" y="1825625"/>
            <a:ext cx="463391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559826" y="1825625"/>
            <a:ext cx="4793974"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1177231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570384" y="0"/>
            <a:ext cx="9785004" cy="1351721"/>
          </a:xfrm>
        </p:spPr>
        <p:txBody>
          <a:bodyPr/>
          <a:lstStyle/>
          <a:p>
            <a:r>
              <a:rPr lang="zh-TW" altLang="en-US"/>
              <a:t>按一下以編輯母片標題樣式</a:t>
            </a:r>
          </a:p>
        </p:txBody>
      </p:sp>
      <p:sp>
        <p:nvSpPr>
          <p:cNvPr id="3" name="文字版面配置區 2"/>
          <p:cNvSpPr>
            <a:spLocks noGrp="1"/>
          </p:cNvSpPr>
          <p:nvPr>
            <p:ph type="body" idx="1"/>
          </p:nvPr>
        </p:nvSpPr>
        <p:spPr>
          <a:xfrm>
            <a:off x="1570384" y="1681163"/>
            <a:ext cx="473102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1570384" y="2505075"/>
            <a:ext cx="4731025"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559824" y="1681163"/>
            <a:ext cx="479556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559826" y="2505075"/>
            <a:ext cx="4795562"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398362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1014219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1566779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134656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DF36859A-F475-4A57-A69F-E97F787B5D94}" type="datetimeFigureOut">
              <a:rPr lang="zh-TW" altLang="en-US" smtClean="0"/>
              <a:t>2022/12/13</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6F62A926-E5E0-4624-B81B-8D2A380FB229}" type="slidenum">
              <a:rPr lang="zh-TW" altLang="en-US" smtClean="0"/>
              <a:t>‹#›</a:t>
            </a:fld>
            <a:endParaRPr lang="zh-TW" altLang="en-US"/>
          </a:p>
        </p:txBody>
      </p:sp>
    </p:spTree>
    <p:extLst>
      <p:ext uri="{BB962C8B-B14F-4D97-AF65-F5344CB8AC3E}">
        <p14:creationId xmlns:p14="http://schemas.microsoft.com/office/powerpoint/2010/main" val="82761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1607864" y="1"/>
            <a:ext cx="9745936" cy="1381538"/>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1607864" y="1840597"/>
            <a:ext cx="9745936" cy="4336365"/>
          </a:xfrm>
          <a:prstGeom prst="rect">
            <a:avLst/>
          </a:prstGeom>
        </p:spPr>
        <p:txBody>
          <a:bodyPr vert="horz" lIns="91440" tIns="45720" rIns="91440" bIns="45720" rtlCol="0">
            <a:normAutofit/>
          </a:body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36859A-F475-4A57-A69F-E97F787B5D94}" type="datetimeFigureOut">
              <a:rPr lang="zh-TW" altLang="en-US" smtClean="0"/>
              <a:t>2022/12/13</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1" y="6356350"/>
            <a:ext cx="256429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2A926-E5E0-4624-B81B-8D2A380FB229}" type="slidenum">
              <a:rPr lang="zh-TW" altLang="en-US" smtClean="0"/>
              <a:t>‹#›</a:t>
            </a:fld>
            <a:endParaRPr lang="zh-TW" altLang="en-US"/>
          </a:p>
        </p:txBody>
      </p:sp>
      <p:grpSp>
        <p:nvGrpSpPr>
          <p:cNvPr id="8" name="群組 7"/>
          <p:cNvGrpSpPr/>
          <p:nvPr userDrawn="1"/>
        </p:nvGrpSpPr>
        <p:grpSpPr>
          <a:xfrm>
            <a:off x="157742" y="-1"/>
            <a:ext cx="1502615" cy="2604981"/>
            <a:chOff x="157742" y="-1"/>
            <a:chExt cx="1502615" cy="2604981"/>
          </a:xfrm>
        </p:grpSpPr>
        <p:sp>
          <p:nvSpPr>
            <p:cNvPr id="10" name="五邊形 9"/>
            <p:cNvSpPr/>
            <p:nvPr/>
          </p:nvSpPr>
          <p:spPr>
            <a:xfrm rot="5400000">
              <a:off x="29934" y="1371600"/>
              <a:ext cx="1705737" cy="761023"/>
            </a:xfrm>
            <a:prstGeom prst="homePlate">
              <a:avLst/>
            </a:prstGeom>
            <a:solidFill>
              <a:srgbClr val="4584B7"/>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sp>
          <p:nvSpPr>
            <p:cNvPr id="11" name="五邊形 10"/>
            <p:cNvSpPr/>
            <p:nvPr/>
          </p:nvSpPr>
          <p:spPr>
            <a:xfrm rot="5400000">
              <a:off x="-97656" y="599947"/>
              <a:ext cx="1960919" cy="761023"/>
            </a:xfrm>
            <a:prstGeom prst="homePlate">
              <a:avLst/>
            </a:prstGeom>
            <a:solidFill>
              <a:srgbClr val="DFF0F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400"/>
            </a:p>
          </p:txBody>
        </p:sp>
        <p:pic>
          <p:nvPicPr>
            <p:cNvPr id="12" name="圖片 1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57742" y="459060"/>
              <a:ext cx="1502615" cy="1022359"/>
            </a:xfrm>
            <a:prstGeom prst="rect">
              <a:avLst/>
            </a:prstGeom>
          </p:spPr>
        </p:pic>
      </p:grpSp>
      <p:pic>
        <p:nvPicPr>
          <p:cNvPr id="14" name="圖片 13">
            <a:extLst>
              <a:ext uri="{FF2B5EF4-FFF2-40B4-BE49-F238E27FC236}">
                <a16:creationId xmlns:a16="http://schemas.microsoft.com/office/drawing/2014/main" id="{C1F9FB28-127A-4255-AAB9-61A28549B8BC}"/>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1174896" y="5851111"/>
            <a:ext cx="1010478" cy="1010478"/>
          </a:xfrm>
          <a:prstGeom prst="rect">
            <a:avLst/>
          </a:prstGeom>
        </p:spPr>
      </p:pic>
    </p:spTree>
    <p:extLst>
      <p:ext uri="{BB962C8B-B14F-4D97-AF65-F5344CB8AC3E}">
        <p14:creationId xmlns:p14="http://schemas.microsoft.com/office/powerpoint/2010/main" val="16274123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966" y="6341806"/>
            <a:ext cx="1418530" cy="369332"/>
          </a:xfrm>
          <a:prstGeom prst="rect">
            <a:avLst/>
          </a:prstGeom>
          <a:noFill/>
        </p:spPr>
        <p:txBody>
          <a:bodyPr wrap="none" rtlCol="0">
            <a:spAutoFit/>
          </a:bodyPr>
          <a:lstStyle/>
          <a:p>
            <a:r>
              <a:rPr lang="en-US" dirty="0">
                <a:latin typeface="+mj-lt"/>
                <a:cs typeface="Arial" panose="020B0604020202020204" pitchFamily="34" charset="0"/>
              </a:rPr>
              <a:t>January 2021</a:t>
            </a:r>
          </a:p>
        </p:txBody>
      </p:sp>
      <p:sp>
        <p:nvSpPr>
          <p:cNvPr id="5" name="矩形 4">
            <a:extLst>
              <a:ext uri="{FF2B5EF4-FFF2-40B4-BE49-F238E27FC236}">
                <a16:creationId xmlns:a16="http://schemas.microsoft.com/office/drawing/2014/main" id="{73F00981-4EF6-4BDD-8B18-573A6B07487E}"/>
              </a:ext>
            </a:extLst>
          </p:cNvPr>
          <p:cNvSpPr/>
          <p:nvPr/>
        </p:nvSpPr>
        <p:spPr>
          <a:xfrm>
            <a:off x="1713496" y="491279"/>
            <a:ext cx="8810172" cy="923330"/>
          </a:xfrm>
          <a:prstGeom prst="rect">
            <a:avLst/>
          </a:prstGeom>
          <a:noFill/>
        </p:spPr>
        <p:txBody>
          <a:bodyPr wrap="square" lIns="91440" tIns="45720" rIns="91440" bIns="45720">
            <a:spAutoFit/>
          </a:bodyPr>
          <a:lstStyle/>
          <a:p>
            <a:pPr algn="ctr"/>
            <a:r>
              <a:rPr lang="en-US" altLang="zh-TW"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AI</a:t>
            </a:r>
            <a:r>
              <a:rPr lang="zh-TW"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r>
              <a:rPr lang="en-US" altLang="zh-TW"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Education </a:t>
            </a:r>
            <a:r>
              <a:rPr lang="zh-TW" alt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課程主題</a:t>
            </a:r>
            <a:endParaRPr lang="en-US" altLang="zh-TW"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
        <p:nvSpPr>
          <p:cNvPr id="7" name="文字方塊 6">
            <a:extLst>
              <a:ext uri="{FF2B5EF4-FFF2-40B4-BE49-F238E27FC236}">
                <a16:creationId xmlns:a16="http://schemas.microsoft.com/office/drawing/2014/main" id="{AB851811-801D-44B4-83B4-4EBFDD50434D}"/>
              </a:ext>
            </a:extLst>
          </p:cNvPr>
          <p:cNvSpPr txBox="1"/>
          <p:nvPr/>
        </p:nvSpPr>
        <p:spPr>
          <a:xfrm>
            <a:off x="3464509" y="5356921"/>
            <a:ext cx="5262980" cy="1169551"/>
          </a:xfrm>
          <a:prstGeom prst="rect">
            <a:avLst/>
          </a:prstGeom>
          <a:noFill/>
        </p:spPr>
        <p:txBody>
          <a:bodyPr wrap="none" rtlCol="0">
            <a:spAutoFit/>
          </a:bodyPr>
          <a:lstStyle/>
          <a:p>
            <a:pPr algn="ctr"/>
            <a:r>
              <a:rPr lang="en-US" altLang="zh-TW" sz="1600" dirty="0">
                <a:effectLst>
                  <a:outerShdw blurRad="38100" dist="38100" dir="2700000" algn="tl">
                    <a:srgbClr val="000000">
                      <a:alpha val="43137"/>
                    </a:srgbClr>
                  </a:outerShdw>
                </a:effectLst>
                <a:ea typeface="王漢宗中古印簡" panose="02000000000000000000" pitchFamily="2" charset="-120"/>
                <a:sym typeface="Symbol" panose="05050102010706020507" pitchFamily="18" charset="2"/>
              </a:rPr>
              <a:t>Copyright </a:t>
            </a:r>
            <a:r>
              <a:rPr lang="zh-TW" altLang="zh-TW" sz="1600" dirty="0">
                <a:effectLst>
                  <a:outerShdw blurRad="38100" dist="38100" dir="2700000" algn="tl">
                    <a:srgbClr val="000000">
                      <a:alpha val="43137"/>
                    </a:srgbClr>
                  </a:outerShdw>
                </a:effectLst>
                <a:ea typeface="王漢宗中古印簡" panose="02000000000000000000" pitchFamily="2" charset="-120"/>
                <a:sym typeface="Symbol" panose="05050102010706020507" pitchFamily="18" charset="2"/>
              </a:rPr>
              <a:t></a:t>
            </a:r>
            <a:r>
              <a:rPr lang="en-US" altLang="zh-TW" sz="1600" dirty="0">
                <a:effectLst>
                  <a:outerShdw blurRad="38100" dist="38100" dir="2700000" algn="tl">
                    <a:srgbClr val="000000">
                      <a:alpha val="43137"/>
                    </a:srgbClr>
                  </a:outerShdw>
                </a:effectLst>
                <a:ea typeface="王漢宗中古印簡" panose="02000000000000000000" pitchFamily="2" charset="-120"/>
                <a:sym typeface="Symbol" panose="05050102010706020507" pitchFamily="18" charset="2"/>
              </a:rPr>
              <a:t> 2022 Richlink Technology Co., Ltd.</a:t>
            </a:r>
          </a:p>
          <a:p>
            <a:pPr algn="ctr"/>
            <a:r>
              <a:rPr lang="en-US" altLang="zh-TW" sz="1800" dirty="0">
                <a:effectLst>
                  <a:outerShdw blurRad="38100" dist="38100" dir="2700000" algn="tl">
                    <a:srgbClr val="000000">
                      <a:alpha val="43137"/>
                    </a:srgbClr>
                  </a:outerShdw>
                </a:effectLst>
                <a:ea typeface="王漢宗中古印簡" panose="02000000000000000000" pitchFamily="2" charset="-120"/>
                <a:sym typeface="Symbol" panose="05050102010706020507" pitchFamily="18" charset="2"/>
              </a:rPr>
              <a:t> All right reserved</a:t>
            </a:r>
          </a:p>
          <a:p>
            <a:pPr lvl="0" algn="ctr"/>
            <a:r>
              <a:rPr lang="zh-TW" altLang="en-US" sz="1800" dirty="0">
                <a:solidFill>
                  <a:prstClr val="black"/>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Symbol" panose="05050102010706020507" pitchFamily="18" charset="2"/>
              </a:rPr>
              <a:t>著作權保障，請勿翻印</a:t>
            </a:r>
            <a:r>
              <a:rPr lang="en-US" altLang="zh-TW" sz="1800" dirty="0">
                <a:solidFill>
                  <a:prstClr val="black"/>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Symbol" panose="05050102010706020507" pitchFamily="18" charset="2"/>
              </a:rPr>
              <a:t>。</a:t>
            </a:r>
            <a:r>
              <a:rPr lang="zh-TW" altLang="en-US" sz="1800" dirty="0">
                <a:solidFill>
                  <a:prstClr val="black"/>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Symbol" panose="05050102010706020507" pitchFamily="18" charset="2"/>
              </a:rPr>
              <a:t>汯鉅科技</a:t>
            </a:r>
            <a:r>
              <a:rPr lang="zh-TW" altLang="en-US" dirty="0">
                <a:solidFill>
                  <a:prstClr val="black"/>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Symbol" panose="05050102010706020507" pitchFamily="18" charset="2"/>
              </a:rPr>
              <a:t>股份</a:t>
            </a:r>
            <a:r>
              <a:rPr lang="zh-TW" altLang="en-US" sz="1800" dirty="0">
                <a:solidFill>
                  <a:prstClr val="black"/>
                </a:solidFill>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sym typeface="Symbol" panose="05050102010706020507" pitchFamily="18" charset="2"/>
              </a:rPr>
              <a:t>有限公司</a:t>
            </a:r>
            <a:endParaRPr lang="zh-HK" altLang="en-US" sz="1800" dirty="0">
              <a:effectLst>
                <a:outerShdw blurRad="38100" dist="38100" dir="2700000" algn="tl">
                  <a:srgbClr val="000000">
                    <a:alpha val="43137"/>
                  </a:srgbClr>
                </a:outerShdw>
              </a:effectLst>
              <a:ea typeface="王漢宗中古印簡" panose="02000000000000000000" pitchFamily="2" charset="-120"/>
            </a:endParaRPr>
          </a:p>
          <a:p>
            <a:endParaRPr lang="zh-TW" altLang="en-US" dirty="0"/>
          </a:p>
        </p:txBody>
      </p:sp>
      <p:sp>
        <p:nvSpPr>
          <p:cNvPr id="9" name="文字方塊 8">
            <a:extLst>
              <a:ext uri="{FF2B5EF4-FFF2-40B4-BE49-F238E27FC236}">
                <a16:creationId xmlns:a16="http://schemas.microsoft.com/office/drawing/2014/main" id="{AAF8CAC0-B702-4654-A89B-E5F4F2C86ACA}"/>
              </a:ext>
            </a:extLst>
          </p:cNvPr>
          <p:cNvSpPr txBox="1"/>
          <p:nvPr/>
        </p:nvSpPr>
        <p:spPr>
          <a:xfrm>
            <a:off x="1415953" y="3038455"/>
            <a:ext cx="9405257" cy="923330"/>
          </a:xfrm>
          <a:prstGeom prst="rect">
            <a:avLst/>
          </a:prstGeom>
          <a:noFill/>
        </p:spPr>
        <p:txBody>
          <a:bodyPr wrap="square">
            <a:spAutoFit/>
          </a:bodyPr>
          <a:lstStyle/>
          <a:p>
            <a:pPr algn="ctr"/>
            <a:r>
              <a:rPr lang="en-US" altLang="zh-TW" sz="5400" dirty="0">
                <a:latin typeface="微軟正黑體" panose="020B0604030504040204" pitchFamily="34" charset="-120"/>
                <a:ea typeface="微軟正黑體" panose="020B0604030504040204" pitchFamily="34" charset="-120"/>
              </a:rPr>
              <a:t>Unit 4 </a:t>
            </a:r>
            <a:r>
              <a:rPr lang="zh-TW" altLang="en-US" sz="5400" dirty="0">
                <a:latin typeface="微軟正黑體" panose="020B0604030504040204" pitchFamily="34" charset="-120"/>
                <a:ea typeface="微軟正黑體" panose="020B0604030504040204" pitchFamily="34" charset="-120"/>
              </a:rPr>
              <a:t>按鍵開關</a:t>
            </a:r>
            <a:endParaRPr lang="en-US" altLang="zh-TW" sz="5400"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863534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168" y="3470995"/>
            <a:ext cx="678425" cy="3170099"/>
          </a:xfrm>
          <a:prstGeom prst="rect">
            <a:avLst/>
          </a:prstGeom>
          <a:noFill/>
        </p:spPr>
        <p:txBody>
          <a:bodyPr wrap="square" rtlCol="0">
            <a:spAutoFit/>
          </a:bodyPr>
          <a:lstStyle/>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按鍵開關</a:t>
            </a:r>
            <a:endParaRPr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燈</a:t>
            </a:r>
          </a:p>
        </p:txBody>
      </p:sp>
      <p:grpSp>
        <p:nvGrpSpPr>
          <p:cNvPr id="5" name="群組 13"/>
          <p:cNvGrpSpPr/>
          <p:nvPr/>
        </p:nvGrpSpPr>
        <p:grpSpPr>
          <a:xfrm>
            <a:off x="443359" y="2720167"/>
            <a:ext cx="794597" cy="769441"/>
            <a:chOff x="9348639" y="626015"/>
            <a:chExt cx="995821" cy="1062210"/>
          </a:xfrm>
        </p:grpSpPr>
        <p:sp>
          <p:nvSpPr>
            <p:cNvPr id="6" name="橢圓 7"/>
            <p:cNvSpPr/>
            <p:nvPr/>
          </p:nvSpPr>
          <p:spPr>
            <a:xfrm>
              <a:off x="9348639" y="646362"/>
              <a:ext cx="995821" cy="99582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solidFill>
                  <a:srgbClr val="FF6600"/>
                </a:solidFill>
              </a:endParaRPr>
            </a:p>
          </p:txBody>
        </p:sp>
        <p:sp>
          <p:nvSpPr>
            <p:cNvPr id="7" name="矩形 9"/>
            <p:cNvSpPr/>
            <p:nvPr/>
          </p:nvSpPr>
          <p:spPr>
            <a:xfrm>
              <a:off x="9554149" y="626015"/>
              <a:ext cx="506073" cy="1062210"/>
            </a:xfrm>
            <a:prstGeom prst="rect">
              <a:avLst/>
            </a:prstGeom>
          </p:spPr>
          <p:txBody>
            <a:bodyPr wrap="square">
              <a:spAutoFit/>
            </a:bodyPr>
            <a:lstStyle/>
            <a:p>
              <a:pPr lvl="0"/>
              <a:r>
                <a:rPr lang="en-US" altLang="zh-TW" sz="4400" b="1" dirty="0">
                  <a:solidFill>
                    <a:schemeClr val="bg1"/>
                  </a:solidFill>
                  <a:latin typeface="華康圓體 Std W12" panose="02000C00000000000000" pitchFamily="50" charset="-120"/>
                  <a:ea typeface="華康圓體 Std W12" panose="02000C00000000000000" pitchFamily="50" charset="-120"/>
                </a:rPr>
                <a:t>2</a:t>
              </a:r>
              <a:endParaRPr lang="zh-TW" altLang="en-US" sz="4400" b="1" dirty="0">
                <a:solidFill>
                  <a:schemeClr val="bg1"/>
                </a:solidFill>
                <a:latin typeface="華康圓體 Std W12" panose="02000C00000000000000" pitchFamily="50" charset="-120"/>
                <a:ea typeface="華康圓體 Std W12" panose="02000C00000000000000" pitchFamily="50" charset="-120"/>
              </a:endParaRPr>
            </a:p>
          </p:txBody>
        </p:sp>
      </p:grpSp>
      <p:sp>
        <p:nvSpPr>
          <p:cNvPr id="12" name="文字方塊 11">
            <a:extLst>
              <a:ext uri="{FF2B5EF4-FFF2-40B4-BE49-F238E27FC236}">
                <a16:creationId xmlns:a16="http://schemas.microsoft.com/office/drawing/2014/main" id="{57F27DB0-C68F-E077-211E-BD2B74A4D99F}"/>
              </a:ext>
            </a:extLst>
          </p:cNvPr>
          <p:cNvSpPr txBox="1"/>
          <p:nvPr/>
        </p:nvSpPr>
        <p:spPr>
          <a:xfrm>
            <a:off x="1717040" y="162876"/>
            <a:ext cx="6096000" cy="400110"/>
          </a:xfrm>
          <a:prstGeom prst="rect">
            <a:avLst/>
          </a:prstGeom>
          <a:noFill/>
        </p:spPr>
        <p:txBody>
          <a:bodyPr wrap="square">
            <a:spAutoFit/>
          </a:bodyPr>
          <a:lstStyle/>
          <a:p>
            <a:r>
              <a:rPr lang="zh-TW" altLang="en-US" sz="2000" dirty="0">
                <a:latin typeface="微軟正黑體" panose="020B0604030504040204" pitchFamily="34" charset="-120"/>
                <a:ea typeface="微軟正黑體" panose="020B0604030504040204" pitchFamily="34" charset="-120"/>
              </a:rPr>
              <a:t>應用範例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二</a:t>
            </a:r>
            <a:r>
              <a:rPr lang="en-US" altLang="zh-TW" sz="2000" dirty="0">
                <a:latin typeface="微軟正黑體" panose="020B0604030504040204" pitchFamily="34" charset="-120"/>
                <a:ea typeface="微軟正黑體" panose="020B0604030504040204" pitchFamily="34" charset="-120"/>
              </a:rPr>
              <a:t>)</a:t>
            </a:r>
            <a:endParaRPr lang="zh-HK" altLang="en-US" sz="2000" dirty="0">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D12FF9C2-4D9B-D3AA-6A34-01B1F5DA7AEA}"/>
              </a:ext>
            </a:extLst>
          </p:cNvPr>
          <p:cNvSpPr txBox="1"/>
          <p:nvPr/>
        </p:nvSpPr>
        <p:spPr>
          <a:xfrm>
            <a:off x="6228080" y="192460"/>
            <a:ext cx="4444652" cy="923330"/>
          </a:xfrm>
          <a:prstGeom prst="rect">
            <a:avLst/>
          </a:prstGeom>
          <a:noFill/>
        </p:spPr>
        <p:txBody>
          <a:bodyPr wrap="square" rtlCol="0">
            <a:spAutoFit/>
          </a:bodyPr>
          <a:lstStyle/>
          <a:p>
            <a:pPr algn="just"/>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為了把每個按鍵動作定義的清楚</a:t>
            </a: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我們大量使用重複迴圈來做按鍵的判斷，並且加入中斷迴圈來跳出結束迴圈。</a:t>
            </a:r>
          </a:p>
        </p:txBody>
      </p:sp>
      <p:sp>
        <p:nvSpPr>
          <p:cNvPr id="14" name="書卷: 垂直 13">
            <a:extLst>
              <a:ext uri="{FF2B5EF4-FFF2-40B4-BE49-F238E27FC236}">
                <a16:creationId xmlns:a16="http://schemas.microsoft.com/office/drawing/2014/main" id="{CB326E8F-61EA-0BE6-17B9-D2BC20135DB8}"/>
              </a:ext>
            </a:extLst>
          </p:cNvPr>
          <p:cNvSpPr/>
          <p:nvPr/>
        </p:nvSpPr>
        <p:spPr>
          <a:xfrm>
            <a:off x="5718796" y="5342704"/>
            <a:ext cx="5136848" cy="950825"/>
          </a:xfrm>
          <a:prstGeom prst="verticalScroll">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還有其他方法可以來實現這按鍵開關燈嗎</a:t>
            </a:r>
            <a:r>
              <a:rPr lang="en-US" altLang="zh-TW" dirty="0">
                <a:solidFill>
                  <a:srgbClr val="0000FF"/>
                </a:solidFill>
                <a:latin typeface="微軟正黑體" panose="020B0604030504040204" pitchFamily="34" charset="-120"/>
                <a:ea typeface="微軟正黑體" panose="020B0604030504040204" pitchFamily="34" charset="-120"/>
              </a:rPr>
              <a:t>?</a:t>
            </a:r>
            <a:endParaRPr lang="zh-TW" altLang="en-US" sz="1800" dirty="0">
              <a:solidFill>
                <a:srgbClr val="0000FF"/>
              </a:solidFill>
              <a:latin typeface="微軟正黑體" panose="020B0604030504040204" pitchFamily="34" charset="-120"/>
              <a:ea typeface="微軟正黑體" panose="020B0604030504040204" pitchFamily="34" charset="-120"/>
            </a:endParaRPr>
          </a:p>
        </p:txBody>
      </p:sp>
      <p:sp>
        <p:nvSpPr>
          <p:cNvPr id="8" name="箭號: 向右 7">
            <a:extLst>
              <a:ext uri="{FF2B5EF4-FFF2-40B4-BE49-F238E27FC236}">
                <a16:creationId xmlns:a16="http://schemas.microsoft.com/office/drawing/2014/main" id="{61F348CA-B3DE-4CBD-C741-43997920859C}"/>
              </a:ext>
            </a:extLst>
          </p:cNvPr>
          <p:cNvSpPr/>
          <p:nvPr/>
        </p:nvSpPr>
        <p:spPr>
          <a:xfrm>
            <a:off x="5019040" y="3429001"/>
            <a:ext cx="1076960" cy="248920"/>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9" name="圖片 8">
            <a:extLst>
              <a:ext uri="{FF2B5EF4-FFF2-40B4-BE49-F238E27FC236}">
                <a16:creationId xmlns:a16="http://schemas.microsoft.com/office/drawing/2014/main" id="{FB4C74EB-56F7-F7E1-F712-AD53E9DEFF81}"/>
              </a:ext>
            </a:extLst>
          </p:cNvPr>
          <p:cNvPicPr>
            <a:picLocks noChangeAspect="1"/>
          </p:cNvPicPr>
          <p:nvPr/>
        </p:nvPicPr>
        <p:blipFill>
          <a:blip r:embed="rId3"/>
          <a:stretch>
            <a:fillRect/>
          </a:stretch>
        </p:blipFill>
        <p:spPr>
          <a:xfrm>
            <a:off x="2159348" y="562986"/>
            <a:ext cx="2554166" cy="6164876"/>
          </a:xfrm>
          <a:prstGeom prst="rect">
            <a:avLst/>
          </a:prstGeom>
        </p:spPr>
      </p:pic>
      <p:pic>
        <p:nvPicPr>
          <p:cNvPr id="15" name="圖片 14">
            <a:extLst>
              <a:ext uri="{FF2B5EF4-FFF2-40B4-BE49-F238E27FC236}">
                <a16:creationId xmlns:a16="http://schemas.microsoft.com/office/drawing/2014/main" id="{41F23C10-1982-DC8C-498F-7D690157E31E}"/>
              </a:ext>
            </a:extLst>
          </p:cNvPr>
          <p:cNvPicPr>
            <a:picLocks noChangeAspect="1"/>
          </p:cNvPicPr>
          <p:nvPr/>
        </p:nvPicPr>
        <p:blipFill>
          <a:blip r:embed="rId4"/>
          <a:stretch>
            <a:fillRect/>
          </a:stretch>
        </p:blipFill>
        <p:spPr>
          <a:xfrm>
            <a:off x="6779037" y="1145374"/>
            <a:ext cx="3139651" cy="4105698"/>
          </a:xfrm>
          <a:prstGeom prst="rect">
            <a:avLst/>
          </a:prstGeom>
        </p:spPr>
      </p:pic>
    </p:spTree>
    <p:extLst>
      <p:ext uri="{BB962C8B-B14F-4D97-AF65-F5344CB8AC3E}">
        <p14:creationId xmlns:p14="http://schemas.microsoft.com/office/powerpoint/2010/main" val="159977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168" y="3470995"/>
            <a:ext cx="678425" cy="3170099"/>
          </a:xfrm>
          <a:prstGeom prst="rect">
            <a:avLst/>
          </a:prstGeom>
          <a:noFill/>
        </p:spPr>
        <p:txBody>
          <a:bodyPr wrap="square" rtlCol="0">
            <a:spAutoFit/>
          </a:bodyPr>
          <a:lstStyle/>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按鍵開關</a:t>
            </a:r>
            <a:endParaRPr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燈</a:t>
            </a:r>
          </a:p>
        </p:txBody>
      </p:sp>
      <p:grpSp>
        <p:nvGrpSpPr>
          <p:cNvPr id="5" name="群組 13"/>
          <p:cNvGrpSpPr/>
          <p:nvPr/>
        </p:nvGrpSpPr>
        <p:grpSpPr>
          <a:xfrm>
            <a:off x="443359" y="2720167"/>
            <a:ext cx="794597" cy="769441"/>
            <a:chOff x="9348639" y="626015"/>
            <a:chExt cx="995821" cy="1062210"/>
          </a:xfrm>
        </p:grpSpPr>
        <p:sp>
          <p:nvSpPr>
            <p:cNvPr id="6" name="橢圓 7"/>
            <p:cNvSpPr/>
            <p:nvPr/>
          </p:nvSpPr>
          <p:spPr>
            <a:xfrm>
              <a:off x="9348639" y="646362"/>
              <a:ext cx="995821" cy="99582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solidFill>
                  <a:srgbClr val="FF6600"/>
                </a:solidFill>
              </a:endParaRPr>
            </a:p>
          </p:txBody>
        </p:sp>
        <p:sp>
          <p:nvSpPr>
            <p:cNvPr id="7" name="矩形 9"/>
            <p:cNvSpPr/>
            <p:nvPr/>
          </p:nvSpPr>
          <p:spPr>
            <a:xfrm>
              <a:off x="9554149" y="626015"/>
              <a:ext cx="506073" cy="1062210"/>
            </a:xfrm>
            <a:prstGeom prst="rect">
              <a:avLst/>
            </a:prstGeom>
          </p:spPr>
          <p:txBody>
            <a:bodyPr wrap="square">
              <a:spAutoFit/>
            </a:bodyPr>
            <a:lstStyle/>
            <a:p>
              <a:pPr lvl="0"/>
              <a:r>
                <a:rPr lang="en-US" altLang="zh-TW" sz="4400" b="1" dirty="0">
                  <a:solidFill>
                    <a:schemeClr val="bg1"/>
                  </a:solidFill>
                  <a:latin typeface="華康圓體 Std W12" panose="02000C00000000000000" pitchFamily="50" charset="-120"/>
                  <a:ea typeface="華康圓體 Std W12" panose="02000C00000000000000" pitchFamily="50" charset="-120"/>
                </a:rPr>
                <a:t>3</a:t>
              </a:r>
              <a:endParaRPr lang="zh-TW" altLang="en-US" sz="4400" b="1" dirty="0">
                <a:solidFill>
                  <a:schemeClr val="bg1"/>
                </a:solidFill>
                <a:latin typeface="華康圓體 Std W12" panose="02000C00000000000000" pitchFamily="50" charset="-120"/>
                <a:ea typeface="華康圓體 Std W12" panose="02000C00000000000000" pitchFamily="50" charset="-120"/>
              </a:endParaRPr>
            </a:p>
          </p:txBody>
        </p:sp>
      </p:grpSp>
      <p:sp>
        <p:nvSpPr>
          <p:cNvPr id="12" name="文字方塊 11">
            <a:extLst>
              <a:ext uri="{FF2B5EF4-FFF2-40B4-BE49-F238E27FC236}">
                <a16:creationId xmlns:a16="http://schemas.microsoft.com/office/drawing/2014/main" id="{57F27DB0-C68F-E077-211E-BD2B74A4D99F}"/>
              </a:ext>
            </a:extLst>
          </p:cNvPr>
          <p:cNvSpPr txBox="1"/>
          <p:nvPr/>
        </p:nvSpPr>
        <p:spPr>
          <a:xfrm>
            <a:off x="1717040" y="162876"/>
            <a:ext cx="6096000" cy="400110"/>
          </a:xfrm>
          <a:prstGeom prst="rect">
            <a:avLst/>
          </a:prstGeom>
          <a:noFill/>
        </p:spPr>
        <p:txBody>
          <a:bodyPr wrap="square">
            <a:spAutoFit/>
          </a:bodyPr>
          <a:lstStyle/>
          <a:p>
            <a:r>
              <a:rPr lang="zh-TW" altLang="en-US" sz="2000" dirty="0">
                <a:latin typeface="微軟正黑體" panose="020B0604030504040204" pitchFamily="34" charset="-120"/>
                <a:ea typeface="微軟正黑體" panose="020B0604030504040204" pitchFamily="34" charset="-120"/>
              </a:rPr>
              <a:t>應用範例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三</a:t>
            </a:r>
            <a:r>
              <a:rPr lang="en-US" altLang="zh-TW" sz="2000" dirty="0">
                <a:latin typeface="微軟正黑體" panose="020B0604030504040204" pitchFamily="34" charset="-120"/>
                <a:ea typeface="微軟正黑體" panose="020B0604030504040204" pitchFamily="34" charset="-120"/>
              </a:rPr>
              <a:t>)</a:t>
            </a:r>
            <a:endParaRPr lang="zh-HK" altLang="en-US" sz="2000" dirty="0">
              <a:latin typeface="微軟正黑體" panose="020B0604030504040204" pitchFamily="34" charset="-120"/>
              <a:ea typeface="微軟正黑體" panose="020B0604030504040204" pitchFamily="34" charset="-120"/>
            </a:endParaRPr>
          </a:p>
        </p:txBody>
      </p:sp>
      <p:sp>
        <p:nvSpPr>
          <p:cNvPr id="14" name="書卷: 垂直 13">
            <a:extLst>
              <a:ext uri="{FF2B5EF4-FFF2-40B4-BE49-F238E27FC236}">
                <a16:creationId xmlns:a16="http://schemas.microsoft.com/office/drawing/2014/main" id="{CB326E8F-61EA-0BE6-17B9-D2BC20135DB8}"/>
              </a:ext>
            </a:extLst>
          </p:cNvPr>
          <p:cNvSpPr/>
          <p:nvPr/>
        </p:nvSpPr>
        <p:spPr>
          <a:xfrm>
            <a:off x="7345680" y="4682304"/>
            <a:ext cx="3621724" cy="946336"/>
          </a:xfrm>
          <a:prstGeom prst="verticalScroll">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還有其他方法可以來實現這按鍵開關燈嗎</a:t>
            </a:r>
            <a:r>
              <a:rPr lang="en-US" altLang="zh-TW" dirty="0">
                <a:solidFill>
                  <a:srgbClr val="0000FF"/>
                </a:solidFill>
                <a:latin typeface="微軟正黑體" panose="020B0604030504040204" pitchFamily="34" charset="-120"/>
                <a:ea typeface="微軟正黑體" panose="020B0604030504040204" pitchFamily="34" charset="-120"/>
              </a:rPr>
              <a:t>?</a:t>
            </a:r>
            <a:endParaRPr lang="zh-TW" altLang="en-US" sz="1800" dirty="0">
              <a:solidFill>
                <a:srgbClr val="0000FF"/>
              </a:solidFill>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26392E3D-2FB5-7935-BAAE-CF746E2A4D17}"/>
              </a:ext>
            </a:extLst>
          </p:cNvPr>
          <p:cNvPicPr>
            <a:picLocks noChangeAspect="1"/>
          </p:cNvPicPr>
          <p:nvPr/>
        </p:nvPicPr>
        <p:blipFill>
          <a:blip r:embed="rId3"/>
          <a:stretch>
            <a:fillRect/>
          </a:stretch>
        </p:blipFill>
        <p:spPr>
          <a:xfrm>
            <a:off x="1899412" y="1001485"/>
            <a:ext cx="4878174" cy="2601693"/>
          </a:xfrm>
          <a:prstGeom prst="rect">
            <a:avLst/>
          </a:prstGeom>
        </p:spPr>
      </p:pic>
    </p:spTree>
    <p:extLst>
      <p:ext uri="{BB962C8B-B14F-4D97-AF65-F5344CB8AC3E}">
        <p14:creationId xmlns:p14="http://schemas.microsoft.com/office/powerpoint/2010/main" val="2463728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內容版面配置區 5">
            <a:extLst>
              <a:ext uri="{FF2B5EF4-FFF2-40B4-BE49-F238E27FC236}">
                <a16:creationId xmlns:a16="http://schemas.microsoft.com/office/drawing/2014/main" id="{054DC772-26CA-4730-A2EC-D61B5FC8DE4C}"/>
              </a:ext>
            </a:extLst>
          </p:cNvPr>
          <p:cNvSpPr>
            <a:spLocks noGrp="1"/>
          </p:cNvSpPr>
          <p:nvPr>
            <p:ph idx="1"/>
          </p:nvPr>
        </p:nvSpPr>
        <p:spPr>
          <a:xfrm>
            <a:off x="1607862" y="1005840"/>
            <a:ext cx="9745937" cy="5193348"/>
          </a:xfrm>
        </p:spPr>
        <p:txBody>
          <a:bodyPr>
            <a:normAutofit/>
          </a:bodyPr>
          <a:lstStyle/>
          <a:p>
            <a:r>
              <a:rPr lang="zh-TW" altLang="en-US" dirty="0">
                <a:latin typeface="微軟正黑體" panose="020B0604030504040204" pitchFamily="34" charset="-120"/>
                <a:ea typeface="微軟正黑體" panose="020B0604030504040204" pitchFamily="34" charset="-120"/>
              </a:rPr>
              <a:t>按鍵是我們日常生活中最常使用到的開關裝置，也是基本的輸入設備，像電腦鍵盤、滑鼠按鍵和家電設備的控制器。這單元將來了解按鍵的原理以及使用方法。利用</a:t>
            </a:r>
            <a:r>
              <a:rPr lang="en-US" altLang="zh-TW" dirty="0">
                <a:latin typeface="微軟正黑體" panose="020B0604030504040204" pitchFamily="34" charset="-120"/>
                <a:ea typeface="微軟正黑體" panose="020B0604030504040204" pitchFamily="34" charset="-120"/>
              </a:rPr>
              <a:t>Blockly</a:t>
            </a:r>
            <a:r>
              <a:rPr lang="zh-TW" altLang="en-US" dirty="0">
                <a:latin typeface="微軟正黑體" panose="020B0604030504040204" pitchFamily="34" charset="-120"/>
                <a:ea typeface="微軟正黑體" panose="020B0604030504040204" pitchFamily="34" charset="-120"/>
              </a:rPr>
              <a:t>程式來讀取</a:t>
            </a:r>
            <a:r>
              <a:rPr lang="en-US" altLang="zh-TW" dirty="0">
                <a:latin typeface="微軟正黑體" panose="020B0604030504040204" pitchFamily="34" charset="-120"/>
                <a:ea typeface="微軟正黑體" panose="020B0604030504040204" pitchFamily="34" charset="-120"/>
              </a:rPr>
              <a:t>ePy</a:t>
            </a:r>
            <a:r>
              <a:rPr lang="zh-TW" altLang="en-US" dirty="0">
                <a:latin typeface="微軟正黑體" panose="020B0604030504040204" pitchFamily="34" charset="-120"/>
                <a:ea typeface="微軟正黑體" panose="020B0604030504040204" pitchFamily="34" charset="-120"/>
              </a:rPr>
              <a:t>主板或擴充板上的按鍵狀態並做燈光控制</a:t>
            </a:r>
            <a:endParaRPr lang="en-US" altLang="zh-TW" dirty="0">
              <a:latin typeface="微軟正黑體" panose="020B0604030504040204" pitchFamily="34" charset="-120"/>
              <a:ea typeface="微軟正黑體" panose="020B0604030504040204" pitchFamily="34" charset="-120"/>
            </a:endParaRPr>
          </a:p>
          <a:p>
            <a:pPr marL="914400" lvl="1" indent="-457200">
              <a:buFont typeface="+mj-lt"/>
              <a:buAutoNum type="alphaLcParenR"/>
            </a:pPr>
            <a:r>
              <a:rPr lang="zh-TW" altLang="en-US" dirty="0">
                <a:latin typeface="微軟正黑體" panose="020B0604030504040204" pitchFamily="34" charset="-120"/>
                <a:ea typeface="微軟正黑體" panose="020B0604030504040204" pitchFamily="34" charset="-120"/>
              </a:rPr>
              <a:t>按住燈亮</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放開燈滅</a:t>
            </a:r>
            <a:endParaRPr lang="en-US" altLang="zh-TW" dirty="0">
              <a:latin typeface="微軟正黑體" panose="020B0604030504040204" pitchFamily="34" charset="-120"/>
              <a:ea typeface="微軟正黑體" panose="020B0604030504040204" pitchFamily="34" charset="-120"/>
            </a:endParaRPr>
          </a:p>
          <a:p>
            <a:pPr marL="914400" lvl="1" indent="-457200">
              <a:buFont typeface="+mj-lt"/>
              <a:buAutoNum type="alphaLcParenR"/>
            </a:pPr>
            <a:r>
              <a:rPr lang="zh-TW" altLang="en-US" dirty="0">
                <a:latin typeface="微軟正黑體" panose="020B0604030504040204" pitchFamily="34" charset="-120"/>
                <a:ea typeface="微軟正黑體" panose="020B0604030504040204" pitchFamily="34" charset="-120"/>
              </a:rPr>
              <a:t>按一下開燈</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再按一下關燈</a:t>
            </a:r>
            <a:endParaRPr lang="en-US" altLang="zh-TW" dirty="0">
              <a:latin typeface="微軟正黑體" panose="020B0604030504040204" pitchFamily="34" charset="-120"/>
              <a:ea typeface="微軟正黑體" panose="020B0604030504040204" pitchFamily="34" charset="-120"/>
            </a:endParaRPr>
          </a:p>
          <a:p>
            <a:pPr marL="457200" lvl="1" indent="0">
              <a:buNone/>
            </a:pPr>
            <a:endParaRPr lang="en-US" altLang="zh-TW" dirty="0">
              <a:latin typeface="微軟正黑體" panose="020B0604030504040204" pitchFamily="34" charset="-120"/>
              <a:ea typeface="微軟正黑體" panose="020B0604030504040204" pitchFamily="34" charset="-120"/>
            </a:endParaRPr>
          </a:p>
          <a:p>
            <a:pPr marL="914400" lvl="1" indent="-457200">
              <a:buFont typeface="+mj-lt"/>
              <a:buAutoNum type="alphaLcParenR"/>
            </a:pP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材料</a:t>
            </a:r>
            <a:endParaRPr lang="en-US" altLang="zh-TW" dirty="0">
              <a:latin typeface="微軟正黑體" panose="020B0604030504040204" pitchFamily="34" charset="-120"/>
              <a:ea typeface="微軟正黑體" panose="020B0604030504040204" pitchFamily="34" charset="-120"/>
            </a:endParaRPr>
          </a:p>
          <a:p>
            <a:pPr marL="914400" lvl="1" indent="-457200">
              <a:buFont typeface="+mj-lt"/>
              <a:buAutoNum type="alphaLcParenR"/>
            </a:pPr>
            <a:r>
              <a:rPr lang="en-US" altLang="zh-TW" dirty="0">
                <a:latin typeface="微軟正黑體" panose="020B0604030504040204" pitchFamily="34" charset="-120"/>
                <a:ea typeface="微軟正黑體" panose="020B0604030504040204" pitchFamily="34" charset="-120"/>
              </a:rPr>
              <a:t>ePy-Plus</a:t>
            </a:r>
          </a:p>
          <a:p>
            <a:pPr marL="914400" lvl="1" indent="-457200">
              <a:buFont typeface="+mj-lt"/>
              <a:buAutoNum type="alphaLcParenR"/>
            </a:pPr>
            <a:r>
              <a:rPr lang="en-US" altLang="zh-TW" dirty="0">
                <a:latin typeface="微軟正黑體" panose="020B0604030504040204" pitchFamily="34" charset="-120"/>
                <a:ea typeface="微軟正黑體" panose="020B0604030504040204" pitchFamily="34" charset="-120"/>
              </a:rPr>
              <a:t>RGB</a:t>
            </a:r>
            <a:r>
              <a:rPr lang="zh-TW" altLang="en-US" dirty="0">
                <a:latin typeface="微軟正黑體" panose="020B0604030504040204" pitchFamily="34" charset="-120"/>
                <a:ea typeface="微軟正黑體" panose="020B0604030504040204" pitchFamily="34" charset="-120"/>
              </a:rPr>
              <a:t>燈</a:t>
            </a:r>
            <a:endParaRPr lang="en-US" altLang="zh-TW" dirty="0">
              <a:latin typeface="微軟正黑體" panose="020B0604030504040204" pitchFamily="34" charset="-120"/>
              <a:ea typeface="微軟正黑體" panose="020B0604030504040204" pitchFamily="34" charset="-120"/>
            </a:endParaRPr>
          </a:p>
        </p:txBody>
      </p:sp>
      <p:sp>
        <p:nvSpPr>
          <p:cNvPr id="10" name="文字方塊 9">
            <a:extLst>
              <a:ext uri="{FF2B5EF4-FFF2-40B4-BE49-F238E27FC236}">
                <a16:creationId xmlns:a16="http://schemas.microsoft.com/office/drawing/2014/main" id="{EE23E512-2408-BA87-C0EE-C2C636077F62}"/>
              </a:ext>
            </a:extLst>
          </p:cNvPr>
          <p:cNvSpPr txBox="1"/>
          <p:nvPr/>
        </p:nvSpPr>
        <p:spPr>
          <a:xfrm>
            <a:off x="509211" y="2641600"/>
            <a:ext cx="800219" cy="2144177"/>
          </a:xfrm>
          <a:prstGeom prst="rect">
            <a:avLst/>
          </a:prstGeom>
          <a:noFill/>
        </p:spPr>
        <p:txBody>
          <a:bodyPr vert="eaVert" wrap="none" rtlCol="0" anchor="ctr">
            <a:spAutoFit/>
          </a:bodyPr>
          <a:lstStyle/>
          <a:p>
            <a:r>
              <a:rPr lang="zh-TW" altLang="en-US" sz="4000" b="1" dirty="0">
                <a:solidFill>
                  <a:schemeClr val="accent5">
                    <a:lumMod val="75000"/>
                  </a:schemeClr>
                </a:solidFill>
                <a:latin typeface="微軟正黑體" panose="020B0604030504040204" pitchFamily="34" charset="-120"/>
                <a:ea typeface="微軟正黑體" panose="020B0604030504040204" pitchFamily="34" charset="-120"/>
              </a:rPr>
              <a:t>學習目的</a:t>
            </a:r>
          </a:p>
        </p:txBody>
      </p:sp>
    </p:spTree>
    <p:extLst>
      <p:ext uri="{BB962C8B-B14F-4D97-AF65-F5344CB8AC3E}">
        <p14:creationId xmlns:p14="http://schemas.microsoft.com/office/powerpoint/2010/main" val="271754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a:extLst>
              <a:ext uri="{FF2B5EF4-FFF2-40B4-BE49-F238E27FC236}">
                <a16:creationId xmlns:a16="http://schemas.microsoft.com/office/drawing/2014/main" id="{35D988D5-A007-1AC5-26AE-E4366ABA1AB6}"/>
              </a:ext>
            </a:extLst>
          </p:cNvPr>
          <p:cNvPicPr>
            <a:picLocks noChangeAspect="1"/>
          </p:cNvPicPr>
          <p:nvPr/>
        </p:nvPicPr>
        <p:blipFill>
          <a:blip r:embed="rId2"/>
          <a:stretch>
            <a:fillRect/>
          </a:stretch>
        </p:blipFill>
        <p:spPr>
          <a:xfrm>
            <a:off x="6995278" y="1660185"/>
            <a:ext cx="1922795" cy="2095271"/>
          </a:xfrm>
          <a:prstGeom prst="rect">
            <a:avLst/>
          </a:prstGeom>
        </p:spPr>
      </p:pic>
      <p:sp>
        <p:nvSpPr>
          <p:cNvPr id="8" name="文字方塊 7">
            <a:extLst>
              <a:ext uri="{FF2B5EF4-FFF2-40B4-BE49-F238E27FC236}">
                <a16:creationId xmlns:a16="http://schemas.microsoft.com/office/drawing/2014/main" id="{6CB402E5-CBB2-4EFE-B7D5-D776EE74BFC8}"/>
              </a:ext>
            </a:extLst>
          </p:cNvPr>
          <p:cNvSpPr txBox="1"/>
          <p:nvPr/>
        </p:nvSpPr>
        <p:spPr>
          <a:xfrm>
            <a:off x="1631633" y="113148"/>
            <a:ext cx="5962967" cy="769441"/>
          </a:xfrm>
          <a:prstGeom prst="rect">
            <a:avLst/>
          </a:prstGeom>
          <a:noFill/>
        </p:spPr>
        <p:txBody>
          <a:bodyPr wrap="square">
            <a:spAutoFit/>
          </a:bodyPr>
          <a:lstStyle/>
          <a:p>
            <a:r>
              <a:rPr lang="zh-TW" altLang="en-US" sz="4400" dirty="0">
                <a:latin typeface="微軟正黑體" panose="020B0604030504040204" pitchFamily="34" charset="-120"/>
                <a:ea typeface="微軟正黑體" panose="020B0604030504040204" pitchFamily="34" charset="-120"/>
              </a:rPr>
              <a:t>硬體介紹</a:t>
            </a:r>
            <a:endParaRPr lang="zh-TW" altLang="en-US" sz="4400" dirty="0">
              <a:solidFill>
                <a:srgbClr val="FF00FF"/>
              </a:solidFill>
            </a:endParaRPr>
          </a:p>
        </p:txBody>
      </p:sp>
      <p:sp>
        <p:nvSpPr>
          <p:cNvPr id="10" name="內容版面配置區 2">
            <a:extLst>
              <a:ext uri="{FF2B5EF4-FFF2-40B4-BE49-F238E27FC236}">
                <a16:creationId xmlns:a16="http://schemas.microsoft.com/office/drawing/2014/main" id="{07BD9AD0-F8E3-42BE-94A9-7CED5DA20717}"/>
              </a:ext>
            </a:extLst>
          </p:cNvPr>
          <p:cNvSpPr txBox="1">
            <a:spLocks/>
          </p:cNvSpPr>
          <p:nvPr/>
        </p:nvSpPr>
        <p:spPr>
          <a:xfrm>
            <a:off x="1462550" y="920345"/>
            <a:ext cx="10312629" cy="8321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微軟正黑體" panose="020B0604030504040204" pitchFamily="34" charset="-120"/>
                <a:ea typeface="微軟正黑體" panose="020B0604030504040204" pitchFamily="34" charset="-120"/>
              </a:rPr>
              <a:t>小派有</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個按鍵</a:t>
            </a:r>
            <a:r>
              <a:rPr lang="en-US" altLang="zh-TW" sz="2000" dirty="0">
                <a:latin typeface="微軟正黑體" panose="020B0604030504040204" pitchFamily="34" charset="-120"/>
                <a:ea typeface="微軟正黑體" panose="020B0604030504040204" pitchFamily="34" charset="-120"/>
              </a:rPr>
              <a:t>, </a:t>
            </a:r>
            <a:r>
              <a:rPr lang="zh-TW" altLang="en-US" sz="2000" dirty="0">
                <a:latin typeface="微軟正黑體" panose="020B0604030504040204" pitchFamily="34" charset="-120"/>
                <a:ea typeface="微軟正黑體" panose="020B0604030504040204" pitchFamily="34" charset="-120"/>
              </a:rPr>
              <a:t>分別標示為</a:t>
            </a:r>
            <a:r>
              <a:rPr lang="en-US" altLang="zh-TW" sz="2000" dirty="0">
                <a:latin typeface="微軟正黑體" panose="020B0604030504040204" pitchFamily="34" charset="-120"/>
                <a:ea typeface="微軟正黑體" panose="020B0604030504040204" pitchFamily="34" charset="-120"/>
              </a:rPr>
              <a:t>A, B, C, D</a:t>
            </a:r>
            <a:r>
              <a:rPr lang="zh-CN" altLang="en-US" sz="2000" dirty="0">
                <a:latin typeface="微軟正黑體" panose="020B0604030504040204" pitchFamily="34" charset="-120"/>
                <a:ea typeface="微軟正黑體" panose="020B0604030504040204" pitchFamily="34" charset="-120"/>
              </a:rPr>
              <a:t>和</a:t>
            </a:r>
            <a:r>
              <a:rPr lang="en-US" altLang="zh-CN" sz="2000" dirty="0">
                <a:latin typeface="微軟正黑體" panose="020B0604030504040204" pitchFamily="34" charset="-120"/>
                <a:ea typeface="微軟正黑體" panose="020B0604030504040204" pitchFamily="34" charset="-120"/>
              </a:rPr>
              <a:t>R</a:t>
            </a:r>
            <a:r>
              <a:rPr lang="en-US" altLang="zh-TW" sz="2000" dirty="0">
                <a:latin typeface="微軟正黑體" panose="020B0604030504040204" pitchFamily="34" charset="-120"/>
                <a:ea typeface="微軟正黑體" panose="020B0604030504040204" pitchFamily="34" charset="-120"/>
              </a:rPr>
              <a:t>E</a:t>
            </a:r>
            <a:r>
              <a:rPr lang="en-US" altLang="zh-CN" sz="2000" dirty="0">
                <a:latin typeface="微軟正黑體" panose="020B0604030504040204" pitchFamily="34" charset="-120"/>
                <a:ea typeface="微軟正黑體" panose="020B0604030504040204" pitchFamily="34" charset="-120"/>
              </a:rPr>
              <a:t>S</a:t>
            </a:r>
            <a:r>
              <a:rPr lang="en-US" altLang="zh-TW" sz="2000" dirty="0">
                <a:latin typeface="微軟正黑體" panose="020B0604030504040204" pitchFamily="34" charset="-120"/>
                <a:ea typeface="微軟正黑體" panose="020B0604030504040204" pitchFamily="34" charset="-120"/>
              </a:rPr>
              <a:t>E</a:t>
            </a:r>
            <a:r>
              <a:rPr lang="en-US" altLang="zh-CN" sz="2000" dirty="0">
                <a:latin typeface="微軟正黑體" panose="020B0604030504040204" pitchFamily="34" charset="-120"/>
                <a:ea typeface="微軟正黑體" panose="020B0604030504040204" pitchFamily="34" charset="-120"/>
              </a:rPr>
              <a:t>T</a:t>
            </a:r>
            <a:r>
              <a:rPr lang="zh-CN" altLang="en-US" sz="2000" dirty="0">
                <a:latin typeface="微軟正黑體" panose="020B0604030504040204" pitchFamily="34" charset="-120"/>
                <a:ea typeface="微軟正黑體" panose="020B0604030504040204" pitchFamily="34" charset="-120"/>
              </a:rPr>
              <a:t>。</a:t>
            </a:r>
            <a:r>
              <a:rPr lang="en-US" altLang="zh-CN" sz="2000" dirty="0">
                <a:latin typeface="微軟正黑體" panose="020B0604030504040204" pitchFamily="34" charset="-120"/>
                <a:ea typeface="微軟正黑體" panose="020B0604030504040204" pitchFamily="34" charset="-120"/>
              </a:rPr>
              <a:t>R</a:t>
            </a:r>
            <a:r>
              <a:rPr lang="en-US" altLang="zh-TW" sz="2000" dirty="0">
                <a:latin typeface="微軟正黑體" panose="020B0604030504040204" pitchFamily="34" charset="-120"/>
                <a:ea typeface="微軟正黑體" panose="020B0604030504040204" pitchFamily="34" charset="-120"/>
              </a:rPr>
              <a:t>E</a:t>
            </a:r>
            <a:r>
              <a:rPr lang="en-US" altLang="zh-CN" sz="2000" dirty="0">
                <a:latin typeface="微軟正黑體" panose="020B0604030504040204" pitchFamily="34" charset="-120"/>
                <a:ea typeface="微軟正黑體" panose="020B0604030504040204" pitchFamily="34" charset="-120"/>
              </a:rPr>
              <a:t>S</a:t>
            </a:r>
            <a:r>
              <a:rPr lang="en-US" altLang="zh-TW" sz="2000" dirty="0">
                <a:latin typeface="微軟正黑體" panose="020B0604030504040204" pitchFamily="34" charset="-120"/>
                <a:ea typeface="微軟正黑體" panose="020B0604030504040204" pitchFamily="34" charset="-120"/>
              </a:rPr>
              <a:t>E</a:t>
            </a:r>
            <a:r>
              <a:rPr lang="en-US" altLang="zh-CN" sz="2000" dirty="0">
                <a:latin typeface="微軟正黑體" panose="020B0604030504040204" pitchFamily="34" charset="-120"/>
                <a:ea typeface="微軟正黑體" panose="020B0604030504040204" pitchFamily="34" charset="-120"/>
              </a:rPr>
              <a:t>T</a:t>
            </a:r>
            <a:r>
              <a:rPr lang="zh-TW" altLang="en-US" sz="2000" dirty="0">
                <a:latin typeface="微軟正黑體" panose="020B0604030504040204" pitchFamily="34" charset="-120"/>
                <a:ea typeface="微軟正黑體" panose="020B0604030504040204" pitchFamily="34" charset="-120"/>
              </a:rPr>
              <a:t>按鍵</a:t>
            </a:r>
            <a:r>
              <a:rPr lang="zh-CN" altLang="en-US" sz="2000" dirty="0">
                <a:latin typeface="微軟正黑體" panose="020B0604030504040204" pitchFamily="34" charset="-120"/>
                <a:ea typeface="微軟正黑體" panose="020B0604030504040204" pitchFamily="34" charset="-120"/>
              </a:rPr>
              <a:t>是一個硬</a:t>
            </a:r>
            <a:r>
              <a:rPr lang="zh-TW" altLang="en-US" sz="2000" dirty="0">
                <a:latin typeface="微軟正黑體" panose="020B0604030504040204" pitchFamily="34" charset="-120"/>
                <a:ea typeface="微軟正黑體" panose="020B0604030504040204" pitchFamily="34" charset="-120"/>
              </a:rPr>
              <a:t>體</a:t>
            </a:r>
            <a:r>
              <a:rPr lang="zh-CN" altLang="en-US" sz="2000" dirty="0">
                <a:latin typeface="微軟正黑體" panose="020B0604030504040204" pitchFamily="34" charset="-120"/>
                <a:ea typeface="微軟正黑體" panose="020B0604030504040204" pitchFamily="34" charset="-120"/>
              </a:rPr>
              <a:t>重</a:t>
            </a:r>
            <a:r>
              <a:rPr lang="zh-TW" altLang="en-US" sz="2000" dirty="0">
                <a:latin typeface="微軟正黑體" panose="020B0604030504040204" pitchFamily="34" charset="-120"/>
                <a:ea typeface="微軟正黑體" panose="020B0604030504040204" pitchFamily="34" charset="-120"/>
              </a:rPr>
              <a:t>置按鍵</a:t>
            </a:r>
            <a:r>
              <a:rPr lang="zh-CN" altLang="en-US" sz="2000" dirty="0">
                <a:latin typeface="微軟正黑體" panose="020B0604030504040204" pitchFamily="34" charset="-120"/>
                <a:ea typeface="微軟正黑體" panose="020B0604030504040204" pitchFamily="34" charset="-120"/>
              </a:rPr>
              <a:t>，如果按下它，它會從頭開始重新啟動</a:t>
            </a:r>
            <a:r>
              <a:rPr lang="zh-TW" altLang="en-US" sz="2000" dirty="0">
                <a:latin typeface="微軟正黑體" panose="020B0604030504040204" pitchFamily="34" charset="-120"/>
                <a:ea typeface="微軟正黑體" panose="020B0604030504040204" pitchFamily="34" charset="-120"/>
              </a:rPr>
              <a:t>小派</a:t>
            </a:r>
            <a:r>
              <a:rPr lang="zh-CN" altLang="en-US" sz="2000" dirty="0">
                <a:latin typeface="微軟正黑體" panose="020B0604030504040204" pitchFamily="34" charset="-120"/>
                <a:ea typeface="微軟正黑體" panose="020B0604030504040204" pitchFamily="34" charset="-120"/>
              </a:rPr>
              <a:t>，相當於關閉電源然後再打開電源。</a:t>
            </a:r>
            <a:r>
              <a:rPr lang="zh-TW" altLang="en-US" sz="2000" dirty="0">
                <a:latin typeface="微軟正黑體" panose="020B0604030504040204" pitchFamily="34" charset="-120"/>
                <a:ea typeface="微軟正黑體" panose="020B0604030504040204" pitchFamily="34" charset="-120"/>
              </a:rPr>
              <a:t>按鍵</a:t>
            </a:r>
            <a:r>
              <a:rPr lang="en-US" altLang="zh-TW" sz="2000" dirty="0">
                <a:latin typeface="微軟正黑體" panose="020B0604030504040204" pitchFamily="34" charset="-120"/>
                <a:ea typeface="微軟正黑體" panose="020B0604030504040204" pitchFamily="34" charset="-120"/>
              </a:rPr>
              <a:t>A, B, C, D</a:t>
            </a:r>
            <a:r>
              <a:rPr lang="zh-TW" altLang="en-US" sz="2000" dirty="0">
                <a:latin typeface="微軟正黑體" panose="020B0604030504040204" pitchFamily="34" charset="-120"/>
                <a:ea typeface="微軟正黑體" panose="020B0604030504040204" pitchFamily="34" charset="-120"/>
              </a:rPr>
              <a:t>可以透過程式檢測開關狀態從而點亮或關閉</a:t>
            </a:r>
            <a:r>
              <a:rPr lang="en-US" altLang="zh-TW" sz="2000" dirty="0">
                <a:latin typeface="微軟正黑體" panose="020B0604030504040204" pitchFamily="34" charset="-120"/>
                <a:ea typeface="微軟正黑體" panose="020B0604030504040204" pitchFamily="34" charset="-120"/>
              </a:rPr>
              <a:t>LED</a:t>
            </a:r>
            <a:r>
              <a:rPr lang="zh-TW" altLang="en-US" sz="2000" dirty="0">
                <a:latin typeface="微軟正黑體" panose="020B0604030504040204" pitchFamily="34" charset="-120"/>
                <a:ea typeface="微軟正黑體" panose="020B0604030504040204" pitchFamily="34" charset="-120"/>
              </a:rPr>
              <a:t>燈</a:t>
            </a:r>
            <a:endParaRPr lang="en-US" altLang="zh-TW" sz="2000" dirty="0">
              <a:latin typeface="微軟正黑體" panose="020B0604030504040204" pitchFamily="34" charset="-120"/>
              <a:ea typeface="微軟正黑體" panose="020B0604030504040204" pitchFamily="34" charset="-120"/>
            </a:endParaRPr>
          </a:p>
        </p:txBody>
      </p:sp>
      <p:sp>
        <p:nvSpPr>
          <p:cNvPr id="19" name="文字方塊 18">
            <a:extLst>
              <a:ext uri="{FF2B5EF4-FFF2-40B4-BE49-F238E27FC236}">
                <a16:creationId xmlns:a16="http://schemas.microsoft.com/office/drawing/2014/main" id="{11D8A690-EF40-7536-5A81-1A4FF2B7C37A}"/>
              </a:ext>
            </a:extLst>
          </p:cNvPr>
          <p:cNvSpPr txBox="1"/>
          <p:nvPr/>
        </p:nvSpPr>
        <p:spPr>
          <a:xfrm>
            <a:off x="438091" y="2651760"/>
            <a:ext cx="800219" cy="2144177"/>
          </a:xfrm>
          <a:prstGeom prst="rect">
            <a:avLst/>
          </a:prstGeom>
          <a:noFill/>
        </p:spPr>
        <p:txBody>
          <a:bodyPr vert="eaVert" wrap="none" rtlCol="0">
            <a:spAutoFit/>
          </a:bodyPr>
          <a:lstStyle/>
          <a:p>
            <a:r>
              <a:rPr lang="zh-TW" altLang="en-US" sz="4000" b="1" dirty="0">
                <a:solidFill>
                  <a:schemeClr val="accent5">
                    <a:lumMod val="75000"/>
                  </a:schemeClr>
                </a:solidFill>
                <a:latin typeface="微軟正黑體" panose="020B0604030504040204" pitchFamily="34" charset="-120"/>
                <a:ea typeface="微軟正黑體" panose="020B0604030504040204" pitchFamily="34" charset="-120"/>
              </a:rPr>
              <a:t>設計原理</a:t>
            </a:r>
          </a:p>
        </p:txBody>
      </p:sp>
      <p:sp>
        <p:nvSpPr>
          <p:cNvPr id="20" name="內容版面配置區 2">
            <a:extLst>
              <a:ext uri="{FF2B5EF4-FFF2-40B4-BE49-F238E27FC236}">
                <a16:creationId xmlns:a16="http://schemas.microsoft.com/office/drawing/2014/main" id="{74E44AD6-0772-5F19-0C41-7DD37C8147F7}"/>
              </a:ext>
            </a:extLst>
          </p:cNvPr>
          <p:cNvSpPr txBox="1">
            <a:spLocks/>
          </p:cNvSpPr>
          <p:nvPr/>
        </p:nvSpPr>
        <p:spPr>
          <a:xfrm>
            <a:off x="1397236" y="3755456"/>
            <a:ext cx="10312629" cy="8321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微軟正黑體" panose="020B0604030504040204" pitchFamily="34" charset="-120"/>
                <a:ea typeface="微軟正黑體" panose="020B0604030504040204" pitchFamily="34" charset="-120"/>
              </a:rPr>
              <a:t>按鍵</a:t>
            </a:r>
            <a:r>
              <a:rPr lang="en-US" altLang="zh-TW" sz="2000" dirty="0">
                <a:latin typeface="微軟正黑體" panose="020B0604030504040204" pitchFamily="34" charset="-120"/>
                <a:ea typeface="微軟正黑體" panose="020B0604030504040204" pitchFamily="34" charset="-120"/>
              </a:rPr>
              <a:t>A, B, C, D</a:t>
            </a:r>
            <a:r>
              <a:rPr lang="zh-TW" altLang="en-US" sz="2000" dirty="0">
                <a:latin typeface="微軟正黑體" panose="020B0604030504040204" pitchFamily="34" charset="-120"/>
                <a:ea typeface="微軟正黑體" panose="020B0604030504040204" pitchFamily="34" charset="-120"/>
              </a:rPr>
              <a:t>原理</a:t>
            </a:r>
            <a:endParaRPr lang="zh-HK" altLang="en-US" sz="2000" dirty="0">
              <a:latin typeface="微軟正黑體" panose="020B0604030504040204" pitchFamily="34" charset="-120"/>
              <a:ea typeface="微軟正黑體" panose="020B0604030504040204" pitchFamily="34" charset="-120"/>
            </a:endParaRPr>
          </a:p>
        </p:txBody>
      </p:sp>
      <p:cxnSp>
        <p:nvCxnSpPr>
          <p:cNvPr id="21" name="接點: 肘形 20">
            <a:extLst>
              <a:ext uri="{FF2B5EF4-FFF2-40B4-BE49-F238E27FC236}">
                <a16:creationId xmlns:a16="http://schemas.microsoft.com/office/drawing/2014/main" id="{A68691E8-18EE-F248-13DD-B14D76B67D38}"/>
              </a:ext>
            </a:extLst>
          </p:cNvPr>
          <p:cNvCxnSpPr>
            <a:cxnSpLocks/>
          </p:cNvCxnSpPr>
          <p:nvPr/>
        </p:nvCxnSpPr>
        <p:spPr>
          <a:xfrm>
            <a:off x="3798067" y="4634639"/>
            <a:ext cx="1028071" cy="911415"/>
          </a:xfrm>
          <a:prstGeom prst="bentConnector3">
            <a:avLst/>
          </a:prstGeom>
          <a:ln>
            <a:solidFill>
              <a:srgbClr val="0000FF"/>
            </a:solidFill>
          </a:ln>
        </p:spPr>
        <p:style>
          <a:lnRef idx="1">
            <a:schemeClr val="accent1"/>
          </a:lnRef>
          <a:fillRef idx="0">
            <a:schemeClr val="accent1"/>
          </a:fillRef>
          <a:effectRef idx="0">
            <a:schemeClr val="accent1"/>
          </a:effectRef>
          <a:fontRef idx="minor">
            <a:schemeClr val="tx1"/>
          </a:fontRef>
        </p:style>
      </p:cxnSp>
      <p:sp>
        <p:nvSpPr>
          <p:cNvPr id="22" name="橢圓 21">
            <a:extLst>
              <a:ext uri="{FF2B5EF4-FFF2-40B4-BE49-F238E27FC236}">
                <a16:creationId xmlns:a16="http://schemas.microsoft.com/office/drawing/2014/main" id="{6FD578B7-7314-7E0E-FCC4-6DB2E0C78CA8}"/>
              </a:ext>
            </a:extLst>
          </p:cNvPr>
          <p:cNvSpPr/>
          <p:nvPr/>
        </p:nvSpPr>
        <p:spPr>
          <a:xfrm>
            <a:off x="2562561" y="4492434"/>
            <a:ext cx="1024114" cy="393660"/>
          </a:xfrm>
          <a:prstGeom prst="ellipse">
            <a:avLst/>
          </a:prstGeom>
          <a:solidFill>
            <a:schemeClr val="bg1">
              <a:lumMod val="95000"/>
            </a:schemeClr>
          </a:solidFill>
          <a:ln>
            <a:solidFill>
              <a:schemeClr val="bg1">
                <a:lumMod val="65000"/>
              </a:schemeClr>
            </a:solidFill>
          </a:ln>
          <a:scene3d>
            <a:camera prst="orthographicFront">
              <a:rot lat="18599986" lon="0" rev="0"/>
            </a:camera>
            <a:lightRig rig="threePt" dir="t"/>
          </a:scene3d>
          <a:sp3d>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軟正黑體" panose="020B0604030504040204" pitchFamily="34" charset="-120"/>
              <a:ea typeface="微軟正黑體" panose="020B0604030504040204" pitchFamily="34" charset="-120"/>
            </a:endParaRPr>
          </a:p>
        </p:txBody>
      </p:sp>
      <p:sp>
        <p:nvSpPr>
          <p:cNvPr id="26" name="橢圓 25">
            <a:extLst>
              <a:ext uri="{FF2B5EF4-FFF2-40B4-BE49-F238E27FC236}">
                <a16:creationId xmlns:a16="http://schemas.microsoft.com/office/drawing/2014/main" id="{A1173228-AEDF-5F58-2C44-3EB073C91C21}"/>
              </a:ext>
            </a:extLst>
          </p:cNvPr>
          <p:cNvSpPr/>
          <p:nvPr/>
        </p:nvSpPr>
        <p:spPr>
          <a:xfrm>
            <a:off x="2787887" y="4311505"/>
            <a:ext cx="573462" cy="293596"/>
          </a:xfrm>
          <a:prstGeom prst="ellipse">
            <a:avLst/>
          </a:prstGeom>
          <a:solidFill>
            <a:schemeClr val="tx1"/>
          </a:solidFill>
          <a:ln>
            <a:solidFill>
              <a:schemeClr val="tx1"/>
            </a:solidFill>
          </a:ln>
          <a:scene3d>
            <a:camera prst="orthographicFront">
              <a:rot lat="18599986" lon="0" rev="0"/>
            </a:camera>
            <a:lightRig rig="threePt" dir="t"/>
          </a:scene3d>
          <a:sp3d>
            <a:bevelT w="19050" h="317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軟正黑體" panose="020B0604030504040204" pitchFamily="34" charset="-120"/>
              <a:ea typeface="微軟正黑體" panose="020B0604030504040204" pitchFamily="34" charset="-120"/>
            </a:endParaRPr>
          </a:p>
        </p:txBody>
      </p:sp>
      <p:sp>
        <p:nvSpPr>
          <p:cNvPr id="27" name="橢圓 26">
            <a:extLst>
              <a:ext uri="{FF2B5EF4-FFF2-40B4-BE49-F238E27FC236}">
                <a16:creationId xmlns:a16="http://schemas.microsoft.com/office/drawing/2014/main" id="{3D56E97B-07C6-38B8-EE1F-FF22F5E6B88E}"/>
              </a:ext>
            </a:extLst>
          </p:cNvPr>
          <p:cNvSpPr/>
          <p:nvPr/>
        </p:nvSpPr>
        <p:spPr>
          <a:xfrm>
            <a:off x="2562561" y="5349224"/>
            <a:ext cx="1024114" cy="393660"/>
          </a:xfrm>
          <a:prstGeom prst="ellipse">
            <a:avLst/>
          </a:prstGeom>
          <a:solidFill>
            <a:schemeClr val="bg1">
              <a:lumMod val="95000"/>
            </a:schemeClr>
          </a:solidFill>
          <a:ln>
            <a:solidFill>
              <a:schemeClr val="bg1">
                <a:lumMod val="65000"/>
              </a:schemeClr>
            </a:solidFill>
          </a:ln>
          <a:scene3d>
            <a:camera prst="orthographicFront">
              <a:rot lat="18599986" lon="0" rev="0"/>
            </a:camera>
            <a:lightRig rig="threePt" dir="t"/>
          </a:scene3d>
          <a:sp3d>
            <a:bevelT w="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軟正黑體" panose="020B0604030504040204" pitchFamily="34" charset="-120"/>
              <a:ea typeface="微軟正黑體" panose="020B0604030504040204" pitchFamily="34" charset="-120"/>
            </a:endParaRPr>
          </a:p>
        </p:txBody>
      </p:sp>
      <p:sp>
        <p:nvSpPr>
          <p:cNvPr id="28" name="橢圓 27">
            <a:extLst>
              <a:ext uri="{FF2B5EF4-FFF2-40B4-BE49-F238E27FC236}">
                <a16:creationId xmlns:a16="http://schemas.microsoft.com/office/drawing/2014/main" id="{F2754805-87E1-F31E-FBE0-F26AEBE54B08}"/>
              </a:ext>
            </a:extLst>
          </p:cNvPr>
          <p:cNvSpPr/>
          <p:nvPr/>
        </p:nvSpPr>
        <p:spPr>
          <a:xfrm>
            <a:off x="2806954" y="5281912"/>
            <a:ext cx="573462" cy="293596"/>
          </a:xfrm>
          <a:prstGeom prst="ellipse">
            <a:avLst/>
          </a:prstGeom>
          <a:solidFill>
            <a:schemeClr val="tx1"/>
          </a:solidFill>
          <a:ln>
            <a:solidFill>
              <a:schemeClr val="tx1"/>
            </a:solidFill>
          </a:ln>
          <a:scene3d>
            <a:camera prst="orthographicFront">
              <a:rot lat="18599986" lon="0" rev="0"/>
            </a:camera>
            <a:lightRig rig="threePt" dir="t"/>
          </a:scene3d>
          <a:sp3d>
            <a:bevelT w="19050" h="127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HK" altLang="en-US">
              <a:latin typeface="微軟正黑體" panose="020B0604030504040204" pitchFamily="34" charset="-120"/>
              <a:ea typeface="微軟正黑體" panose="020B0604030504040204" pitchFamily="34" charset="-120"/>
            </a:endParaRPr>
          </a:p>
        </p:txBody>
      </p:sp>
      <p:sp>
        <p:nvSpPr>
          <p:cNvPr id="29" name="文字方塊 28">
            <a:extLst>
              <a:ext uri="{FF2B5EF4-FFF2-40B4-BE49-F238E27FC236}">
                <a16:creationId xmlns:a16="http://schemas.microsoft.com/office/drawing/2014/main" id="{1CD0C7AF-678D-902A-44DE-8BA0C6A35845}"/>
              </a:ext>
            </a:extLst>
          </p:cNvPr>
          <p:cNvSpPr txBox="1"/>
          <p:nvPr/>
        </p:nvSpPr>
        <p:spPr>
          <a:xfrm>
            <a:off x="3892003" y="4276418"/>
            <a:ext cx="336952" cy="400110"/>
          </a:xfrm>
          <a:prstGeom prst="rect">
            <a:avLst/>
          </a:prstGeom>
          <a:noFill/>
        </p:spPr>
        <p:txBody>
          <a:bodyPr wrap="none" rtlCol="0">
            <a:spAutoFit/>
          </a:bodyPr>
          <a:lstStyle/>
          <a:p>
            <a:r>
              <a:rPr lang="en-US" altLang="zh-HK" sz="2000" b="1" dirty="0">
                <a:latin typeface="微軟正黑體" panose="020B0604030504040204" pitchFamily="34" charset="-120"/>
                <a:ea typeface="微軟正黑體" panose="020B0604030504040204" pitchFamily="34" charset="-120"/>
              </a:rPr>
              <a:t>1</a:t>
            </a:r>
            <a:endParaRPr lang="zh-HK" altLang="en-US" sz="2000" b="1" dirty="0">
              <a:latin typeface="微軟正黑體" panose="020B0604030504040204" pitchFamily="34" charset="-120"/>
              <a:ea typeface="微軟正黑體" panose="020B0604030504040204" pitchFamily="34" charset="-120"/>
            </a:endParaRPr>
          </a:p>
        </p:txBody>
      </p:sp>
      <p:sp>
        <p:nvSpPr>
          <p:cNvPr id="30" name="文字方塊 29">
            <a:extLst>
              <a:ext uri="{FF2B5EF4-FFF2-40B4-BE49-F238E27FC236}">
                <a16:creationId xmlns:a16="http://schemas.microsoft.com/office/drawing/2014/main" id="{F2D4ED02-51B6-321E-DC80-74420C177F9D}"/>
              </a:ext>
            </a:extLst>
          </p:cNvPr>
          <p:cNvSpPr txBox="1"/>
          <p:nvPr/>
        </p:nvSpPr>
        <p:spPr>
          <a:xfrm>
            <a:off x="4407925" y="5186336"/>
            <a:ext cx="336952" cy="400110"/>
          </a:xfrm>
          <a:prstGeom prst="rect">
            <a:avLst/>
          </a:prstGeom>
          <a:noFill/>
        </p:spPr>
        <p:txBody>
          <a:bodyPr wrap="none" rtlCol="0">
            <a:spAutoFit/>
          </a:bodyPr>
          <a:lstStyle/>
          <a:p>
            <a:r>
              <a:rPr lang="en-US" altLang="zh-HK" sz="2000" b="1" dirty="0">
                <a:latin typeface="微軟正黑體" panose="020B0604030504040204" pitchFamily="34" charset="-120"/>
                <a:ea typeface="微軟正黑體" panose="020B0604030504040204" pitchFamily="34" charset="-120"/>
              </a:rPr>
              <a:t>0</a:t>
            </a:r>
            <a:endParaRPr lang="zh-HK" altLang="en-US" sz="2000" b="1" dirty="0">
              <a:latin typeface="微軟正黑體" panose="020B0604030504040204" pitchFamily="34" charset="-120"/>
              <a:ea typeface="微軟正黑體" panose="020B0604030504040204" pitchFamily="34" charset="-120"/>
            </a:endParaRPr>
          </a:p>
        </p:txBody>
      </p:sp>
      <p:sp>
        <p:nvSpPr>
          <p:cNvPr id="31" name="文字方塊 30">
            <a:extLst>
              <a:ext uri="{FF2B5EF4-FFF2-40B4-BE49-F238E27FC236}">
                <a16:creationId xmlns:a16="http://schemas.microsoft.com/office/drawing/2014/main" id="{4954E784-C0F9-29F3-CABA-B953D749AD5E}"/>
              </a:ext>
            </a:extLst>
          </p:cNvPr>
          <p:cNvSpPr txBox="1"/>
          <p:nvPr/>
        </p:nvSpPr>
        <p:spPr>
          <a:xfrm>
            <a:off x="1812249" y="4969246"/>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按鍵</a:t>
            </a:r>
            <a:endParaRPr lang="zh-HK" altLang="en-US" dirty="0">
              <a:latin typeface="微軟正黑體" panose="020B0604030504040204" pitchFamily="34" charset="-120"/>
              <a:ea typeface="微軟正黑體" panose="020B0604030504040204" pitchFamily="34" charset="-120"/>
            </a:endParaRPr>
          </a:p>
        </p:txBody>
      </p:sp>
      <p:sp>
        <p:nvSpPr>
          <p:cNvPr id="32" name="文字方塊 31">
            <a:extLst>
              <a:ext uri="{FF2B5EF4-FFF2-40B4-BE49-F238E27FC236}">
                <a16:creationId xmlns:a16="http://schemas.microsoft.com/office/drawing/2014/main" id="{9A7AFA9E-3D93-8B7B-93CF-2947578C881C}"/>
              </a:ext>
            </a:extLst>
          </p:cNvPr>
          <p:cNvSpPr txBox="1"/>
          <p:nvPr/>
        </p:nvSpPr>
        <p:spPr>
          <a:xfrm>
            <a:off x="3892003" y="5584122"/>
            <a:ext cx="646331"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電平</a:t>
            </a:r>
            <a:endParaRPr lang="zh-HK" altLang="en-US" dirty="0">
              <a:latin typeface="微軟正黑體" panose="020B0604030504040204" pitchFamily="34" charset="-120"/>
              <a:ea typeface="微軟正黑體" panose="020B0604030504040204" pitchFamily="34" charset="-120"/>
            </a:endParaRPr>
          </a:p>
        </p:txBody>
      </p:sp>
      <p:sp>
        <p:nvSpPr>
          <p:cNvPr id="33" name="文字方塊 32">
            <a:extLst>
              <a:ext uri="{FF2B5EF4-FFF2-40B4-BE49-F238E27FC236}">
                <a16:creationId xmlns:a16="http://schemas.microsoft.com/office/drawing/2014/main" id="{45C3189E-C5D4-2E3B-D2ED-81B173470BB5}"/>
              </a:ext>
            </a:extLst>
          </p:cNvPr>
          <p:cNvSpPr txBox="1"/>
          <p:nvPr/>
        </p:nvSpPr>
        <p:spPr>
          <a:xfrm>
            <a:off x="5520001" y="4074683"/>
            <a:ext cx="5398554" cy="2031325"/>
          </a:xfrm>
          <a:prstGeom prst="rect">
            <a:avLst/>
          </a:prstGeom>
          <a:noFill/>
        </p:spPr>
        <p:txBody>
          <a:bodyPr wrap="square" rtlCol="0">
            <a:spAutoFit/>
          </a:bodyPr>
          <a:lstStyle/>
          <a:p>
            <a:pPr algn="just"/>
            <a:r>
              <a:rPr lang="zh-TW" altLang="en-US" dirty="0">
                <a:latin typeface="微軟正黑體" panose="020B0604030504040204" pitchFamily="34" charset="-120"/>
                <a:ea typeface="微軟正黑體" panose="020B0604030504040204" pitchFamily="34" charset="-120"/>
              </a:rPr>
              <a:t>開關用於代表訊號的「</a:t>
            </a:r>
            <a:r>
              <a:rPr lang="zh-TW" altLang="en-US" b="1" dirty="0">
                <a:latin typeface="微軟正黑體" panose="020B0604030504040204" pitchFamily="34" charset="-120"/>
                <a:ea typeface="微軟正黑體" panose="020B0604030504040204" pitchFamily="34" charset="-120"/>
              </a:rPr>
              <a:t>有</a:t>
            </a:r>
            <a:r>
              <a:rPr lang="zh-TW" altLang="en-US" dirty="0">
                <a:latin typeface="微軟正黑體" panose="020B0604030504040204" pitchFamily="34" charset="-120"/>
                <a:ea typeface="微軟正黑體" panose="020B0604030504040204" pitchFamily="34" charset="-120"/>
              </a:rPr>
              <a:t>」或「</a:t>
            </a:r>
            <a:r>
              <a:rPr lang="zh-TW" altLang="en-US" b="1" dirty="0">
                <a:latin typeface="微軟正黑體" panose="020B0604030504040204" pitchFamily="34" charset="-120"/>
                <a:ea typeface="微軟正黑體" panose="020B0604030504040204" pitchFamily="34" charset="-120"/>
              </a:rPr>
              <a:t>無</a:t>
            </a:r>
            <a:r>
              <a:rPr lang="zh-TW" altLang="en-US" dirty="0">
                <a:latin typeface="微軟正黑體" panose="020B0604030504040204" pitchFamily="34" charset="-120"/>
                <a:ea typeface="微軟正黑體" panose="020B0604030504040204" pitchFamily="34" charset="-120"/>
              </a:rPr>
              <a:t>」狀態，或者「</a:t>
            </a:r>
            <a:r>
              <a:rPr lang="zh-TW" altLang="en-US" b="1" dirty="0">
                <a:latin typeface="微軟正黑體" panose="020B0604030504040204" pitchFamily="34" charset="-120"/>
                <a:ea typeface="微軟正黑體" panose="020B0604030504040204" pitchFamily="34" charset="-120"/>
              </a:rPr>
              <a:t>導通</a:t>
            </a:r>
            <a:r>
              <a:rPr lang="zh-TW" altLang="en-US" dirty="0">
                <a:latin typeface="微軟正黑體" panose="020B0604030504040204" pitchFamily="34" charset="-120"/>
                <a:ea typeface="微軟正黑體" panose="020B0604030504040204" pitchFamily="34" charset="-120"/>
              </a:rPr>
              <a:t>」或「</a:t>
            </a:r>
            <a:r>
              <a:rPr lang="zh-TW" altLang="en-US" b="1" dirty="0">
                <a:latin typeface="微軟正黑體" panose="020B0604030504040204" pitchFamily="34" charset="-120"/>
                <a:ea typeface="微軟正黑體" panose="020B0604030504040204" pitchFamily="34" charset="-120"/>
              </a:rPr>
              <a:t>斷路</a:t>
            </a:r>
            <a:r>
              <a:rPr lang="zh-TW" altLang="en-US" dirty="0">
                <a:latin typeface="微軟正黑體" panose="020B0604030504040204" pitchFamily="34" charset="-120"/>
                <a:ea typeface="微軟正黑體" panose="020B0604030504040204" pitchFamily="34" charset="-120"/>
              </a:rPr>
              <a:t>」狀態。</a:t>
            </a:r>
            <a:endParaRPr lang="en-US" altLang="zh-TW" dirty="0">
              <a:latin typeface="微軟正黑體" panose="020B0604030504040204" pitchFamily="34" charset="-120"/>
              <a:ea typeface="微軟正黑體" panose="020B0604030504040204" pitchFamily="34" charset="-120"/>
            </a:endParaRPr>
          </a:p>
          <a:p>
            <a:pPr algn="just"/>
            <a:r>
              <a:rPr lang="zh-TW" altLang="en-US" dirty="0">
                <a:latin typeface="微軟正黑體" panose="020B0604030504040204" pitchFamily="34" charset="-120"/>
                <a:ea typeface="微軟正黑體" panose="020B0604030504040204" pitchFamily="34" charset="-120"/>
              </a:rPr>
              <a:t>當按鍵被按下</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所看到的值會是低電平</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也就是</a:t>
            </a:r>
            <a:r>
              <a:rPr lang="en-US" altLang="zh-TW" dirty="0">
                <a:latin typeface="微軟正黑體" panose="020B0604030504040204" pitchFamily="34" charset="-120"/>
                <a:ea typeface="微軟正黑體" panose="020B0604030504040204" pitchFamily="34" charset="-120"/>
              </a:rPr>
              <a:t>”</a:t>
            </a:r>
            <a:r>
              <a:rPr lang="en-US" altLang="zh-TW" dirty="0">
                <a:solidFill>
                  <a:srgbClr val="FF0000"/>
                </a:solidFill>
                <a:latin typeface="微軟正黑體" panose="020B0604030504040204" pitchFamily="34" charset="-120"/>
                <a:ea typeface="微軟正黑體" panose="020B0604030504040204" pitchFamily="34" charset="-120"/>
              </a:rPr>
              <a:t>True</a:t>
            </a:r>
            <a:r>
              <a:rPr lang="en-US" altLang="zh-TW" dirty="0">
                <a:latin typeface="微軟正黑體" panose="020B0604030504040204" pitchFamily="34" charset="-120"/>
                <a:ea typeface="微軟正黑體" panose="020B0604030504040204" pitchFamily="34" charset="-120"/>
              </a:rPr>
              <a:t>”, </a:t>
            </a:r>
            <a:r>
              <a:rPr lang="zh-TW" altLang="en-US" dirty="0">
                <a:latin typeface="微軟正黑體" panose="020B0604030504040204" pitchFamily="34" charset="-120"/>
                <a:ea typeface="微軟正黑體" panose="020B0604030504040204" pitchFamily="34" charset="-120"/>
              </a:rPr>
              <a:t>數值為</a:t>
            </a:r>
            <a:r>
              <a:rPr lang="en-US" altLang="zh-TW" dirty="0">
                <a:latin typeface="微軟正黑體" panose="020B0604030504040204" pitchFamily="34" charset="-120"/>
                <a:ea typeface="微軟正黑體" panose="020B0604030504040204" pitchFamily="34" charset="-120"/>
              </a:rPr>
              <a:t>”</a:t>
            </a:r>
            <a:r>
              <a:rPr lang="en-US" altLang="zh-TW" dirty="0">
                <a:solidFill>
                  <a:srgbClr val="FF0000"/>
                </a:solidFill>
                <a:latin typeface="微軟正黑體" panose="020B0604030504040204" pitchFamily="34" charset="-120"/>
                <a:ea typeface="微軟正黑體" panose="020B0604030504040204" pitchFamily="34" charset="-120"/>
              </a:rPr>
              <a:t>1</a:t>
            </a:r>
            <a:r>
              <a:rPr lang="en-US" altLang="zh-TW" dirty="0">
                <a:latin typeface="微軟正黑體" panose="020B0604030504040204" pitchFamily="34" charset="-120"/>
                <a:ea typeface="微軟正黑體" panose="020B0604030504040204" pitchFamily="34" charset="-120"/>
              </a:rPr>
              <a:t>”</a:t>
            </a:r>
          </a:p>
          <a:p>
            <a:pPr algn="just"/>
            <a:r>
              <a:rPr lang="zh-TW" altLang="en-US" dirty="0">
                <a:latin typeface="微軟正黑體" panose="020B0604030504040204" pitchFamily="34" charset="-120"/>
                <a:ea typeface="微軟正黑體" panose="020B0604030504040204" pitchFamily="34" charset="-120"/>
              </a:rPr>
              <a:t>反之</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 放開按鍵其值為高電平</a:t>
            </a:r>
            <a:r>
              <a:rPr lang="en-US" altLang="zh-TW" dirty="0">
                <a:latin typeface="微軟正黑體" panose="020B0604030504040204" pitchFamily="34" charset="-120"/>
                <a:ea typeface="微軟正黑體" panose="020B0604030504040204" pitchFamily="34" charset="-120"/>
              </a:rPr>
              <a:t>,“</a:t>
            </a:r>
            <a:r>
              <a:rPr lang="en-US" altLang="zh-TW" dirty="0">
                <a:solidFill>
                  <a:srgbClr val="FF0000"/>
                </a:solidFill>
                <a:latin typeface="微軟正黑體" panose="020B0604030504040204" pitchFamily="34" charset="-120"/>
                <a:ea typeface="微軟正黑體" panose="020B0604030504040204" pitchFamily="34" charset="-120"/>
              </a:rPr>
              <a:t>False</a:t>
            </a:r>
            <a:r>
              <a:rPr lang="en-US" altLang="zh-TW" dirty="0">
                <a:latin typeface="微軟正黑體" panose="020B0604030504040204" pitchFamily="34" charset="-120"/>
                <a:ea typeface="微軟正黑體" panose="020B0604030504040204" pitchFamily="34" charset="-120"/>
              </a:rPr>
              <a:t>”</a:t>
            </a:r>
            <a:r>
              <a:rPr lang="zh-TW" altLang="en-US" dirty="0">
                <a:latin typeface="微軟正黑體" panose="020B0604030504040204" pitchFamily="34" charset="-120"/>
                <a:ea typeface="微軟正黑體" panose="020B0604030504040204" pitchFamily="34" charset="-120"/>
              </a:rPr>
              <a:t>，讀取輸入數值為</a:t>
            </a:r>
            <a:r>
              <a:rPr lang="en-US" altLang="zh-TW" dirty="0">
                <a:latin typeface="微軟正黑體" panose="020B0604030504040204" pitchFamily="34" charset="-120"/>
                <a:ea typeface="微軟正黑體" panose="020B0604030504040204" pitchFamily="34" charset="-120"/>
              </a:rPr>
              <a:t>”</a:t>
            </a:r>
            <a:r>
              <a:rPr lang="en-US" altLang="zh-TW" dirty="0">
                <a:solidFill>
                  <a:srgbClr val="FF0000"/>
                </a:solidFill>
                <a:latin typeface="微軟正黑體" panose="020B0604030504040204" pitchFamily="34" charset="-120"/>
                <a:ea typeface="微軟正黑體" panose="020B0604030504040204" pitchFamily="34" charset="-120"/>
              </a:rPr>
              <a:t>0</a:t>
            </a:r>
            <a:r>
              <a:rPr lang="en-US" altLang="zh-TW" dirty="0">
                <a:latin typeface="微軟正黑體" panose="020B0604030504040204" pitchFamily="34" charset="-120"/>
                <a:ea typeface="微軟正黑體" panose="020B0604030504040204" pitchFamily="34" charset="-120"/>
              </a:rPr>
              <a:t>”</a:t>
            </a:r>
            <a:endParaRPr lang="zh-TW" altLang="en-US" dirty="0">
              <a:latin typeface="微軟正黑體" panose="020B0604030504040204" pitchFamily="34" charset="-120"/>
              <a:ea typeface="微軟正黑體" panose="020B0604030504040204" pitchFamily="34" charset="-120"/>
            </a:endParaRPr>
          </a:p>
          <a:p>
            <a:endParaRPr lang="zh-TW" altLang="en-US" dirty="0">
              <a:latin typeface="微軟正黑體" panose="020B0604030504040204" pitchFamily="34" charset="-120"/>
              <a:ea typeface="微軟正黑體" panose="020B0604030504040204" pitchFamily="34" charset="-120"/>
            </a:endParaRPr>
          </a:p>
        </p:txBody>
      </p:sp>
      <p:pic>
        <p:nvPicPr>
          <p:cNvPr id="5" name="圖片 4">
            <a:extLst>
              <a:ext uri="{FF2B5EF4-FFF2-40B4-BE49-F238E27FC236}">
                <a16:creationId xmlns:a16="http://schemas.microsoft.com/office/drawing/2014/main" id="{6E0EBEAD-9666-32D8-5FF4-6A58AB9917F4}"/>
              </a:ext>
            </a:extLst>
          </p:cNvPr>
          <p:cNvPicPr>
            <a:picLocks noChangeAspect="1"/>
          </p:cNvPicPr>
          <p:nvPr/>
        </p:nvPicPr>
        <p:blipFill>
          <a:blip r:embed="rId3"/>
          <a:stretch>
            <a:fillRect/>
          </a:stretch>
        </p:blipFill>
        <p:spPr>
          <a:xfrm>
            <a:off x="3418739" y="1944215"/>
            <a:ext cx="3200125" cy="1776422"/>
          </a:xfrm>
          <a:prstGeom prst="rect">
            <a:avLst/>
          </a:prstGeom>
        </p:spPr>
      </p:pic>
    </p:spTree>
    <p:extLst>
      <p:ext uri="{BB962C8B-B14F-4D97-AF65-F5344CB8AC3E}">
        <p14:creationId xmlns:p14="http://schemas.microsoft.com/office/powerpoint/2010/main" val="1674937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6CB402E5-CBB2-4EFE-B7D5-D776EE74BFC8}"/>
              </a:ext>
            </a:extLst>
          </p:cNvPr>
          <p:cNvSpPr txBox="1"/>
          <p:nvPr/>
        </p:nvSpPr>
        <p:spPr>
          <a:xfrm>
            <a:off x="1631633" y="113148"/>
            <a:ext cx="5962967" cy="769441"/>
          </a:xfrm>
          <a:prstGeom prst="rect">
            <a:avLst/>
          </a:prstGeom>
          <a:noFill/>
        </p:spPr>
        <p:txBody>
          <a:bodyPr wrap="square">
            <a:spAutoFit/>
          </a:bodyPr>
          <a:lstStyle/>
          <a:p>
            <a:r>
              <a:rPr lang="en-US" altLang="zh-TW" sz="4400" dirty="0" err="1">
                <a:latin typeface="微軟正黑體" panose="020B0604030504040204" pitchFamily="34" charset="-120"/>
                <a:ea typeface="微軟正黑體" panose="020B0604030504040204" pitchFamily="34" charset="-120"/>
              </a:rPr>
              <a:t>Pycode</a:t>
            </a:r>
            <a:r>
              <a:rPr lang="zh-TW" altLang="en-US" sz="4400" dirty="0">
                <a:latin typeface="微軟正黑體" panose="020B0604030504040204" pitchFamily="34" charset="-120"/>
                <a:ea typeface="微軟正黑體" panose="020B0604030504040204" pitchFamily="34" charset="-120"/>
              </a:rPr>
              <a:t>軟體介紹</a:t>
            </a:r>
            <a:endParaRPr lang="zh-TW" altLang="en-US" sz="4400" dirty="0">
              <a:solidFill>
                <a:srgbClr val="FF00FF"/>
              </a:solidFill>
            </a:endParaRPr>
          </a:p>
        </p:txBody>
      </p:sp>
      <p:sp>
        <p:nvSpPr>
          <p:cNvPr id="39" name="書卷: 垂直 38">
            <a:extLst>
              <a:ext uri="{FF2B5EF4-FFF2-40B4-BE49-F238E27FC236}">
                <a16:creationId xmlns:a16="http://schemas.microsoft.com/office/drawing/2014/main" id="{8372041A-5455-4670-A3D0-B342E6C4A0F1}"/>
              </a:ext>
            </a:extLst>
          </p:cNvPr>
          <p:cNvSpPr/>
          <p:nvPr/>
        </p:nvSpPr>
        <p:spPr>
          <a:xfrm>
            <a:off x="8394994" y="5246775"/>
            <a:ext cx="2929294" cy="1009142"/>
          </a:xfrm>
          <a:prstGeom prst="verticalScroll">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sz="1800" dirty="0">
                <a:solidFill>
                  <a:srgbClr val="0000FF"/>
                </a:solidFill>
                <a:latin typeface="微軟正黑體" panose="020B0604030504040204" pitchFamily="34" charset="-120"/>
                <a:ea typeface="微軟正黑體" panose="020B0604030504040204" pitchFamily="34" charset="-120"/>
              </a:rPr>
              <a:t>按鍵中斷將在後面章節做詳細介紹</a:t>
            </a:r>
          </a:p>
        </p:txBody>
      </p:sp>
      <p:sp>
        <p:nvSpPr>
          <p:cNvPr id="19" name="文字方塊 18">
            <a:extLst>
              <a:ext uri="{FF2B5EF4-FFF2-40B4-BE49-F238E27FC236}">
                <a16:creationId xmlns:a16="http://schemas.microsoft.com/office/drawing/2014/main" id="{11D8A690-EF40-7536-5A81-1A4FF2B7C37A}"/>
              </a:ext>
            </a:extLst>
          </p:cNvPr>
          <p:cNvSpPr txBox="1"/>
          <p:nvPr/>
        </p:nvSpPr>
        <p:spPr>
          <a:xfrm>
            <a:off x="438091" y="2651760"/>
            <a:ext cx="800219" cy="2144177"/>
          </a:xfrm>
          <a:prstGeom prst="rect">
            <a:avLst/>
          </a:prstGeom>
          <a:noFill/>
        </p:spPr>
        <p:txBody>
          <a:bodyPr vert="eaVert" wrap="none" rtlCol="0">
            <a:spAutoFit/>
          </a:bodyPr>
          <a:lstStyle/>
          <a:p>
            <a:r>
              <a:rPr lang="zh-TW" altLang="en-US" sz="4000" b="1" dirty="0">
                <a:solidFill>
                  <a:schemeClr val="accent5">
                    <a:lumMod val="75000"/>
                  </a:schemeClr>
                </a:solidFill>
                <a:latin typeface="微軟正黑體" panose="020B0604030504040204" pitchFamily="34" charset="-120"/>
                <a:ea typeface="微軟正黑體" panose="020B0604030504040204" pitchFamily="34" charset="-120"/>
              </a:rPr>
              <a:t>設計原理</a:t>
            </a:r>
          </a:p>
        </p:txBody>
      </p:sp>
      <p:pic>
        <p:nvPicPr>
          <p:cNvPr id="16" name="圖片 15">
            <a:extLst>
              <a:ext uri="{FF2B5EF4-FFF2-40B4-BE49-F238E27FC236}">
                <a16:creationId xmlns:a16="http://schemas.microsoft.com/office/drawing/2014/main" id="{09F2F1DD-71AE-CDAD-19B3-6F127189FAAC}"/>
              </a:ext>
            </a:extLst>
          </p:cNvPr>
          <p:cNvPicPr>
            <a:picLocks noChangeAspect="1"/>
          </p:cNvPicPr>
          <p:nvPr/>
        </p:nvPicPr>
        <p:blipFill>
          <a:blip r:embed="rId2"/>
          <a:stretch>
            <a:fillRect/>
          </a:stretch>
        </p:blipFill>
        <p:spPr>
          <a:xfrm>
            <a:off x="1631633" y="1862296"/>
            <a:ext cx="1905098" cy="4235668"/>
          </a:xfrm>
          <a:prstGeom prst="rect">
            <a:avLst/>
          </a:prstGeom>
        </p:spPr>
      </p:pic>
      <p:sp>
        <p:nvSpPr>
          <p:cNvPr id="17" name="內容版面配置區 2">
            <a:extLst>
              <a:ext uri="{FF2B5EF4-FFF2-40B4-BE49-F238E27FC236}">
                <a16:creationId xmlns:a16="http://schemas.microsoft.com/office/drawing/2014/main" id="{9E6D0263-A9CF-9447-40C2-3472F98BE9D1}"/>
              </a:ext>
            </a:extLst>
          </p:cNvPr>
          <p:cNvSpPr txBox="1">
            <a:spLocks/>
          </p:cNvSpPr>
          <p:nvPr/>
        </p:nvSpPr>
        <p:spPr>
          <a:xfrm>
            <a:off x="1607864" y="1431828"/>
            <a:ext cx="4345897" cy="5488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000" dirty="0">
                <a:latin typeface="微軟正黑體" panose="020B0604030504040204" pitchFamily="34" charset="-120"/>
                <a:ea typeface="微軟正黑體" panose="020B0604030504040204" pitchFamily="34" charset="-120"/>
              </a:rPr>
              <a:t>點選</a:t>
            </a:r>
            <a:r>
              <a:rPr lang="zh-TW" altLang="en-US" sz="2000" dirty="0">
                <a:solidFill>
                  <a:srgbClr val="0000FF"/>
                </a:solidFill>
                <a:latin typeface="微軟正黑體" panose="020B0604030504040204" pitchFamily="34" charset="-120"/>
                <a:ea typeface="微軟正黑體" panose="020B0604030504040204" pitchFamily="34" charset="-120"/>
              </a:rPr>
              <a:t>主機板</a:t>
            </a:r>
            <a:r>
              <a:rPr lang="zh-TW" altLang="en-US" sz="2000" dirty="0">
                <a:latin typeface="微軟正黑體" panose="020B0604030504040204" pitchFamily="34" charset="-120"/>
                <a:ea typeface="微軟正黑體" panose="020B0604030504040204" pitchFamily="34" charset="-120"/>
              </a:rPr>
              <a:t>並找到</a:t>
            </a:r>
            <a:r>
              <a:rPr lang="zh-TW" altLang="en-US" sz="2000" dirty="0">
                <a:solidFill>
                  <a:srgbClr val="0000FF"/>
                </a:solidFill>
                <a:latin typeface="微軟正黑體" panose="020B0604030504040204" pitchFamily="34" charset="-120"/>
                <a:ea typeface="微軟正黑體" panose="020B0604030504040204" pitchFamily="34" charset="-120"/>
              </a:rPr>
              <a:t>按鍵</a:t>
            </a:r>
            <a:r>
              <a:rPr lang="zh-TW" altLang="en-US" sz="2000" dirty="0">
                <a:latin typeface="微軟正黑體" panose="020B0604030504040204" pitchFamily="34" charset="-120"/>
                <a:ea typeface="微軟正黑體" panose="020B0604030504040204" pitchFamily="34" charset="-120"/>
              </a:rPr>
              <a:t>程式積木</a:t>
            </a:r>
            <a:endParaRPr lang="en-US" altLang="zh-TW" sz="2000" dirty="0">
              <a:solidFill>
                <a:sysClr val="windowText" lastClr="000000"/>
              </a:solidFill>
              <a:latin typeface="微軟正黑體" panose="020B0604030504040204" pitchFamily="34" charset="-120"/>
              <a:ea typeface="微軟正黑體" panose="020B0604030504040204" pitchFamily="34" charset="-120"/>
            </a:endParaRPr>
          </a:p>
        </p:txBody>
      </p:sp>
      <p:pic>
        <p:nvPicPr>
          <p:cNvPr id="20" name="Picture 12" descr="Download Mouse Icon Png Red - Click Clipart - Full Size PNG Image - PNGkit">
            <a:extLst>
              <a:ext uri="{FF2B5EF4-FFF2-40B4-BE49-F238E27FC236}">
                <a16:creationId xmlns:a16="http://schemas.microsoft.com/office/drawing/2014/main" id="{D334CC47-160A-C308-7532-D02A516DA58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77653" y="3659834"/>
            <a:ext cx="603159" cy="640589"/>
          </a:xfrm>
          <a:prstGeom prst="rect">
            <a:avLst/>
          </a:prstGeom>
          <a:noFill/>
          <a:extLst>
            <a:ext uri="{909E8E84-426E-40DD-AFC4-6F175D3DCCD1}">
              <a14:hiddenFill xmlns:a14="http://schemas.microsoft.com/office/drawing/2010/main">
                <a:solidFill>
                  <a:srgbClr val="FFFFFF"/>
                </a:solidFill>
              </a14:hiddenFill>
            </a:ext>
          </a:extLst>
        </p:spPr>
      </p:pic>
      <p:sp>
        <p:nvSpPr>
          <p:cNvPr id="21" name="箭號: 向左 20">
            <a:extLst>
              <a:ext uri="{FF2B5EF4-FFF2-40B4-BE49-F238E27FC236}">
                <a16:creationId xmlns:a16="http://schemas.microsoft.com/office/drawing/2014/main" id="{BEE17DC5-9CBF-A483-1D9B-D731BB3E8C0A}"/>
              </a:ext>
            </a:extLst>
          </p:cNvPr>
          <p:cNvSpPr/>
          <p:nvPr/>
        </p:nvSpPr>
        <p:spPr>
          <a:xfrm rot="10800000">
            <a:off x="3514157" y="4280520"/>
            <a:ext cx="812800" cy="213360"/>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6E933FB3-645D-7906-142C-F08F24C5652A}"/>
              </a:ext>
            </a:extLst>
          </p:cNvPr>
          <p:cNvPicPr>
            <a:picLocks noChangeAspect="1"/>
          </p:cNvPicPr>
          <p:nvPr/>
        </p:nvPicPr>
        <p:blipFill>
          <a:blip r:embed="rId4"/>
          <a:stretch>
            <a:fillRect/>
          </a:stretch>
        </p:blipFill>
        <p:spPr>
          <a:xfrm>
            <a:off x="4337108" y="1939976"/>
            <a:ext cx="3945874" cy="4085267"/>
          </a:xfrm>
          <a:prstGeom prst="rect">
            <a:avLst/>
          </a:prstGeom>
        </p:spPr>
      </p:pic>
    </p:spTree>
    <p:extLst>
      <p:ext uri="{BB962C8B-B14F-4D97-AF65-F5344CB8AC3E}">
        <p14:creationId xmlns:p14="http://schemas.microsoft.com/office/powerpoint/2010/main" val="4008298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表格 15">
            <a:extLst>
              <a:ext uri="{FF2B5EF4-FFF2-40B4-BE49-F238E27FC236}">
                <a16:creationId xmlns:a16="http://schemas.microsoft.com/office/drawing/2014/main" id="{CB78BC7F-A43F-AB76-240B-BF85299D5F38}"/>
              </a:ext>
            </a:extLst>
          </p:cNvPr>
          <p:cNvGraphicFramePr>
            <a:graphicFrameLocks noGrp="1"/>
          </p:cNvGraphicFramePr>
          <p:nvPr>
            <p:extLst>
              <p:ext uri="{D42A27DB-BD31-4B8C-83A1-F6EECF244321}">
                <p14:modId xmlns:p14="http://schemas.microsoft.com/office/powerpoint/2010/main" val="3250619779"/>
              </p:ext>
            </p:extLst>
          </p:nvPr>
        </p:nvGraphicFramePr>
        <p:xfrm>
          <a:off x="1607864" y="1155970"/>
          <a:ext cx="9629096" cy="5156927"/>
        </p:xfrm>
        <a:graphic>
          <a:graphicData uri="http://schemas.openxmlformats.org/drawingml/2006/table">
            <a:tbl>
              <a:tblPr firstRow="1" bandRow="1">
                <a:tableStyleId>{5C22544A-7EE6-4342-B048-85BDC9FD1C3A}</a:tableStyleId>
              </a:tblPr>
              <a:tblGrid>
                <a:gridCol w="4304415">
                  <a:extLst>
                    <a:ext uri="{9D8B030D-6E8A-4147-A177-3AD203B41FA5}">
                      <a16:colId xmlns:a16="http://schemas.microsoft.com/office/drawing/2014/main" val="253001301"/>
                    </a:ext>
                  </a:extLst>
                </a:gridCol>
                <a:gridCol w="5324681">
                  <a:extLst>
                    <a:ext uri="{9D8B030D-6E8A-4147-A177-3AD203B41FA5}">
                      <a16:colId xmlns:a16="http://schemas.microsoft.com/office/drawing/2014/main" val="42147352"/>
                    </a:ext>
                  </a:extLst>
                </a:gridCol>
              </a:tblGrid>
              <a:tr h="713470">
                <a:tc>
                  <a:txBody>
                    <a:bodyPr/>
                    <a:lstStyle/>
                    <a:p>
                      <a:pPr algn="ctr">
                        <a:lnSpc>
                          <a:spcPct val="200000"/>
                        </a:lnSpc>
                      </a:pPr>
                      <a:r>
                        <a:rPr lang="zh-TW" altLang="en-US" dirty="0">
                          <a:solidFill>
                            <a:schemeClr val="tx1"/>
                          </a:solidFill>
                        </a:rPr>
                        <a:t>積木塊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200000"/>
                        </a:lnSpc>
                      </a:pPr>
                      <a:r>
                        <a:rPr lang="zh-TW" altLang="en-US" dirty="0">
                          <a:solidFill>
                            <a:schemeClr val="tx1"/>
                          </a:solidFill>
                        </a:rPr>
                        <a:t>功能說明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4179639"/>
                  </a:ext>
                </a:extLst>
              </a:tr>
              <a:tr h="1219200">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微軟正黑體" panose="020B0604030504040204" pitchFamily="34" charset="-120"/>
                          <a:ea typeface="微軟正黑體" panose="020B0604030504040204" pitchFamily="34" charset="-120"/>
                        </a:rPr>
                        <a:t>可以下拉選擇按鍵</a:t>
                      </a:r>
                      <a:r>
                        <a:rPr lang="en-US" altLang="zh-TW" sz="1600" dirty="0">
                          <a:latin typeface="微軟正黑體" panose="020B0604030504040204" pitchFamily="34" charset="-120"/>
                          <a:ea typeface="微軟正黑體" panose="020B0604030504040204" pitchFamily="34" charset="-120"/>
                        </a:rPr>
                        <a:t>A, B, C, D, </a:t>
                      </a:r>
                      <a:r>
                        <a:rPr lang="zh-TW" altLang="en-US" sz="1600" dirty="0">
                          <a:latin typeface="微軟正黑體" panose="020B0604030504040204" pitchFamily="34" charset="-120"/>
                          <a:ea typeface="微軟正黑體" panose="020B0604030504040204" pitchFamily="34" charset="-120"/>
                        </a:rPr>
                        <a:t>並判斷按鍵</a:t>
                      </a:r>
                      <a:r>
                        <a:rPr lang="en-US" altLang="zh-TW" sz="1600" dirty="0">
                          <a:latin typeface="微軟正黑體" panose="020B0604030504040204" pitchFamily="34" charset="-120"/>
                          <a:ea typeface="微軟正黑體" panose="020B0604030504040204" pitchFamily="34" charset="-120"/>
                        </a:rPr>
                        <a:t>A, B, C,</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D</a:t>
                      </a:r>
                      <a:r>
                        <a:rPr lang="zh-TW" altLang="en-US" sz="1600" dirty="0">
                          <a:latin typeface="微軟正黑體" panose="020B0604030504040204" pitchFamily="34" charset="-120"/>
                          <a:ea typeface="微軟正黑體" panose="020B0604030504040204" pitchFamily="34" charset="-120"/>
                        </a:rPr>
                        <a:t>是否按下</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如果有就執行判斷式內的程式</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否則就離開並往下執行</a:t>
                      </a:r>
                      <a:r>
                        <a:rPr lang="en-US" altLang="zh-TW" sz="1600" dirty="0">
                          <a:latin typeface="微軟正黑體" panose="020B0604030504040204" pitchFamily="34" charset="-120"/>
                          <a:ea typeface="微軟正黑體" panose="020B0604030504040204" pitchFamily="34" charset="-120"/>
                        </a:rPr>
                        <a:t> </a:t>
                      </a:r>
                      <a:endParaRPr lang="zh-TW" altLang="en-US" sz="1600" dirty="0">
                        <a:latin typeface="微軟正黑體" panose="020B0604030504040204" pitchFamily="34" charset="-120"/>
                        <a:ea typeface="微軟正黑體" panose="020B0604030504040204" pitchFamily="34" charset="-12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8725721"/>
                  </a:ext>
                </a:extLst>
              </a:tr>
              <a:tr h="1227546">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dirty="0">
                          <a:latin typeface="微軟正黑體" panose="020B0604030504040204" pitchFamily="34" charset="-120"/>
                          <a:ea typeface="微軟正黑體" panose="020B0604030504040204" pitchFamily="34" charset="-120"/>
                        </a:rPr>
                        <a:t>可以下拉選擇按鍵</a:t>
                      </a:r>
                      <a:r>
                        <a:rPr lang="en-US" altLang="zh-TW" sz="1600" dirty="0">
                          <a:latin typeface="微軟正黑體" panose="020B0604030504040204" pitchFamily="34" charset="-120"/>
                          <a:ea typeface="微軟正黑體" panose="020B0604030504040204" pitchFamily="34" charset="-120"/>
                        </a:rPr>
                        <a:t>A, B, C, D, </a:t>
                      </a:r>
                      <a:r>
                        <a:rPr lang="zh-TW" altLang="en-US" sz="1600" dirty="0">
                          <a:latin typeface="微軟正黑體" panose="020B0604030504040204" pitchFamily="34" charset="-120"/>
                          <a:ea typeface="微軟正黑體" panose="020B0604030504040204" pitchFamily="34" charset="-120"/>
                        </a:rPr>
                        <a:t>並判斷按鍵</a:t>
                      </a:r>
                      <a:r>
                        <a:rPr lang="en-US" altLang="zh-TW" sz="1600" dirty="0">
                          <a:latin typeface="微軟正黑體" panose="020B0604030504040204" pitchFamily="34" charset="-120"/>
                          <a:ea typeface="微軟正黑體" panose="020B0604030504040204" pitchFamily="34" charset="-120"/>
                        </a:rPr>
                        <a:t>A, B, C,</a:t>
                      </a:r>
                      <a:r>
                        <a:rPr lang="zh-TW" altLang="en-US" sz="1600" dirty="0">
                          <a:latin typeface="微軟正黑體" panose="020B0604030504040204" pitchFamily="34" charset="-120"/>
                          <a:ea typeface="微軟正黑體" panose="020B0604030504040204" pitchFamily="34" charset="-120"/>
                        </a:rPr>
                        <a:t> </a:t>
                      </a:r>
                      <a:r>
                        <a:rPr lang="en-US" altLang="zh-TW" sz="1600" dirty="0">
                          <a:latin typeface="微軟正黑體" panose="020B0604030504040204" pitchFamily="34" charset="-120"/>
                          <a:ea typeface="微軟正黑體" panose="020B0604030504040204" pitchFamily="34" charset="-120"/>
                        </a:rPr>
                        <a:t>D</a:t>
                      </a:r>
                      <a:r>
                        <a:rPr lang="zh-TW" altLang="en-US" sz="1600" dirty="0">
                          <a:latin typeface="微軟正黑體" panose="020B0604030504040204" pitchFamily="34" charset="-120"/>
                          <a:ea typeface="微軟正黑體" panose="020B0604030504040204" pitchFamily="34" charset="-120"/>
                        </a:rPr>
                        <a:t>是否鬆開</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如果有就執行判斷式內的程式</a:t>
                      </a: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否則就離開並往下執行</a:t>
                      </a:r>
                    </a:p>
                    <a:p>
                      <a:endParaRPr lang="zh-TW" altLang="en-US" sz="1600" dirty="0">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5341237"/>
                  </a:ext>
                </a:extLst>
              </a:tr>
              <a:tr h="985157">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TW" altLang="en-US" sz="1600" dirty="0">
                          <a:latin typeface="微軟正黑體" panose="020B0604030504040204" pitchFamily="34" charset="-120"/>
                          <a:ea typeface="微軟正黑體" panose="020B0604030504040204" pitchFamily="34" charset="-120"/>
                        </a:rPr>
                        <a:t>可以下拉選擇按鍵</a:t>
                      </a:r>
                      <a:r>
                        <a:rPr lang="en-US" altLang="zh-TW" sz="1600" dirty="0">
                          <a:latin typeface="微軟正黑體" panose="020B0604030504040204" pitchFamily="34" charset="-120"/>
                          <a:ea typeface="微軟正黑體" panose="020B0604030504040204" pitchFamily="34" charset="-120"/>
                        </a:rPr>
                        <a:t>A, B, C, D, </a:t>
                      </a:r>
                      <a:r>
                        <a:rPr lang="zh-TW" altLang="en-US" sz="1600" dirty="0">
                          <a:latin typeface="微軟正黑體" panose="020B0604030504040204" pitchFamily="34" charset="-120"/>
                          <a:ea typeface="微軟正黑體" panose="020B0604030504040204" pitchFamily="34" charset="-120"/>
                        </a:rPr>
                        <a:t>並讀取按鍵</a:t>
                      </a:r>
                      <a:r>
                        <a:rPr lang="en-US" altLang="zh-TW" sz="1600" dirty="0">
                          <a:latin typeface="微軟正黑體" panose="020B0604030504040204" pitchFamily="34" charset="-120"/>
                          <a:ea typeface="微軟正黑體" panose="020B0604030504040204" pitchFamily="34" charset="-120"/>
                        </a:rPr>
                        <a:t>A, B, C, D</a:t>
                      </a:r>
                      <a:r>
                        <a:rPr lang="zh-TW" altLang="en-US" sz="1600" dirty="0">
                          <a:latin typeface="微軟正黑體" panose="020B0604030504040204" pitchFamily="34" charset="-120"/>
                          <a:ea typeface="微軟正黑體" panose="020B0604030504040204" pitchFamily="34" charset="-120"/>
                        </a:rPr>
                        <a:t>的狀態</a:t>
                      </a:r>
                      <a:endParaRPr lang="en-US" altLang="zh-TW" sz="1600" dirty="0">
                        <a:latin typeface="微軟正黑體" panose="020B0604030504040204" pitchFamily="34" charset="-120"/>
                        <a:ea typeface="微軟正黑體" panose="020B0604030504040204" pitchFamily="34" charset="-120"/>
                      </a:endParaRPr>
                    </a:p>
                    <a:p>
                      <a:r>
                        <a:rPr lang="en-US" altLang="zh-TW" sz="1600" dirty="0">
                          <a:latin typeface="微軟正黑體" panose="020B0604030504040204" pitchFamily="34" charset="-120"/>
                          <a:ea typeface="微軟正黑體" panose="020B0604030504040204" pitchFamily="34" charset="-120"/>
                        </a:rPr>
                        <a:t>0, </a:t>
                      </a:r>
                      <a:r>
                        <a:rPr lang="zh-TW" altLang="en-US" sz="1600" dirty="0">
                          <a:latin typeface="微軟正黑體" panose="020B0604030504040204" pitchFamily="34" charset="-120"/>
                          <a:ea typeface="微軟正黑體" panose="020B0604030504040204" pitchFamily="34" charset="-120"/>
                        </a:rPr>
                        <a:t>按鍵鬆開</a:t>
                      </a:r>
                      <a:endParaRPr lang="en-US" altLang="zh-TW" sz="1600" dirty="0">
                        <a:latin typeface="微軟正黑體" panose="020B0604030504040204" pitchFamily="34" charset="-120"/>
                        <a:ea typeface="微軟正黑體" panose="020B0604030504040204" pitchFamily="34" charset="-120"/>
                      </a:endParaRPr>
                    </a:p>
                    <a:p>
                      <a:r>
                        <a:rPr lang="en-US" altLang="zh-TW" sz="1600" dirty="0">
                          <a:latin typeface="微軟正黑體" panose="020B0604030504040204" pitchFamily="34" charset="-120"/>
                          <a:ea typeface="微軟正黑體" panose="020B0604030504040204" pitchFamily="34" charset="-120"/>
                        </a:rPr>
                        <a:t>1, </a:t>
                      </a:r>
                      <a:r>
                        <a:rPr lang="zh-TW" altLang="en-US" sz="1600" dirty="0">
                          <a:latin typeface="微軟正黑體" panose="020B0604030504040204" pitchFamily="34" charset="-120"/>
                          <a:ea typeface="微軟正黑體" panose="020B0604030504040204" pitchFamily="34" charset="-120"/>
                        </a:rPr>
                        <a:t>按鍵按下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40440906"/>
                  </a:ext>
                </a:extLst>
              </a:tr>
              <a:tr h="1011554">
                <a:tc>
                  <a:txBody>
                    <a:bodyPr/>
                    <a:lstStyle/>
                    <a:p>
                      <a:endParaRPr lang="zh-TW"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TW" altLang="en-US" sz="1600" dirty="0">
                          <a:latin typeface="微軟正黑體" panose="020B0604030504040204" pitchFamily="34" charset="-120"/>
                          <a:ea typeface="微軟正黑體" panose="020B0604030504040204" pitchFamily="34" charset="-120"/>
                        </a:rPr>
                        <a:t>可以下拉選擇按鍵</a:t>
                      </a:r>
                      <a:r>
                        <a:rPr lang="en-US" altLang="zh-TW" sz="1600" dirty="0">
                          <a:latin typeface="微軟正黑體" panose="020B0604030504040204" pitchFamily="34" charset="-120"/>
                          <a:ea typeface="微軟正黑體" panose="020B0604030504040204" pitchFamily="34" charset="-120"/>
                        </a:rPr>
                        <a:t>A, B, C, D, </a:t>
                      </a:r>
                      <a:r>
                        <a:rPr lang="zh-TW" altLang="en-US" sz="1600" dirty="0">
                          <a:latin typeface="微軟正黑體" panose="020B0604030504040204" pitchFamily="34" charset="-120"/>
                          <a:ea typeface="微軟正黑體" panose="020B0604030504040204" pitchFamily="34" charset="-120"/>
                        </a:rPr>
                        <a:t>並設置打開按鍵中斷函數程式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8049378"/>
                  </a:ext>
                </a:extLst>
              </a:tr>
            </a:tbl>
          </a:graphicData>
        </a:graphic>
      </p:graphicFrame>
      <p:sp>
        <p:nvSpPr>
          <p:cNvPr id="2" name="標題 1">
            <a:extLst>
              <a:ext uri="{FF2B5EF4-FFF2-40B4-BE49-F238E27FC236}">
                <a16:creationId xmlns:a16="http://schemas.microsoft.com/office/drawing/2014/main" id="{0EC45BF5-8D57-E980-D005-7B3561829748}"/>
              </a:ext>
            </a:extLst>
          </p:cNvPr>
          <p:cNvSpPr>
            <a:spLocks noGrp="1"/>
          </p:cNvSpPr>
          <p:nvPr>
            <p:ph type="title"/>
          </p:nvPr>
        </p:nvSpPr>
        <p:spPr/>
        <p:txBody>
          <a:bodyPr/>
          <a:lstStyle/>
          <a:p>
            <a:r>
              <a:rPr lang="zh-TW" altLang="en-US" dirty="0">
                <a:latin typeface="微軟正黑體" panose="020B0604030504040204" pitchFamily="34" charset="-120"/>
                <a:ea typeface="微軟正黑體" panose="020B0604030504040204" pitchFamily="34" charset="-120"/>
              </a:rPr>
              <a:t>按鍵積木塊功能介紹</a:t>
            </a:r>
          </a:p>
        </p:txBody>
      </p:sp>
      <p:sp>
        <p:nvSpPr>
          <p:cNvPr id="10" name="文字方塊 9">
            <a:extLst>
              <a:ext uri="{FF2B5EF4-FFF2-40B4-BE49-F238E27FC236}">
                <a16:creationId xmlns:a16="http://schemas.microsoft.com/office/drawing/2014/main" id="{6567B0DF-46E3-EF42-7601-3FD03E219FDE}"/>
              </a:ext>
            </a:extLst>
          </p:cNvPr>
          <p:cNvSpPr txBox="1"/>
          <p:nvPr/>
        </p:nvSpPr>
        <p:spPr>
          <a:xfrm>
            <a:off x="438091" y="2651760"/>
            <a:ext cx="800219" cy="2144177"/>
          </a:xfrm>
          <a:prstGeom prst="rect">
            <a:avLst/>
          </a:prstGeom>
          <a:noFill/>
        </p:spPr>
        <p:txBody>
          <a:bodyPr vert="eaVert" wrap="none" rtlCol="0">
            <a:spAutoFit/>
          </a:bodyPr>
          <a:lstStyle/>
          <a:p>
            <a:r>
              <a:rPr lang="zh-TW" altLang="en-US" sz="4000" b="1" dirty="0">
                <a:solidFill>
                  <a:schemeClr val="accent5">
                    <a:lumMod val="75000"/>
                  </a:schemeClr>
                </a:solidFill>
              </a:rPr>
              <a:t>設計原理</a:t>
            </a:r>
          </a:p>
        </p:txBody>
      </p:sp>
      <p:pic>
        <p:nvPicPr>
          <p:cNvPr id="5" name="圖片 4">
            <a:extLst>
              <a:ext uri="{FF2B5EF4-FFF2-40B4-BE49-F238E27FC236}">
                <a16:creationId xmlns:a16="http://schemas.microsoft.com/office/drawing/2014/main" id="{A35DABB5-A94F-D125-1D7A-B02632E923CB}"/>
              </a:ext>
            </a:extLst>
          </p:cNvPr>
          <p:cNvPicPr>
            <a:picLocks noChangeAspect="1"/>
          </p:cNvPicPr>
          <p:nvPr/>
        </p:nvPicPr>
        <p:blipFill>
          <a:blip r:embed="rId2"/>
          <a:stretch>
            <a:fillRect/>
          </a:stretch>
        </p:blipFill>
        <p:spPr>
          <a:xfrm>
            <a:off x="1998275" y="2007608"/>
            <a:ext cx="1666887" cy="990607"/>
          </a:xfrm>
          <a:prstGeom prst="rect">
            <a:avLst/>
          </a:prstGeom>
        </p:spPr>
      </p:pic>
      <p:pic>
        <p:nvPicPr>
          <p:cNvPr id="9" name="圖片 8">
            <a:extLst>
              <a:ext uri="{FF2B5EF4-FFF2-40B4-BE49-F238E27FC236}">
                <a16:creationId xmlns:a16="http://schemas.microsoft.com/office/drawing/2014/main" id="{BBBF8E96-B937-8DB9-6C24-E232B5304B56}"/>
              </a:ext>
            </a:extLst>
          </p:cNvPr>
          <p:cNvPicPr>
            <a:picLocks noChangeAspect="1"/>
          </p:cNvPicPr>
          <p:nvPr/>
        </p:nvPicPr>
        <p:blipFill>
          <a:blip r:embed="rId3"/>
          <a:stretch>
            <a:fillRect/>
          </a:stretch>
        </p:blipFill>
        <p:spPr>
          <a:xfrm>
            <a:off x="4222061" y="2007608"/>
            <a:ext cx="1443285" cy="857179"/>
          </a:xfrm>
          <a:prstGeom prst="rect">
            <a:avLst/>
          </a:prstGeom>
        </p:spPr>
      </p:pic>
      <p:pic>
        <p:nvPicPr>
          <p:cNvPr id="13" name="圖片 12">
            <a:extLst>
              <a:ext uri="{FF2B5EF4-FFF2-40B4-BE49-F238E27FC236}">
                <a16:creationId xmlns:a16="http://schemas.microsoft.com/office/drawing/2014/main" id="{17CA4E52-D67B-D20A-C500-749E401889D0}"/>
              </a:ext>
            </a:extLst>
          </p:cNvPr>
          <p:cNvPicPr>
            <a:picLocks noChangeAspect="1"/>
          </p:cNvPicPr>
          <p:nvPr/>
        </p:nvPicPr>
        <p:blipFill>
          <a:blip r:embed="rId4"/>
          <a:stretch>
            <a:fillRect/>
          </a:stretch>
        </p:blipFill>
        <p:spPr>
          <a:xfrm>
            <a:off x="1988750" y="3223781"/>
            <a:ext cx="1676412" cy="1000132"/>
          </a:xfrm>
          <a:prstGeom prst="rect">
            <a:avLst/>
          </a:prstGeom>
        </p:spPr>
      </p:pic>
      <p:pic>
        <p:nvPicPr>
          <p:cNvPr id="14" name="圖片 13">
            <a:extLst>
              <a:ext uri="{FF2B5EF4-FFF2-40B4-BE49-F238E27FC236}">
                <a16:creationId xmlns:a16="http://schemas.microsoft.com/office/drawing/2014/main" id="{BCE8959C-5440-9ED9-F151-A88D9829E34B}"/>
              </a:ext>
            </a:extLst>
          </p:cNvPr>
          <p:cNvPicPr>
            <a:picLocks noChangeAspect="1"/>
          </p:cNvPicPr>
          <p:nvPr/>
        </p:nvPicPr>
        <p:blipFill>
          <a:blip r:embed="rId3"/>
          <a:stretch>
            <a:fillRect/>
          </a:stretch>
        </p:blipFill>
        <p:spPr>
          <a:xfrm>
            <a:off x="4222060" y="3265072"/>
            <a:ext cx="1443285" cy="857179"/>
          </a:xfrm>
          <a:prstGeom prst="rect">
            <a:avLst/>
          </a:prstGeom>
        </p:spPr>
      </p:pic>
      <p:pic>
        <p:nvPicPr>
          <p:cNvPr id="17" name="圖片 16">
            <a:extLst>
              <a:ext uri="{FF2B5EF4-FFF2-40B4-BE49-F238E27FC236}">
                <a16:creationId xmlns:a16="http://schemas.microsoft.com/office/drawing/2014/main" id="{8FD35D2E-107D-8D5D-E922-C5E464D63A0E}"/>
              </a:ext>
            </a:extLst>
          </p:cNvPr>
          <p:cNvPicPr>
            <a:picLocks noChangeAspect="1"/>
          </p:cNvPicPr>
          <p:nvPr/>
        </p:nvPicPr>
        <p:blipFill>
          <a:blip r:embed="rId5"/>
          <a:stretch>
            <a:fillRect/>
          </a:stretch>
        </p:blipFill>
        <p:spPr>
          <a:xfrm>
            <a:off x="1983987" y="4594131"/>
            <a:ext cx="1685937" cy="419103"/>
          </a:xfrm>
          <a:prstGeom prst="rect">
            <a:avLst/>
          </a:prstGeom>
        </p:spPr>
      </p:pic>
      <p:pic>
        <p:nvPicPr>
          <p:cNvPr id="18" name="圖片 17">
            <a:extLst>
              <a:ext uri="{FF2B5EF4-FFF2-40B4-BE49-F238E27FC236}">
                <a16:creationId xmlns:a16="http://schemas.microsoft.com/office/drawing/2014/main" id="{C39B7345-E5AD-A66D-0AB9-7B84C22CB907}"/>
              </a:ext>
            </a:extLst>
          </p:cNvPr>
          <p:cNvPicPr>
            <a:picLocks noChangeAspect="1"/>
          </p:cNvPicPr>
          <p:nvPr/>
        </p:nvPicPr>
        <p:blipFill>
          <a:blip r:embed="rId3"/>
          <a:stretch>
            <a:fillRect/>
          </a:stretch>
        </p:blipFill>
        <p:spPr>
          <a:xfrm>
            <a:off x="4222059" y="4375092"/>
            <a:ext cx="1443285" cy="857179"/>
          </a:xfrm>
          <a:prstGeom prst="rect">
            <a:avLst/>
          </a:prstGeom>
        </p:spPr>
      </p:pic>
      <p:pic>
        <p:nvPicPr>
          <p:cNvPr id="20" name="圖片 19">
            <a:extLst>
              <a:ext uri="{FF2B5EF4-FFF2-40B4-BE49-F238E27FC236}">
                <a16:creationId xmlns:a16="http://schemas.microsoft.com/office/drawing/2014/main" id="{EE53ACF2-7910-6A5E-C92B-9F188FB1BD06}"/>
              </a:ext>
            </a:extLst>
          </p:cNvPr>
          <p:cNvPicPr>
            <a:picLocks noChangeAspect="1"/>
          </p:cNvPicPr>
          <p:nvPr/>
        </p:nvPicPr>
        <p:blipFill>
          <a:blip r:embed="rId6"/>
          <a:stretch>
            <a:fillRect/>
          </a:stretch>
        </p:blipFill>
        <p:spPr>
          <a:xfrm>
            <a:off x="1983987" y="5599929"/>
            <a:ext cx="3286149" cy="523879"/>
          </a:xfrm>
          <a:prstGeom prst="rect">
            <a:avLst/>
          </a:prstGeom>
        </p:spPr>
      </p:pic>
    </p:spTree>
    <p:extLst>
      <p:ext uri="{BB962C8B-B14F-4D97-AF65-F5344CB8AC3E}">
        <p14:creationId xmlns:p14="http://schemas.microsoft.com/office/powerpoint/2010/main" val="4264795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6CB402E5-CBB2-4EFE-B7D5-D776EE74BFC8}"/>
              </a:ext>
            </a:extLst>
          </p:cNvPr>
          <p:cNvSpPr txBox="1"/>
          <p:nvPr/>
        </p:nvSpPr>
        <p:spPr>
          <a:xfrm>
            <a:off x="1631633" y="163948"/>
            <a:ext cx="5962967" cy="646331"/>
          </a:xfrm>
          <a:prstGeom prst="rect">
            <a:avLst/>
          </a:prstGeom>
          <a:noFill/>
        </p:spPr>
        <p:txBody>
          <a:bodyPr wrap="square">
            <a:spAutoFit/>
          </a:bodyPr>
          <a:lstStyle/>
          <a:p>
            <a:r>
              <a:rPr lang="zh-TW" altLang="en-US" sz="3600" b="1" dirty="0">
                <a:solidFill>
                  <a:srgbClr val="FF00FF"/>
                </a:solidFill>
                <a:latin typeface="微軟正黑體" panose="020B0604030504040204" pitchFamily="34" charset="-120"/>
                <a:ea typeface="微軟正黑體" panose="020B0604030504040204" pitchFamily="34" charset="-120"/>
              </a:rPr>
              <a:t>寫一個按鍵亮燈的程式</a:t>
            </a:r>
            <a:endParaRPr lang="zh-TW" altLang="en-US" sz="3600" dirty="0">
              <a:solidFill>
                <a:srgbClr val="FF00FF"/>
              </a:solidFill>
            </a:endParaRPr>
          </a:p>
        </p:txBody>
      </p:sp>
      <p:sp>
        <p:nvSpPr>
          <p:cNvPr id="25" name="內容版面配置區 2">
            <a:extLst>
              <a:ext uri="{FF2B5EF4-FFF2-40B4-BE49-F238E27FC236}">
                <a16:creationId xmlns:a16="http://schemas.microsoft.com/office/drawing/2014/main" id="{D7FB4217-AB85-40F0-8D86-99CAF4A0E70C}"/>
              </a:ext>
            </a:extLst>
          </p:cNvPr>
          <p:cNvSpPr txBox="1">
            <a:spLocks/>
          </p:cNvSpPr>
          <p:nvPr/>
        </p:nvSpPr>
        <p:spPr>
          <a:xfrm>
            <a:off x="1501888" y="1079841"/>
            <a:ext cx="10312629" cy="4712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微軟正黑體" panose="020B0604030504040204" pitchFamily="34" charset="-120"/>
                <a:ea typeface="微軟正黑體" panose="020B0604030504040204" pitchFamily="34" charset="-120"/>
              </a:rPr>
              <a:t>在寫按鍵程式之前</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我們還是先來介紹會使用到的一些基本指令</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重複迴圈及邏輯判斷式。</a:t>
            </a:r>
          </a:p>
        </p:txBody>
      </p:sp>
      <p:pic>
        <p:nvPicPr>
          <p:cNvPr id="3" name="圖片 2">
            <a:extLst>
              <a:ext uri="{FF2B5EF4-FFF2-40B4-BE49-F238E27FC236}">
                <a16:creationId xmlns:a16="http://schemas.microsoft.com/office/drawing/2014/main" id="{FF87B3AA-D497-4C26-8300-F1E79CCDD824}"/>
              </a:ext>
            </a:extLst>
          </p:cNvPr>
          <p:cNvPicPr>
            <a:picLocks noChangeAspect="1"/>
          </p:cNvPicPr>
          <p:nvPr/>
        </p:nvPicPr>
        <p:blipFill>
          <a:blip r:embed="rId3"/>
          <a:stretch>
            <a:fillRect/>
          </a:stretch>
        </p:blipFill>
        <p:spPr>
          <a:xfrm>
            <a:off x="1851587" y="1749995"/>
            <a:ext cx="1238010" cy="1225630"/>
          </a:xfrm>
          <a:prstGeom prst="rect">
            <a:avLst/>
          </a:prstGeom>
        </p:spPr>
      </p:pic>
      <p:pic>
        <p:nvPicPr>
          <p:cNvPr id="26" name="圖片 25">
            <a:extLst>
              <a:ext uri="{FF2B5EF4-FFF2-40B4-BE49-F238E27FC236}">
                <a16:creationId xmlns:a16="http://schemas.microsoft.com/office/drawing/2014/main" id="{F350FBDF-5B57-40BC-9EFD-FADA81AEA254}"/>
              </a:ext>
            </a:extLst>
          </p:cNvPr>
          <p:cNvPicPr>
            <a:picLocks noChangeAspect="1"/>
          </p:cNvPicPr>
          <p:nvPr/>
        </p:nvPicPr>
        <p:blipFill>
          <a:blip r:embed="rId4"/>
          <a:stretch>
            <a:fillRect/>
          </a:stretch>
        </p:blipFill>
        <p:spPr>
          <a:xfrm>
            <a:off x="3596655" y="1776517"/>
            <a:ext cx="666750" cy="390525"/>
          </a:xfrm>
          <a:prstGeom prst="rect">
            <a:avLst/>
          </a:prstGeom>
        </p:spPr>
      </p:pic>
      <p:pic>
        <p:nvPicPr>
          <p:cNvPr id="28" name="圖片 27">
            <a:extLst>
              <a:ext uri="{FF2B5EF4-FFF2-40B4-BE49-F238E27FC236}">
                <a16:creationId xmlns:a16="http://schemas.microsoft.com/office/drawing/2014/main" id="{23FE42D3-4F6C-41B5-B746-6F3DD2D3C8FD}"/>
              </a:ext>
            </a:extLst>
          </p:cNvPr>
          <p:cNvPicPr>
            <a:picLocks noChangeAspect="1"/>
          </p:cNvPicPr>
          <p:nvPr/>
        </p:nvPicPr>
        <p:blipFill>
          <a:blip r:embed="rId5"/>
          <a:stretch>
            <a:fillRect/>
          </a:stretch>
        </p:blipFill>
        <p:spPr>
          <a:xfrm>
            <a:off x="1851587" y="3489608"/>
            <a:ext cx="2286000" cy="2533650"/>
          </a:xfrm>
          <a:prstGeom prst="rect">
            <a:avLst/>
          </a:prstGeom>
        </p:spPr>
      </p:pic>
      <p:sp>
        <p:nvSpPr>
          <p:cNvPr id="48" name="箭號: 向右 47">
            <a:extLst>
              <a:ext uri="{FF2B5EF4-FFF2-40B4-BE49-F238E27FC236}">
                <a16:creationId xmlns:a16="http://schemas.microsoft.com/office/drawing/2014/main" id="{79DCB1D4-5556-42E7-A309-7EF061B80D70}"/>
              </a:ext>
            </a:extLst>
          </p:cNvPr>
          <p:cNvSpPr/>
          <p:nvPr/>
        </p:nvSpPr>
        <p:spPr>
          <a:xfrm rot="10800000">
            <a:off x="3244255" y="1855746"/>
            <a:ext cx="317957" cy="22710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49" name="圖片 48">
            <a:extLst>
              <a:ext uri="{FF2B5EF4-FFF2-40B4-BE49-F238E27FC236}">
                <a16:creationId xmlns:a16="http://schemas.microsoft.com/office/drawing/2014/main" id="{B36D1DE2-4654-4ABA-9D7D-79C188D54E00}"/>
              </a:ext>
            </a:extLst>
          </p:cNvPr>
          <p:cNvPicPr>
            <a:picLocks noChangeAspect="1"/>
          </p:cNvPicPr>
          <p:nvPr/>
        </p:nvPicPr>
        <p:blipFill>
          <a:blip r:embed="rId6"/>
          <a:stretch>
            <a:fillRect/>
          </a:stretch>
        </p:blipFill>
        <p:spPr>
          <a:xfrm>
            <a:off x="4542193" y="3489608"/>
            <a:ext cx="2286000" cy="2962275"/>
          </a:xfrm>
          <a:prstGeom prst="rect">
            <a:avLst/>
          </a:prstGeom>
        </p:spPr>
      </p:pic>
      <p:cxnSp>
        <p:nvCxnSpPr>
          <p:cNvPr id="52" name="直線單箭頭接點 51">
            <a:extLst>
              <a:ext uri="{FF2B5EF4-FFF2-40B4-BE49-F238E27FC236}">
                <a16:creationId xmlns:a16="http://schemas.microsoft.com/office/drawing/2014/main" id="{77142F73-EED3-46DA-AAD8-96B77E3E7F28}"/>
              </a:ext>
            </a:extLst>
          </p:cNvPr>
          <p:cNvCxnSpPr/>
          <p:nvPr/>
        </p:nvCxnSpPr>
        <p:spPr>
          <a:xfrm flipV="1">
            <a:off x="5369002" y="4189601"/>
            <a:ext cx="444500" cy="2857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4" name="圖片 53">
            <a:extLst>
              <a:ext uri="{FF2B5EF4-FFF2-40B4-BE49-F238E27FC236}">
                <a16:creationId xmlns:a16="http://schemas.microsoft.com/office/drawing/2014/main" id="{2D84B647-3710-4C2B-ABF7-C1CC071CCF20}"/>
              </a:ext>
            </a:extLst>
          </p:cNvPr>
          <p:cNvPicPr>
            <a:picLocks noChangeAspect="1"/>
          </p:cNvPicPr>
          <p:nvPr/>
        </p:nvPicPr>
        <p:blipFill>
          <a:blip r:embed="rId7"/>
          <a:stretch>
            <a:fillRect/>
          </a:stretch>
        </p:blipFill>
        <p:spPr>
          <a:xfrm>
            <a:off x="7862719" y="3489608"/>
            <a:ext cx="1209675" cy="600075"/>
          </a:xfrm>
          <a:prstGeom prst="rect">
            <a:avLst/>
          </a:prstGeom>
        </p:spPr>
      </p:pic>
      <p:sp>
        <p:nvSpPr>
          <p:cNvPr id="55" name="文字方塊 54">
            <a:extLst>
              <a:ext uri="{FF2B5EF4-FFF2-40B4-BE49-F238E27FC236}">
                <a16:creationId xmlns:a16="http://schemas.microsoft.com/office/drawing/2014/main" id="{1FD61C30-7198-4D3A-9644-3C9AE6151885}"/>
              </a:ext>
            </a:extLst>
          </p:cNvPr>
          <p:cNvSpPr txBox="1"/>
          <p:nvPr/>
        </p:nvSpPr>
        <p:spPr>
          <a:xfrm>
            <a:off x="9072394" y="3580393"/>
            <a:ext cx="1338828" cy="369332"/>
          </a:xfrm>
          <a:prstGeom prst="rect">
            <a:avLst/>
          </a:prstGeom>
          <a:noFill/>
        </p:spPr>
        <p:txBody>
          <a:bodyPr wrap="none" rtlCol="0">
            <a:spAutoFit/>
          </a:bodyPr>
          <a:lstStyle/>
          <a:p>
            <a:r>
              <a:rPr lang="zh-TW" altLang="en-US" dirty="0">
                <a:latin typeface="微軟正黑體" panose="020B0604030504040204" pitchFamily="34" charset="-120"/>
                <a:ea typeface="微軟正黑體" panose="020B0604030504040204" pitchFamily="34" charset="-120"/>
              </a:rPr>
              <a:t>條件判斷式</a:t>
            </a:r>
          </a:p>
        </p:txBody>
      </p:sp>
      <p:pic>
        <p:nvPicPr>
          <p:cNvPr id="57" name="圖片 56">
            <a:extLst>
              <a:ext uri="{FF2B5EF4-FFF2-40B4-BE49-F238E27FC236}">
                <a16:creationId xmlns:a16="http://schemas.microsoft.com/office/drawing/2014/main" id="{9796037B-189B-4607-9142-D4F1CED1E838}"/>
              </a:ext>
            </a:extLst>
          </p:cNvPr>
          <p:cNvPicPr>
            <a:picLocks noChangeAspect="1"/>
          </p:cNvPicPr>
          <p:nvPr/>
        </p:nvPicPr>
        <p:blipFill>
          <a:blip r:embed="rId8"/>
          <a:stretch>
            <a:fillRect/>
          </a:stretch>
        </p:blipFill>
        <p:spPr>
          <a:xfrm>
            <a:off x="7891970" y="4494789"/>
            <a:ext cx="1491790" cy="1438032"/>
          </a:xfrm>
          <a:prstGeom prst="rect">
            <a:avLst/>
          </a:prstGeom>
        </p:spPr>
      </p:pic>
      <p:sp>
        <p:nvSpPr>
          <p:cNvPr id="58" name="箭號: 向下 57">
            <a:extLst>
              <a:ext uri="{FF2B5EF4-FFF2-40B4-BE49-F238E27FC236}">
                <a16:creationId xmlns:a16="http://schemas.microsoft.com/office/drawing/2014/main" id="{6E06E5C9-2791-487C-B327-60EF1D67F11E}"/>
              </a:ext>
            </a:extLst>
          </p:cNvPr>
          <p:cNvSpPr/>
          <p:nvPr/>
        </p:nvSpPr>
        <p:spPr>
          <a:xfrm>
            <a:off x="8382179" y="4089683"/>
            <a:ext cx="150682" cy="3518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0" name="文字方塊 59">
            <a:extLst>
              <a:ext uri="{FF2B5EF4-FFF2-40B4-BE49-F238E27FC236}">
                <a16:creationId xmlns:a16="http://schemas.microsoft.com/office/drawing/2014/main" id="{844CA2E3-B746-4C71-9DAD-11109A1F07B1}"/>
              </a:ext>
            </a:extLst>
          </p:cNvPr>
          <p:cNvSpPr txBox="1"/>
          <p:nvPr/>
        </p:nvSpPr>
        <p:spPr>
          <a:xfrm>
            <a:off x="3244254" y="5700092"/>
            <a:ext cx="1851701" cy="646331"/>
          </a:xfrm>
          <a:prstGeom prst="rect">
            <a:avLst/>
          </a:prstGeom>
          <a:noFill/>
        </p:spPr>
        <p:txBody>
          <a:bodyPr wrap="square">
            <a:spAutoFit/>
          </a:bodyPr>
          <a:lstStyle/>
          <a:p>
            <a:pPr algn="just"/>
            <a:r>
              <a:rPr lang="zh-TW" altLang="en-US" sz="1800" dirty="0">
                <a:latin typeface="微軟正黑體" panose="020B0604030504040204" pitchFamily="34" charset="-120"/>
                <a:ea typeface="微軟正黑體" panose="020B0604030504040204" pitchFamily="34" charset="-120"/>
              </a:rPr>
              <a:t>把</a:t>
            </a:r>
            <a:r>
              <a:rPr lang="zh-TW" altLang="en-US" sz="1800" b="1" dirty="0">
                <a:latin typeface="微軟正黑體" panose="020B0604030504040204" pitchFamily="34" charset="-120"/>
                <a:ea typeface="微軟正黑體" panose="020B0604030504040204" pitchFamily="34" charset="-120"/>
              </a:rPr>
              <a:t>否則</a:t>
            </a:r>
            <a:r>
              <a:rPr lang="zh-TW" altLang="en-US" sz="1800" dirty="0">
                <a:latin typeface="微軟正黑體" panose="020B0604030504040204" pitchFamily="34" charset="-120"/>
                <a:ea typeface="微軟正黑體" panose="020B0604030504040204" pitchFamily="34" charset="-120"/>
              </a:rPr>
              <a:t>拉到右邊</a:t>
            </a:r>
            <a:endParaRPr lang="en-US" altLang="zh-TW" sz="1800" dirty="0">
              <a:latin typeface="微軟正黑體" panose="020B0604030504040204" pitchFamily="34" charset="-120"/>
              <a:ea typeface="微軟正黑體" panose="020B0604030504040204" pitchFamily="34" charset="-120"/>
            </a:endParaRPr>
          </a:p>
          <a:p>
            <a:pPr algn="just"/>
            <a:r>
              <a:rPr lang="en-US" altLang="zh-TW" sz="1800" dirty="0">
                <a:latin typeface="微軟正黑體" panose="020B0604030504040204" pitchFamily="34" charset="-120"/>
                <a:ea typeface="微軟正黑體" panose="020B0604030504040204" pitchFamily="34" charset="-120"/>
              </a:rPr>
              <a:t>,</a:t>
            </a:r>
            <a:r>
              <a:rPr lang="zh-TW" altLang="en-US" sz="1800" dirty="0">
                <a:latin typeface="微軟正黑體" panose="020B0604030504040204" pitchFamily="34" charset="-120"/>
                <a:ea typeface="微軟正黑體" panose="020B0604030504040204" pitchFamily="34" charset="-120"/>
              </a:rPr>
              <a:t> 如右圖所示</a:t>
            </a:r>
          </a:p>
        </p:txBody>
      </p:sp>
      <p:sp>
        <p:nvSpPr>
          <p:cNvPr id="33" name="TextBox 3">
            <a:extLst>
              <a:ext uri="{FF2B5EF4-FFF2-40B4-BE49-F238E27FC236}">
                <a16:creationId xmlns:a16="http://schemas.microsoft.com/office/drawing/2014/main" id="{821752BD-7413-5453-D8EF-A01E0562D3B7}"/>
              </a:ext>
            </a:extLst>
          </p:cNvPr>
          <p:cNvSpPr txBox="1"/>
          <p:nvPr/>
        </p:nvSpPr>
        <p:spPr>
          <a:xfrm>
            <a:off x="466168" y="3470995"/>
            <a:ext cx="678425" cy="2554545"/>
          </a:xfrm>
          <a:prstGeom prst="rect">
            <a:avLst/>
          </a:prstGeom>
          <a:noFill/>
        </p:spPr>
        <p:txBody>
          <a:bodyPr wrap="square" rtlCol="0">
            <a:spAutoFit/>
          </a:bodyPr>
          <a:lstStyle/>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按鍵亮燈</a:t>
            </a:r>
          </a:p>
        </p:txBody>
      </p:sp>
      <p:grpSp>
        <p:nvGrpSpPr>
          <p:cNvPr id="35" name="群組 13">
            <a:extLst>
              <a:ext uri="{FF2B5EF4-FFF2-40B4-BE49-F238E27FC236}">
                <a16:creationId xmlns:a16="http://schemas.microsoft.com/office/drawing/2014/main" id="{151CAAEE-CAA2-7310-9AF8-684D379C0AAF}"/>
              </a:ext>
            </a:extLst>
          </p:cNvPr>
          <p:cNvGrpSpPr/>
          <p:nvPr/>
        </p:nvGrpSpPr>
        <p:grpSpPr>
          <a:xfrm>
            <a:off x="443359" y="2720167"/>
            <a:ext cx="794597" cy="769441"/>
            <a:chOff x="9348639" y="626015"/>
            <a:chExt cx="995821" cy="1062210"/>
          </a:xfrm>
        </p:grpSpPr>
        <p:sp>
          <p:nvSpPr>
            <p:cNvPr id="37" name="橢圓 7">
              <a:extLst>
                <a:ext uri="{FF2B5EF4-FFF2-40B4-BE49-F238E27FC236}">
                  <a16:creationId xmlns:a16="http://schemas.microsoft.com/office/drawing/2014/main" id="{CBD48415-2B79-E8C8-E754-AA644A6F2DF5}"/>
                </a:ext>
              </a:extLst>
            </p:cNvPr>
            <p:cNvSpPr/>
            <p:nvPr/>
          </p:nvSpPr>
          <p:spPr>
            <a:xfrm>
              <a:off x="9348639" y="646362"/>
              <a:ext cx="995821" cy="99582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solidFill>
                  <a:srgbClr val="FF6600"/>
                </a:solidFill>
              </a:endParaRPr>
            </a:p>
          </p:txBody>
        </p:sp>
        <p:sp>
          <p:nvSpPr>
            <p:cNvPr id="38" name="矩形 9">
              <a:extLst>
                <a:ext uri="{FF2B5EF4-FFF2-40B4-BE49-F238E27FC236}">
                  <a16:creationId xmlns:a16="http://schemas.microsoft.com/office/drawing/2014/main" id="{5B3F1949-0430-88A3-A831-A608ABE65B3C}"/>
                </a:ext>
              </a:extLst>
            </p:cNvPr>
            <p:cNvSpPr/>
            <p:nvPr/>
          </p:nvSpPr>
          <p:spPr>
            <a:xfrm>
              <a:off x="9554149" y="626015"/>
              <a:ext cx="506073" cy="1062210"/>
            </a:xfrm>
            <a:prstGeom prst="rect">
              <a:avLst/>
            </a:prstGeom>
          </p:spPr>
          <p:txBody>
            <a:bodyPr wrap="square">
              <a:spAutoFit/>
            </a:bodyPr>
            <a:lstStyle/>
            <a:p>
              <a:pPr lvl="0"/>
              <a:r>
                <a:rPr lang="en-US" altLang="zh-TW" sz="4400" b="1" dirty="0">
                  <a:solidFill>
                    <a:schemeClr val="bg1"/>
                  </a:solidFill>
                  <a:latin typeface="華康圓體 Std W12" panose="02000C00000000000000" pitchFamily="50" charset="-120"/>
                  <a:ea typeface="華康圓體 Std W12" panose="02000C00000000000000" pitchFamily="50" charset="-120"/>
                </a:rPr>
                <a:t>1</a:t>
              </a:r>
              <a:endParaRPr lang="zh-TW" altLang="en-US" sz="4400" b="1" dirty="0">
                <a:solidFill>
                  <a:schemeClr val="bg1"/>
                </a:solidFill>
                <a:latin typeface="華康圓體 Std W12" panose="02000C00000000000000" pitchFamily="50" charset="-120"/>
                <a:ea typeface="華康圓體 Std W12" panose="02000C00000000000000" pitchFamily="50" charset="-120"/>
              </a:endParaRPr>
            </a:p>
          </p:txBody>
        </p:sp>
      </p:grpSp>
      <p:sp>
        <p:nvSpPr>
          <p:cNvPr id="9" name="文字方塊 8">
            <a:extLst>
              <a:ext uri="{FF2B5EF4-FFF2-40B4-BE49-F238E27FC236}">
                <a16:creationId xmlns:a16="http://schemas.microsoft.com/office/drawing/2014/main" id="{D2FEBC9B-44AE-52EC-203E-20F5CE612D24}"/>
              </a:ext>
            </a:extLst>
          </p:cNvPr>
          <p:cNvSpPr txBox="1"/>
          <p:nvPr/>
        </p:nvSpPr>
        <p:spPr>
          <a:xfrm>
            <a:off x="4949101" y="1650524"/>
            <a:ext cx="5827236" cy="400110"/>
          </a:xfrm>
          <a:prstGeom prst="rect">
            <a:avLst/>
          </a:prstGeom>
          <a:noFill/>
        </p:spPr>
        <p:txBody>
          <a:bodyPr wrap="none" rtlCol="0">
            <a:spAutoFit/>
          </a:bodyPr>
          <a:lstStyle/>
          <a:p>
            <a:r>
              <a:rPr lang="zh-TW" altLang="en-US" sz="2000" dirty="0">
                <a:latin typeface="微軟正黑體" panose="020B0604030504040204" pitchFamily="34" charset="-120"/>
                <a:ea typeface="微軟正黑體" panose="020B0604030504040204" pitchFamily="34" charset="-120"/>
              </a:rPr>
              <a:t>重複迴圈是為了讓小拍可以一直檢查按鍵是否按下</a:t>
            </a:r>
          </a:p>
        </p:txBody>
      </p:sp>
    </p:spTree>
    <p:extLst>
      <p:ext uri="{BB962C8B-B14F-4D97-AF65-F5344CB8AC3E}">
        <p14:creationId xmlns:p14="http://schemas.microsoft.com/office/powerpoint/2010/main" val="1789725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D9C7FAC0-0231-C243-B84F-25A7AB320548}"/>
              </a:ext>
            </a:extLst>
          </p:cNvPr>
          <p:cNvSpPr txBox="1"/>
          <p:nvPr/>
        </p:nvSpPr>
        <p:spPr>
          <a:xfrm>
            <a:off x="1976596" y="203200"/>
            <a:ext cx="5962967" cy="646331"/>
          </a:xfrm>
          <a:prstGeom prst="rect">
            <a:avLst/>
          </a:prstGeom>
          <a:noFill/>
        </p:spPr>
        <p:txBody>
          <a:bodyPr wrap="square">
            <a:spAutoFit/>
          </a:bodyPr>
          <a:lstStyle/>
          <a:p>
            <a:r>
              <a:rPr lang="zh-TW" altLang="en-US" sz="3600" b="1" dirty="0">
                <a:solidFill>
                  <a:srgbClr val="FF00FF"/>
                </a:solidFill>
                <a:latin typeface="微軟正黑體" panose="020B0604030504040204" pitchFamily="34" charset="-120"/>
                <a:ea typeface="微軟正黑體" panose="020B0604030504040204" pitchFamily="34" charset="-120"/>
              </a:rPr>
              <a:t>寫一個按鍵亮燈的程式</a:t>
            </a:r>
            <a:endParaRPr lang="zh-TW" altLang="en-US" sz="3600" dirty="0">
              <a:solidFill>
                <a:srgbClr val="FF00FF"/>
              </a:solidFill>
            </a:endParaRPr>
          </a:p>
        </p:txBody>
      </p:sp>
      <p:sp>
        <p:nvSpPr>
          <p:cNvPr id="5" name="TextBox 3">
            <a:extLst>
              <a:ext uri="{FF2B5EF4-FFF2-40B4-BE49-F238E27FC236}">
                <a16:creationId xmlns:a16="http://schemas.microsoft.com/office/drawing/2014/main" id="{68326B12-7B29-63CE-0838-BE3498837AFF}"/>
              </a:ext>
            </a:extLst>
          </p:cNvPr>
          <p:cNvSpPr txBox="1"/>
          <p:nvPr/>
        </p:nvSpPr>
        <p:spPr>
          <a:xfrm>
            <a:off x="466168" y="3470995"/>
            <a:ext cx="678425" cy="2554545"/>
          </a:xfrm>
          <a:prstGeom prst="rect">
            <a:avLst/>
          </a:prstGeom>
          <a:noFill/>
        </p:spPr>
        <p:txBody>
          <a:bodyPr wrap="square" rtlCol="0">
            <a:spAutoFit/>
          </a:bodyPr>
          <a:lstStyle/>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按鍵亮燈</a:t>
            </a:r>
          </a:p>
        </p:txBody>
      </p:sp>
      <p:grpSp>
        <p:nvGrpSpPr>
          <p:cNvPr id="6" name="群組 13">
            <a:extLst>
              <a:ext uri="{FF2B5EF4-FFF2-40B4-BE49-F238E27FC236}">
                <a16:creationId xmlns:a16="http://schemas.microsoft.com/office/drawing/2014/main" id="{06B7BF17-F080-FB4F-2215-562EAA3657D6}"/>
              </a:ext>
            </a:extLst>
          </p:cNvPr>
          <p:cNvGrpSpPr/>
          <p:nvPr/>
        </p:nvGrpSpPr>
        <p:grpSpPr>
          <a:xfrm>
            <a:off x="443359" y="2720167"/>
            <a:ext cx="794597" cy="769441"/>
            <a:chOff x="9348639" y="626015"/>
            <a:chExt cx="995821" cy="1062210"/>
          </a:xfrm>
        </p:grpSpPr>
        <p:sp>
          <p:nvSpPr>
            <p:cNvPr id="7" name="橢圓 7">
              <a:extLst>
                <a:ext uri="{FF2B5EF4-FFF2-40B4-BE49-F238E27FC236}">
                  <a16:creationId xmlns:a16="http://schemas.microsoft.com/office/drawing/2014/main" id="{78851E4C-202F-7F6D-AC4E-DB3434B3CF51}"/>
                </a:ext>
              </a:extLst>
            </p:cNvPr>
            <p:cNvSpPr/>
            <p:nvPr/>
          </p:nvSpPr>
          <p:spPr>
            <a:xfrm>
              <a:off x="9348639" y="646362"/>
              <a:ext cx="995821" cy="99582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solidFill>
                  <a:srgbClr val="FF6600"/>
                </a:solidFill>
              </a:endParaRPr>
            </a:p>
          </p:txBody>
        </p:sp>
        <p:sp>
          <p:nvSpPr>
            <p:cNvPr id="8" name="矩形 9">
              <a:extLst>
                <a:ext uri="{FF2B5EF4-FFF2-40B4-BE49-F238E27FC236}">
                  <a16:creationId xmlns:a16="http://schemas.microsoft.com/office/drawing/2014/main" id="{8886B308-3AC3-D4BC-308A-726783848DFB}"/>
                </a:ext>
              </a:extLst>
            </p:cNvPr>
            <p:cNvSpPr/>
            <p:nvPr/>
          </p:nvSpPr>
          <p:spPr>
            <a:xfrm>
              <a:off x="9554149" y="626015"/>
              <a:ext cx="506073" cy="1062210"/>
            </a:xfrm>
            <a:prstGeom prst="rect">
              <a:avLst/>
            </a:prstGeom>
          </p:spPr>
          <p:txBody>
            <a:bodyPr wrap="square">
              <a:spAutoFit/>
            </a:bodyPr>
            <a:lstStyle/>
            <a:p>
              <a:pPr lvl="0"/>
              <a:r>
                <a:rPr lang="en-US" altLang="zh-TW" sz="4400" b="1" dirty="0">
                  <a:solidFill>
                    <a:schemeClr val="bg1"/>
                  </a:solidFill>
                  <a:latin typeface="華康圓體 Std W12" panose="02000C00000000000000" pitchFamily="50" charset="-120"/>
                  <a:ea typeface="華康圓體 Std W12" panose="02000C00000000000000" pitchFamily="50" charset="-120"/>
                </a:rPr>
                <a:t>1</a:t>
              </a:r>
              <a:endParaRPr lang="zh-TW" altLang="en-US" sz="4400" b="1" dirty="0">
                <a:solidFill>
                  <a:schemeClr val="bg1"/>
                </a:solidFill>
                <a:latin typeface="華康圓體 Std W12" panose="02000C00000000000000" pitchFamily="50" charset="-120"/>
                <a:ea typeface="華康圓體 Std W12" panose="02000C00000000000000" pitchFamily="50" charset="-120"/>
              </a:endParaRPr>
            </a:p>
          </p:txBody>
        </p:sp>
      </p:grpSp>
      <p:pic>
        <p:nvPicPr>
          <p:cNvPr id="9" name="圖片 8">
            <a:extLst>
              <a:ext uri="{FF2B5EF4-FFF2-40B4-BE49-F238E27FC236}">
                <a16:creationId xmlns:a16="http://schemas.microsoft.com/office/drawing/2014/main" id="{386BEDC0-AC3A-F701-4312-CA3C23463351}"/>
              </a:ext>
            </a:extLst>
          </p:cNvPr>
          <p:cNvPicPr>
            <a:picLocks noChangeAspect="1"/>
          </p:cNvPicPr>
          <p:nvPr/>
        </p:nvPicPr>
        <p:blipFill>
          <a:blip r:embed="rId2"/>
          <a:stretch>
            <a:fillRect/>
          </a:stretch>
        </p:blipFill>
        <p:spPr>
          <a:xfrm>
            <a:off x="2583305" y="1191972"/>
            <a:ext cx="3991666" cy="5013425"/>
          </a:xfrm>
          <a:prstGeom prst="rect">
            <a:avLst/>
          </a:prstGeom>
        </p:spPr>
      </p:pic>
    </p:spTree>
    <p:extLst>
      <p:ext uri="{BB962C8B-B14F-4D97-AF65-F5344CB8AC3E}">
        <p14:creationId xmlns:p14="http://schemas.microsoft.com/office/powerpoint/2010/main" val="1034384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字方塊 7">
            <a:extLst>
              <a:ext uri="{FF2B5EF4-FFF2-40B4-BE49-F238E27FC236}">
                <a16:creationId xmlns:a16="http://schemas.microsoft.com/office/drawing/2014/main" id="{6CB402E5-CBB2-4EFE-B7D5-D776EE74BFC8}"/>
              </a:ext>
            </a:extLst>
          </p:cNvPr>
          <p:cNvSpPr txBox="1"/>
          <p:nvPr/>
        </p:nvSpPr>
        <p:spPr>
          <a:xfrm>
            <a:off x="1631633" y="163948"/>
            <a:ext cx="5962967" cy="646331"/>
          </a:xfrm>
          <a:prstGeom prst="rect">
            <a:avLst/>
          </a:prstGeom>
          <a:noFill/>
        </p:spPr>
        <p:txBody>
          <a:bodyPr wrap="square">
            <a:spAutoFit/>
          </a:bodyPr>
          <a:lstStyle/>
          <a:p>
            <a:r>
              <a:rPr lang="zh-TW" altLang="en-US" sz="3600" b="1" dirty="0">
                <a:solidFill>
                  <a:srgbClr val="FF00FF"/>
                </a:solidFill>
                <a:latin typeface="微軟正黑體" panose="020B0604030504040204" pitchFamily="34" charset="-120"/>
                <a:ea typeface="微軟正黑體" panose="020B0604030504040204" pitchFamily="34" charset="-120"/>
              </a:rPr>
              <a:t>寫一個按鍵亮燈的程式</a:t>
            </a:r>
            <a:endParaRPr lang="zh-TW" altLang="en-US" sz="3600" dirty="0">
              <a:solidFill>
                <a:srgbClr val="FF00FF"/>
              </a:solidFill>
            </a:endParaRPr>
          </a:p>
        </p:txBody>
      </p:sp>
      <p:sp>
        <p:nvSpPr>
          <p:cNvPr id="10" name="內容版面配置區 2">
            <a:extLst>
              <a:ext uri="{FF2B5EF4-FFF2-40B4-BE49-F238E27FC236}">
                <a16:creationId xmlns:a16="http://schemas.microsoft.com/office/drawing/2014/main" id="{07BD9AD0-F8E3-42BE-94A9-7CED5DA20717}"/>
              </a:ext>
            </a:extLst>
          </p:cNvPr>
          <p:cNvSpPr txBox="1">
            <a:spLocks/>
          </p:cNvSpPr>
          <p:nvPr/>
        </p:nvSpPr>
        <p:spPr>
          <a:xfrm>
            <a:off x="1462550" y="920345"/>
            <a:ext cx="10312629" cy="8321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微軟正黑體" panose="020B0604030504040204" pitchFamily="34" charset="-120"/>
                <a:ea typeface="微軟正黑體" panose="020B0604030504040204" pitchFamily="34" charset="-120"/>
              </a:rPr>
              <a:t>應用範例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一</a:t>
            </a:r>
            <a:r>
              <a:rPr lang="en-US" altLang="zh-TW" sz="2000" dirty="0">
                <a:latin typeface="微軟正黑體" panose="020B0604030504040204" pitchFamily="34" charset="-120"/>
                <a:ea typeface="微軟正黑體" panose="020B0604030504040204" pitchFamily="34" charset="-120"/>
              </a:rPr>
              <a:t>)</a:t>
            </a:r>
            <a:endParaRPr lang="zh-HK" altLang="en-US" sz="2000" dirty="0">
              <a:latin typeface="微軟正黑體" panose="020B0604030504040204" pitchFamily="34" charset="-120"/>
              <a:ea typeface="微軟正黑體" panose="020B0604030504040204" pitchFamily="34" charset="-120"/>
            </a:endParaRPr>
          </a:p>
        </p:txBody>
      </p:sp>
      <p:sp>
        <p:nvSpPr>
          <p:cNvPr id="63" name="文字方塊 62">
            <a:extLst>
              <a:ext uri="{FF2B5EF4-FFF2-40B4-BE49-F238E27FC236}">
                <a16:creationId xmlns:a16="http://schemas.microsoft.com/office/drawing/2014/main" id="{26F97597-BB72-43C7-8C74-179462A8D7EC}"/>
              </a:ext>
            </a:extLst>
          </p:cNvPr>
          <p:cNvSpPr txBox="1"/>
          <p:nvPr/>
        </p:nvSpPr>
        <p:spPr>
          <a:xfrm>
            <a:off x="5925599" y="1418081"/>
            <a:ext cx="1960793" cy="1754326"/>
          </a:xfrm>
          <a:prstGeom prst="rect">
            <a:avLst/>
          </a:prstGeom>
          <a:noFill/>
        </p:spPr>
        <p:txBody>
          <a:bodyPr wrap="none" rtlCol="0">
            <a:spAutoFit/>
          </a:bodyPr>
          <a:lstStyle/>
          <a:p>
            <a:pPr algn="l"/>
            <a:r>
              <a:rPr lang="zh-TW" altLang="en-US" dirty="0">
                <a:latin typeface="微軟正黑體" panose="020B0604030504040204" pitchFamily="34" charset="-120"/>
                <a:ea typeface="微軟正黑體" panose="020B0604030504040204" pitchFamily="34" charset="-120"/>
              </a:rPr>
              <a:t>程式說明</a:t>
            </a:r>
            <a:r>
              <a:rPr lang="en-US" altLang="zh-TW" dirty="0">
                <a:latin typeface="微軟正黑體" panose="020B0604030504040204" pitchFamily="34" charset="-120"/>
                <a:ea typeface="微軟正黑體" panose="020B0604030504040204" pitchFamily="34" charset="-120"/>
              </a:rPr>
              <a:t>—</a:t>
            </a:r>
          </a:p>
          <a:p>
            <a:pPr algn="l"/>
            <a:r>
              <a:rPr lang="zh-TW" altLang="en-US" dirty="0">
                <a:latin typeface="微軟正黑體" panose="020B0604030504040204" pitchFamily="34" charset="-120"/>
                <a:ea typeface="微軟正黑體" panose="020B0604030504040204" pitchFamily="34" charset="-120"/>
              </a:rPr>
              <a:t>重複迴圈</a:t>
            </a:r>
            <a:endParaRPr lang="en-US" altLang="zh-TW" dirty="0">
              <a:latin typeface="微軟正黑體" panose="020B0604030504040204" pitchFamily="34" charset="-120"/>
              <a:ea typeface="微軟正黑體" panose="020B0604030504040204" pitchFamily="34" charset="-120"/>
            </a:endParaRPr>
          </a:p>
          <a:p>
            <a:pPr algn="l"/>
            <a:r>
              <a:rPr lang="zh-TW" altLang="en-US" dirty="0">
                <a:latin typeface="微軟正黑體" panose="020B0604030504040204" pitchFamily="34" charset="-120"/>
                <a:ea typeface="微軟正黑體" panose="020B0604030504040204" pitchFamily="34" charset="-120"/>
              </a:rPr>
              <a:t>如果按鍵</a:t>
            </a:r>
            <a:r>
              <a:rPr lang="en-US" altLang="zh-TW" dirty="0">
                <a:latin typeface="微軟正黑體" panose="020B0604030504040204" pitchFamily="34" charset="-120"/>
                <a:ea typeface="微軟正黑體" panose="020B0604030504040204" pitchFamily="34" charset="-120"/>
              </a:rPr>
              <a:t>A</a:t>
            </a:r>
            <a:r>
              <a:rPr lang="zh-TW" altLang="en-US" dirty="0">
                <a:latin typeface="微軟正黑體" panose="020B0604030504040204" pitchFamily="34" charset="-120"/>
                <a:ea typeface="微軟正黑體" panose="020B0604030504040204" pitchFamily="34" charset="-120"/>
              </a:rPr>
              <a:t>被按下</a:t>
            </a:r>
            <a:endParaRPr lang="en-US" altLang="zh-TW" dirty="0">
              <a:latin typeface="微軟正黑體" panose="020B0604030504040204" pitchFamily="34" charset="-120"/>
              <a:ea typeface="微軟正黑體" panose="020B0604030504040204" pitchFamily="34" charset="-120"/>
            </a:endParaRPr>
          </a:p>
          <a:p>
            <a:pPr algn="l"/>
            <a:r>
              <a:rPr lang="zh-TW" altLang="en-US" dirty="0">
                <a:latin typeface="微軟正黑體" panose="020B0604030504040204" pitchFamily="34" charset="-120"/>
                <a:ea typeface="微軟正黑體" panose="020B0604030504040204" pitchFamily="34" charset="-120"/>
              </a:rPr>
              <a:t>設置燈</a:t>
            </a:r>
            <a:r>
              <a:rPr lang="en-US" altLang="zh-TW" dirty="0">
                <a:latin typeface="微軟正黑體" panose="020B0604030504040204" pitchFamily="34" charset="-120"/>
                <a:ea typeface="微軟正黑體" panose="020B0604030504040204" pitchFamily="34" charset="-120"/>
              </a:rPr>
              <a:t>R</a:t>
            </a:r>
            <a:r>
              <a:rPr lang="zh-TW" altLang="en-US" dirty="0">
                <a:latin typeface="微軟正黑體" panose="020B0604030504040204" pitchFamily="34" charset="-120"/>
                <a:ea typeface="微軟正黑體" panose="020B0604030504040204" pitchFamily="34" charset="-120"/>
              </a:rPr>
              <a:t>亮</a:t>
            </a:r>
            <a:endParaRPr lang="en-US" altLang="zh-TW" dirty="0">
              <a:latin typeface="微軟正黑體" panose="020B0604030504040204" pitchFamily="34" charset="-120"/>
              <a:ea typeface="微軟正黑體" panose="020B0604030504040204" pitchFamily="34" charset="-120"/>
            </a:endParaRPr>
          </a:p>
          <a:p>
            <a:r>
              <a:rPr lang="zh-TW" altLang="en-US" dirty="0">
                <a:latin typeface="微軟正黑體" panose="020B0604030504040204" pitchFamily="34" charset="-120"/>
                <a:ea typeface="微軟正黑體" panose="020B0604030504040204" pitchFamily="34" charset="-120"/>
              </a:rPr>
              <a:t>如果按鍵</a:t>
            </a:r>
            <a:r>
              <a:rPr lang="en-US" altLang="zh-TW" dirty="0">
                <a:latin typeface="微軟正黑體" panose="020B0604030504040204" pitchFamily="34" charset="-120"/>
                <a:ea typeface="微軟正黑體" panose="020B0604030504040204" pitchFamily="34" charset="-120"/>
              </a:rPr>
              <a:t>A</a:t>
            </a:r>
            <a:r>
              <a:rPr lang="zh-TW" altLang="en-US" dirty="0">
                <a:latin typeface="微軟正黑體" panose="020B0604030504040204" pitchFamily="34" charset="-120"/>
                <a:ea typeface="微軟正黑體" panose="020B0604030504040204" pitchFamily="34" charset="-120"/>
              </a:rPr>
              <a:t>鬆開</a:t>
            </a:r>
            <a:endParaRPr lang="en-US" altLang="zh-TW" dirty="0">
              <a:latin typeface="微軟正黑體" panose="020B0604030504040204" pitchFamily="34" charset="-120"/>
              <a:ea typeface="微軟正黑體" panose="020B0604030504040204" pitchFamily="34" charset="-120"/>
            </a:endParaRPr>
          </a:p>
          <a:p>
            <a:pPr algn="l"/>
            <a:r>
              <a:rPr lang="zh-TW" altLang="en-US" dirty="0">
                <a:latin typeface="微軟正黑體" panose="020B0604030504040204" pitchFamily="34" charset="-120"/>
                <a:ea typeface="微軟正黑體" panose="020B0604030504040204" pitchFamily="34" charset="-120"/>
              </a:rPr>
              <a:t>設置燈</a:t>
            </a:r>
            <a:r>
              <a:rPr lang="en-US" altLang="zh-TW" dirty="0">
                <a:latin typeface="微軟正黑體" panose="020B0604030504040204" pitchFamily="34" charset="-120"/>
                <a:ea typeface="微軟正黑體" panose="020B0604030504040204" pitchFamily="34" charset="-120"/>
              </a:rPr>
              <a:t>R</a:t>
            </a:r>
            <a:r>
              <a:rPr lang="zh-TW" altLang="en-US" dirty="0">
                <a:latin typeface="微軟正黑體" panose="020B0604030504040204" pitchFamily="34" charset="-120"/>
                <a:ea typeface="微軟正黑體" panose="020B0604030504040204" pitchFamily="34" charset="-120"/>
              </a:rPr>
              <a:t>滅</a:t>
            </a:r>
            <a:endParaRPr lang="en-US" altLang="zh-TW" dirty="0">
              <a:latin typeface="微軟正黑體" panose="020B0604030504040204" pitchFamily="34" charset="-120"/>
              <a:ea typeface="微軟正黑體" panose="020B0604030504040204" pitchFamily="34" charset="-120"/>
            </a:endParaRPr>
          </a:p>
        </p:txBody>
      </p:sp>
      <p:sp>
        <p:nvSpPr>
          <p:cNvPr id="64" name="文字方塊 63">
            <a:extLst>
              <a:ext uri="{FF2B5EF4-FFF2-40B4-BE49-F238E27FC236}">
                <a16:creationId xmlns:a16="http://schemas.microsoft.com/office/drawing/2014/main" id="{418ED454-62EA-4FD7-AC4C-A4BD94C1DC6B}"/>
              </a:ext>
            </a:extLst>
          </p:cNvPr>
          <p:cNvSpPr txBox="1"/>
          <p:nvPr/>
        </p:nvSpPr>
        <p:spPr>
          <a:xfrm>
            <a:off x="5718796" y="3396607"/>
            <a:ext cx="6312595" cy="646331"/>
          </a:xfrm>
          <a:prstGeom prst="rect">
            <a:avLst/>
          </a:prstGeom>
          <a:noFill/>
        </p:spPr>
        <p:txBody>
          <a:bodyPr wrap="square" rtlCol="0">
            <a:spAutoFit/>
          </a:bodyPr>
          <a:lstStyle/>
          <a:p>
            <a:pPr algn="just"/>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使用重複迴圈時，修改程式後，需要執行新的程式，如有發現無法正常動作</a:t>
            </a: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將建議按</a:t>
            </a:r>
            <a:r>
              <a:rPr lang="en-US" altLang="zh-TW" dirty="0">
                <a:solidFill>
                  <a:srgbClr val="0000FF"/>
                </a:solidFill>
                <a:latin typeface="微軟正黑體" panose="020B0604030504040204" pitchFamily="34" charset="-120"/>
                <a:ea typeface="微軟正黑體" panose="020B0604030504040204" pitchFamily="34" charset="-120"/>
              </a:rPr>
              <a:t>RESET</a:t>
            </a:r>
            <a:r>
              <a:rPr lang="zh-TW" altLang="en-US" dirty="0">
                <a:solidFill>
                  <a:srgbClr val="0000FF"/>
                </a:solidFill>
                <a:latin typeface="微軟正黑體" panose="020B0604030504040204" pitchFamily="34" charset="-120"/>
                <a:ea typeface="微軟正黑體" panose="020B0604030504040204" pitchFamily="34" charset="-120"/>
              </a:rPr>
              <a:t>鍵來重置小拍再重新執行</a:t>
            </a:r>
          </a:p>
        </p:txBody>
      </p:sp>
      <p:sp>
        <p:nvSpPr>
          <p:cNvPr id="65" name="內容版面配置區 2">
            <a:extLst>
              <a:ext uri="{FF2B5EF4-FFF2-40B4-BE49-F238E27FC236}">
                <a16:creationId xmlns:a16="http://schemas.microsoft.com/office/drawing/2014/main" id="{24B2C449-22BD-4E08-BA84-6876C6815083}"/>
              </a:ext>
            </a:extLst>
          </p:cNvPr>
          <p:cNvSpPr txBox="1">
            <a:spLocks/>
          </p:cNvSpPr>
          <p:nvPr/>
        </p:nvSpPr>
        <p:spPr>
          <a:xfrm>
            <a:off x="1462550" y="3995775"/>
            <a:ext cx="10312629" cy="8321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微軟正黑體" panose="020B0604030504040204" pitchFamily="34" charset="-120"/>
                <a:ea typeface="微軟正黑體" panose="020B0604030504040204" pitchFamily="34" charset="-120"/>
              </a:rPr>
              <a:t>應用範例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二</a:t>
            </a:r>
            <a:r>
              <a:rPr lang="en-US" altLang="zh-TW" sz="2000" dirty="0">
                <a:latin typeface="微軟正黑體" panose="020B0604030504040204" pitchFamily="34" charset="-120"/>
                <a:ea typeface="微軟正黑體" panose="020B0604030504040204" pitchFamily="34" charset="-120"/>
              </a:rPr>
              <a:t>)</a:t>
            </a:r>
            <a:endParaRPr lang="zh-HK" altLang="en-US" sz="2000" dirty="0">
              <a:latin typeface="微軟正黑體" panose="020B0604030504040204" pitchFamily="34" charset="-120"/>
              <a:ea typeface="微軟正黑體" panose="020B0604030504040204" pitchFamily="34" charset="-120"/>
            </a:endParaRPr>
          </a:p>
        </p:txBody>
      </p:sp>
      <p:sp>
        <p:nvSpPr>
          <p:cNvPr id="69" name="文字方塊 68">
            <a:extLst>
              <a:ext uri="{FF2B5EF4-FFF2-40B4-BE49-F238E27FC236}">
                <a16:creationId xmlns:a16="http://schemas.microsoft.com/office/drawing/2014/main" id="{F53D71DB-2C8C-4F25-AA92-F1E9E1034C9D}"/>
              </a:ext>
            </a:extLst>
          </p:cNvPr>
          <p:cNvSpPr txBox="1"/>
          <p:nvPr/>
        </p:nvSpPr>
        <p:spPr>
          <a:xfrm>
            <a:off x="5925599" y="4491338"/>
            <a:ext cx="2224551" cy="1477328"/>
          </a:xfrm>
          <a:prstGeom prst="rect">
            <a:avLst/>
          </a:prstGeom>
          <a:noFill/>
        </p:spPr>
        <p:txBody>
          <a:bodyPr wrap="square">
            <a:spAutoFit/>
          </a:bodyPr>
          <a:lstStyle/>
          <a:p>
            <a:pPr algn="l"/>
            <a:r>
              <a:rPr lang="zh-TW" altLang="en-US" sz="1800" dirty="0">
                <a:latin typeface="微軟正黑體" panose="020B0604030504040204" pitchFamily="34" charset="-120"/>
                <a:ea typeface="微軟正黑體" panose="020B0604030504040204" pitchFamily="34" charset="-120"/>
              </a:rPr>
              <a:t>程式說明</a:t>
            </a:r>
            <a:r>
              <a:rPr lang="en-US" altLang="zh-TW" sz="1800" dirty="0">
                <a:latin typeface="微軟正黑體" panose="020B0604030504040204" pitchFamily="34" charset="-120"/>
                <a:ea typeface="微軟正黑體" panose="020B0604030504040204" pitchFamily="34" charset="-120"/>
              </a:rPr>
              <a:t>—</a:t>
            </a:r>
          </a:p>
          <a:p>
            <a:pPr algn="l"/>
            <a:r>
              <a:rPr lang="zh-TW" altLang="en-US" sz="1800" dirty="0">
                <a:latin typeface="微軟正黑體" panose="020B0604030504040204" pitchFamily="34" charset="-120"/>
                <a:ea typeface="微軟正黑體" panose="020B0604030504040204" pitchFamily="34" charset="-120"/>
              </a:rPr>
              <a:t>重複迴圈</a:t>
            </a:r>
            <a:endParaRPr lang="en-US" altLang="zh-TW" sz="1800" dirty="0">
              <a:latin typeface="微軟正黑體" panose="020B0604030504040204" pitchFamily="34" charset="-120"/>
              <a:ea typeface="微軟正黑體" panose="020B0604030504040204" pitchFamily="34" charset="-120"/>
            </a:endParaRPr>
          </a:p>
          <a:p>
            <a:pPr algn="l"/>
            <a:r>
              <a:rPr lang="zh-TW" altLang="en-US" sz="1800" dirty="0">
                <a:latin typeface="微軟正黑體" panose="020B0604030504040204" pitchFamily="34" charset="-120"/>
                <a:ea typeface="微軟正黑體" panose="020B0604030504040204" pitchFamily="34" charset="-120"/>
              </a:rPr>
              <a:t>如果按鍵</a:t>
            </a:r>
            <a:r>
              <a:rPr lang="en-US" altLang="zh-TW" sz="1800" dirty="0">
                <a:latin typeface="微軟正黑體" panose="020B0604030504040204" pitchFamily="34" charset="-120"/>
                <a:ea typeface="微軟正黑體" panose="020B0604030504040204" pitchFamily="34" charset="-120"/>
              </a:rPr>
              <a:t>A</a:t>
            </a:r>
            <a:r>
              <a:rPr lang="zh-TW" altLang="en-US" sz="1800" dirty="0">
                <a:latin typeface="微軟正黑體" panose="020B0604030504040204" pitchFamily="34" charset="-120"/>
                <a:ea typeface="微軟正黑體" panose="020B0604030504040204" pitchFamily="34" charset="-120"/>
              </a:rPr>
              <a:t>被按下</a:t>
            </a:r>
            <a:endParaRPr lang="en-US" altLang="zh-TW" sz="1800" dirty="0">
              <a:latin typeface="微軟正黑體" panose="020B0604030504040204" pitchFamily="34" charset="-120"/>
              <a:ea typeface="微軟正黑體" panose="020B0604030504040204" pitchFamily="34" charset="-120"/>
            </a:endParaRPr>
          </a:p>
          <a:p>
            <a:pPr algn="l"/>
            <a:r>
              <a:rPr lang="zh-TW" altLang="en-US" sz="1800" dirty="0">
                <a:latin typeface="微軟正黑體" panose="020B0604030504040204" pitchFamily="34" charset="-120"/>
                <a:ea typeface="微軟正黑體" panose="020B0604030504040204" pitchFamily="34" charset="-120"/>
              </a:rPr>
              <a:t>設置燈</a:t>
            </a:r>
            <a:r>
              <a:rPr lang="en-US" altLang="zh-TW" sz="1800" dirty="0">
                <a:latin typeface="微軟正黑體" panose="020B0604030504040204" pitchFamily="34" charset="-120"/>
                <a:ea typeface="微軟正黑體" panose="020B0604030504040204" pitchFamily="34" charset="-120"/>
              </a:rPr>
              <a:t>R</a:t>
            </a:r>
            <a:r>
              <a:rPr lang="zh-TW" altLang="en-US" sz="1800" dirty="0">
                <a:latin typeface="微軟正黑體" panose="020B0604030504040204" pitchFamily="34" charset="-120"/>
                <a:ea typeface="微軟正黑體" panose="020B0604030504040204" pitchFamily="34" charset="-120"/>
              </a:rPr>
              <a:t>亮</a:t>
            </a:r>
            <a:endParaRPr lang="en-US" altLang="zh-TW" sz="1800" dirty="0">
              <a:latin typeface="微軟正黑體" panose="020B0604030504040204" pitchFamily="34" charset="-120"/>
              <a:ea typeface="微軟正黑體" panose="020B0604030504040204" pitchFamily="34" charset="-120"/>
            </a:endParaRPr>
          </a:p>
          <a:p>
            <a:pPr algn="l"/>
            <a:r>
              <a:rPr lang="zh-TW" altLang="en-US" sz="1800" dirty="0">
                <a:latin typeface="微軟正黑體" panose="020B0604030504040204" pitchFamily="34" charset="-120"/>
                <a:ea typeface="微軟正黑體" panose="020B0604030504040204" pitchFamily="34" charset="-120"/>
              </a:rPr>
              <a:t>否則設置燈</a:t>
            </a:r>
            <a:r>
              <a:rPr lang="en-US" altLang="zh-TW" sz="1800" dirty="0">
                <a:latin typeface="微軟正黑體" panose="020B0604030504040204" pitchFamily="34" charset="-120"/>
                <a:ea typeface="微軟正黑體" panose="020B0604030504040204" pitchFamily="34" charset="-120"/>
              </a:rPr>
              <a:t>R</a:t>
            </a:r>
            <a:r>
              <a:rPr lang="zh-TW" altLang="en-US" sz="1800" dirty="0">
                <a:latin typeface="微軟正黑體" panose="020B0604030504040204" pitchFamily="34" charset="-120"/>
                <a:ea typeface="微軟正黑體" panose="020B0604030504040204" pitchFamily="34" charset="-120"/>
              </a:rPr>
              <a:t>滅</a:t>
            </a:r>
            <a:endParaRPr lang="en-US" altLang="zh-TW" sz="1800" dirty="0">
              <a:latin typeface="微軟正黑體" panose="020B0604030504040204" pitchFamily="34" charset="-120"/>
              <a:ea typeface="微軟正黑體" panose="020B0604030504040204" pitchFamily="34" charset="-120"/>
            </a:endParaRPr>
          </a:p>
        </p:txBody>
      </p:sp>
      <p:sp>
        <p:nvSpPr>
          <p:cNvPr id="15" name="TextBox 3">
            <a:extLst>
              <a:ext uri="{FF2B5EF4-FFF2-40B4-BE49-F238E27FC236}">
                <a16:creationId xmlns:a16="http://schemas.microsoft.com/office/drawing/2014/main" id="{A075DF1A-E9E8-4264-D653-89B820B2120C}"/>
              </a:ext>
            </a:extLst>
          </p:cNvPr>
          <p:cNvSpPr txBox="1"/>
          <p:nvPr/>
        </p:nvSpPr>
        <p:spPr>
          <a:xfrm>
            <a:off x="466168" y="3470995"/>
            <a:ext cx="678425" cy="2554545"/>
          </a:xfrm>
          <a:prstGeom prst="rect">
            <a:avLst/>
          </a:prstGeom>
          <a:noFill/>
        </p:spPr>
        <p:txBody>
          <a:bodyPr wrap="square" rtlCol="0">
            <a:spAutoFit/>
          </a:bodyPr>
          <a:lstStyle/>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按鍵亮燈</a:t>
            </a:r>
          </a:p>
        </p:txBody>
      </p:sp>
      <p:grpSp>
        <p:nvGrpSpPr>
          <p:cNvPr id="16" name="群組 13">
            <a:extLst>
              <a:ext uri="{FF2B5EF4-FFF2-40B4-BE49-F238E27FC236}">
                <a16:creationId xmlns:a16="http://schemas.microsoft.com/office/drawing/2014/main" id="{37ECD9F4-854A-BEA5-CB84-3DE5CDCEED74}"/>
              </a:ext>
            </a:extLst>
          </p:cNvPr>
          <p:cNvGrpSpPr/>
          <p:nvPr/>
        </p:nvGrpSpPr>
        <p:grpSpPr>
          <a:xfrm>
            <a:off x="443359" y="2720167"/>
            <a:ext cx="794597" cy="769441"/>
            <a:chOff x="9348639" y="626015"/>
            <a:chExt cx="995821" cy="1062210"/>
          </a:xfrm>
        </p:grpSpPr>
        <p:sp>
          <p:nvSpPr>
            <p:cNvPr id="17" name="橢圓 7">
              <a:extLst>
                <a:ext uri="{FF2B5EF4-FFF2-40B4-BE49-F238E27FC236}">
                  <a16:creationId xmlns:a16="http://schemas.microsoft.com/office/drawing/2014/main" id="{285D0F8C-0618-EC30-C90B-1A387E94DA30}"/>
                </a:ext>
              </a:extLst>
            </p:cNvPr>
            <p:cNvSpPr/>
            <p:nvPr/>
          </p:nvSpPr>
          <p:spPr>
            <a:xfrm>
              <a:off x="9348639" y="646362"/>
              <a:ext cx="995821" cy="99582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solidFill>
                  <a:srgbClr val="FF6600"/>
                </a:solidFill>
              </a:endParaRPr>
            </a:p>
          </p:txBody>
        </p:sp>
        <p:sp>
          <p:nvSpPr>
            <p:cNvPr id="18" name="矩形 9">
              <a:extLst>
                <a:ext uri="{FF2B5EF4-FFF2-40B4-BE49-F238E27FC236}">
                  <a16:creationId xmlns:a16="http://schemas.microsoft.com/office/drawing/2014/main" id="{B77CE817-541C-F19B-0EF2-95D8DD56F5AA}"/>
                </a:ext>
              </a:extLst>
            </p:cNvPr>
            <p:cNvSpPr/>
            <p:nvPr/>
          </p:nvSpPr>
          <p:spPr>
            <a:xfrm>
              <a:off x="9554149" y="626015"/>
              <a:ext cx="506073" cy="1062210"/>
            </a:xfrm>
            <a:prstGeom prst="rect">
              <a:avLst/>
            </a:prstGeom>
          </p:spPr>
          <p:txBody>
            <a:bodyPr wrap="square">
              <a:spAutoFit/>
            </a:bodyPr>
            <a:lstStyle/>
            <a:p>
              <a:pPr lvl="0"/>
              <a:r>
                <a:rPr lang="en-US" altLang="zh-TW" sz="4400" b="1" dirty="0">
                  <a:solidFill>
                    <a:schemeClr val="bg1"/>
                  </a:solidFill>
                  <a:latin typeface="華康圓體 Std W12" panose="02000C00000000000000" pitchFamily="50" charset="-120"/>
                  <a:ea typeface="華康圓體 Std W12" panose="02000C00000000000000" pitchFamily="50" charset="-120"/>
                </a:rPr>
                <a:t>1</a:t>
              </a:r>
              <a:endParaRPr lang="zh-TW" altLang="en-US" sz="4400" b="1" dirty="0">
                <a:solidFill>
                  <a:schemeClr val="bg1"/>
                </a:solidFill>
                <a:latin typeface="華康圓體 Std W12" panose="02000C00000000000000" pitchFamily="50" charset="-120"/>
                <a:ea typeface="華康圓體 Std W12" panose="02000C00000000000000" pitchFamily="50" charset="-120"/>
              </a:endParaRPr>
            </a:p>
          </p:txBody>
        </p:sp>
      </p:grpSp>
      <p:pic>
        <p:nvPicPr>
          <p:cNvPr id="4" name="圖片 3">
            <a:extLst>
              <a:ext uri="{FF2B5EF4-FFF2-40B4-BE49-F238E27FC236}">
                <a16:creationId xmlns:a16="http://schemas.microsoft.com/office/drawing/2014/main" id="{27DAB3C6-C45D-1FBB-81B0-49F3B5C6765D}"/>
              </a:ext>
            </a:extLst>
          </p:cNvPr>
          <p:cNvPicPr>
            <a:picLocks noChangeAspect="1"/>
          </p:cNvPicPr>
          <p:nvPr/>
        </p:nvPicPr>
        <p:blipFill>
          <a:blip r:embed="rId3"/>
          <a:stretch>
            <a:fillRect/>
          </a:stretch>
        </p:blipFill>
        <p:spPr>
          <a:xfrm>
            <a:off x="1798339" y="1266882"/>
            <a:ext cx="2581294" cy="2533669"/>
          </a:xfrm>
          <a:prstGeom prst="rect">
            <a:avLst/>
          </a:prstGeom>
        </p:spPr>
      </p:pic>
      <p:pic>
        <p:nvPicPr>
          <p:cNvPr id="6" name="圖片 5">
            <a:extLst>
              <a:ext uri="{FF2B5EF4-FFF2-40B4-BE49-F238E27FC236}">
                <a16:creationId xmlns:a16="http://schemas.microsoft.com/office/drawing/2014/main" id="{31C96B44-6D5C-14FC-B09C-E5F79C0C29DB}"/>
              </a:ext>
            </a:extLst>
          </p:cNvPr>
          <p:cNvPicPr>
            <a:picLocks noChangeAspect="1"/>
          </p:cNvPicPr>
          <p:nvPr/>
        </p:nvPicPr>
        <p:blipFill>
          <a:blip r:embed="rId4"/>
          <a:stretch>
            <a:fillRect/>
          </a:stretch>
        </p:blipFill>
        <p:spPr>
          <a:xfrm>
            <a:off x="1809478" y="4422212"/>
            <a:ext cx="3909318" cy="2179687"/>
          </a:xfrm>
          <a:prstGeom prst="rect">
            <a:avLst/>
          </a:prstGeom>
        </p:spPr>
      </p:pic>
    </p:spTree>
    <p:extLst>
      <p:ext uri="{BB962C8B-B14F-4D97-AF65-F5344CB8AC3E}">
        <p14:creationId xmlns:p14="http://schemas.microsoft.com/office/powerpoint/2010/main" val="2784362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66168" y="3470995"/>
            <a:ext cx="678425" cy="3170099"/>
          </a:xfrm>
          <a:prstGeom prst="rect">
            <a:avLst/>
          </a:prstGeom>
          <a:noFill/>
        </p:spPr>
        <p:txBody>
          <a:bodyPr wrap="square" rtlCol="0">
            <a:spAutoFit/>
          </a:bodyPr>
          <a:lstStyle/>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按鍵開關</a:t>
            </a:r>
            <a:endParaRPr lang="en-US" altLang="zh-TW"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endParaRPr>
          </a:p>
          <a:p>
            <a:pPr algn="ctr"/>
            <a:r>
              <a:rPr lang="zh-TW" altLang="en-US" sz="4000" b="1" dirty="0">
                <a:effectLst>
                  <a:outerShdw blurRad="38100" dist="38100" dir="2700000" algn="tl">
                    <a:srgbClr val="000000">
                      <a:alpha val="43137"/>
                    </a:srgbClr>
                  </a:outerShdw>
                </a:effectLst>
                <a:latin typeface="微軟正黑體" panose="020B0604030504040204" pitchFamily="34" charset="-120"/>
                <a:ea typeface="微軟正黑體" panose="020B0604030504040204" pitchFamily="34" charset="-120"/>
              </a:rPr>
              <a:t>燈</a:t>
            </a:r>
          </a:p>
        </p:txBody>
      </p:sp>
      <p:grpSp>
        <p:nvGrpSpPr>
          <p:cNvPr id="5" name="群組 13"/>
          <p:cNvGrpSpPr/>
          <p:nvPr/>
        </p:nvGrpSpPr>
        <p:grpSpPr>
          <a:xfrm>
            <a:off x="443359" y="2720167"/>
            <a:ext cx="794597" cy="769441"/>
            <a:chOff x="9348639" y="626015"/>
            <a:chExt cx="995821" cy="1062210"/>
          </a:xfrm>
        </p:grpSpPr>
        <p:sp>
          <p:nvSpPr>
            <p:cNvPr id="6" name="橢圓 7"/>
            <p:cNvSpPr/>
            <p:nvPr/>
          </p:nvSpPr>
          <p:spPr>
            <a:xfrm>
              <a:off x="9348639" y="646362"/>
              <a:ext cx="995821" cy="995821"/>
            </a:xfrm>
            <a:prstGeom prst="ellipse">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a:solidFill>
                  <a:srgbClr val="FF6600"/>
                </a:solidFill>
              </a:endParaRPr>
            </a:p>
          </p:txBody>
        </p:sp>
        <p:sp>
          <p:nvSpPr>
            <p:cNvPr id="7" name="矩形 9"/>
            <p:cNvSpPr/>
            <p:nvPr/>
          </p:nvSpPr>
          <p:spPr>
            <a:xfrm>
              <a:off x="9554149" y="626015"/>
              <a:ext cx="506073" cy="1062210"/>
            </a:xfrm>
            <a:prstGeom prst="rect">
              <a:avLst/>
            </a:prstGeom>
          </p:spPr>
          <p:txBody>
            <a:bodyPr wrap="square">
              <a:spAutoFit/>
            </a:bodyPr>
            <a:lstStyle/>
            <a:p>
              <a:pPr lvl="0"/>
              <a:r>
                <a:rPr lang="en-US" altLang="zh-TW" sz="4400" b="1" dirty="0">
                  <a:solidFill>
                    <a:schemeClr val="bg1"/>
                  </a:solidFill>
                  <a:latin typeface="華康圓體 Std W12" panose="02000C00000000000000" pitchFamily="50" charset="-120"/>
                  <a:ea typeface="華康圓體 Std W12" panose="02000C00000000000000" pitchFamily="50" charset="-120"/>
                </a:rPr>
                <a:t>2</a:t>
              </a:r>
              <a:endParaRPr lang="zh-TW" altLang="en-US" sz="4400" b="1" dirty="0">
                <a:solidFill>
                  <a:schemeClr val="bg1"/>
                </a:solidFill>
                <a:latin typeface="華康圓體 Std W12" panose="02000C00000000000000" pitchFamily="50" charset="-120"/>
                <a:ea typeface="華康圓體 Std W12" panose="02000C00000000000000" pitchFamily="50" charset="-120"/>
              </a:endParaRPr>
            </a:p>
          </p:txBody>
        </p:sp>
      </p:grpSp>
      <p:sp>
        <p:nvSpPr>
          <p:cNvPr id="8" name="文字方塊 7">
            <a:extLst>
              <a:ext uri="{FF2B5EF4-FFF2-40B4-BE49-F238E27FC236}">
                <a16:creationId xmlns:a16="http://schemas.microsoft.com/office/drawing/2014/main" id="{6CB402E5-CBB2-4EFE-B7D5-D776EE74BFC8}"/>
              </a:ext>
            </a:extLst>
          </p:cNvPr>
          <p:cNvSpPr txBox="1"/>
          <p:nvPr/>
        </p:nvSpPr>
        <p:spPr>
          <a:xfrm>
            <a:off x="1631633" y="163948"/>
            <a:ext cx="5962967" cy="646331"/>
          </a:xfrm>
          <a:prstGeom prst="rect">
            <a:avLst/>
          </a:prstGeom>
          <a:noFill/>
        </p:spPr>
        <p:txBody>
          <a:bodyPr wrap="square">
            <a:spAutoFit/>
          </a:bodyPr>
          <a:lstStyle/>
          <a:p>
            <a:r>
              <a:rPr lang="zh-TW" altLang="en-US" sz="3600" b="1" dirty="0">
                <a:solidFill>
                  <a:srgbClr val="FF00FF"/>
                </a:solidFill>
                <a:latin typeface="微軟正黑體" panose="020B0604030504040204" pitchFamily="34" charset="-120"/>
                <a:ea typeface="微軟正黑體" panose="020B0604030504040204" pitchFamily="34" charset="-120"/>
              </a:rPr>
              <a:t>進階程式練習</a:t>
            </a:r>
            <a:endParaRPr lang="zh-TW" altLang="en-US" sz="3600" dirty="0">
              <a:solidFill>
                <a:srgbClr val="FF00FF"/>
              </a:solidFill>
            </a:endParaRPr>
          </a:p>
        </p:txBody>
      </p:sp>
      <p:sp>
        <p:nvSpPr>
          <p:cNvPr id="10" name="內容版面配置區 2">
            <a:extLst>
              <a:ext uri="{FF2B5EF4-FFF2-40B4-BE49-F238E27FC236}">
                <a16:creationId xmlns:a16="http://schemas.microsoft.com/office/drawing/2014/main" id="{07BD9AD0-F8E3-42BE-94A9-7CED5DA20717}"/>
              </a:ext>
            </a:extLst>
          </p:cNvPr>
          <p:cNvSpPr txBox="1">
            <a:spLocks/>
          </p:cNvSpPr>
          <p:nvPr/>
        </p:nvSpPr>
        <p:spPr>
          <a:xfrm>
            <a:off x="1462550" y="920345"/>
            <a:ext cx="10312629" cy="83210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sz="2000" dirty="0">
                <a:latin typeface="微軟正黑體" panose="020B0604030504040204" pitchFamily="34" charset="-120"/>
                <a:ea typeface="微軟正黑體" panose="020B0604030504040204" pitchFamily="34" charset="-120"/>
              </a:rPr>
              <a:t>如何來實現開關燈</a:t>
            </a:r>
            <a:endParaRPr lang="en-US" altLang="zh-TW" sz="2000" dirty="0">
              <a:latin typeface="微軟正黑體" panose="020B0604030504040204" pitchFamily="34" charset="-120"/>
              <a:ea typeface="微軟正黑體" panose="020B0604030504040204" pitchFamily="34" charset="-120"/>
            </a:endParaRPr>
          </a:p>
          <a:p>
            <a:pPr lvl="1"/>
            <a:r>
              <a:rPr lang="zh-TW" altLang="en-US" sz="2000" dirty="0">
                <a:latin typeface="微軟正黑體" panose="020B0604030504040204" pitchFamily="34" charset="-120"/>
                <a:ea typeface="微軟正黑體" panose="020B0604030504040204" pitchFamily="34" charset="-120"/>
              </a:rPr>
              <a:t>按鍵打開</a:t>
            </a:r>
            <a:r>
              <a:rPr lang="en-US" altLang="zh-TW" sz="2000" dirty="0">
                <a:latin typeface="微軟正黑體" panose="020B0604030504040204" pitchFamily="34" charset="-120"/>
                <a:ea typeface="微軟正黑體" panose="020B0604030504040204" pitchFamily="34" charset="-120"/>
              </a:rPr>
              <a:t>LED</a:t>
            </a:r>
            <a:r>
              <a:rPr lang="zh-TW" altLang="en-US" sz="2000" dirty="0">
                <a:latin typeface="微軟正黑體" panose="020B0604030504040204" pitchFamily="34" charset="-120"/>
                <a:ea typeface="微軟正黑體" panose="020B0604030504040204" pitchFamily="34" charset="-120"/>
              </a:rPr>
              <a:t>燈長亮</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 再按一下按鍵然後燈滅</a:t>
            </a:r>
            <a:r>
              <a:rPr lang="en-US" altLang="zh-TW" sz="2000" dirty="0">
                <a:latin typeface="微軟正黑體" panose="020B0604030504040204" pitchFamily="34" charset="-120"/>
                <a:ea typeface="微軟正黑體" panose="020B0604030504040204" pitchFamily="34" charset="-120"/>
              </a:rPr>
              <a:t>. </a:t>
            </a:r>
          </a:p>
          <a:p>
            <a:endParaRPr lang="zh-HK" altLang="en-US" sz="2000" dirty="0">
              <a:latin typeface="微軟正黑體" panose="020B0604030504040204" pitchFamily="34" charset="-120"/>
              <a:ea typeface="微軟正黑體" panose="020B0604030504040204" pitchFamily="34" charset="-120"/>
            </a:endParaRPr>
          </a:p>
        </p:txBody>
      </p:sp>
      <p:pic>
        <p:nvPicPr>
          <p:cNvPr id="3" name="圖片 2">
            <a:extLst>
              <a:ext uri="{FF2B5EF4-FFF2-40B4-BE49-F238E27FC236}">
                <a16:creationId xmlns:a16="http://schemas.microsoft.com/office/drawing/2014/main" id="{E6AFA658-8110-4E76-BD9C-F053206C25CB}"/>
              </a:ext>
            </a:extLst>
          </p:cNvPr>
          <p:cNvPicPr>
            <a:picLocks noChangeAspect="1"/>
          </p:cNvPicPr>
          <p:nvPr/>
        </p:nvPicPr>
        <p:blipFill>
          <a:blip r:embed="rId3"/>
          <a:stretch>
            <a:fillRect/>
          </a:stretch>
        </p:blipFill>
        <p:spPr>
          <a:xfrm>
            <a:off x="8044157" y="920345"/>
            <a:ext cx="1577363" cy="1532080"/>
          </a:xfrm>
          <a:prstGeom prst="rect">
            <a:avLst/>
          </a:prstGeom>
        </p:spPr>
      </p:pic>
      <p:sp>
        <p:nvSpPr>
          <p:cNvPr id="12" name="文字方塊 11">
            <a:extLst>
              <a:ext uri="{FF2B5EF4-FFF2-40B4-BE49-F238E27FC236}">
                <a16:creationId xmlns:a16="http://schemas.microsoft.com/office/drawing/2014/main" id="{57F27DB0-C68F-E077-211E-BD2B74A4D99F}"/>
              </a:ext>
            </a:extLst>
          </p:cNvPr>
          <p:cNvSpPr txBox="1"/>
          <p:nvPr/>
        </p:nvSpPr>
        <p:spPr>
          <a:xfrm>
            <a:off x="1631633" y="1752451"/>
            <a:ext cx="6096000" cy="400110"/>
          </a:xfrm>
          <a:prstGeom prst="rect">
            <a:avLst/>
          </a:prstGeom>
          <a:noFill/>
        </p:spPr>
        <p:txBody>
          <a:bodyPr wrap="square">
            <a:spAutoFit/>
          </a:bodyPr>
          <a:lstStyle/>
          <a:p>
            <a:r>
              <a:rPr lang="zh-TW" altLang="en-US" sz="2000" dirty="0">
                <a:latin typeface="微軟正黑體" panose="020B0604030504040204" pitchFamily="34" charset="-120"/>
                <a:ea typeface="微軟正黑體" panose="020B0604030504040204" pitchFamily="34" charset="-120"/>
              </a:rPr>
              <a:t>應用範例 </a:t>
            </a:r>
            <a:r>
              <a:rPr lang="en-US" altLang="zh-TW" sz="2000" dirty="0">
                <a:latin typeface="微軟正黑體" panose="020B0604030504040204" pitchFamily="34" charset="-120"/>
                <a:ea typeface="微軟正黑體" panose="020B0604030504040204" pitchFamily="34" charset="-120"/>
              </a:rPr>
              <a:t>(</a:t>
            </a:r>
            <a:r>
              <a:rPr lang="zh-TW" altLang="en-US" sz="2000" dirty="0">
                <a:latin typeface="微軟正黑體" panose="020B0604030504040204" pitchFamily="34" charset="-120"/>
                <a:ea typeface="微軟正黑體" panose="020B0604030504040204" pitchFamily="34" charset="-120"/>
              </a:rPr>
              <a:t>一</a:t>
            </a:r>
            <a:r>
              <a:rPr lang="en-US" altLang="zh-TW" sz="2000" dirty="0">
                <a:latin typeface="微軟正黑體" panose="020B0604030504040204" pitchFamily="34" charset="-120"/>
                <a:ea typeface="微軟正黑體" panose="020B0604030504040204" pitchFamily="34" charset="-120"/>
              </a:rPr>
              <a:t>)</a:t>
            </a:r>
            <a:endParaRPr lang="zh-HK" altLang="en-US" sz="2000" dirty="0">
              <a:latin typeface="微軟正黑體" panose="020B0604030504040204" pitchFamily="34" charset="-120"/>
              <a:ea typeface="微軟正黑體" panose="020B0604030504040204" pitchFamily="34" charset="-120"/>
            </a:endParaRPr>
          </a:p>
        </p:txBody>
      </p:sp>
      <p:sp>
        <p:nvSpPr>
          <p:cNvPr id="13" name="文字方塊 12">
            <a:extLst>
              <a:ext uri="{FF2B5EF4-FFF2-40B4-BE49-F238E27FC236}">
                <a16:creationId xmlns:a16="http://schemas.microsoft.com/office/drawing/2014/main" id="{D12FF9C2-4D9B-D3AA-6A34-01B1F5DA7AEA}"/>
              </a:ext>
            </a:extLst>
          </p:cNvPr>
          <p:cNvSpPr txBox="1"/>
          <p:nvPr/>
        </p:nvSpPr>
        <p:spPr>
          <a:xfrm>
            <a:off x="5718796" y="3396607"/>
            <a:ext cx="6312595" cy="1477328"/>
          </a:xfrm>
          <a:prstGeom prst="rect">
            <a:avLst/>
          </a:prstGeom>
          <a:noFill/>
        </p:spPr>
        <p:txBody>
          <a:bodyPr wrap="square" rtlCol="0">
            <a:spAutoFit/>
          </a:bodyPr>
          <a:lstStyle/>
          <a:p>
            <a:pPr algn="just"/>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使用重複迴圈來做按鍵判斷，當確認按鍵被按下並燈已經點亮，我們需要使用中斷迴圈跳出重複迴圈並進入到下一個重複迴圈來判斷按鍵是否再被按下，如果檢測到按鍵再度被按下，這時就把燈關閉並跳出中斷迴圈。</a:t>
            </a:r>
            <a:endParaRPr lang="en-US" altLang="zh-TW" dirty="0">
              <a:solidFill>
                <a:srgbClr val="0000FF"/>
              </a:solidFill>
              <a:latin typeface="微軟正黑體" panose="020B0604030504040204" pitchFamily="34" charset="-120"/>
              <a:ea typeface="微軟正黑體" panose="020B0604030504040204" pitchFamily="34" charset="-120"/>
            </a:endParaRPr>
          </a:p>
          <a:p>
            <a:pPr algn="just"/>
            <a:r>
              <a:rPr lang="zh-TW" altLang="en-US" dirty="0">
                <a:solidFill>
                  <a:srgbClr val="0000FF"/>
                </a:solidFill>
                <a:latin typeface="微軟正黑體" panose="020B0604030504040204" pitchFamily="34" charset="-120"/>
                <a:ea typeface="微軟正黑體" panose="020B0604030504040204" pitchFamily="34" charset="-120"/>
              </a:rPr>
              <a:t>小派再回到最前面重新判斷按鍵輸入</a:t>
            </a:r>
          </a:p>
        </p:txBody>
      </p:sp>
      <p:sp>
        <p:nvSpPr>
          <p:cNvPr id="14" name="書卷: 垂直 13">
            <a:extLst>
              <a:ext uri="{FF2B5EF4-FFF2-40B4-BE49-F238E27FC236}">
                <a16:creationId xmlns:a16="http://schemas.microsoft.com/office/drawing/2014/main" id="{CB326E8F-61EA-0BE6-17B9-D2BC20135DB8}"/>
              </a:ext>
            </a:extLst>
          </p:cNvPr>
          <p:cNvSpPr/>
          <p:nvPr/>
        </p:nvSpPr>
        <p:spPr>
          <a:xfrm>
            <a:off x="5718796" y="5342704"/>
            <a:ext cx="5136848" cy="950825"/>
          </a:xfrm>
          <a:prstGeom prst="verticalScroll">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a:solidFill>
                  <a:srgbClr val="0000FF"/>
                </a:solidFill>
                <a:latin typeface="微軟正黑體" panose="020B0604030504040204" pitchFamily="34" charset="-120"/>
                <a:ea typeface="微軟正黑體" panose="020B0604030504040204" pitchFamily="34" charset="-120"/>
              </a:rPr>
              <a:t>§</a:t>
            </a:r>
            <a:r>
              <a:rPr lang="zh-TW" altLang="en-US" dirty="0">
                <a:solidFill>
                  <a:srgbClr val="0000FF"/>
                </a:solidFill>
                <a:latin typeface="微軟正黑體" panose="020B0604030504040204" pitchFamily="34" charset="-120"/>
                <a:ea typeface="微軟正黑體" panose="020B0604030504040204" pitchFamily="34" charset="-120"/>
              </a:rPr>
              <a:t>這程式操作上會有些燈控不正常</a:t>
            </a:r>
            <a:r>
              <a:rPr lang="en-US" altLang="zh-TW" dirty="0">
                <a:solidFill>
                  <a:srgbClr val="0000FF"/>
                </a:solidFill>
                <a:latin typeface="微軟正黑體" panose="020B0604030504040204" pitchFamily="34" charset="-120"/>
                <a:ea typeface="微軟正黑體" panose="020B0604030504040204" pitchFamily="34" charset="-120"/>
              </a:rPr>
              <a:t>, </a:t>
            </a:r>
            <a:r>
              <a:rPr lang="zh-TW" altLang="en-US" dirty="0">
                <a:solidFill>
                  <a:srgbClr val="0000FF"/>
                </a:solidFill>
                <a:latin typeface="微軟正黑體" panose="020B0604030504040204" pitchFamily="34" charset="-120"/>
                <a:ea typeface="微軟正黑體" panose="020B0604030504040204" pitchFamily="34" charset="-120"/>
              </a:rPr>
              <a:t>你看到了嗎</a:t>
            </a:r>
            <a:r>
              <a:rPr lang="en-US" altLang="zh-TW" dirty="0">
                <a:solidFill>
                  <a:srgbClr val="0000FF"/>
                </a:solidFill>
                <a:latin typeface="微軟正黑體" panose="020B0604030504040204" pitchFamily="34" charset="-120"/>
                <a:ea typeface="微軟正黑體" panose="020B0604030504040204" pitchFamily="34" charset="-120"/>
              </a:rPr>
              <a:t>?</a:t>
            </a:r>
            <a:endParaRPr lang="zh-TW" altLang="en-US" sz="1800" dirty="0">
              <a:solidFill>
                <a:srgbClr val="0000FF"/>
              </a:solidFill>
              <a:latin typeface="微軟正黑體" panose="020B0604030504040204" pitchFamily="34" charset="-120"/>
              <a:ea typeface="微軟正黑體" panose="020B0604030504040204" pitchFamily="34" charset="-120"/>
            </a:endParaRPr>
          </a:p>
        </p:txBody>
      </p:sp>
      <p:pic>
        <p:nvPicPr>
          <p:cNvPr id="11" name="圖片 10">
            <a:extLst>
              <a:ext uri="{FF2B5EF4-FFF2-40B4-BE49-F238E27FC236}">
                <a16:creationId xmlns:a16="http://schemas.microsoft.com/office/drawing/2014/main" id="{1867C6E1-0358-A94A-10D1-ECAA0DB948A1}"/>
              </a:ext>
            </a:extLst>
          </p:cNvPr>
          <p:cNvPicPr>
            <a:picLocks noChangeAspect="1"/>
          </p:cNvPicPr>
          <p:nvPr/>
        </p:nvPicPr>
        <p:blipFill>
          <a:blip r:embed="rId4"/>
          <a:stretch>
            <a:fillRect/>
          </a:stretch>
        </p:blipFill>
        <p:spPr>
          <a:xfrm>
            <a:off x="2299607" y="2155962"/>
            <a:ext cx="2595106" cy="4598624"/>
          </a:xfrm>
          <a:prstGeom prst="rect">
            <a:avLst/>
          </a:prstGeom>
        </p:spPr>
      </p:pic>
    </p:spTree>
    <p:extLst>
      <p:ext uri="{BB962C8B-B14F-4D97-AF65-F5344CB8AC3E}">
        <p14:creationId xmlns:p14="http://schemas.microsoft.com/office/powerpoint/2010/main" val="159038538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t 3藍牙應用.pptx" id="{93E0203D-6345-4EEB-9ECB-2C77FB0E6534}" vid="{E99A7B9F-791B-4E7C-A244-344594D2AB82}"/>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36521</TotalTime>
  <Words>825</Words>
  <Application>Microsoft Office PowerPoint</Application>
  <PresentationFormat>寬螢幕</PresentationFormat>
  <Paragraphs>95</Paragraphs>
  <Slides>11</Slides>
  <Notes>6</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11</vt:i4>
      </vt:variant>
    </vt:vector>
  </HeadingPairs>
  <TitlesOfParts>
    <vt:vector size="17" baseType="lpstr">
      <vt:lpstr>華康圓體 Std W12</vt:lpstr>
      <vt:lpstr>微軟正黑體</vt:lpstr>
      <vt:lpstr>Arial</vt:lpstr>
      <vt:lpstr>Calibri</vt:lpstr>
      <vt:lpstr>Calibri Light</vt:lpstr>
      <vt:lpstr>Office 佈景主題</vt:lpstr>
      <vt:lpstr>PowerPoint 簡報</vt:lpstr>
      <vt:lpstr>PowerPoint 簡報</vt:lpstr>
      <vt:lpstr>PowerPoint 簡報</vt:lpstr>
      <vt:lpstr>PowerPoint 簡報</vt:lpstr>
      <vt:lpstr>按鍵積木塊功能介紹</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佛光Epy說明會</dc:title>
  <dc:creator>AQ02</dc:creator>
  <cp:lastModifiedBy>Darren Chao</cp:lastModifiedBy>
  <cp:revision>374</cp:revision>
  <dcterms:created xsi:type="dcterms:W3CDTF">2020-08-17T09:45:41Z</dcterms:created>
  <dcterms:modified xsi:type="dcterms:W3CDTF">2022-12-13T15:38:49Z</dcterms:modified>
</cp:coreProperties>
</file>