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81" r:id="rId2"/>
    <p:sldId id="488" r:id="rId3"/>
    <p:sldId id="695" r:id="rId4"/>
    <p:sldId id="683" r:id="rId5"/>
    <p:sldId id="682" r:id="rId6"/>
    <p:sldId id="696" r:id="rId7"/>
    <p:sldId id="697" r:id="rId8"/>
    <p:sldId id="698" r:id="rId9"/>
    <p:sldId id="699" r:id="rId10"/>
    <p:sldId id="700" r:id="rId11"/>
    <p:sldId id="701" r:id="rId12"/>
    <p:sldId id="702" r:id="rId13"/>
    <p:sldId id="703" r:id="rId14"/>
    <p:sldId id="704" r:id="rId15"/>
    <p:sldId id="705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300"/>
    <a:srgbClr val="0000FF"/>
    <a:srgbClr val="36668E"/>
    <a:srgbClr val="6FBA2C"/>
    <a:srgbClr val="FCEE21"/>
    <a:srgbClr val="478BC2"/>
    <a:srgbClr val="5B9BD5"/>
    <a:srgbClr val="FF9900"/>
    <a:srgbClr val="0C3388"/>
    <a:srgbClr val="E40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3514" autoAdjust="0"/>
  </p:normalViewPr>
  <p:slideViewPr>
    <p:cSldViewPr snapToGrid="0">
      <p:cViewPr varScale="1">
        <p:scale>
          <a:sx n="88" d="100"/>
          <a:sy n="88" d="100"/>
        </p:scale>
        <p:origin x="279" y="78"/>
      </p:cViewPr>
      <p:guideLst/>
    </p:cSldViewPr>
  </p:slideViewPr>
  <p:outlineViewPr>
    <p:cViewPr>
      <p:scale>
        <a:sx n="33" d="100"/>
        <a:sy n="33" d="100"/>
      </p:scale>
      <p:origin x="0" y="-2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00"/>
    </p:cViewPr>
  </p:sorterViewPr>
  <p:notesViewPr>
    <p:cSldViewPr snapToGrid="0">
      <p:cViewPr varScale="1">
        <p:scale>
          <a:sx n="87" d="100"/>
          <a:sy n="87" d="100"/>
        </p:scale>
        <p:origin x="31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5F52B-5898-4D99-9D93-3B3F0EEEA299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08F16-4C41-4B27-BC70-FC6C3C12D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4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6939F-6AE1-4C41-B872-EC3EC5DB4615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C4DF2-02FD-4143-B6B6-56146FB57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569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C4DF2-02FD-4143-B6B6-56146FB572A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5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69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19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42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07862" y="1847850"/>
            <a:ext cx="9745937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60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2330" y="1709738"/>
            <a:ext cx="100951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52328" y="4589463"/>
            <a:ext cx="100951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03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607864" y="1825625"/>
            <a:ext cx="463391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59826" y="1825625"/>
            <a:ext cx="4793974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23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0384" y="0"/>
            <a:ext cx="9785004" cy="13517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70384" y="1681163"/>
            <a:ext cx="47310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70384" y="2505075"/>
            <a:ext cx="4731025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559824" y="1681163"/>
            <a:ext cx="479556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559826" y="2505075"/>
            <a:ext cx="4795562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62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21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77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65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6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607864" y="1"/>
            <a:ext cx="9745936" cy="1381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07864" y="1840597"/>
            <a:ext cx="9745936" cy="4336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6859A-F475-4A57-A69F-E97F787B5D94}" type="datetimeFigureOut">
              <a:rPr lang="zh-TW" altLang="en-US" smtClean="0"/>
              <a:t>2022/12/17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1" y="6356350"/>
            <a:ext cx="2564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群組 7"/>
          <p:cNvGrpSpPr/>
          <p:nvPr userDrawn="1"/>
        </p:nvGrpSpPr>
        <p:grpSpPr>
          <a:xfrm>
            <a:off x="157742" y="-1"/>
            <a:ext cx="1502615" cy="2604981"/>
            <a:chOff x="157742" y="-1"/>
            <a:chExt cx="1502615" cy="2604981"/>
          </a:xfrm>
        </p:grpSpPr>
        <p:sp>
          <p:nvSpPr>
            <p:cNvPr id="10" name="五邊形 9"/>
            <p:cNvSpPr/>
            <p:nvPr/>
          </p:nvSpPr>
          <p:spPr>
            <a:xfrm rot="5400000">
              <a:off x="29934" y="1371600"/>
              <a:ext cx="1705737" cy="761023"/>
            </a:xfrm>
            <a:prstGeom prst="homePlate">
              <a:avLst/>
            </a:prstGeom>
            <a:solidFill>
              <a:srgbClr val="4584B7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11" name="五邊形 10"/>
            <p:cNvSpPr/>
            <p:nvPr/>
          </p:nvSpPr>
          <p:spPr>
            <a:xfrm rot="5400000">
              <a:off x="-97656" y="599947"/>
              <a:ext cx="1960919" cy="761023"/>
            </a:xfrm>
            <a:prstGeom prst="homePlate">
              <a:avLst/>
            </a:prstGeom>
            <a:solidFill>
              <a:srgbClr val="DFF0F9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742" y="459060"/>
              <a:ext cx="1502615" cy="1022359"/>
            </a:xfrm>
            <a:prstGeom prst="rect">
              <a:avLst/>
            </a:prstGeom>
          </p:spPr>
        </p:pic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C1F9FB28-127A-4255-AAB9-61A28549B8B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896" y="5851111"/>
            <a:ext cx="1010478" cy="101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1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4966" y="6341806"/>
            <a:ext cx="141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  <a:cs typeface="Arial" panose="020B0604020202020204" pitchFamily="34" charset="0"/>
              </a:rPr>
              <a:t>January 2021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F00981-4EF6-4BDD-8B18-573A6B07487E}"/>
              </a:ext>
            </a:extLst>
          </p:cNvPr>
          <p:cNvSpPr/>
          <p:nvPr/>
        </p:nvSpPr>
        <p:spPr>
          <a:xfrm>
            <a:off x="1713496" y="491279"/>
            <a:ext cx="88101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AI</a:t>
            </a:r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altLang="zh-TW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Education </a:t>
            </a:r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課程主題</a:t>
            </a:r>
            <a:endParaRPr lang="en-US" altLang="zh-TW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B851811-801D-44B4-83B4-4EBFDD50434D}"/>
              </a:ext>
            </a:extLst>
          </p:cNvPr>
          <p:cNvSpPr txBox="1"/>
          <p:nvPr/>
        </p:nvSpPr>
        <p:spPr>
          <a:xfrm>
            <a:off x="3464509" y="5356921"/>
            <a:ext cx="52629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王漢宗中古印簡" panose="02000000000000000000" pitchFamily="2" charset="-120"/>
                <a:sym typeface="Symbol" panose="05050102010706020507" pitchFamily="18" charset="2"/>
              </a:rPr>
              <a:t>Copyright </a:t>
            </a:r>
            <a:r>
              <a:rPr lang="zh-TW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王漢宗中古印簡" panose="02000000000000000000" pitchFamily="2" charset="-120"/>
                <a:sym typeface="Symbol" panose="05050102010706020507" pitchFamily="18" charset="2"/>
              </a:rPr>
              <a:t></a:t>
            </a:r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王漢宗中古印簡" panose="02000000000000000000" pitchFamily="2" charset="-120"/>
                <a:sym typeface="Symbol" panose="05050102010706020507" pitchFamily="18" charset="2"/>
              </a:rPr>
              <a:t> 2022 Richlink Technology Co., Ltd.</a:t>
            </a:r>
          </a:p>
          <a:p>
            <a:pPr algn="ctr"/>
            <a:r>
              <a:rPr lang="en-US" altLang="zh-TW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王漢宗中古印簡" panose="02000000000000000000" pitchFamily="2" charset="-120"/>
                <a:sym typeface="Symbol" panose="05050102010706020507" pitchFamily="18" charset="2"/>
              </a:rPr>
              <a:t> All right reserved</a:t>
            </a:r>
          </a:p>
          <a:p>
            <a:pPr lvl="0" algn="ctr"/>
            <a:r>
              <a:rPr lang="zh-TW" alt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著作權保障，請勿翻印</a:t>
            </a:r>
            <a:r>
              <a:rPr lang="en-US" altLang="zh-TW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。</a:t>
            </a:r>
            <a:r>
              <a:rPr lang="zh-TW" alt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汯鉅科技</a:t>
            </a:r>
            <a:r>
              <a:rPr lang="zh-TW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股份</a:t>
            </a:r>
            <a:r>
              <a:rPr lang="zh-TW" alt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有限公司</a:t>
            </a:r>
            <a:endParaRPr lang="zh-HK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王漢宗中古印簡" panose="02000000000000000000" pitchFamily="2" charset="-120"/>
            </a:endParaRPr>
          </a:p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AF8CAC0-B702-4654-A89B-E5F4F2C86ACA}"/>
              </a:ext>
            </a:extLst>
          </p:cNvPr>
          <p:cNvSpPr txBox="1"/>
          <p:nvPr/>
        </p:nvSpPr>
        <p:spPr>
          <a:xfrm>
            <a:off x="1796142" y="2265206"/>
            <a:ext cx="94052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Unit 5  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顯示器</a:t>
            </a:r>
            <a:endParaRPr lang="en-US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54E8FA4-4527-1C38-BBB1-ED3E62562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640" y="3388137"/>
            <a:ext cx="1371855" cy="130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34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BD7DA-FA9F-D946-D945-FF5AD88F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自訂圖形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1F0FA9D-41D7-D3E8-5021-998D83139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772" y="1958054"/>
            <a:ext cx="2800370" cy="356237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25487BA-05B0-F113-3CD1-A37639AEA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590" y="1107604"/>
            <a:ext cx="3102440" cy="5492156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7C90A621-A987-62FB-3C5E-66F436F604F2}"/>
              </a:ext>
            </a:extLst>
          </p:cNvPr>
          <p:cNvSpPr/>
          <p:nvPr/>
        </p:nvSpPr>
        <p:spPr>
          <a:xfrm>
            <a:off x="5589814" y="3615091"/>
            <a:ext cx="506186" cy="250372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5E20772-AE62-ABDB-71ED-BB63F55D10D4}"/>
              </a:ext>
            </a:extLst>
          </p:cNvPr>
          <p:cNvSpPr txBox="1"/>
          <p:nvPr/>
        </p:nvSpPr>
        <p:spPr>
          <a:xfrm>
            <a:off x="1602213" y="556432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依照自己設定的圖形來做設計</a:t>
            </a:r>
          </a:p>
        </p:txBody>
      </p:sp>
    </p:spTree>
    <p:extLst>
      <p:ext uri="{BB962C8B-B14F-4D97-AF65-F5344CB8AC3E}">
        <p14:creationId xmlns:p14="http://schemas.microsoft.com/office/powerpoint/2010/main" val="3528834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152607-4977-F465-E03B-66443D3F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顯示文字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8879011-5B69-5BA6-2124-36C15079E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59" y="1447799"/>
            <a:ext cx="10125841" cy="5210589"/>
          </a:xfrm>
          <a:prstGeom prst="rect">
            <a:avLst/>
          </a:prstGeom>
        </p:spPr>
      </p:pic>
      <p:pic>
        <p:nvPicPr>
          <p:cNvPr id="4" name="Picture 12" descr="Download Mouse Icon Png Red - Click Clipart - Full Size PNG Image - PNGkit">
            <a:extLst>
              <a:ext uri="{FF2B5EF4-FFF2-40B4-BE49-F238E27FC236}">
                <a16:creationId xmlns:a16="http://schemas.microsoft.com/office/drawing/2014/main" id="{0D22C0B3-34D7-F49E-189C-BCDD81409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85299">
            <a:off x="6076543" y="6085948"/>
            <a:ext cx="603159" cy="64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40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D64B12-B94E-AC02-6497-9E6294DDC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顯示文字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9C77733-7F32-186B-14D8-541DA7090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884" y="1381539"/>
            <a:ext cx="4495833" cy="1323985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7EAEF1F5-378B-3670-69EF-7060F620D7F1}"/>
              </a:ext>
            </a:extLst>
          </p:cNvPr>
          <p:cNvCxnSpPr>
            <a:cxnSpLocks/>
          </p:cNvCxnSpPr>
          <p:nvPr/>
        </p:nvCxnSpPr>
        <p:spPr>
          <a:xfrm flipV="1">
            <a:off x="4991100" y="1951004"/>
            <a:ext cx="0" cy="315686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E25141A-49D9-17BA-E04E-424C9F94298E}"/>
              </a:ext>
            </a:extLst>
          </p:cNvPr>
          <p:cNvCxnSpPr>
            <a:cxnSpLocks/>
          </p:cNvCxnSpPr>
          <p:nvPr/>
        </p:nvCxnSpPr>
        <p:spPr>
          <a:xfrm flipV="1">
            <a:off x="6144986" y="1951004"/>
            <a:ext cx="0" cy="315686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C626F71-67E1-6AA0-2B5C-0ABA019B14D1}"/>
              </a:ext>
            </a:extLst>
          </p:cNvPr>
          <p:cNvSpPr txBox="1"/>
          <p:nvPr/>
        </p:nvSpPr>
        <p:spPr>
          <a:xfrm>
            <a:off x="4027715" y="27031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文字功能積木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07EC797-F86A-02D2-B462-AE93C39F41BB}"/>
              </a:ext>
            </a:extLst>
          </p:cNvPr>
          <p:cNvSpPr txBox="1"/>
          <p:nvPr/>
        </p:nvSpPr>
        <p:spPr>
          <a:xfrm>
            <a:off x="6019800" y="27031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數學功能積木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1D4B701F-3D48-27AE-C4AA-42B64A2BB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806" y="3785549"/>
            <a:ext cx="6225988" cy="857115"/>
          </a:xfrm>
          <a:prstGeom prst="rect">
            <a:avLst/>
          </a:prstGeom>
        </p:spPr>
      </p:pic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774A5A49-E713-3F02-9E83-00EC30F2BFBA}"/>
              </a:ext>
            </a:extLst>
          </p:cNvPr>
          <p:cNvSpPr/>
          <p:nvPr/>
        </p:nvSpPr>
        <p:spPr>
          <a:xfrm>
            <a:off x="5738889" y="3194957"/>
            <a:ext cx="280911" cy="533400"/>
          </a:xfrm>
          <a:prstGeom prst="downArrow">
            <a:avLst/>
          </a:prstGeom>
          <a:solidFill>
            <a:schemeClr val="accent2"/>
          </a:solidFill>
          <a:ln>
            <a:solidFill>
              <a:srgbClr val="F0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421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57F1A6-1212-5DD6-45FA-5F7A3DE0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顯示文字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9BD6FE0F-049A-8C53-6D26-C010E050B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822052"/>
              </p:ext>
            </p:extLst>
          </p:nvPr>
        </p:nvGraphicFramePr>
        <p:xfrm>
          <a:off x="1699982" y="1144207"/>
          <a:ext cx="9577618" cy="5300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8809">
                  <a:extLst>
                    <a:ext uri="{9D8B030D-6E8A-4147-A177-3AD203B41FA5}">
                      <a16:colId xmlns:a16="http://schemas.microsoft.com/office/drawing/2014/main" val="1618601370"/>
                    </a:ext>
                  </a:extLst>
                </a:gridCol>
                <a:gridCol w="4788809">
                  <a:extLst>
                    <a:ext uri="{9D8B030D-6E8A-4147-A177-3AD203B41FA5}">
                      <a16:colId xmlns:a16="http://schemas.microsoft.com/office/drawing/2014/main" val="1695315325"/>
                    </a:ext>
                  </a:extLst>
                </a:gridCol>
              </a:tblGrid>
              <a:tr h="265006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68126"/>
                  </a:ext>
                </a:extLst>
              </a:tr>
              <a:tr h="265006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16264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54EADC5E-15E2-CE95-3F15-FD36D11A9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227" y="1267652"/>
            <a:ext cx="4342057" cy="108135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8AC4D23-A905-5853-F703-A0D1FC31A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585" y="1267652"/>
            <a:ext cx="4286251" cy="106745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38041AF-0F35-98C9-F535-EE6326B0B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227" y="3891225"/>
            <a:ext cx="4342057" cy="108343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904CF89E-7937-E5D5-09B0-9B618B56B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4585" y="3891225"/>
            <a:ext cx="4286251" cy="106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92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57F1A6-1212-5DD6-45FA-5F7A3DE0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顯示文字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9BD6FE0F-049A-8C53-6D26-C010E050B669}"/>
              </a:ext>
            </a:extLst>
          </p:cNvPr>
          <p:cNvGraphicFramePr>
            <a:graphicFrameLocks noGrp="1"/>
          </p:cNvGraphicFramePr>
          <p:nvPr/>
        </p:nvGraphicFramePr>
        <p:xfrm>
          <a:off x="1699982" y="1144207"/>
          <a:ext cx="9577618" cy="5300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8809">
                  <a:extLst>
                    <a:ext uri="{9D8B030D-6E8A-4147-A177-3AD203B41FA5}">
                      <a16:colId xmlns:a16="http://schemas.microsoft.com/office/drawing/2014/main" val="1618601370"/>
                    </a:ext>
                  </a:extLst>
                </a:gridCol>
                <a:gridCol w="4788809">
                  <a:extLst>
                    <a:ext uri="{9D8B030D-6E8A-4147-A177-3AD203B41FA5}">
                      <a16:colId xmlns:a16="http://schemas.microsoft.com/office/drawing/2014/main" val="1695315325"/>
                    </a:ext>
                  </a:extLst>
                </a:gridCol>
              </a:tblGrid>
              <a:tr h="265006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68126"/>
                  </a:ext>
                </a:extLst>
              </a:tr>
              <a:tr h="265006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16264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C12EB51C-D97B-C3AE-A20E-2C4D624F7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227" y="1270066"/>
            <a:ext cx="4342057" cy="107509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28DC992-34E0-AE35-5A84-0321B094B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585" y="1270066"/>
            <a:ext cx="4286251" cy="105924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1AF666D-AA1E-B653-1D58-80EF9ABB3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227" y="3891225"/>
            <a:ext cx="4342057" cy="109176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6D99E76-343D-F686-03E9-730E4762B7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4585" y="3891225"/>
            <a:ext cx="4286251" cy="105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622B8F-F2CA-30FE-8DC4-881FBE6C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303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3A94E945-DE98-45C7-B5F1-E8E52ED7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628" y="1"/>
            <a:ext cx="9699171" cy="120831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學習目的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4DC772-26CA-4730-A2EC-D61B5FC8D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862" y="1422400"/>
            <a:ext cx="9745937" cy="4776788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EPY-Plus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8*8 LED Matrix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來顯示數字、文字及圖形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可以直接用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Blockly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程式來設計及控制顯示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lphaLcParenR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材料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ePy-Plus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C44F54C-D495-3A6B-7CFE-5C3BFD3C0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312" y="2276294"/>
            <a:ext cx="2534313" cy="240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4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863B16D-5E5F-97EC-3CCA-8F0E2030A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787" y="1590202"/>
            <a:ext cx="1804197" cy="507729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1EB8D63-BE53-4F67-A819-738EAB7B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PyCode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軟體介紹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EDB7DB27-908A-4179-B99A-BB2777356E3B}"/>
              </a:ext>
            </a:extLst>
          </p:cNvPr>
          <p:cNvSpPr txBox="1">
            <a:spLocks/>
          </p:cNvSpPr>
          <p:nvPr/>
        </p:nvSpPr>
        <p:spPr>
          <a:xfrm>
            <a:off x="1528689" y="1211458"/>
            <a:ext cx="4345897" cy="548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</a:t>
            </a:r>
            <a:r>
              <a:rPr lang="zh-TW" altLang="en-US" sz="20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主機板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並找到</a:t>
            </a:r>
            <a:r>
              <a:rPr lang="zh-TW" altLang="en-US" sz="20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顯示器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程式積木</a:t>
            </a:r>
            <a:endParaRPr lang="en-US" altLang="zh-TW" sz="200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36" name="Picture 12" descr="Download Mouse Icon Png Red - Click Clipart - Full Size PNG Image - PNGkit">
            <a:extLst>
              <a:ext uri="{FF2B5EF4-FFF2-40B4-BE49-F238E27FC236}">
                <a16:creationId xmlns:a16="http://schemas.microsoft.com/office/drawing/2014/main" id="{A99212EE-2D2F-4623-9532-787646247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404" y="4319572"/>
            <a:ext cx="603159" cy="64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箭號: 向左 12">
            <a:extLst>
              <a:ext uri="{FF2B5EF4-FFF2-40B4-BE49-F238E27FC236}">
                <a16:creationId xmlns:a16="http://schemas.microsoft.com/office/drawing/2014/main" id="{C8C576EC-8F3F-4306-806D-3C4E9905D021}"/>
              </a:ext>
            </a:extLst>
          </p:cNvPr>
          <p:cNvSpPr/>
          <p:nvPr/>
        </p:nvSpPr>
        <p:spPr>
          <a:xfrm rot="10800000">
            <a:off x="4572684" y="4746801"/>
            <a:ext cx="812800" cy="21336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04FC8D8-495C-4A77-8733-31D15F349056}"/>
              </a:ext>
            </a:extLst>
          </p:cNvPr>
          <p:cNvSpPr txBox="1"/>
          <p:nvPr/>
        </p:nvSpPr>
        <p:spPr>
          <a:xfrm>
            <a:off x="438091" y="2651760"/>
            <a:ext cx="800219" cy="2144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</a:rPr>
              <a:t>設計原理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834EBC4-3ADD-D5E9-ED2C-786C2CB43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446" y="1291049"/>
            <a:ext cx="3002839" cy="547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4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CB78BC7F-A43F-AB76-240B-BF85299D5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119480"/>
              </p:ext>
            </p:extLst>
          </p:nvPr>
        </p:nvGraphicFramePr>
        <p:xfrm>
          <a:off x="1607864" y="1155970"/>
          <a:ext cx="9517336" cy="5411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4456">
                  <a:extLst>
                    <a:ext uri="{9D8B030D-6E8A-4147-A177-3AD203B41FA5}">
                      <a16:colId xmlns:a16="http://schemas.microsoft.com/office/drawing/2014/main" val="253001301"/>
                    </a:ext>
                  </a:extLst>
                </a:gridCol>
                <a:gridCol w="5262880">
                  <a:extLst>
                    <a:ext uri="{9D8B030D-6E8A-4147-A177-3AD203B41FA5}">
                      <a16:colId xmlns:a16="http://schemas.microsoft.com/office/drawing/2014/main" val="42147352"/>
                    </a:ext>
                  </a:extLst>
                </a:gridCol>
              </a:tblGrid>
              <a:tr h="61837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積木塊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179639"/>
                  </a:ext>
                </a:extLst>
              </a:tr>
              <a:tr h="1997559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64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顆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LED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燈可以以陣列型態來排列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 </a:t>
                      </a:r>
                      <a:r>
                        <a:rPr lang="en-US" altLang="zh-TW" sz="16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Pycode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針對排列方式直接提供陣列積木塊來做顯示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 64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顆燈的陣列顯示積木塊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可以分別設定亮或不亮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黑色代表燈不亮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紅色點亮顯示</a:t>
                      </a:r>
                    </a:p>
                    <a:p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en-US" altLang="zh-TW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725721"/>
                  </a:ext>
                </a:extLst>
              </a:tr>
              <a:tr h="625929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關閉全部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LED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燈</a:t>
                      </a:r>
                    </a:p>
                    <a:p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440906"/>
                  </a:ext>
                </a:extLst>
              </a:tr>
              <a:tr h="615042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Pycode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提供內建預設開心或生氣等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種圖形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在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LED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螢幕上顯示選擇的圖形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929366"/>
                  </a:ext>
                </a:extLst>
              </a:tr>
              <a:tr h="841601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在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LED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螢幕上顯示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個數字或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個文字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(A~Z, 0~9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或符號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，如果大於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位以上的數字或文字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將以一個數字或文字一個畫面顯示。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</a:p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時間間隔表示顯示的時間。</a:t>
                      </a:r>
                      <a:b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等待勾選表示執行完此積木塊功能後，才會繼續往下執行</a:t>
                      </a:r>
                      <a:endParaRPr lang="en-US" altLang="zh-TW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循環勾選表示重複執行此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LED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數字或文字顯示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902811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0EC45BF5-8D57-E980-D005-7B356182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積木塊功能介紹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0010633-60A2-EDB8-AC6D-1ECF5930DB0A}"/>
              </a:ext>
            </a:extLst>
          </p:cNvPr>
          <p:cNvSpPr txBox="1"/>
          <p:nvPr/>
        </p:nvSpPr>
        <p:spPr>
          <a:xfrm>
            <a:off x="438091" y="2651760"/>
            <a:ext cx="800219" cy="2144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</a:rPr>
              <a:t>設計原理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ED10A3-4728-8889-0982-30D52EEB4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793" y="1831919"/>
            <a:ext cx="1485788" cy="188555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0D4D928-E3E7-5D12-E483-B11E8046F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128" y="3878055"/>
            <a:ext cx="1281118" cy="49007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9F35D57-9447-60A1-9E59-343AF490C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821" y="4462604"/>
            <a:ext cx="1697732" cy="49326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5E7BD5EE-4F7A-04A8-956C-4408B1C32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2723" y="5113265"/>
            <a:ext cx="3771928" cy="67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1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CB78BC7F-A43F-AB76-240B-BF85299D5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258409"/>
              </p:ext>
            </p:extLst>
          </p:nvPr>
        </p:nvGraphicFramePr>
        <p:xfrm>
          <a:off x="1607864" y="1155970"/>
          <a:ext cx="9517336" cy="3198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4456">
                  <a:extLst>
                    <a:ext uri="{9D8B030D-6E8A-4147-A177-3AD203B41FA5}">
                      <a16:colId xmlns:a16="http://schemas.microsoft.com/office/drawing/2014/main" val="253001301"/>
                    </a:ext>
                  </a:extLst>
                </a:gridCol>
                <a:gridCol w="5262880">
                  <a:extLst>
                    <a:ext uri="{9D8B030D-6E8A-4147-A177-3AD203B41FA5}">
                      <a16:colId xmlns:a16="http://schemas.microsoft.com/office/drawing/2014/main" val="42147352"/>
                    </a:ext>
                  </a:extLst>
                </a:gridCol>
              </a:tblGrid>
              <a:tr h="74879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積木塊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179639"/>
                  </a:ext>
                </a:extLst>
              </a:tr>
              <a:tr h="1083221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在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LED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螢幕上顯示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個數字或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個文字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(A~Z, 0~9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或符號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，如果大於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位以上的數字或文字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將以跑馬燈方式往左滑動顯示。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</a:p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時間間隔表示滑動顯示的時間。</a:t>
                      </a:r>
                      <a:b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等待勾選表示執行完此積木塊功能後，才會繼續往下執行</a:t>
                      </a:r>
                      <a:endParaRPr lang="en-US" altLang="zh-TW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循環勾選表示重複執行此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LED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數字或文字顯示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725721"/>
                  </a:ext>
                </a:extLst>
              </a:tr>
              <a:tr h="895098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在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8*8 LED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螢幕陣列上點亮或不顯示該位置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LED</a:t>
                      </a:r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燈</a:t>
                      </a:r>
                      <a:endParaRPr lang="en-US" altLang="zh-TW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起始點為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(0 , 0)</a:t>
                      </a:r>
                    </a:p>
                    <a:p>
                      <a:r>
                        <a:rPr lang="zh-TW" altLang="en-US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終點為</a:t>
                      </a:r>
                      <a:r>
                        <a:rPr lang="en-US" altLang="zh-TW" sz="1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(7 , 7)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5341237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0EC45BF5-8D57-E980-D005-7B356182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積木塊功能介紹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567B0DF-46E3-EF42-7601-3FD03E219FDE}"/>
              </a:ext>
            </a:extLst>
          </p:cNvPr>
          <p:cNvSpPr txBox="1"/>
          <p:nvPr/>
        </p:nvSpPr>
        <p:spPr>
          <a:xfrm>
            <a:off x="438091" y="2651760"/>
            <a:ext cx="800219" cy="2144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</a:rPr>
              <a:t>設計原理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74A32F1-077E-9D45-D4BA-93BC65977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338" y="2030221"/>
            <a:ext cx="3476650" cy="67628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B6CF364-A55C-D1DC-2C5B-F407A59D7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611" y="3567115"/>
            <a:ext cx="2600344" cy="68580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C1E4E95-9D96-5B0B-14A9-29AF215DB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460" y="4453294"/>
            <a:ext cx="1247251" cy="1582835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4D8DA33-B15D-C593-2AA5-0E5366E13F97}"/>
              </a:ext>
            </a:extLst>
          </p:cNvPr>
          <p:cNvCxnSpPr/>
          <p:nvPr/>
        </p:nvCxnSpPr>
        <p:spPr>
          <a:xfrm>
            <a:off x="6830786" y="4691743"/>
            <a:ext cx="23948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445D881B-63F6-5AB5-4605-E1689DA3E0E2}"/>
              </a:ext>
            </a:extLst>
          </p:cNvPr>
          <p:cNvSpPr txBox="1"/>
          <p:nvPr/>
        </p:nvSpPr>
        <p:spPr>
          <a:xfrm>
            <a:off x="6294146" y="450707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(0,0)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B1A74C3-BC98-5399-735B-607E48A76301}"/>
              </a:ext>
            </a:extLst>
          </p:cNvPr>
          <p:cNvCxnSpPr>
            <a:cxnSpLocks/>
          </p:cNvCxnSpPr>
          <p:nvPr/>
        </p:nvCxnSpPr>
        <p:spPr>
          <a:xfrm flipH="1">
            <a:off x="8133575" y="4691743"/>
            <a:ext cx="23209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81C81FB-499B-9536-BE48-E9928D3B5342}"/>
              </a:ext>
            </a:extLst>
          </p:cNvPr>
          <p:cNvSpPr txBox="1"/>
          <p:nvPr/>
        </p:nvSpPr>
        <p:spPr>
          <a:xfrm>
            <a:off x="8301834" y="450707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(7,0)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C488D44-07BD-4347-9489-30BC74DF9DB4}"/>
              </a:ext>
            </a:extLst>
          </p:cNvPr>
          <p:cNvCxnSpPr/>
          <p:nvPr/>
        </p:nvCxnSpPr>
        <p:spPr>
          <a:xfrm>
            <a:off x="6849500" y="5902971"/>
            <a:ext cx="23948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8425A34-607C-93BD-40C2-1E2F71CCB8E4}"/>
              </a:ext>
            </a:extLst>
          </p:cNvPr>
          <p:cNvSpPr txBox="1"/>
          <p:nvPr/>
        </p:nvSpPr>
        <p:spPr>
          <a:xfrm>
            <a:off x="6312860" y="571830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(0,7)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28F3355-55D4-F492-7436-334529D3F1F3}"/>
              </a:ext>
            </a:extLst>
          </p:cNvPr>
          <p:cNvCxnSpPr>
            <a:cxnSpLocks/>
          </p:cNvCxnSpPr>
          <p:nvPr/>
        </p:nvCxnSpPr>
        <p:spPr>
          <a:xfrm flipH="1">
            <a:off x="8133575" y="5902971"/>
            <a:ext cx="23209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2FA9F74-E7B3-78E9-4599-E1C52C16058A}"/>
              </a:ext>
            </a:extLst>
          </p:cNvPr>
          <p:cNvSpPr txBox="1"/>
          <p:nvPr/>
        </p:nvSpPr>
        <p:spPr>
          <a:xfrm>
            <a:off x="8301834" y="571830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(7,7)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479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15DC89-DE51-003D-5FBF-FF8AB6E3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</a:t>
            </a:r>
            <a:r>
              <a:rPr lang="en-US" altLang="zh-TW" dirty="0"/>
              <a:t>LED</a:t>
            </a:r>
            <a:r>
              <a:rPr lang="zh-TW" altLang="en-US" dirty="0"/>
              <a:t>圖形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0AF218F-FE21-0DD5-09A9-54B06D4EE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59" y="1447799"/>
            <a:ext cx="10125841" cy="5210589"/>
          </a:xfrm>
          <a:prstGeom prst="rect">
            <a:avLst/>
          </a:prstGeom>
        </p:spPr>
      </p:pic>
      <p:pic>
        <p:nvPicPr>
          <p:cNvPr id="6" name="Picture 12" descr="Download Mouse Icon Png Red - Click Clipart - Full Size PNG Image - PNGkit">
            <a:extLst>
              <a:ext uri="{FF2B5EF4-FFF2-40B4-BE49-F238E27FC236}">
                <a16:creationId xmlns:a16="http://schemas.microsoft.com/office/drawing/2014/main" id="{676B303B-72B7-926D-B291-7A76E80E7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47418">
            <a:off x="4340271" y="5089906"/>
            <a:ext cx="603159" cy="64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78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94571-D12C-D0D3-9C5F-36B4ED81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</a:t>
            </a:r>
            <a:r>
              <a:rPr lang="en-US" altLang="zh-TW" dirty="0"/>
              <a:t>LED</a:t>
            </a:r>
            <a:r>
              <a:rPr lang="zh-TW" altLang="en-US" dirty="0"/>
              <a:t>圖形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CD619AA-6B61-9247-AE77-3D5213C82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565" y="1934242"/>
            <a:ext cx="3543326" cy="353380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7455638-1A8C-8877-5359-0999A672A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40" y="2194822"/>
            <a:ext cx="3088831" cy="33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9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C8704-53BC-C619-2FC5-FD3ED5DC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自訂圖形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67905DA-1A83-80FD-532F-A2F910DD0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59" y="1447799"/>
            <a:ext cx="10125841" cy="5210589"/>
          </a:xfrm>
          <a:prstGeom prst="rect">
            <a:avLst/>
          </a:prstGeom>
        </p:spPr>
      </p:pic>
      <p:pic>
        <p:nvPicPr>
          <p:cNvPr id="4" name="Picture 12" descr="Download Mouse Icon Png Red - Click Clipart - Full Size PNG Image - PNGkit">
            <a:extLst>
              <a:ext uri="{FF2B5EF4-FFF2-40B4-BE49-F238E27FC236}">
                <a16:creationId xmlns:a16="http://schemas.microsoft.com/office/drawing/2014/main" id="{A21BB602-CACD-2686-61F0-51F8C7694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85299">
            <a:off x="5069614" y="3887032"/>
            <a:ext cx="603159" cy="64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593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F1A266-FB22-BC86-7E6F-7628057C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自訂圖形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04BB286-73A0-50BF-FF7F-6C7767250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736" y="1775038"/>
            <a:ext cx="2838471" cy="359095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060E19F-BE2F-993F-1F95-61ACAD3B0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546" y="1775038"/>
            <a:ext cx="2876571" cy="360047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C1AE7AD-AE3C-206E-EE2F-122548CD7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9112" y="1775038"/>
            <a:ext cx="2828946" cy="3562376"/>
          </a:xfrm>
          <a:prstGeom prst="rect">
            <a:avLst/>
          </a:prstGeom>
        </p:spPr>
      </p:pic>
      <p:sp>
        <p:nvSpPr>
          <p:cNvPr id="9" name="箭號: 向右 8">
            <a:extLst>
              <a:ext uri="{FF2B5EF4-FFF2-40B4-BE49-F238E27FC236}">
                <a16:creationId xmlns:a16="http://schemas.microsoft.com/office/drawing/2014/main" id="{BEA7D8E1-406B-6A09-025F-D647BA98ADFD}"/>
              </a:ext>
            </a:extLst>
          </p:cNvPr>
          <p:cNvSpPr/>
          <p:nvPr/>
        </p:nvSpPr>
        <p:spPr>
          <a:xfrm>
            <a:off x="4386943" y="3488871"/>
            <a:ext cx="506186" cy="250372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DB28C91F-E434-5724-BFDE-939B4655E151}"/>
              </a:ext>
            </a:extLst>
          </p:cNvPr>
          <p:cNvSpPr/>
          <p:nvPr/>
        </p:nvSpPr>
        <p:spPr>
          <a:xfrm>
            <a:off x="8068534" y="3488871"/>
            <a:ext cx="506186" cy="250372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9D77827-4C75-73AC-1E77-054969E019C8}"/>
              </a:ext>
            </a:extLst>
          </p:cNvPr>
          <p:cNvSpPr/>
          <p:nvPr/>
        </p:nvSpPr>
        <p:spPr>
          <a:xfrm>
            <a:off x="6166757" y="2585357"/>
            <a:ext cx="250371" cy="27214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C1F669B-3F25-F06D-8C2F-916A686F8CFB}"/>
              </a:ext>
            </a:extLst>
          </p:cNvPr>
          <p:cNvSpPr txBox="1"/>
          <p:nvPr/>
        </p:nvSpPr>
        <p:spPr>
          <a:xfrm>
            <a:off x="4832783" y="5477243"/>
            <a:ext cx="329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點選要點亮的位置</a:t>
            </a:r>
            <a:r>
              <a:rPr lang="en-US" altLang="zh-TW" dirty="0"/>
              <a:t>, </a:t>
            </a:r>
            <a:r>
              <a:rPr lang="zh-TW" altLang="en-US" dirty="0"/>
              <a:t>並選取紅色</a:t>
            </a:r>
          </a:p>
        </p:txBody>
      </p:sp>
    </p:spTree>
    <p:extLst>
      <p:ext uri="{BB962C8B-B14F-4D97-AF65-F5344CB8AC3E}">
        <p14:creationId xmlns:p14="http://schemas.microsoft.com/office/powerpoint/2010/main" val="518769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t 3藍牙應用.pptx" id="{93E0203D-6345-4EEB-9ECB-2C77FB0E6534}" vid="{E99A7B9F-791B-4E7C-A244-344594D2AB8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34853</TotalTime>
  <Words>415</Words>
  <Application>Microsoft Office PowerPoint</Application>
  <PresentationFormat>寬螢幕</PresentationFormat>
  <Paragraphs>52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學習目的</vt:lpstr>
      <vt:lpstr>PyCode軟體介紹</vt:lpstr>
      <vt:lpstr>LED積木塊功能介紹</vt:lpstr>
      <vt:lpstr>LED積木塊功能介紹</vt:lpstr>
      <vt:lpstr>顯示LED圖形</vt:lpstr>
      <vt:lpstr>顯示LED圖形</vt:lpstr>
      <vt:lpstr>自訂圖形</vt:lpstr>
      <vt:lpstr>自訂圖形</vt:lpstr>
      <vt:lpstr>自訂圖形</vt:lpstr>
      <vt:lpstr>顯示文字</vt:lpstr>
      <vt:lpstr>顯示文字</vt:lpstr>
      <vt:lpstr>顯示文字</vt:lpstr>
      <vt:lpstr>顯示文字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佛光Epy說明會</dc:title>
  <dc:creator>AQ02</dc:creator>
  <cp:lastModifiedBy>Darren Chao</cp:lastModifiedBy>
  <cp:revision>371</cp:revision>
  <dcterms:created xsi:type="dcterms:W3CDTF">2020-08-17T09:45:41Z</dcterms:created>
  <dcterms:modified xsi:type="dcterms:W3CDTF">2022-12-17T07:22:04Z</dcterms:modified>
</cp:coreProperties>
</file>