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481" r:id="rId2"/>
    <p:sldId id="297" r:id="rId3"/>
    <p:sldId id="307" r:id="rId4"/>
    <p:sldId id="304" r:id="rId5"/>
    <p:sldId id="305" r:id="rId6"/>
    <p:sldId id="322" r:id="rId7"/>
    <p:sldId id="754" r:id="rId8"/>
    <p:sldId id="691" r:id="rId9"/>
    <p:sldId id="692" r:id="rId10"/>
    <p:sldId id="697" r:id="rId11"/>
    <p:sldId id="698" r:id="rId12"/>
    <p:sldId id="700" r:id="rId13"/>
    <p:sldId id="699" r:id="rId14"/>
    <p:sldId id="701" r:id="rId15"/>
    <p:sldId id="755" r:id="rId16"/>
    <p:sldId id="756" r:id="rId1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6668E"/>
    <a:srgbClr val="6FBA2C"/>
    <a:srgbClr val="F08300"/>
    <a:srgbClr val="FCEE21"/>
    <a:srgbClr val="478BC2"/>
    <a:srgbClr val="5B9BD5"/>
    <a:srgbClr val="FF9900"/>
    <a:srgbClr val="0C3388"/>
    <a:srgbClr val="E400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20" autoAdjust="0"/>
    <p:restoredTop sz="93514" autoAdjust="0"/>
  </p:normalViewPr>
  <p:slideViewPr>
    <p:cSldViewPr snapToGrid="0">
      <p:cViewPr varScale="1">
        <p:scale>
          <a:sx n="88" d="100"/>
          <a:sy n="88" d="100"/>
        </p:scale>
        <p:origin x="279" y="57"/>
      </p:cViewPr>
      <p:guideLst/>
    </p:cSldViewPr>
  </p:slideViewPr>
  <p:outlineViewPr>
    <p:cViewPr>
      <p:scale>
        <a:sx n="33" d="100"/>
        <a:sy n="33" d="100"/>
      </p:scale>
      <p:origin x="0" y="-265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200"/>
    </p:cViewPr>
  </p:sorterViewPr>
  <p:notesViewPr>
    <p:cSldViewPr snapToGrid="0">
      <p:cViewPr varScale="1">
        <p:scale>
          <a:sx n="87" d="100"/>
          <a:sy n="87" d="100"/>
        </p:scale>
        <p:origin x="318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D5F52B-5898-4D99-9D93-3B3F0EEEA299}" type="datetimeFigureOut">
              <a:rPr lang="zh-TW" altLang="en-US" smtClean="0"/>
              <a:t>2024/3/25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808F16-4C41-4B27-BC70-FC6C3C12DF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644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76939F-6AE1-4C41-B872-EC3EC5DB4615}" type="datetimeFigureOut">
              <a:rPr lang="zh-TW" altLang="en-US" smtClean="0"/>
              <a:t>2024/3/25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DC4DF2-02FD-4143-B6B6-56146FB572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7569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C4DF2-02FD-4143-B6B6-56146FB572A8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25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6859A-F475-4A57-A69F-E97F787B5D94}" type="datetimeFigureOut">
              <a:rPr lang="zh-TW" altLang="en-US" smtClean="0"/>
              <a:t>2024/3/25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2A926-E5E0-4624-B81B-8D2A380FB2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2695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6859A-F475-4A57-A69F-E97F787B5D94}" type="datetimeFigureOut">
              <a:rPr lang="zh-TW" altLang="en-US" smtClean="0"/>
              <a:t>2024/3/25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2A926-E5E0-4624-B81B-8D2A380FB2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3192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6859A-F475-4A57-A69F-E97F787B5D94}" type="datetimeFigureOut">
              <a:rPr lang="zh-TW" altLang="en-US" smtClean="0"/>
              <a:t>2024/3/25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2A926-E5E0-4624-B81B-8D2A380FB2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2420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607862" y="1847850"/>
            <a:ext cx="9745937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6859A-F475-4A57-A69F-E97F787B5D94}" type="datetimeFigureOut">
              <a:rPr lang="zh-TW" altLang="en-US" smtClean="0"/>
              <a:t>2024/3/25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2A926-E5E0-4624-B81B-8D2A380FB2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3602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52330" y="1709738"/>
            <a:ext cx="1009512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52328" y="4589463"/>
            <a:ext cx="1009512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6859A-F475-4A57-A69F-E97F787B5D94}" type="datetimeFigureOut">
              <a:rPr lang="zh-TW" altLang="en-US" smtClean="0"/>
              <a:t>2024/3/25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2A926-E5E0-4624-B81B-8D2A380FB2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5039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607864" y="1825625"/>
            <a:ext cx="463391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559826" y="1825625"/>
            <a:ext cx="4793974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6859A-F475-4A57-A69F-E97F787B5D94}" type="datetimeFigureOut">
              <a:rPr lang="zh-TW" altLang="en-US" smtClean="0"/>
              <a:t>2024/3/25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2A926-E5E0-4624-B81B-8D2A380FB2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7231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70384" y="0"/>
            <a:ext cx="9785004" cy="1351721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570384" y="1681163"/>
            <a:ext cx="473102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1570384" y="2505075"/>
            <a:ext cx="4731025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559824" y="1681163"/>
            <a:ext cx="479556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559826" y="2505075"/>
            <a:ext cx="4795562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6859A-F475-4A57-A69F-E97F787B5D94}" type="datetimeFigureOut">
              <a:rPr lang="zh-TW" altLang="en-US" smtClean="0"/>
              <a:t>2024/3/25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2A926-E5E0-4624-B81B-8D2A380FB2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3626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6859A-F475-4A57-A69F-E97F787B5D94}" type="datetimeFigureOut">
              <a:rPr lang="zh-TW" altLang="en-US" smtClean="0"/>
              <a:t>2024/3/25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2A926-E5E0-4624-B81B-8D2A380FB2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4219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6859A-F475-4A57-A69F-E97F787B5D94}" type="datetimeFigureOut">
              <a:rPr lang="zh-TW" altLang="en-US" smtClean="0"/>
              <a:t>2024/3/25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2A926-E5E0-4624-B81B-8D2A380FB2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6779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6859A-F475-4A57-A69F-E97F787B5D94}" type="datetimeFigureOut">
              <a:rPr lang="zh-TW" altLang="en-US" smtClean="0"/>
              <a:t>2024/3/25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2A926-E5E0-4624-B81B-8D2A380FB2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656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6859A-F475-4A57-A69F-E97F787B5D94}" type="datetimeFigureOut">
              <a:rPr lang="zh-TW" altLang="en-US" smtClean="0"/>
              <a:t>2024/3/25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2A926-E5E0-4624-B81B-8D2A380FB2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761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1607864" y="1"/>
            <a:ext cx="9745936" cy="1381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607864" y="1840597"/>
            <a:ext cx="9745936" cy="43363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6859A-F475-4A57-A69F-E97F787B5D94}" type="datetimeFigureOut">
              <a:rPr lang="zh-TW" altLang="en-US" smtClean="0"/>
              <a:t>2024/3/25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1" y="6356350"/>
            <a:ext cx="2564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62A926-E5E0-4624-B81B-8D2A380FB229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8" name="群組 7"/>
          <p:cNvGrpSpPr/>
          <p:nvPr userDrawn="1"/>
        </p:nvGrpSpPr>
        <p:grpSpPr>
          <a:xfrm>
            <a:off x="157742" y="-1"/>
            <a:ext cx="1502615" cy="2604981"/>
            <a:chOff x="157742" y="-1"/>
            <a:chExt cx="1502615" cy="2604981"/>
          </a:xfrm>
        </p:grpSpPr>
        <p:sp>
          <p:nvSpPr>
            <p:cNvPr id="10" name="五邊形 9"/>
            <p:cNvSpPr/>
            <p:nvPr/>
          </p:nvSpPr>
          <p:spPr>
            <a:xfrm rot="5400000">
              <a:off x="29934" y="1371600"/>
              <a:ext cx="1705737" cy="761023"/>
            </a:xfrm>
            <a:prstGeom prst="homePlate">
              <a:avLst/>
            </a:prstGeom>
            <a:solidFill>
              <a:srgbClr val="4584B7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/>
            </a:p>
          </p:txBody>
        </p:sp>
        <p:sp>
          <p:nvSpPr>
            <p:cNvPr id="11" name="五邊形 10"/>
            <p:cNvSpPr/>
            <p:nvPr/>
          </p:nvSpPr>
          <p:spPr>
            <a:xfrm rot="5400000">
              <a:off x="-97656" y="599947"/>
              <a:ext cx="1960919" cy="761023"/>
            </a:xfrm>
            <a:prstGeom prst="homePlate">
              <a:avLst/>
            </a:prstGeom>
            <a:solidFill>
              <a:srgbClr val="DFF0F9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/>
            </a:p>
          </p:txBody>
        </p:sp>
        <p:pic>
          <p:nvPicPr>
            <p:cNvPr id="12" name="圖片 11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742" y="459060"/>
              <a:ext cx="1502615" cy="1022359"/>
            </a:xfrm>
            <a:prstGeom prst="rect">
              <a:avLst/>
            </a:prstGeom>
          </p:spPr>
        </p:pic>
      </p:grpSp>
      <p:pic>
        <p:nvPicPr>
          <p:cNvPr id="14" name="圖片 13">
            <a:extLst>
              <a:ext uri="{FF2B5EF4-FFF2-40B4-BE49-F238E27FC236}">
                <a16:creationId xmlns:a16="http://schemas.microsoft.com/office/drawing/2014/main" id="{C1F9FB28-127A-4255-AAB9-61A28549B8BC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4896" y="5851111"/>
            <a:ext cx="1010478" cy="1010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412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4966" y="6341806"/>
            <a:ext cx="1418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  <a:cs typeface="Arial" panose="020B0604020202020204" pitchFamily="34" charset="0"/>
              </a:rPr>
              <a:t>January 2021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3F00981-4EF6-4BDD-8B18-573A6B07487E}"/>
              </a:ext>
            </a:extLst>
          </p:cNvPr>
          <p:cNvSpPr/>
          <p:nvPr/>
        </p:nvSpPr>
        <p:spPr>
          <a:xfrm>
            <a:off x="1713496" y="491279"/>
            <a:ext cx="881017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AI</a:t>
            </a:r>
            <a:r>
              <a:rPr lang="zh-TW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  <a:r>
              <a:rPr lang="en-US" altLang="zh-TW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Education </a:t>
            </a:r>
            <a:r>
              <a:rPr lang="zh-TW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課程主題</a:t>
            </a:r>
            <a:endParaRPr lang="en-US" altLang="zh-TW" sz="5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B851811-801D-44B4-83B4-4EBFDD50434D}"/>
              </a:ext>
            </a:extLst>
          </p:cNvPr>
          <p:cNvSpPr txBox="1"/>
          <p:nvPr/>
        </p:nvSpPr>
        <p:spPr>
          <a:xfrm>
            <a:off x="3464509" y="5356921"/>
            <a:ext cx="526298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王漢宗中古印簡" panose="02000000000000000000" pitchFamily="2" charset="-120"/>
                <a:sym typeface="Symbol" panose="05050102010706020507" pitchFamily="18" charset="2"/>
              </a:rPr>
              <a:t>Copyright </a:t>
            </a:r>
            <a:r>
              <a:rPr lang="zh-TW" altLang="zh-TW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王漢宗中古印簡" panose="02000000000000000000" pitchFamily="2" charset="-120"/>
                <a:sym typeface="Symbol" panose="05050102010706020507" pitchFamily="18" charset="2"/>
              </a:rPr>
              <a:t></a:t>
            </a:r>
            <a:r>
              <a:rPr lang="en-US" altLang="zh-TW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王漢宗中古印簡" panose="02000000000000000000" pitchFamily="2" charset="-120"/>
                <a:sym typeface="Symbol" panose="05050102010706020507" pitchFamily="18" charset="2"/>
              </a:rPr>
              <a:t> 2023 Richlink Technology Co., Ltd.</a:t>
            </a:r>
          </a:p>
          <a:p>
            <a:pPr algn="ctr"/>
            <a:r>
              <a:rPr lang="en-US" altLang="zh-TW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王漢宗中古印簡" panose="02000000000000000000" pitchFamily="2" charset="-120"/>
                <a:sym typeface="Symbol" panose="05050102010706020507" pitchFamily="18" charset="2"/>
              </a:rPr>
              <a:t> All right reserved</a:t>
            </a:r>
          </a:p>
          <a:p>
            <a:pPr lvl="0" algn="ctr"/>
            <a:r>
              <a:rPr lang="zh-TW" altLang="en-US" sz="18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sym typeface="Symbol" panose="05050102010706020507" pitchFamily="18" charset="2"/>
              </a:rPr>
              <a:t>著作權保障，請勿翻印</a:t>
            </a:r>
            <a:r>
              <a:rPr lang="en-US" altLang="zh-TW" sz="18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sym typeface="Symbol" panose="05050102010706020507" pitchFamily="18" charset="2"/>
              </a:rPr>
              <a:t>。</a:t>
            </a:r>
            <a:r>
              <a:rPr lang="zh-TW" altLang="en-US" sz="18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sym typeface="Symbol" panose="05050102010706020507" pitchFamily="18" charset="2"/>
              </a:rPr>
              <a:t>汯鉅科技</a:t>
            </a:r>
            <a:r>
              <a:rPr lang="zh-TW" altLang="en-US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sym typeface="Symbol" panose="05050102010706020507" pitchFamily="18" charset="2"/>
              </a:rPr>
              <a:t>股份</a:t>
            </a:r>
            <a:r>
              <a:rPr lang="zh-TW" altLang="en-US" sz="18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sym typeface="Symbol" panose="05050102010706020507" pitchFamily="18" charset="2"/>
              </a:rPr>
              <a:t>有限公司</a:t>
            </a:r>
            <a:endParaRPr lang="zh-HK" alt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王漢宗中古印簡" panose="02000000000000000000" pitchFamily="2" charset="-120"/>
            </a:endParaRPr>
          </a:p>
          <a:p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AF8CAC0-B702-4654-A89B-E5F4F2C86ACA}"/>
              </a:ext>
            </a:extLst>
          </p:cNvPr>
          <p:cNvSpPr txBox="1"/>
          <p:nvPr/>
        </p:nvSpPr>
        <p:spPr>
          <a:xfrm>
            <a:off x="1807028" y="2967335"/>
            <a:ext cx="940525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Unit 6</a:t>
            </a:r>
            <a:r>
              <a:rPr lang="zh-TW" altLang="en-US" sz="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光感測器</a:t>
            </a:r>
            <a:endParaRPr lang="en-US" altLang="zh-TW" sz="5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635346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261800-D27E-4E7A-97A4-6330E215A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7864" y="-179010"/>
            <a:ext cx="10353298" cy="1381538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如何將光明亮</a:t>
            </a:r>
            <a:r>
              <a:rPr lang="zh-TW" altLang="en-US" sz="4400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數值在電腦螢幕上印出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C6410E5-BBBA-49EF-879A-E295FE5D40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9665" y="3916145"/>
            <a:ext cx="4435436" cy="1905535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70FD7C25-9821-4894-9DBF-11BA7A875756}"/>
              </a:ext>
            </a:extLst>
          </p:cNvPr>
          <p:cNvSpPr txBox="1"/>
          <p:nvPr/>
        </p:nvSpPr>
        <p:spPr>
          <a:xfrm>
            <a:off x="1485944" y="1584960"/>
            <a:ext cx="461005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我們常常會需要將數值</a:t>
            </a:r>
            <a:r>
              <a:rPr lang="zh-TW" altLang="en-US" sz="2000" b="1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輸出</a:t>
            </a:r>
            <a:r>
              <a:rPr lang="zh-TW" altLang="en-US" sz="2000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到電腦螢幕上，以便程式的測試或訊息顯示等工作。這種時候，文字輸出</a:t>
            </a:r>
            <a:r>
              <a:rPr lang="zh-TW" altLang="en-US" sz="20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的積木</a:t>
            </a:r>
            <a:r>
              <a:rPr lang="zh-TW" altLang="en-US" sz="2000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函數</a:t>
            </a:r>
            <a:r>
              <a:rPr lang="en-US" altLang="zh-TW" sz="2000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print( )</a:t>
            </a:r>
            <a:r>
              <a:rPr lang="zh-TW" altLang="en-US" sz="2000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就可以發揮它無比強大的功用。</a:t>
            </a:r>
            <a:endParaRPr lang="en-US" altLang="zh-TW" sz="2000" b="0" i="0" dirty="0">
              <a:solidFill>
                <a:srgbClr val="00000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例如我們要在訊息視窗中顯示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"Hello!“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如下圖</a:t>
            </a: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F89FCBB2-5C1F-473F-9BD7-815816288DB3}"/>
              </a:ext>
            </a:extLst>
          </p:cNvPr>
          <p:cNvCxnSpPr/>
          <p:nvPr/>
        </p:nvCxnSpPr>
        <p:spPr>
          <a:xfrm flipH="1">
            <a:off x="2519680" y="5110480"/>
            <a:ext cx="47752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圖片 8">
            <a:extLst>
              <a:ext uri="{FF2B5EF4-FFF2-40B4-BE49-F238E27FC236}">
                <a16:creationId xmlns:a16="http://schemas.microsoft.com/office/drawing/2014/main" id="{AC3A11D4-C541-450F-B286-E65469D1AF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2287" y="2009668"/>
            <a:ext cx="1873346" cy="4159464"/>
          </a:xfrm>
          <a:prstGeom prst="rect">
            <a:avLst/>
          </a:prstGeom>
        </p:spPr>
      </p:pic>
      <p:pic>
        <p:nvPicPr>
          <p:cNvPr id="10" name="Picture 12" descr="Download Mouse Icon Png Red - Click Clipart - Full Size PNG Image - PNGkit">
            <a:extLst>
              <a:ext uri="{FF2B5EF4-FFF2-40B4-BE49-F238E27FC236}">
                <a16:creationId xmlns:a16="http://schemas.microsoft.com/office/drawing/2014/main" id="{7433C589-9B8F-4A5A-B47C-70AFC8641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8725" y="3887609"/>
            <a:ext cx="603159" cy="640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8B5DAC9C-12A3-48F2-8568-19D67BDFD4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45005" y="3247941"/>
            <a:ext cx="1606633" cy="1378021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C06CFAB5-C35F-4172-84C0-1AB5C12E95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54529" y="4625962"/>
            <a:ext cx="1606633" cy="501676"/>
          </a:xfrm>
          <a:prstGeom prst="rect">
            <a:avLst/>
          </a:prstGeom>
        </p:spPr>
      </p:pic>
      <p:sp>
        <p:nvSpPr>
          <p:cNvPr id="15" name="箭號: 向右 14">
            <a:extLst>
              <a:ext uri="{FF2B5EF4-FFF2-40B4-BE49-F238E27FC236}">
                <a16:creationId xmlns:a16="http://schemas.microsoft.com/office/drawing/2014/main" id="{4666A28F-0049-476B-8B98-53D5C9FA6CC1}"/>
              </a:ext>
            </a:extLst>
          </p:cNvPr>
          <p:cNvSpPr/>
          <p:nvPr/>
        </p:nvSpPr>
        <p:spPr>
          <a:xfrm>
            <a:off x="9501884" y="4706983"/>
            <a:ext cx="853440" cy="24384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37425785-57B4-4FCD-8E7A-19F4965AF4B9}"/>
              </a:ext>
            </a:extLst>
          </p:cNvPr>
          <p:cNvSpPr txBox="1"/>
          <p:nvPr/>
        </p:nvSpPr>
        <p:spPr>
          <a:xfrm>
            <a:off x="6959600" y="1584960"/>
            <a:ext cx="47003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點選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“</a:t>
            </a:r>
            <a:r>
              <a:rPr lang="zh-TW" altLang="en-US" sz="2000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文字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積木塊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並找到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r>
              <a:rPr lang="zh-TW" altLang="en-US" sz="2000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輸出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903258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261800-D27E-4E7A-97A4-6330E215A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7864" y="1"/>
            <a:ext cx="10584136" cy="1239519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如何將光明亮</a:t>
            </a:r>
            <a:r>
              <a:rPr lang="zh-TW" altLang="en-US" sz="4400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數值在電腦螢幕上印出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E91414C-7E13-47DC-9EF8-C0D6D5E0C7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0504" y="3338096"/>
            <a:ext cx="7580837" cy="3367504"/>
          </a:xfrm>
          <a:prstGeom prst="rect">
            <a:avLst/>
          </a:prstGeom>
        </p:spPr>
      </p:pic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44EFDECA-5C4C-4804-8B9D-22A4662F636E}"/>
              </a:ext>
            </a:extLst>
          </p:cNvPr>
          <p:cNvCxnSpPr/>
          <p:nvPr/>
        </p:nvCxnSpPr>
        <p:spPr>
          <a:xfrm flipH="1">
            <a:off x="8453120" y="6248400"/>
            <a:ext cx="4064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46DFD83A-0527-435E-8E6B-09EF292321F3}"/>
              </a:ext>
            </a:extLst>
          </p:cNvPr>
          <p:cNvSpPr txBox="1"/>
          <p:nvPr/>
        </p:nvSpPr>
        <p:spPr>
          <a:xfrm>
            <a:off x="1767840" y="1473200"/>
            <a:ext cx="902208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&gt;&gt;&gt;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代表訊息從這印出數值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OK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代表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ePy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主機板啟動執行工作正常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如有任何程式錯誤發生則會印出錯誤訊息方便查找原因來除錯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電腦依照我的程式顯示</a:t>
            </a:r>
            <a:r>
              <a:rPr lang="en-US" altLang="zh-TW" sz="2000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Hello!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如果我們想要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Hello!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能夠換行印出而不是接在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OK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之後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要如何來加入換行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130333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261800-D27E-4E7A-97A4-6330E215A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9401" y="-131480"/>
            <a:ext cx="10584136" cy="1239519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如何將光明亮</a:t>
            </a:r>
            <a:r>
              <a:rPr lang="zh-TW" altLang="en-US" sz="4400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數值在電腦螢幕上印出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0" name="圖片 19">
            <a:extLst>
              <a:ext uri="{FF2B5EF4-FFF2-40B4-BE49-F238E27FC236}">
                <a16:creationId xmlns:a16="http://schemas.microsoft.com/office/drawing/2014/main" id="{2B569490-5FE1-4259-A285-86FD7CCD3F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5858" y="4732298"/>
            <a:ext cx="4178515" cy="1911448"/>
          </a:xfrm>
          <a:prstGeom prst="rect">
            <a:avLst/>
          </a:prstGeom>
        </p:spPr>
      </p:pic>
      <p:pic>
        <p:nvPicPr>
          <p:cNvPr id="21" name="Picture 12" descr="Download Mouse Icon Png Red - Click Clipart - Full Size PNG Image - PNGkit">
            <a:extLst>
              <a:ext uri="{FF2B5EF4-FFF2-40B4-BE49-F238E27FC236}">
                <a16:creationId xmlns:a16="http://schemas.microsoft.com/office/drawing/2014/main" id="{10753687-E596-4988-A4FB-C68C755FD0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5929" y="5179018"/>
            <a:ext cx="603159" cy="640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文字方塊 21">
            <a:extLst>
              <a:ext uri="{FF2B5EF4-FFF2-40B4-BE49-F238E27FC236}">
                <a16:creationId xmlns:a16="http://schemas.microsoft.com/office/drawing/2014/main" id="{24D0E302-19BD-4E3B-B337-5F18D7E5A93A}"/>
              </a:ext>
            </a:extLst>
          </p:cNvPr>
          <p:cNvSpPr txBox="1"/>
          <p:nvPr/>
        </p:nvSpPr>
        <p:spPr>
          <a:xfrm>
            <a:off x="4511698" y="5933740"/>
            <a:ext cx="3473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點選        來增加字串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將左邊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“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變數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積木拉到加入積木塊內</a:t>
            </a:r>
          </a:p>
        </p:txBody>
      </p:sp>
      <p:pic>
        <p:nvPicPr>
          <p:cNvPr id="24" name="圖片 23">
            <a:extLst>
              <a:ext uri="{FF2B5EF4-FFF2-40B4-BE49-F238E27FC236}">
                <a16:creationId xmlns:a16="http://schemas.microsoft.com/office/drawing/2014/main" id="{E5843242-964A-46CA-B5E9-887A759A24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8028" y="6000926"/>
            <a:ext cx="215911" cy="234962"/>
          </a:xfrm>
          <a:prstGeom prst="rect">
            <a:avLst/>
          </a:prstGeom>
        </p:spPr>
      </p:pic>
      <p:pic>
        <p:nvPicPr>
          <p:cNvPr id="26" name="圖片 25">
            <a:extLst>
              <a:ext uri="{FF2B5EF4-FFF2-40B4-BE49-F238E27FC236}">
                <a16:creationId xmlns:a16="http://schemas.microsoft.com/office/drawing/2014/main" id="{002187E4-FD72-474D-96EB-7B0A49C0B6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69209" y="4488139"/>
            <a:ext cx="3244244" cy="2211510"/>
          </a:xfrm>
          <a:prstGeom prst="rect">
            <a:avLst/>
          </a:prstGeom>
        </p:spPr>
      </p:pic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698E18A6-0C23-4C52-9423-638CB24A43A2}"/>
              </a:ext>
            </a:extLst>
          </p:cNvPr>
          <p:cNvCxnSpPr/>
          <p:nvPr/>
        </p:nvCxnSpPr>
        <p:spPr>
          <a:xfrm>
            <a:off x="8527455" y="5064610"/>
            <a:ext cx="579120" cy="99095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箭號: 向右 28">
            <a:extLst>
              <a:ext uri="{FF2B5EF4-FFF2-40B4-BE49-F238E27FC236}">
                <a16:creationId xmlns:a16="http://schemas.microsoft.com/office/drawing/2014/main" id="{BAB97272-1AD5-4BF9-BAEA-AA4C94AEECE5}"/>
              </a:ext>
            </a:extLst>
          </p:cNvPr>
          <p:cNvSpPr/>
          <p:nvPr/>
        </p:nvSpPr>
        <p:spPr>
          <a:xfrm>
            <a:off x="6720044" y="5248750"/>
            <a:ext cx="508000" cy="20057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43F8A42-97C1-CBD7-F363-9676C4E601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69045" y="831781"/>
            <a:ext cx="5570655" cy="3588747"/>
          </a:xfrm>
          <a:prstGeom prst="rect">
            <a:avLst/>
          </a:prstGeom>
        </p:spPr>
      </p:pic>
      <p:pic>
        <p:nvPicPr>
          <p:cNvPr id="7" name="Picture 12" descr="Download Mouse Icon Png Red - Click Clipart - Full Size PNG Image - PNGkit">
            <a:extLst>
              <a:ext uri="{FF2B5EF4-FFF2-40B4-BE49-F238E27FC236}">
                <a16:creationId xmlns:a16="http://schemas.microsoft.com/office/drawing/2014/main" id="{23E169A4-C49B-D1E8-6697-9BC2ACEB26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1139" y="1592453"/>
            <a:ext cx="397043" cy="421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17564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261800-D27E-4E7A-97A4-6330E215A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7864" y="1"/>
            <a:ext cx="10584136" cy="1239519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程式設計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—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如何將</a:t>
            </a:r>
            <a:r>
              <a:rPr lang="zh-TW" altLang="en-US" sz="4400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數值在電腦螢幕上印出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4FB24539-E039-45CD-A676-D20DD2E1909F}"/>
              </a:ext>
            </a:extLst>
          </p:cNvPr>
          <p:cNvSpPr txBox="1"/>
          <p:nvPr/>
        </p:nvSpPr>
        <p:spPr>
          <a:xfrm>
            <a:off x="1695681" y="1452880"/>
            <a:ext cx="8467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範例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D3A9359F-2E09-450E-AB8C-1ECF18F4802A}"/>
              </a:ext>
            </a:extLst>
          </p:cNvPr>
          <p:cNvSpPr txBox="1"/>
          <p:nvPr/>
        </p:nvSpPr>
        <p:spPr>
          <a:xfrm>
            <a:off x="1695681" y="2245422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印出光明亮數值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F190E97-6423-835E-E0A4-B40A1E8FD6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681" y="2791788"/>
            <a:ext cx="5314938" cy="2372236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DBF52E3D-A17E-5410-AB69-18C8AED34A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8857" y="2914754"/>
            <a:ext cx="3183069" cy="2372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7039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390A6005-DD65-B5FF-EA40-9E711C9D47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4958" y="3429000"/>
            <a:ext cx="4207446" cy="3181062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FD7A6FA8-1D69-4835-81A3-179E57792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程式設計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BB06325-CD19-43C6-BB8B-635BA18241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7863" y="1473200"/>
            <a:ext cx="3980138" cy="614586"/>
          </a:xfrm>
        </p:spPr>
        <p:txBody>
          <a:bodyPr>
            <a:normAutofit/>
          </a:bodyPr>
          <a:lstStyle/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Blockly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程式範例</a:t>
            </a:r>
          </a:p>
        </p:txBody>
      </p: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14E418AF-6D15-4656-8669-20139B244525}"/>
              </a:ext>
            </a:extLst>
          </p:cNvPr>
          <p:cNvSpPr txBox="1">
            <a:spLocks/>
          </p:cNvSpPr>
          <p:nvPr/>
        </p:nvSpPr>
        <p:spPr>
          <a:xfrm>
            <a:off x="6547758" y="1326242"/>
            <a:ext cx="3980138" cy="5641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實測結果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C4321DBF-2750-45FE-9306-FCCB6D017C0A}"/>
              </a:ext>
            </a:extLst>
          </p:cNvPr>
          <p:cNvSpPr txBox="1"/>
          <p:nvPr/>
        </p:nvSpPr>
        <p:spPr>
          <a:xfrm>
            <a:off x="8025264" y="237699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按下執行</a:t>
            </a:r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CE872736-85F6-46A6-B451-28CD1174FF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1976" y="1781026"/>
            <a:ext cx="476274" cy="787440"/>
          </a:xfrm>
          <a:prstGeom prst="rect">
            <a:avLst/>
          </a:prstGeom>
        </p:spPr>
      </p:pic>
      <p:pic>
        <p:nvPicPr>
          <p:cNvPr id="16" name="Picture 12" descr="Download Mouse Icon Png Red - Click Clipart - Full Size PNG Image - PNGkit">
            <a:extLst>
              <a:ext uri="{FF2B5EF4-FFF2-40B4-BE49-F238E27FC236}">
                <a16:creationId xmlns:a16="http://schemas.microsoft.com/office/drawing/2014/main" id="{EEDA6DB7-588F-49B8-BD58-0CF3B91B50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0271" y="2013467"/>
            <a:ext cx="603159" cy="640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文字方塊 23">
            <a:extLst>
              <a:ext uri="{FF2B5EF4-FFF2-40B4-BE49-F238E27FC236}">
                <a16:creationId xmlns:a16="http://schemas.microsoft.com/office/drawing/2014/main" id="{BF7E6855-B61D-422B-A129-2ABD5DCCA0BD}"/>
              </a:ext>
            </a:extLst>
          </p:cNvPr>
          <p:cNvSpPr txBox="1"/>
          <p:nvPr/>
        </p:nvSpPr>
        <p:spPr>
          <a:xfrm>
            <a:off x="6880744" y="3009327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電腦依照我們的程式顯示音量數值</a:t>
            </a: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51B808D3-9702-4022-A62E-C361571D59F7}"/>
              </a:ext>
            </a:extLst>
          </p:cNvPr>
          <p:cNvSpPr txBox="1"/>
          <p:nvPr/>
        </p:nvSpPr>
        <p:spPr>
          <a:xfrm>
            <a:off x="1782718" y="2037374"/>
            <a:ext cx="283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lphaLcPeriod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讀取光感測並輸出顯示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4831A70D-2B83-34F8-1D36-1E40459227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811" y="3069764"/>
            <a:ext cx="6225269" cy="301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019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034DF7C6-849B-A14C-D23B-AC3308CC4F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7047" y="2595295"/>
            <a:ext cx="5199572" cy="392068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58219" y="3461852"/>
            <a:ext cx="10238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華康圓體 Std W7" panose="02000700000000000000" pitchFamily="50" charset="-120"/>
                <a:ea typeface="華康圓體 Std W7" panose="02000700000000000000" pitchFamily="50" charset="-120"/>
              </a:rPr>
              <a:t>光線感測</a:t>
            </a:r>
            <a:endParaRPr lang="en-US" altLang="zh-TW" sz="3600" b="1" dirty="0">
              <a:solidFill>
                <a:schemeClr val="tx1">
                  <a:lumMod val="75000"/>
                  <a:lumOff val="25000"/>
                </a:schemeClr>
              </a:solidFill>
              <a:latin typeface="華康圓體 Std W7" panose="02000700000000000000" pitchFamily="50" charset="-120"/>
              <a:ea typeface="華康圓體 Std W7" panose="02000700000000000000" pitchFamily="50" charset="-120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63557146-5898-46B7-B53F-F5AE63CB1254}"/>
              </a:ext>
            </a:extLst>
          </p:cNvPr>
          <p:cNvSpPr txBox="1"/>
          <p:nvPr/>
        </p:nvSpPr>
        <p:spPr>
          <a:xfrm>
            <a:off x="1631633" y="163948"/>
            <a:ext cx="683926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3600" b="1" dirty="0">
                <a:solidFill>
                  <a:srgbClr val="33CC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設計一個光暗而打開照明燈</a:t>
            </a:r>
            <a:endParaRPr lang="zh-TW" altLang="en-US" sz="3600" dirty="0">
              <a:solidFill>
                <a:srgbClr val="33CC33"/>
              </a:solidFill>
            </a:endParaRPr>
          </a:p>
        </p:txBody>
      </p:sp>
      <p:sp>
        <p:nvSpPr>
          <p:cNvPr id="27" name="內容版面配置區 2">
            <a:extLst>
              <a:ext uri="{FF2B5EF4-FFF2-40B4-BE49-F238E27FC236}">
                <a16:creationId xmlns:a16="http://schemas.microsoft.com/office/drawing/2014/main" id="{4146DD4C-A7E9-4307-A4A3-D77022D37E39}"/>
              </a:ext>
            </a:extLst>
          </p:cNvPr>
          <p:cNvSpPr txBox="1">
            <a:spLocks/>
          </p:cNvSpPr>
          <p:nvPr/>
        </p:nvSpPr>
        <p:spPr>
          <a:xfrm>
            <a:off x="1462550" y="920345"/>
            <a:ext cx="10312629" cy="208955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功能描述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pPr marL="485998" lvl="1" indent="-161981"/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當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EPY-Plus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的光敏感測器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經由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ADC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把明暗度轉換成亮度數值</a:t>
            </a: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85998" lvl="1" indent="-161981"/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判斷亮度數值大小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數值越大光線越亮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反之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數值小亮度越暗</a:t>
            </a: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85998" lvl="1" indent="-161981"/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如果光線亮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則表現心情愉快並亮愛心圖示一段短時間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之後滅燈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再偵測光線亮度重複作出亮滅心情的圖示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F03C810E-3401-4DD8-B4A1-A2BE58018966}"/>
              </a:ext>
            </a:extLst>
          </p:cNvPr>
          <p:cNvSpPr txBox="1"/>
          <p:nvPr/>
        </p:nvSpPr>
        <p:spPr>
          <a:xfrm>
            <a:off x="1462550" y="2485229"/>
            <a:ext cx="891778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應用範例</a:t>
            </a:r>
            <a:endParaRPr lang="zh-CN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CB42E190-566B-4CC3-AB9B-5C893DB7EE67}"/>
              </a:ext>
            </a:extLst>
          </p:cNvPr>
          <p:cNvSpPr txBox="1"/>
          <p:nvPr/>
        </p:nvSpPr>
        <p:spPr>
          <a:xfrm>
            <a:off x="9463822" y="3009900"/>
            <a:ext cx="266472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程式說明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—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讀取光敏感測器類比輸入並判斷其亮度數值是否大於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800</a:t>
            </a:r>
          </a:p>
          <a:p>
            <a:pPr algn="l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如果大於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800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就點亮愛心圖示維持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1.0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秒否則就熄滅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4" name="書卷: 垂直 33">
            <a:extLst>
              <a:ext uri="{FF2B5EF4-FFF2-40B4-BE49-F238E27FC236}">
                <a16:creationId xmlns:a16="http://schemas.microsoft.com/office/drawing/2014/main" id="{2F01AF08-BC29-4534-8269-E9099E518187}"/>
              </a:ext>
            </a:extLst>
          </p:cNvPr>
          <p:cNvSpPr/>
          <p:nvPr/>
        </p:nvSpPr>
        <p:spPr>
          <a:xfrm>
            <a:off x="7650459" y="5632855"/>
            <a:ext cx="3690022" cy="1009142"/>
          </a:xfrm>
          <a:prstGeom prst="verticalScroll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§</a:t>
            </a:r>
            <a:r>
              <a:rPr lang="zh-TW" altLang="en-US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改變亮度判斷數值來看其反應結果</a:t>
            </a:r>
            <a:endParaRPr lang="en-US" altLang="zh-TW" dirty="0">
              <a:solidFill>
                <a:srgbClr val="0000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5BDD3DC3-8F66-6E25-6B09-92D0B5BA48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2550" y="3119966"/>
            <a:ext cx="1617524" cy="2710062"/>
          </a:xfrm>
          <a:prstGeom prst="rect">
            <a:avLst/>
          </a:prstGeom>
        </p:spPr>
      </p:pic>
      <p:pic>
        <p:nvPicPr>
          <p:cNvPr id="4" name="Google Shape;408;p33">
            <a:extLst>
              <a:ext uri="{FF2B5EF4-FFF2-40B4-BE49-F238E27FC236}">
                <a16:creationId xmlns:a16="http://schemas.microsoft.com/office/drawing/2014/main" id="{67F8BA54-1B07-9310-D504-9A4B9604581D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75540" y="4181404"/>
            <a:ext cx="809067" cy="4416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305186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0B25C846-6761-3433-1C1E-B2410D7183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1489" y="2365839"/>
            <a:ext cx="3462711" cy="4398825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37B9992E-8FE6-DC79-6C6E-0947A6D5E266}"/>
              </a:ext>
            </a:extLst>
          </p:cNvPr>
          <p:cNvSpPr txBox="1"/>
          <p:nvPr/>
        </p:nvSpPr>
        <p:spPr>
          <a:xfrm>
            <a:off x="1631633" y="163948"/>
            <a:ext cx="683926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3600" b="1" dirty="0">
                <a:solidFill>
                  <a:srgbClr val="33CC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設計一個光暗而打開照明燈</a:t>
            </a:r>
            <a:endParaRPr lang="zh-TW" altLang="en-US" sz="3600" dirty="0">
              <a:solidFill>
                <a:srgbClr val="33CC33"/>
              </a:solidFill>
            </a:endParaRP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996A89AE-3CFE-94A2-D888-80823E685C4A}"/>
              </a:ext>
            </a:extLst>
          </p:cNvPr>
          <p:cNvSpPr txBox="1">
            <a:spLocks/>
          </p:cNvSpPr>
          <p:nvPr/>
        </p:nvSpPr>
        <p:spPr>
          <a:xfrm>
            <a:off x="1462550" y="920345"/>
            <a:ext cx="10312629" cy="208955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功能描述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pPr marL="485998" lvl="1" indent="-161981"/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當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EPY-Plus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的光敏感測器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經由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ADC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把明暗度轉換成亮度數值</a:t>
            </a: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85998" lvl="1" indent="-161981"/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判斷亮度數值大小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數值越小光線越暗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反之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數值大亮度越亮</a:t>
            </a: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85998" lvl="1" indent="-161981"/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如果光線太暗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則點亮彩色燈一段短時間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之後滅燈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再偵測光線亮度重複作出亮滅彩色燈的動作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4CC330F-7742-7589-D5C1-2062F7D208A2}"/>
              </a:ext>
            </a:extLst>
          </p:cNvPr>
          <p:cNvSpPr txBox="1"/>
          <p:nvPr/>
        </p:nvSpPr>
        <p:spPr>
          <a:xfrm>
            <a:off x="1462550" y="2292301"/>
            <a:ext cx="891778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應用範例</a:t>
            </a:r>
            <a:endParaRPr lang="zh-CN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A4E1F03-23ED-C480-B44F-AB04AB882D87}"/>
              </a:ext>
            </a:extLst>
          </p:cNvPr>
          <p:cNvSpPr txBox="1"/>
          <p:nvPr/>
        </p:nvSpPr>
        <p:spPr>
          <a:xfrm>
            <a:off x="7959018" y="2773900"/>
            <a:ext cx="40005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程式說明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—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讀取光敏感測器類比輸入並判斷其亮度數值是否小於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200</a:t>
            </a:r>
          </a:p>
          <a:p>
            <a:pPr algn="l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如果小於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200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就點亮彩色燈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維持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0.3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秒否則就熄滅彩色燈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993132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29069" y="2906922"/>
            <a:ext cx="7674902" cy="1325563"/>
          </a:xfrm>
        </p:spPr>
        <p:txBody>
          <a:bodyPr/>
          <a:lstStyle/>
          <a:p>
            <a:pPr algn="ctr"/>
            <a:r>
              <a:rPr lang="zh-TW" altLang="en-US" dirty="0">
                <a:latin typeface="華康圓體 Std W3" panose="02000300000000000000" pitchFamily="50" charset="-120"/>
                <a:ea typeface="華康圓體 Std W3" panose="02000300000000000000" pitchFamily="50" charset="-120"/>
              </a:rPr>
              <a:t>不同情境的燈光功能設計 </a:t>
            </a:r>
          </a:p>
        </p:txBody>
      </p:sp>
    </p:spTree>
    <p:extLst>
      <p:ext uri="{BB962C8B-B14F-4D97-AF65-F5344CB8AC3E}">
        <p14:creationId xmlns:p14="http://schemas.microsoft.com/office/powerpoint/2010/main" val="2736585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向右箭號 8"/>
          <p:cNvSpPr/>
          <p:nvPr/>
        </p:nvSpPr>
        <p:spPr>
          <a:xfrm>
            <a:off x="4140120" y="3820584"/>
            <a:ext cx="416276" cy="2883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標題 1"/>
          <p:cNvSpPr txBox="1">
            <a:spLocks/>
          </p:cNvSpPr>
          <p:nvPr/>
        </p:nvSpPr>
        <p:spPr>
          <a:xfrm>
            <a:off x="4674232" y="3446725"/>
            <a:ext cx="2200803" cy="115114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2400" dirty="0">
                <a:latin typeface="華康圓體 Std W3" panose="02000300000000000000" pitchFamily="50" charset="-120"/>
                <a:ea typeface="華康圓體 Std W3" panose="02000300000000000000" pitchFamily="50" charset="-120"/>
              </a:rPr>
              <a:t>顏色</a:t>
            </a:r>
            <a:endParaRPr lang="en-US" altLang="zh-TW" sz="2400" dirty="0">
              <a:latin typeface="華康圓體 Std W3" panose="02000300000000000000" pitchFamily="50" charset="-120"/>
              <a:ea typeface="華康圓體 Std W3" panose="02000300000000000000" pitchFamily="50" charset="-120"/>
            </a:endParaRPr>
          </a:p>
          <a:p>
            <a:pPr algn="ctr"/>
            <a:r>
              <a:rPr lang="zh-TW" altLang="en-US" sz="2400" dirty="0">
                <a:latin typeface="華康圓體 Std W3" panose="02000300000000000000" pitchFamily="50" charset="-120"/>
                <a:ea typeface="華康圓體 Std W3" panose="02000300000000000000" pitchFamily="50" charset="-120"/>
              </a:rPr>
              <a:t>亮度</a:t>
            </a:r>
            <a:endParaRPr lang="en-US" altLang="zh-TW" sz="2400" dirty="0">
              <a:latin typeface="華康圓體 Std W3" panose="02000300000000000000" pitchFamily="50" charset="-120"/>
              <a:ea typeface="華康圓體 Std W3" panose="02000300000000000000" pitchFamily="50" charset="-120"/>
            </a:endParaRPr>
          </a:p>
          <a:p>
            <a:pPr algn="ctr"/>
            <a:r>
              <a:rPr lang="zh-TW" altLang="en-US" sz="2400" dirty="0">
                <a:latin typeface="華康圓體 Std W3" panose="02000300000000000000" pitchFamily="50" charset="-120"/>
                <a:ea typeface="華康圓體 Std W3" panose="02000300000000000000" pitchFamily="50" charset="-120"/>
              </a:rPr>
              <a:t>時間</a:t>
            </a:r>
            <a:endParaRPr lang="en-US" altLang="zh-TW" sz="2400" dirty="0">
              <a:latin typeface="華康圓體 Std W3" panose="02000300000000000000" pitchFamily="50" charset="-120"/>
              <a:ea typeface="華康圓體 Std W3" panose="02000300000000000000" pitchFamily="50" charset="-120"/>
            </a:endParaRPr>
          </a:p>
          <a:p>
            <a:pPr algn="ctr"/>
            <a:r>
              <a:rPr lang="zh-TW" altLang="en-US" dirty="0">
                <a:latin typeface="華康圓體 Std W3" panose="02000300000000000000" pitchFamily="50" charset="-120"/>
                <a:ea typeface="華康圓體 Std W3" panose="02000300000000000000" pitchFamily="50" charset="-120"/>
              </a:rPr>
              <a:t> </a:t>
            </a:r>
            <a:br>
              <a:rPr lang="en-US" altLang="zh-TW" dirty="0">
                <a:latin typeface="華康圓體 Std W3" panose="02000300000000000000" pitchFamily="50" charset="-120"/>
                <a:ea typeface="華康圓體 Std W3" panose="02000300000000000000" pitchFamily="50" charset="-120"/>
              </a:rPr>
            </a:br>
            <a:endParaRPr lang="zh-TW" altLang="en-US" dirty="0">
              <a:latin typeface="華康圓體 Std W3" panose="02000300000000000000" pitchFamily="50" charset="-120"/>
              <a:ea typeface="華康圓體 Std W3" panose="02000300000000000000" pitchFamily="50" charset="-120"/>
            </a:endParaRPr>
          </a:p>
        </p:txBody>
      </p:sp>
      <p:sp>
        <p:nvSpPr>
          <p:cNvPr id="11" name="向右箭號 10"/>
          <p:cNvSpPr/>
          <p:nvPr/>
        </p:nvSpPr>
        <p:spPr>
          <a:xfrm>
            <a:off x="7174352" y="3733934"/>
            <a:ext cx="416276" cy="2883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2717681" y="3733934"/>
            <a:ext cx="1123122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華康圓體 Std W3" panose="02000300000000000000" pitchFamily="50" charset="-120"/>
                <a:ea typeface="華康圓體 Std W3" panose="02000300000000000000" pitchFamily="50" charset="-120"/>
              </a:rPr>
              <a:t> 開燈</a:t>
            </a:r>
            <a:endParaRPr lang="en-US" sz="2400" dirty="0">
              <a:latin typeface="華康圓體 Std W3" panose="02000300000000000000" pitchFamily="50" charset="-120"/>
              <a:ea typeface="華康圓體 Std W3" panose="02000300000000000000" pitchFamily="50" charset="-12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7762459" y="3647283"/>
            <a:ext cx="1123122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華康圓體 Std W3" panose="02000300000000000000" pitchFamily="50" charset="-120"/>
                <a:ea typeface="華康圓體 Std W3" panose="02000300000000000000" pitchFamily="50" charset="-120"/>
              </a:rPr>
              <a:t> 關燈</a:t>
            </a:r>
            <a:endParaRPr lang="en-US" sz="2400" dirty="0">
              <a:latin typeface="華康圓體 Std W3" panose="02000300000000000000" pitchFamily="50" charset="-120"/>
              <a:ea typeface="華康圓體 Std W3" panose="02000300000000000000" pitchFamily="50" charset="-120"/>
            </a:endParaRPr>
          </a:p>
        </p:txBody>
      </p:sp>
      <p:sp>
        <p:nvSpPr>
          <p:cNvPr id="14" name="橢圓形圖說文字 13"/>
          <p:cNvSpPr/>
          <p:nvPr/>
        </p:nvSpPr>
        <p:spPr>
          <a:xfrm>
            <a:off x="2321258" y="1252329"/>
            <a:ext cx="2608551" cy="1828799"/>
          </a:xfrm>
          <a:prstGeom prst="wedgeEllipseCallo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zh-TW" altLang="en-US" sz="2400" dirty="0">
                <a:latin typeface="華康圓體 Std W3" panose="02000300000000000000" pitchFamily="50" charset="-120"/>
                <a:ea typeface="華康圓體 Std W3" panose="02000300000000000000" pitchFamily="50" charset="-120"/>
              </a:rPr>
              <a:t>甚麼時候</a:t>
            </a:r>
            <a:r>
              <a:rPr lang="en-US" altLang="zh-TW" sz="2400" dirty="0">
                <a:latin typeface="華康圓體 Std W3" panose="02000300000000000000" pitchFamily="50" charset="-120"/>
                <a:ea typeface="華康圓體 Std W3" panose="02000300000000000000" pitchFamily="50" charset="-120"/>
              </a:rPr>
              <a:t>?</a:t>
            </a:r>
          </a:p>
          <a:p>
            <a:pPr marL="342900" indent="-342900">
              <a:buAutoNum type="arabicPeriod"/>
            </a:pPr>
            <a:r>
              <a:rPr lang="zh-TW" altLang="en-US" sz="2400" dirty="0">
                <a:latin typeface="華康圓體 Std W3" panose="02000300000000000000" pitchFamily="50" charset="-120"/>
                <a:ea typeface="華康圓體 Std W3" panose="02000300000000000000" pitchFamily="50" charset="-120"/>
              </a:rPr>
              <a:t>誰</a:t>
            </a:r>
            <a:r>
              <a:rPr lang="en-US" altLang="zh-TW" sz="2400" dirty="0">
                <a:latin typeface="華康圓體 Std W3" panose="02000300000000000000" pitchFamily="50" charset="-120"/>
                <a:ea typeface="華康圓體 Std W3" panose="02000300000000000000" pitchFamily="50" charset="-120"/>
              </a:rPr>
              <a:t>?</a:t>
            </a:r>
            <a:endParaRPr lang="en-US" sz="2400" dirty="0">
              <a:latin typeface="華康圓體 Std W3" panose="02000300000000000000" pitchFamily="50" charset="-120"/>
              <a:ea typeface="華康圓體 Std W3" panose="02000300000000000000" pitchFamily="50" charset="-120"/>
            </a:endParaRPr>
          </a:p>
        </p:txBody>
      </p:sp>
      <p:sp>
        <p:nvSpPr>
          <p:cNvPr id="15" name="橢圓形圖說文字 14"/>
          <p:cNvSpPr/>
          <p:nvPr/>
        </p:nvSpPr>
        <p:spPr>
          <a:xfrm>
            <a:off x="7590628" y="1252328"/>
            <a:ext cx="2608551" cy="1828799"/>
          </a:xfrm>
          <a:prstGeom prst="wedgeEllipseCallo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zh-TW" altLang="en-US" sz="2400" dirty="0">
                <a:latin typeface="華康圓體 Std W3" panose="02000300000000000000" pitchFamily="50" charset="-120"/>
                <a:ea typeface="華康圓體 Std W3" panose="02000300000000000000" pitchFamily="50" charset="-120"/>
              </a:rPr>
              <a:t>甚麼時候</a:t>
            </a:r>
            <a:r>
              <a:rPr lang="en-US" altLang="zh-TW" sz="2400" dirty="0">
                <a:latin typeface="華康圓體 Std W3" panose="02000300000000000000" pitchFamily="50" charset="-120"/>
                <a:ea typeface="華康圓體 Std W3" panose="02000300000000000000" pitchFamily="50" charset="-120"/>
              </a:rPr>
              <a:t>?</a:t>
            </a:r>
          </a:p>
          <a:p>
            <a:pPr marL="342900" indent="-342900">
              <a:buAutoNum type="arabicPeriod"/>
            </a:pPr>
            <a:r>
              <a:rPr lang="zh-TW" altLang="en-US" sz="2400" dirty="0">
                <a:latin typeface="華康圓體 Std W3" panose="02000300000000000000" pitchFamily="50" charset="-120"/>
                <a:ea typeface="華康圓體 Std W3" panose="02000300000000000000" pitchFamily="50" charset="-120"/>
              </a:rPr>
              <a:t>誰</a:t>
            </a:r>
            <a:r>
              <a:rPr lang="en-US" altLang="zh-TW" sz="2400" dirty="0">
                <a:latin typeface="華康圓體 Std W3" panose="02000300000000000000" pitchFamily="50" charset="-120"/>
                <a:ea typeface="華康圓體 Std W3" panose="02000300000000000000" pitchFamily="50" charset="-120"/>
              </a:rPr>
              <a:t>?</a:t>
            </a:r>
            <a:endParaRPr lang="en-US" sz="2400" dirty="0">
              <a:latin typeface="華康圓體 Std W3" panose="02000300000000000000" pitchFamily="50" charset="-120"/>
              <a:ea typeface="華康圓體 Std W3" panose="02000300000000000000" pitchFamily="50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05842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向右箭號 5"/>
          <p:cNvSpPr/>
          <p:nvPr/>
        </p:nvSpPr>
        <p:spPr>
          <a:xfrm>
            <a:off x="4507868" y="868663"/>
            <a:ext cx="416276" cy="2883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標題 1"/>
          <p:cNvSpPr txBox="1">
            <a:spLocks/>
          </p:cNvSpPr>
          <p:nvPr/>
        </p:nvSpPr>
        <p:spPr>
          <a:xfrm>
            <a:off x="5041980" y="494804"/>
            <a:ext cx="2200803" cy="115114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2400" dirty="0">
                <a:latin typeface="華康圓體 Std W3" panose="02000300000000000000" pitchFamily="50" charset="-120"/>
                <a:ea typeface="華康圓體 Std W3" panose="02000300000000000000" pitchFamily="50" charset="-120"/>
              </a:rPr>
              <a:t>顏色</a:t>
            </a:r>
            <a:endParaRPr lang="en-US" altLang="zh-TW" sz="2400" dirty="0">
              <a:latin typeface="華康圓體 Std W3" panose="02000300000000000000" pitchFamily="50" charset="-120"/>
              <a:ea typeface="華康圓體 Std W3" panose="02000300000000000000" pitchFamily="50" charset="-120"/>
            </a:endParaRPr>
          </a:p>
          <a:p>
            <a:pPr algn="ctr"/>
            <a:r>
              <a:rPr lang="zh-TW" altLang="en-US" sz="2400" dirty="0">
                <a:latin typeface="華康圓體 Std W3" panose="02000300000000000000" pitchFamily="50" charset="-120"/>
                <a:ea typeface="華康圓體 Std W3" panose="02000300000000000000" pitchFamily="50" charset="-120"/>
              </a:rPr>
              <a:t>亮度</a:t>
            </a:r>
            <a:endParaRPr lang="en-US" altLang="zh-TW" sz="2400" dirty="0">
              <a:latin typeface="華康圓體 Std W3" panose="02000300000000000000" pitchFamily="50" charset="-120"/>
              <a:ea typeface="華康圓體 Std W3" panose="02000300000000000000" pitchFamily="50" charset="-120"/>
            </a:endParaRPr>
          </a:p>
          <a:p>
            <a:pPr algn="ctr"/>
            <a:r>
              <a:rPr lang="zh-TW" altLang="en-US" sz="2400" dirty="0">
                <a:latin typeface="華康圓體 Std W3" panose="02000300000000000000" pitchFamily="50" charset="-120"/>
                <a:ea typeface="華康圓體 Std W3" panose="02000300000000000000" pitchFamily="50" charset="-120"/>
              </a:rPr>
              <a:t>時間</a:t>
            </a:r>
            <a:endParaRPr lang="en-US" altLang="zh-TW" sz="2400" dirty="0">
              <a:latin typeface="華康圓體 Std W3" panose="02000300000000000000" pitchFamily="50" charset="-120"/>
              <a:ea typeface="華康圓體 Std W3" panose="02000300000000000000" pitchFamily="50" charset="-120"/>
            </a:endParaRPr>
          </a:p>
          <a:p>
            <a:pPr algn="ctr"/>
            <a:r>
              <a:rPr lang="zh-TW" altLang="en-US" dirty="0">
                <a:latin typeface="華康圓體 Std W3" panose="02000300000000000000" pitchFamily="50" charset="-120"/>
                <a:ea typeface="華康圓體 Std W3" panose="02000300000000000000" pitchFamily="50" charset="-120"/>
              </a:rPr>
              <a:t> </a:t>
            </a:r>
            <a:br>
              <a:rPr lang="en-US" altLang="zh-TW" dirty="0">
                <a:latin typeface="華康圓體 Std W3" panose="02000300000000000000" pitchFamily="50" charset="-120"/>
                <a:ea typeface="華康圓體 Std W3" panose="02000300000000000000" pitchFamily="50" charset="-120"/>
              </a:rPr>
            </a:br>
            <a:endParaRPr lang="zh-TW" altLang="en-US" dirty="0">
              <a:latin typeface="華康圓體 Std W3" panose="02000300000000000000" pitchFamily="50" charset="-120"/>
              <a:ea typeface="華康圓體 Std W3" panose="02000300000000000000" pitchFamily="50" charset="-120"/>
            </a:endParaRPr>
          </a:p>
        </p:txBody>
      </p:sp>
      <p:sp>
        <p:nvSpPr>
          <p:cNvPr id="9" name="向右箭號 8"/>
          <p:cNvSpPr/>
          <p:nvPr/>
        </p:nvSpPr>
        <p:spPr>
          <a:xfrm>
            <a:off x="7542100" y="782013"/>
            <a:ext cx="416276" cy="2883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3085429" y="782013"/>
            <a:ext cx="1123122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華康圓體 Std W3" panose="02000300000000000000" pitchFamily="50" charset="-120"/>
                <a:ea typeface="華康圓體 Std W3" panose="02000300000000000000" pitchFamily="50" charset="-120"/>
              </a:rPr>
              <a:t> 開燈</a:t>
            </a:r>
            <a:endParaRPr lang="en-US" sz="2400" dirty="0">
              <a:latin typeface="華康圓體 Std W3" panose="02000300000000000000" pitchFamily="50" charset="-120"/>
              <a:ea typeface="華康圓體 Std W3" panose="02000300000000000000" pitchFamily="50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8130207" y="695362"/>
            <a:ext cx="1123122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華康圓體 Std W3" panose="02000300000000000000" pitchFamily="50" charset="-120"/>
                <a:ea typeface="華康圓體 Std W3" panose="02000300000000000000" pitchFamily="50" charset="-120"/>
              </a:rPr>
              <a:t> 關燈</a:t>
            </a:r>
            <a:endParaRPr lang="en-US" sz="2400" dirty="0">
              <a:latin typeface="華康圓體 Std W3" panose="02000300000000000000" pitchFamily="50" charset="-120"/>
              <a:ea typeface="華康圓體 Std W3" panose="02000300000000000000" pitchFamily="50" charset="-120"/>
            </a:endParaRPr>
          </a:p>
        </p:txBody>
      </p:sp>
      <p:pic>
        <p:nvPicPr>
          <p:cNvPr id="6146" name="Picture 2" descr="查看來源圖片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9138" y="2064692"/>
            <a:ext cx="6993538" cy="3924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38E4A8B6-BA40-641C-50B5-EAB3C0027F3E}"/>
              </a:ext>
            </a:extLst>
          </p:cNvPr>
          <p:cNvSpPr txBox="1"/>
          <p:nvPr/>
        </p:nvSpPr>
        <p:spPr>
          <a:xfrm>
            <a:off x="5638021" y="6070808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讀書時</a:t>
            </a:r>
          </a:p>
        </p:txBody>
      </p:sp>
    </p:spTree>
    <p:extLst>
      <p:ext uri="{BB962C8B-B14F-4D97-AF65-F5344CB8AC3E}">
        <p14:creationId xmlns:p14="http://schemas.microsoft.com/office/powerpoint/2010/main" val="3469658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向右箭號 5"/>
          <p:cNvSpPr/>
          <p:nvPr/>
        </p:nvSpPr>
        <p:spPr>
          <a:xfrm>
            <a:off x="4507868" y="868663"/>
            <a:ext cx="416276" cy="2883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標題 1"/>
          <p:cNvSpPr txBox="1">
            <a:spLocks/>
          </p:cNvSpPr>
          <p:nvPr/>
        </p:nvSpPr>
        <p:spPr>
          <a:xfrm>
            <a:off x="5041980" y="494804"/>
            <a:ext cx="2200803" cy="115114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2400" dirty="0">
                <a:latin typeface="華康圓體 Std W3" panose="02000300000000000000" pitchFamily="50" charset="-120"/>
                <a:ea typeface="華康圓體 Std W3" panose="02000300000000000000" pitchFamily="50" charset="-120"/>
              </a:rPr>
              <a:t>顏色</a:t>
            </a:r>
            <a:endParaRPr lang="en-US" altLang="zh-TW" sz="2400" dirty="0">
              <a:latin typeface="華康圓體 Std W3" panose="02000300000000000000" pitchFamily="50" charset="-120"/>
              <a:ea typeface="華康圓體 Std W3" panose="02000300000000000000" pitchFamily="50" charset="-120"/>
            </a:endParaRPr>
          </a:p>
          <a:p>
            <a:pPr algn="ctr"/>
            <a:r>
              <a:rPr lang="zh-TW" altLang="en-US" sz="2400" dirty="0">
                <a:latin typeface="華康圓體 Std W3" panose="02000300000000000000" pitchFamily="50" charset="-120"/>
                <a:ea typeface="華康圓體 Std W3" panose="02000300000000000000" pitchFamily="50" charset="-120"/>
              </a:rPr>
              <a:t>亮度</a:t>
            </a:r>
            <a:endParaRPr lang="en-US" altLang="zh-TW" sz="2400" dirty="0">
              <a:latin typeface="華康圓體 Std W3" panose="02000300000000000000" pitchFamily="50" charset="-120"/>
              <a:ea typeface="華康圓體 Std W3" panose="02000300000000000000" pitchFamily="50" charset="-120"/>
            </a:endParaRPr>
          </a:p>
          <a:p>
            <a:pPr algn="ctr"/>
            <a:r>
              <a:rPr lang="zh-TW" altLang="en-US" sz="2400" dirty="0">
                <a:latin typeface="華康圓體 Std W3" panose="02000300000000000000" pitchFamily="50" charset="-120"/>
                <a:ea typeface="華康圓體 Std W3" panose="02000300000000000000" pitchFamily="50" charset="-120"/>
              </a:rPr>
              <a:t>時間</a:t>
            </a:r>
            <a:endParaRPr lang="en-US" altLang="zh-TW" sz="2400" dirty="0">
              <a:latin typeface="華康圓體 Std W3" panose="02000300000000000000" pitchFamily="50" charset="-120"/>
              <a:ea typeface="華康圓體 Std W3" panose="02000300000000000000" pitchFamily="50" charset="-120"/>
            </a:endParaRPr>
          </a:p>
          <a:p>
            <a:pPr algn="ctr"/>
            <a:r>
              <a:rPr lang="zh-TW" altLang="en-US" dirty="0">
                <a:latin typeface="華康圓體 Std W3" panose="02000300000000000000" pitchFamily="50" charset="-120"/>
                <a:ea typeface="華康圓體 Std W3" panose="02000300000000000000" pitchFamily="50" charset="-120"/>
              </a:rPr>
              <a:t> </a:t>
            </a:r>
            <a:br>
              <a:rPr lang="en-US" altLang="zh-TW" dirty="0">
                <a:latin typeface="華康圓體 Std W3" panose="02000300000000000000" pitchFamily="50" charset="-120"/>
                <a:ea typeface="華康圓體 Std W3" panose="02000300000000000000" pitchFamily="50" charset="-120"/>
              </a:rPr>
            </a:br>
            <a:endParaRPr lang="zh-TW" altLang="en-US" dirty="0">
              <a:latin typeface="華康圓體 Std W3" panose="02000300000000000000" pitchFamily="50" charset="-120"/>
              <a:ea typeface="華康圓體 Std W3" panose="02000300000000000000" pitchFamily="50" charset="-120"/>
            </a:endParaRPr>
          </a:p>
        </p:txBody>
      </p:sp>
      <p:sp>
        <p:nvSpPr>
          <p:cNvPr id="9" name="向右箭號 8"/>
          <p:cNvSpPr/>
          <p:nvPr/>
        </p:nvSpPr>
        <p:spPr>
          <a:xfrm>
            <a:off x="7542100" y="782013"/>
            <a:ext cx="416276" cy="2883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3085429" y="782013"/>
            <a:ext cx="1123122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華康圓體 Std W3" panose="02000300000000000000" pitchFamily="50" charset="-120"/>
                <a:ea typeface="華康圓體 Std W3" panose="02000300000000000000" pitchFamily="50" charset="-120"/>
              </a:rPr>
              <a:t> 開燈</a:t>
            </a:r>
            <a:endParaRPr lang="en-US" sz="2400" dirty="0">
              <a:latin typeface="華康圓體 Std W3" panose="02000300000000000000" pitchFamily="50" charset="-120"/>
              <a:ea typeface="華康圓體 Std W3" panose="02000300000000000000" pitchFamily="50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8130207" y="695362"/>
            <a:ext cx="1123122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華康圓體 Std W3" panose="02000300000000000000" pitchFamily="50" charset="-120"/>
                <a:ea typeface="華康圓體 Std W3" panose="02000300000000000000" pitchFamily="50" charset="-120"/>
              </a:rPr>
              <a:t> 關燈</a:t>
            </a:r>
            <a:endParaRPr lang="en-US" sz="2400" dirty="0">
              <a:latin typeface="華康圓體 Std W3" panose="02000300000000000000" pitchFamily="50" charset="-120"/>
              <a:ea typeface="華康圓體 Std W3" panose="02000300000000000000" pitchFamily="50" charset="-120"/>
            </a:endParaRPr>
          </a:p>
        </p:txBody>
      </p:sp>
      <p:pic>
        <p:nvPicPr>
          <p:cNvPr id="5122" name="Picture 2" descr="查看來源圖片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2393" y="1904036"/>
            <a:ext cx="7419975" cy="4171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0C3D4C45-3434-F7CF-729E-34EE76123A09}"/>
              </a:ext>
            </a:extLst>
          </p:cNvPr>
          <p:cNvSpPr txBox="1"/>
          <p:nvPr/>
        </p:nvSpPr>
        <p:spPr>
          <a:xfrm>
            <a:off x="5638021" y="6070808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睡覺時</a:t>
            </a:r>
          </a:p>
        </p:txBody>
      </p:sp>
    </p:spTree>
    <p:extLst>
      <p:ext uri="{BB962C8B-B14F-4D97-AF65-F5344CB8AC3E}">
        <p14:creationId xmlns:p14="http://schemas.microsoft.com/office/powerpoint/2010/main" val="2754117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向右箭號 8"/>
          <p:cNvSpPr/>
          <p:nvPr/>
        </p:nvSpPr>
        <p:spPr>
          <a:xfrm>
            <a:off x="3673289" y="3638755"/>
            <a:ext cx="572850" cy="4013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標題 1"/>
          <p:cNvSpPr txBox="1">
            <a:spLocks/>
          </p:cNvSpPr>
          <p:nvPr/>
        </p:nvSpPr>
        <p:spPr>
          <a:xfrm>
            <a:off x="4601980" y="3208834"/>
            <a:ext cx="3028594" cy="160235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2400" dirty="0">
                <a:solidFill>
                  <a:srgbClr val="FF0000"/>
                </a:solidFill>
                <a:latin typeface="華康圓體 Std W3" panose="02000300000000000000" pitchFamily="50" charset="-120"/>
                <a:ea typeface="華康圓體 Std W3" panose="02000300000000000000" pitchFamily="50" charset="-120"/>
              </a:rPr>
              <a:t>如何調整</a:t>
            </a:r>
            <a:endParaRPr lang="en-US" altLang="zh-TW" sz="2400" dirty="0">
              <a:solidFill>
                <a:srgbClr val="FF0000"/>
              </a:solidFill>
              <a:latin typeface="華康圓體 Std W3" panose="02000300000000000000" pitchFamily="50" charset="-120"/>
              <a:ea typeface="華康圓體 Std W3" panose="02000300000000000000" pitchFamily="50" charset="-120"/>
            </a:endParaRPr>
          </a:p>
          <a:p>
            <a:pPr algn="ctr"/>
            <a:r>
              <a:rPr lang="zh-TW" altLang="en-US" sz="2400" dirty="0">
                <a:latin typeface="華康圓體 Std W3" panose="02000300000000000000" pitchFamily="50" charset="-120"/>
                <a:ea typeface="華康圓體 Std W3" panose="02000300000000000000" pitchFamily="50" charset="-120"/>
              </a:rPr>
              <a:t>顏色</a:t>
            </a:r>
            <a:endParaRPr lang="en-US" altLang="zh-TW" sz="2400" dirty="0">
              <a:latin typeface="華康圓體 Std W3" panose="02000300000000000000" pitchFamily="50" charset="-120"/>
              <a:ea typeface="華康圓體 Std W3" panose="02000300000000000000" pitchFamily="50" charset="-120"/>
            </a:endParaRPr>
          </a:p>
          <a:p>
            <a:pPr algn="ctr"/>
            <a:r>
              <a:rPr lang="zh-TW" altLang="en-US" sz="2400" dirty="0">
                <a:latin typeface="華康圓體 Std W3" panose="02000300000000000000" pitchFamily="50" charset="-120"/>
                <a:ea typeface="華康圓體 Std W3" panose="02000300000000000000" pitchFamily="50" charset="-120"/>
              </a:rPr>
              <a:t>亮度</a:t>
            </a:r>
            <a:endParaRPr lang="en-US" altLang="zh-TW" sz="2400" dirty="0">
              <a:latin typeface="華康圓體 Std W3" panose="02000300000000000000" pitchFamily="50" charset="-120"/>
              <a:ea typeface="華康圓體 Std W3" panose="02000300000000000000" pitchFamily="50" charset="-120"/>
            </a:endParaRPr>
          </a:p>
          <a:p>
            <a:pPr algn="ctr"/>
            <a:r>
              <a:rPr lang="zh-TW" altLang="en-US" sz="2400" dirty="0">
                <a:latin typeface="華康圓體 Std W3" panose="02000300000000000000" pitchFamily="50" charset="-120"/>
                <a:ea typeface="華康圓體 Std W3" panose="02000300000000000000" pitchFamily="50" charset="-120"/>
              </a:rPr>
              <a:t>時間</a:t>
            </a:r>
            <a:endParaRPr lang="en-US" altLang="zh-TW" sz="2400" dirty="0">
              <a:latin typeface="華康圓體 Std W3" panose="02000300000000000000" pitchFamily="50" charset="-120"/>
              <a:ea typeface="華康圓體 Std W3" panose="02000300000000000000" pitchFamily="50" charset="-120"/>
            </a:endParaRPr>
          </a:p>
          <a:p>
            <a:pPr algn="ctr"/>
            <a:r>
              <a:rPr lang="zh-TW" altLang="en-US" dirty="0">
                <a:latin typeface="華康圓體 Std W3" panose="02000300000000000000" pitchFamily="50" charset="-120"/>
                <a:ea typeface="華康圓體 Std W3" panose="02000300000000000000" pitchFamily="50" charset="-120"/>
              </a:rPr>
              <a:t> </a:t>
            </a:r>
            <a:br>
              <a:rPr lang="en-US" altLang="zh-TW" dirty="0">
                <a:latin typeface="華康圓體 Std W3" panose="02000300000000000000" pitchFamily="50" charset="-120"/>
                <a:ea typeface="華康圓體 Std W3" panose="02000300000000000000" pitchFamily="50" charset="-120"/>
              </a:rPr>
            </a:br>
            <a:endParaRPr lang="zh-TW" altLang="en-US" dirty="0">
              <a:latin typeface="華康圓體 Std W3" panose="02000300000000000000" pitchFamily="50" charset="-120"/>
              <a:ea typeface="華康圓體 Std W3" panose="02000300000000000000" pitchFamily="50" charset="-120"/>
            </a:endParaRPr>
          </a:p>
        </p:txBody>
      </p:sp>
      <p:sp>
        <p:nvSpPr>
          <p:cNvPr id="11" name="向右箭號 10"/>
          <p:cNvSpPr/>
          <p:nvPr/>
        </p:nvSpPr>
        <p:spPr>
          <a:xfrm>
            <a:off x="7986416" y="3608619"/>
            <a:ext cx="572850" cy="4013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1902670" y="3608619"/>
            <a:ext cx="1545563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rgbClr val="FF0000"/>
                </a:solidFill>
                <a:latin typeface="華康圓體 Std W3" panose="02000300000000000000" pitchFamily="50" charset="-120"/>
                <a:ea typeface="華康圓體 Std W3" panose="02000300000000000000" pitchFamily="50" charset="-120"/>
              </a:rPr>
              <a:t>如何</a:t>
            </a:r>
            <a:r>
              <a:rPr lang="zh-TW" altLang="en-US" sz="2400" dirty="0">
                <a:latin typeface="華康圓體 Std W3" panose="02000300000000000000" pitchFamily="50" charset="-120"/>
                <a:ea typeface="華康圓體 Std W3" panose="02000300000000000000" pitchFamily="50" charset="-120"/>
              </a:rPr>
              <a:t>開燈</a:t>
            </a:r>
            <a:endParaRPr lang="en-US" sz="2400" dirty="0">
              <a:latin typeface="華康圓體 Std W3" panose="02000300000000000000" pitchFamily="50" charset="-120"/>
              <a:ea typeface="華康圓體 Std W3" panose="02000300000000000000" pitchFamily="50" charset="-12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8756371" y="3591919"/>
            <a:ext cx="1545563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華康圓體 Std W3" panose="02000300000000000000" pitchFamily="50" charset="-120"/>
                <a:ea typeface="華康圓體 Std W3" panose="02000300000000000000" pitchFamily="50" charset="-120"/>
              </a:rPr>
              <a:t> </a:t>
            </a:r>
            <a:r>
              <a:rPr lang="zh-TW" altLang="en-US" sz="2400" dirty="0">
                <a:solidFill>
                  <a:srgbClr val="FF0000"/>
                </a:solidFill>
                <a:latin typeface="華康圓體 Std W3" panose="02000300000000000000" pitchFamily="50" charset="-120"/>
                <a:ea typeface="華康圓體 Std W3" panose="02000300000000000000" pitchFamily="50" charset="-120"/>
              </a:rPr>
              <a:t>如何</a:t>
            </a:r>
            <a:r>
              <a:rPr lang="zh-TW" altLang="en-US" sz="2400" dirty="0">
                <a:latin typeface="華康圓體 Std W3" panose="02000300000000000000" pitchFamily="50" charset="-120"/>
                <a:ea typeface="華康圓體 Std W3" panose="02000300000000000000" pitchFamily="50" charset="-120"/>
              </a:rPr>
              <a:t>關燈</a:t>
            </a:r>
            <a:endParaRPr lang="en-US" sz="2400" dirty="0">
              <a:latin typeface="華康圓體 Std W3" panose="02000300000000000000" pitchFamily="50" charset="-120"/>
              <a:ea typeface="華康圓體 Std W3" panose="02000300000000000000" pitchFamily="50" charset="-120"/>
            </a:endParaRPr>
          </a:p>
        </p:txBody>
      </p:sp>
      <p:sp>
        <p:nvSpPr>
          <p:cNvPr id="7" name="標題 1"/>
          <p:cNvSpPr txBox="1">
            <a:spLocks/>
          </p:cNvSpPr>
          <p:nvPr/>
        </p:nvSpPr>
        <p:spPr>
          <a:xfrm>
            <a:off x="1242391" y="789888"/>
            <a:ext cx="10452653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>
                <a:latin typeface="華康圓體 Std W3" panose="02000300000000000000" pitchFamily="50" charset="-120"/>
                <a:ea typeface="華康圓體 Std W3" panose="02000300000000000000" pitchFamily="50" charset="-120"/>
              </a:rPr>
              <a:t>   讓我們按照步驟一起來學程式吧</a:t>
            </a:r>
            <a:r>
              <a:rPr lang="en-US" altLang="zh-TW" dirty="0">
                <a:latin typeface="華康圓體 Std W3" panose="02000300000000000000" pitchFamily="50" charset="-120"/>
                <a:ea typeface="華康圓體 Std W3" panose="02000300000000000000" pitchFamily="50" charset="-120"/>
              </a:rPr>
              <a:t>!</a:t>
            </a:r>
            <a:r>
              <a:rPr lang="zh-TW" altLang="en-US" dirty="0">
                <a:latin typeface="華康圓體 Std W3" panose="02000300000000000000" pitchFamily="50" charset="-120"/>
                <a:ea typeface="華康圓體 Std W3" panose="02000300000000000000" pitchFamily="50" charset="-120"/>
              </a:rPr>
              <a:t> </a:t>
            </a:r>
            <a:br>
              <a:rPr lang="en-US" altLang="zh-TW" dirty="0">
                <a:latin typeface="華康圓體 Std W3" panose="02000300000000000000" pitchFamily="50" charset="-120"/>
                <a:ea typeface="華康圓體 Std W3" panose="02000300000000000000" pitchFamily="50" charset="-120"/>
              </a:rPr>
            </a:br>
            <a:endParaRPr lang="zh-TW" altLang="en-US" dirty="0">
              <a:latin typeface="華康圓體 Std W3" panose="02000300000000000000" pitchFamily="50" charset="-120"/>
              <a:ea typeface="華康圓體 Std W3" panose="02000300000000000000" pitchFamily="50" charset="-12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5678955" y="2133745"/>
            <a:ext cx="8746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dirty="0">
                <a:solidFill>
                  <a:schemeClr val="accent5"/>
                </a:solidFill>
                <a:latin typeface="華康圓體 Std W3" panose="02000300000000000000" pitchFamily="50" charset="-120"/>
                <a:ea typeface="華康圓體 Std W3" panose="02000300000000000000" pitchFamily="50" charset="-120"/>
              </a:rPr>
              <a:t>②</a:t>
            </a:r>
            <a:r>
              <a:rPr lang="zh-TW" altLang="en-US" sz="4800" dirty="0">
                <a:solidFill>
                  <a:schemeClr val="accent5"/>
                </a:solidFill>
                <a:latin typeface="華康圓體 Std W3" panose="02000300000000000000" pitchFamily="50" charset="-120"/>
                <a:ea typeface="華康圓體 Std W3" panose="02000300000000000000" pitchFamily="50" charset="-120"/>
              </a:rPr>
              <a:t>    </a:t>
            </a:r>
            <a:endParaRPr lang="en-US" sz="4800" dirty="0">
              <a:solidFill>
                <a:schemeClr val="accent5"/>
              </a:solidFill>
              <a:latin typeface="華康圓體 Std W3" panose="02000300000000000000" pitchFamily="50" charset="-120"/>
              <a:ea typeface="華康圓體 Std W3" panose="02000300000000000000" pitchFamily="50" charset="-12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2488096" y="2168211"/>
            <a:ext cx="8746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accent5"/>
                </a:solidFill>
                <a:latin typeface="華康圓體 Std W3" panose="02000300000000000000" pitchFamily="50" charset="-120"/>
                <a:ea typeface="華康圓體 Std W3" panose="02000300000000000000" pitchFamily="50" charset="-120"/>
              </a:rPr>
              <a:t>①</a:t>
            </a:r>
          </a:p>
        </p:txBody>
      </p:sp>
      <p:sp>
        <p:nvSpPr>
          <p:cNvPr id="15" name="文字方塊 14"/>
          <p:cNvSpPr txBox="1"/>
          <p:nvPr/>
        </p:nvSpPr>
        <p:spPr>
          <a:xfrm>
            <a:off x="9243391" y="2168211"/>
            <a:ext cx="8746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accent5"/>
                </a:solidFill>
                <a:latin typeface="華康圓體 Std W3" panose="02000300000000000000" pitchFamily="50" charset="-120"/>
                <a:ea typeface="華康圓體 Std W3" panose="02000300000000000000" pitchFamily="50" charset="-120"/>
              </a:rPr>
              <a:t>③</a:t>
            </a:r>
          </a:p>
        </p:txBody>
      </p:sp>
    </p:spTree>
    <p:extLst>
      <p:ext uri="{BB962C8B-B14F-4D97-AF65-F5344CB8AC3E}">
        <p14:creationId xmlns:p14="http://schemas.microsoft.com/office/powerpoint/2010/main" val="1295676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58219" y="3461852"/>
            <a:ext cx="10238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華康圓體 Std W7" panose="02000700000000000000" pitchFamily="50" charset="-120"/>
                <a:ea typeface="華康圓體 Std W7" panose="02000700000000000000" pitchFamily="50" charset="-120"/>
              </a:rPr>
              <a:t>光線感測</a:t>
            </a:r>
            <a:endParaRPr lang="en-US" altLang="zh-TW" sz="3600" b="1" dirty="0">
              <a:solidFill>
                <a:schemeClr val="tx1">
                  <a:lumMod val="75000"/>
                  <a:lumOff val="25000"/>
                </a:schemeClr>
              </a:solidFill>
              <a:latin typeface="華康圓體 Std W7" panose="02000700000000000000" pitchFamily="50" charset="-120"/>
              <a:ea typeface="華康圓體 Std W7" panose="02000700000000000000" pitchFamily="50" charset="-120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63557146-5898-46B7-B53F-F5AE63CB1254}"/>
              </a:ext>
            </a:extLst>
          </p:cNvPr>
          <p:cNvSpPr txBox="1"/>
          <p:nvPr/>
        </p:nvSpPr>
        <p:spPr>
          <a:xfrm>
            <a:off x="1631633" y="163948"/>
            <a:ext cx="596296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HK" altLang="en-US" sz="3600" b="1" dirty="0">
                <a:solidFill>
                  <a:srgbClr val="33CC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光</a:t>
            </a:r>
            <a:r>
              <a:rPr lang="zh-TW" altLang="en-US" sz="3600" b="1" dirty="0">
                <a:solidFill>
                  <a:srgbClr val="33CC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敏感測器</a:t>
            </a:r>
            <a:endParaRPr lang="zh-TW" altLang="en-US" sz="3600" dirty="0">
              <a:solidFill>
                <a:srgbClr val="33CC33"/>
              </a:solidFill>
            </a:endParaRPr>
          </a:p>
        </p:txBody>
      </p:sp>
      <p:sp>
        <p:nvSpPr>
          <p:cNvPr id="27" name="內容版面配置區 2">
            <a:extLst>
              <a:ext uri="{FF2B5EF4-FFF2-40B4-BE49-F238E27FC236}">
                <a16:creationId xmlns:a16="http://schemas.microsoft.com/office/drawing/2014/main" id="{4146DD4C-A7E9-4307-A4A3-D77022D37E39}"/>
              </a:ext>
            </a:extLst>
          </p:cNvPr>
          <p:cNvSpPr txBox="1">
            <a:spLocks/>
          </p:cNvSpPr>
          <p:nvPr/>
        </p:nvSpPr>
        <p:spPr>
          <a:xfrm>
            <a:off x="1462550" y="920346"/>
            <a:ext cx="10312629" cy="206745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1981" indent="-161981"/>
            <a:r>
              <a:rPr lang="zh-CN" altLang="en-US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光敏感測器是對外界光信號或光輻射有回應或轉換功能的敏感裝置。 它的種類繁多，主要有：光電管、光電倍增管、光敏電阻、光敏三極管、太陽能電池、紅外線感測器、紫外線感測器、光纖式光電感測器、色彩感測器、</a:t>
            </a:r>
            <a:r>
              <a:rPr lang="en-US" altLang="zh-CN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CCD</a:t>
            </a:r>
            <a:r>
              <a:rPr lang="zh-CN" altLang="en-US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和</a:t>
            </a:r>
            <a:r>
              <a:rPr lang="en-US" altLang="zh-CN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CMOS</a:t>
            </a:r>
            <a:r>
              <a:rPr lang="zh-CN" altLang="en-US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圖像感測器等。</a:t>
            </a:r>
            <a:endParaRPr lang="en-US" altLang="zh-CN" sz="2000" dirty="0">
              <a:solidFill>
                <a:srgbClr val="33333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61981" indent="-161981"/>
            <a:r>
              <a:rPr lang="zh-CN" altLang="en-US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光敏感測器中最簡單的電子器件是光敏電阻，它能感應光線的明暗變化，輸出微弱的電信號，通過簡單電子線路放大處理</a:t>
            </a:r>
            <a:endParaRPr lang="en-US" altLang="zh-CN" sz="2000" dirty="0">
              <a:solidFill>
                <a:srgbClr val="33333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61981" indent="-161981"/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EPY-Plus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上有一個光敏感測器可以用來偵測光線的明暗</a:t>
            </a: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5EF26085-A105-6C49-FD02-D408172654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0840" y="3371850"/>
            <a:ext cx="3433760" cy="3258893"/>
          </a:xfrm>
          <a:prstGeom prst="rect">
            <a:avLst/>
          </a:prstGeom>
        </p:spPr>
      </p:pic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19500B68-B64A-D388-9DCB-2417AFC3F63F}"/>
              </a:ext>
            </a:extLst>
          </p:cNvPr>
          <p:cNvCxnSpPr/>
          <p:nvPr/>
        </p:nvCxnSpPr>
        <p:spPr>
          <a:xfrm>
            <a:off x="5877154" y="3132559"/>
            <a:ext cx="0" cy="6585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群組 21">
            <a:extLst>
              <a:ext uri="{FF2B5EF4-FFF2-40B4-BE49-F238E27FC236}">
                <a16:creationId xmlns:a16="http://schemas.microsoft.com/office/drawing/2014/main" id="{F56A8986-3620-8FE1-2E89-949C4FA0D534}"/>
              </a:ext>
            </a:extLst>
          </p:cNvPr>
          <p:cNvGrpSpPr/>
          <p:nvPr/>
        </p:nvGrpSpPr>
        <p:grpSpPr>
          <a:xfrm>
            <a:off x="472852" y="2668366"/>
            <a:ext cx="794597" cy="769441"/>
            <a:chOff x="3054236" y="4019370"/>
            <a:chExt cx="794597" cy="847569"/>
          </a:xfrm>
        </p:grpSpPr>
        <p:sp>
          <p:nvSpPr>
            <p:cNvPr id="7" name="橢圓 6">
              <a:extLst>
                <a:ext uri="{FF2B5EF4-FFF2-40B4-BE49-F238E27FC236}">
                  <a16:creationId xmlns:a16="http://schemas.microsoft.com/office/drawing/2014/main" id="{5B1FD8C3-FA08-73E5-3746-8B209B1A4377}"/>
                </a:ext>
              </a:extLst>
            </p:cNvPr>
            <p:cNvSpPr/>
            <p:nvPr/>
          </p:nvSpPr>
          <p:spPr>
            <a:xfrm>
              <a:off x="3054236" y="4045857"/>
              <a:ext cx="794597" cy="794597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/>
            </a:p>
          </p:txBody>
        </p:sp>
        <p:sp>
          <p:nvSpPr>
            <p:cNvPr id="8" name="矩形 11">
              <a:extLst>
                <a:ext uri="{FF2B5EF4-FFF2-40B4-BE49-F238E27FC236}">
                  <a16:creationId xmlns:a16="http://schemas.microsoft.com/office/drawing/2014/main" id="{46005D7B-757B-2F6A-BBAC-BCB4659361DA}"/>
                </a:ext>
              </a:extLst>
            </p:cNvPr>
            <p:cNvSpPr/>
            <p:nvPr/>
          </p:nvSpPr>
          <p:spPr>
            <a:xfrm>
              <a:off x="3190829" y="4019370"/>
              <a:ext cx="403812" cy="8475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en-US" altLang="zh-TW" sz="4400" b="1" dirty="0">
                  <a:solidFill>
                    <a:schemeClr val="bg1"/>
                  </a:solidFill>
                  <a:latin typeface="華康圓體 Std W12" panose="02000C00000000000000" pitchFamily="50" charset="-120"/>
                  <a:ea typeface="華康圓體 Std W12" panose="02000C00000000000000" pitchFamily="50" charset="-120"/>
                </a:rPr>
                <a:t>6</a:t>
              </a:r>
              <a:endParaRPr lang="zh-TW" altLang="en-US" sz="4400" b="1" dirty="0">
                <a:solidFill>
                  <a:schemeClr val="bg1"/>
                </a:solidFill>
                <a:latin typeface="華康圓體 Std W12" panose="02000C00000000000000" pitchFamily="50" charset="-120"/>
                <a:ea typeface="華康圓體 Std W12" panose="02000C00000000000000" pitchFamily="50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4051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21"/>
          <p:cNvGrpSpPr/>
          <p:nvPr/>
        </p:nvGrpSpPr>
        <p:grpSpPr>
          <a:xfrm>
            <a:off x="472852" y="2668366"/>
            <a:ext cx="794597" cy="769441"/>
            <a:chOff x="3054236" y="4019370"/>
            <a:chExt cx="794597" cy="847569"/>
          </a:xfrm>
        </p:grpSpPr>
        <p:sp>
          <p:nvSpPr>
            <p:cNvPr id="8" name="橢圓 6"/>
            <p:cNvSpPr/>
            <p:nvPr/>
          </p:nvSpPr>
          <p:spPr>
            <a:xfrm>
              <a:off x="3054236" y="4045857"/>
              <a:ext cx="794597" cy="794597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/>
            </a:p>
          </p:txBody>
        </p:sp>
        <p:sp>
          <p:nvSpPr>
            <p:cNvPr id="9" name="矩形 11"/>
            <p:cNvSpPr/>
            <p:nvPr/>
          </p:nvSpPr>
          <p:spPr>
            <a:xfrm>
              <a:off x="3190829" y="4019370"/>
              <a:ext cx="403812" cy="8475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en-US" altLang="zh-TW" sz="4400" b="1" dirty="0">
                  <a:solidFill>
                    <a:schemeClr val="bg1"/>
                  </a:solidFill>
                  <a:latin typeface="華康圓體 Std W12" panose="02000C00000000000000" pitchFamily="50" charset="-120"/>
                  <a:ea typeface="華康圓體 Std W12" panose="02000C00000000000000" pitchFamily="50" charset="-120"/>
                </a:rPr>
                <a:t>6</a:t>
              </a:r>
              <a:endParaRPr lang="zh-TW" altLang="en-US" sz="4400" b="1" dirty="0">
                <a:solidFill>
                  <a:schemeClr val="bg1"/>
                </a:solidFill>
                <a:latin typeface="華康圓體 Std W12" panose="02000C00000000000000" pitchFamily="50" charset="-120"/>
                <a:ea typeface="華康圓體 Std W12" panose="02000C00000000000000" pitchFamily="50" charset="-12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58219" y="3461852"/>
            <a:ext cx="10238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華康圓體 Std W7" panose="02000700000000000000" pitchFamily="50" charset="-120"/>
                <a:ea typeface="華康圓體 Std W7" panose="02000700000000000000" pitchFamily="50" charset="-120"/>
              </a:rPr>
              <a:t>光線偵測</a:t>
            </a:r>
            <a:endParaRPr lang="en-US" altLang="zh-TW" sz="3600" b="1" dirty="0">
              <a:solidFill>
                <a:schemeClr val="tx1">
                  <a:lumMod val="75000"/>
                  <a:lumOff val="25000"/>
                </a:schemeClr>
              </a:solidFill>
              <a:latin typeface="華康圓體 Std W7" panose="02000700000000000000" pitchFamily="50" charset="-120"/>
              <a:ea typeface="華康圓體 Std W7" panose="02000700000000000000" pitchFamily="50" charset="-120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63557146-5898-46B7-B53F-F5AE63CB1254}"/>
              </a:ext>
            </a:extLst>
          </p:cNvPr>
          <p:cNvSpPr txBox="1"/>
          <p:nvPr/>
        </p:nvSpPr>
        <p:spPr>
          <a:xfrm>
            <a:off x="1631633" y="163948"/>
            <a:ext cx="596296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3600" b="1" dirty="0">
                <a:solidFill>
                  <a:srgbClr val="33CC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光感測信號轉換</a:t>
            </a:r>
            <a:endParaRPr lang="zh-TW" altLang="en-US" sz="3600" dirty="0">
              <a:solidFill>
                <a:srgbClr val="33CC33"/>
              </a:solidFill>
            </a:endParaRPr>
          </a:p>
        </p:txBody>
      </p:sp>
      <p:sp>
        <p:nvSpPr>
          <p:cNvPr id="27" name="內容版面配置區 2">
            <a:extLst>
              <a:ext uri="{FF2B5EF4-FFF2-40B4-BE49-F238E27FC236}">
                <a16:creationId xmlns:a16="http://schemas.microsoft.com/office/drawing/2014/main" id="{4146DD4C-A7E9-4307-A4A3-D77022D37E39}"/>
              </a:ext>
            </a:extLst>
          </p:cNvPr>
          <p:cNvSpPr txBox="1">
            <a:spLocks/>
          </p:cNvSpPr>
          <p:nvPr/>
        </p:nvSpPr>
        <p:spPr>
          <a:xfrm>
            <a:off x="1462550" y="920345"/>
            <a:ext cx="10312629" cy="646331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EPY-Plus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的光感測器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接收到光線的明亮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發出電壓的類比信號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EPY-Plus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ADC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會把類比信號轉換成數位信號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即一個對明亮大小的數值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光線越亮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則數值越大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000" b="1" dirty="0">
              <a:solidFill>
                <a:srgbClr val="00B0F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箭號: 向右 17">
            <a:extLst>
              <a:ext uri="{FF2B5EF4-FFF2-40B4-BE49-F238E27FC236}">
                <a16:creationId xmlns:a16="http://schemas.microsoft.com/office/drawing/2014/main" id="{395B6974-DF86-4810-8AB9-84E93EF151B7}"/>
              </a:ext>
            </a:extLst>
          </p:cNvPr>
          <p:cNvSpPr/>
          <p:nvPr/>
        </p:nvSpPr>
        <p:spPr>
          <a:xfrm>
            <a:off x="4896459" y="2826515"/>
            <a:ext cx="377964" cy="13198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 sz="85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F219A37-8ACF-4B8F-931E-775ADBC3EA2A}"/>
              </a:ext>
            </a:extLst>
          </p:cNvPr>
          <p:cNvSpPr/>
          <p:nvPr/>
        </p:nvSpPr>
        <p:spPr>
          <a:xfrm>
            <a:off x="5329815" y="2667149"/>
            <a:ext cx="1204176" cy="4994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323" b="1" dirty="0"/>
              <a:t>類比信號轉換</a:t>
            </a:r>
            <a:endParaRPr lang="en-US" altLang="zh-TW" sz="1323" b="1" dirty="0"/>
          </a:p>
          <a:p>
            <a:pPr algn="ctr"/>
            <a:r>
              <a:rPr lang="en-US" altLang="zh-TW" sz="1323" b="1" dirty="0"/>
              <a:t>ADC</a:t>
            </a:r>
            <a:endParaRPr lang="zh-HK" altLang="en-US" sz="1323" dirty="0"/>
          </a:p>
        </p:txBody>
      </p:sp>
      <p:sp>
        <p:nvSpPr>
          <p:cNvPr id="20" name="箭號: 向右 19">
            <a:extLst>
              <a:ext uri="{FF2B5EF4-FFF2-40B4-BE49-F238E27FC236}">
                <a16:creationId xmlns:a16="http://schemas.microsoft.com/office/drawing/2014/main" id="{B5AA9ADC-5D9E-4CB7-B12F-E29F9E34B112}"/>
              </a:ext>
            </a:extLst>
          </p:cNvPr>
          <p:cNvSpPr/>
          <p:nvPr/>
        </p:nvSpPr>
        <p:spPr>
          <a:xfrm>
            <a:off x="6589385" y="2816118"/>
            <a:ext cx="377964" cy="13198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 sz="850"/>
          </a:p>
        </p:txBody>
      </p:sp>
      <p:sp>
        <p:nvSpPr>
          <p:cNvPr id="24" name="矩形: 圓角 23">
            <a:extLst>
              <a:ext uri="{FF2B5EF4-FFF2-40B4-BE49-F238E27FC236}">
                <a16:creationId xmlns:a16="http://schemas.microsoft.com/office/drawing/2014/main" id="{1E9B700D-BD1A-4DE9-AAAD-A6D5FD1D26DF}"/>
              </a:ext>
            </a:extLst>
          </p:cNvPr>
          <p:cNvSpPr/>
          <p:nvPr/>
        </p:nvSpPr>
        <p:spPr>
          <a:xfrm>
            <a:off x="7090673" y="2682901"/>
            <a:ext cx="911070" cy="35227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571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90" b="1" dirty="0">
                <a:solidFill>
                  <a:schemeClr val="tx1"/>
                </a:solidFill>
                <a:latin typeface="Agency FB" panose="020B0503020202020204" pitchFamily="34" charset="0"/>
              </a:rPr>
              <a:t>2370</a:t>
            </a:r>
            <a:endParaRPr lang="zh-HK" altLang="en-US" sz="1890" b="1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25" name="內容版面配置區 2">
            <a:extLst>
              <a:ext uri="{FF2B5EF4-FFF2-40B4-BE49-F238E27FC236}">
                <a16:creationId xmlns:a16="http://schemas.microsoft.com/office/drawing/2014/main" id="{D4D4B404-7FD4-4887-BEC5-63D274A71F8F}"/>
              </a:ext>
            </a:extLst>
          </p:cNvPr>
          <p:cNvSpPr txBox="1">
            <a:spLocks/>
          </p:cNvSpPr>
          <p:nvPr/>
        </p:nvSpPr>
        <p:spPr>
          <a:xfrm>
            <a:off x="1462550" y="3225216"/>
            <a:ext cx="10312629" cy="120126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000" dirty="0">
                <a:solidFill>
                  <a:srgbClr val="40404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EPY-Plus</a:t>
            </a:r>
            <a:r>
              <a:rPr lang="zh-CN" altLang="en-US" sz="2000" dirty="0">
                <a:solidFill>
                  <a:srgbClr val="40404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提供</a:t>
            </a:r>
            <a:r>
              <a:rPr lang="en-US" altLang="zh-CN" sz="2000" dirty="0">
                <a:solidFill>
                  <a:srgbClr val="40404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r>
              <a:rPr lang="zh-CN" altLang="en-US" sz="2000" dirty="0">
                <a:solidFill>
                  <a:srgbClr val="40404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路</a:t>
            </a:r>
            <a:r>
              <a:rPr lang="en-US" altLang="zh-CN" sz="2000" dirty="0">
                <a:solidFill>
                  <a:srgbClr val="40404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ADC</a:t>
            </a:r>
            <a:r>
              <a:rPr lang="zh-CN" altLang="en-US" sz="2000" dirty="0">
                <a:solidFill>
                  <a:srgbClr val="40404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輸入來檢測</a:t>
            </a:r>
            <a:r>
              <a:rPr lang="zh-TW" altLang="en-US" sz="2000" dirty="0">
                <a:solidFill>
                  <a:srgbClr val="40404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類比</a:t>
            </a:r>
            <a:r>
              <a:rPr lang="zh-CN" altLang="en-US" sz="2000" dirty="0">
                <a:solidFill>
                  <a:srgbClr val="40404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信號</a:t>
            </a:r>
            <a:r>
              <a:rPr lang="en-US" altLang="zh-CN" sz="2000" dirty="0">
                <a:solidFill>
                  <a:srgbClr val="40404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zh-CN" altLang="en-US" sz="2000" dirty="0">
                <a:solidFill>
                  <a:srgbClr val="40404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其信號通道編號為</a:t>
            </a:r>
            <a:r>
              <a:rPr lang="en-US" altLang="zh-TW" sz="2000" dirty="0">
                <a:solidFill>
                  <a:srgbClr val="40404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AIN</a:t>
            </a:r>
            <a:r>
              <a:rPr lang="en-US" altLang="zh-CN" sz="2000" dirty="0">
                <a:solidFill>
                  <a:srgbClr val="40404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0~5, ADC</a:t>
            </a:r>
            <a:r>
              <a:rPr lang="zh-CN" altLang="en-US" sz="2000" dirty="0">
                <a:solidFill>
                  <a:srgbClr val="40404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的採樣資料為</a:t>
            </a:r>
            <a:r>
              <a:rPr lang="en-US" altLang="zh-CN" sz="2000" dirty="0">
                <a:solidFill>
                  <a:srgbClr val="40404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12</a:t>
            </a:r>
            <a:r>
              <a:rPr lang="zh-CN" altLang="en-US" sz="2000" dirty="0">
                <a:solidFill>
                  <a:srgbClr val="40404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位</a:t>
            </a:r>
            <a:r>
              <a:rPr lang="en-US" altLang="zh-CN" sz="2000" dirty="0">
                <a:solidFill>
                  <a:srgbClr val="40404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(bit)</a:t>
            </a:r>
            <a:r>
              <a:rPr lang="zh-CN" altLang="en-US" sz="2000" dirty="0">
                <a:solidFill>
                  <a:srgbClr val="40404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即最大值為十進位</a:t>
            </a:r>
            <a:r>
              <a:rPr lang="en-US" altLang="zh-CN" sz="2000" dirty="0">
                <a:solidFill>
                  <a:srgbClr val="40404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4096. ADC </a:t>
            </a:r>
            <a:r>
              <a:rPr lang="zh-CN" altLang="en-US" sz="2000" dirty="0">
                <a:solidFill>
                  <a:srgbClr val="40404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引腳輸入範圍為 </a:t>
            </a:r>
            <a:r>
              <a:rPr lang="en-US" altLang="zh-CN" sz="2000" dirty="0">
                <a:solidFill>
                  <a:srgbClr val="40404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0-3.3 V (</a:t>
            </a:r>
            <a:r>
              <a:rPr lang="zh-CN" altLang="en-US" sz="2000" dirty="0">
                <a:solidFill>
                  <a:srgbClr val="40404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為 </a:t>
            </a:r>
            <a:r>
              <a:rPr lang="en-US" altLang="zh-CN" sz="2000" dirty="0">
                <a:solidFill>
                  <a:srgbClr val="40404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3.3 V, </a:t>
            </a:r>
            <a:r>
              <a:rPr lang="zh-CN" altLang="en-US" sz="2000" dirty="0">
                <a:solidFill>
                  <a:srgbClr val="40404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是其能夠承受的絕對最大值</a:t>
            </a:r>
            <a:r>
              <a:rPr lang="en-US" altLang="zh-CN" sz="2000" dirty="0">
                <a:solidFill>
                  <a:srgbClr val="40404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其腳位定義如下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000" b="1" dirty="0">
              <a:solidFill>
                <a:srgbClr val="00B0F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28" name="表格 27">
            <a:extLst>
              <a:ext uri="{FF2B5EF4-FFF2-40B4-BE49-F238E27FC236}">
                <a16:creationId xmlns:a16="http://schemas.microsoft.com/office/drawing/2014/main" id="{BDA41313-CF90-48B0-80A3-EAB132A60F8F}"/>
              </a:ext>
            </a:extLst>
          </p:cNvPr>
          <p:cNvGraphicFramePr>
            <a:graphicFrameLocks noGrp="1"/>
          </p:cNvGraphicFramePr>
          <p:nvPr/>
        </p:nvGraphicFramePr>
        <p:xfrm>
          <a:off x="3419528" y="4207944"/>
          <a:ext cx="7199485" cy="2498400"/>
        </p:xfrm>
        <a:graphic>
          <a:graphicData uri="http://schemas.openxmlformats.org/drawingml/2006/table">
            <a:tbl>
              <a:tblPr/>
              <a:tblGrid>
                <a:gridCol w="2701986">
                  <a:extLst>
                    <a:ext uri="{9D8B030D-6E8A-4147-A177-3AD203B41FA5}">
                      <a16:colId xmlns:a16="http://schemas.microsoft.com/office/drawing/2014/main" val="1553479196"/>
                    </a:ext>
                  </a:extLst>
                </a:gridCol>
                <a:gridCol w="4497499">
                  <a:extLst>
                    <a:ext uri="{9D8B030D-6E8A-4147-A177-3AD203B41FA5}">
                      <a16:colId xmlns:a16="http://schemas.microsoft.com/office/drawing/2014/main" val="3042202051"/>
                    </a:ext>
                  </a:extLst>
                </a:gridCol>
              </a:tblGrid>
              <a:tr h="107364">
                <a:tc>
                  <a:txBody>
                    <a:bodyPr/>
                    <a:lstStyle/>
                    <a:p>
                      <a:pPr algn="ctr"/>
                      <a:r>
                        <a:rPr lang="zh-HK" altLang="en-US" sz="1600" b="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腳位定義</a:t>
                      </a:r>
                    </a:p>
                  </a:txBody>
                  <a:tcPr marL="5999" marR="5999" marT="3000" marB="3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類比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ADC</a:t>
                      </a:r>
                      <a:r>
                        <a:rPr lang="zh-TW" altLang="en-US" sz="1600" b="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通道</a:t>
                      </a:r>
                      <a:endParaRPr lang="en-US" sz="1600" b="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99" marR="5999" marT="3000" marB="3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0369501"/>
                  </a:ext>
                </a:extLst>
              </a:tr>
              <a:tr h="10736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P0</a:t>
                      </a:r>
                    </a:p>
                  </a:txBody>
                  <a:tcPr marL="5999" marR="5999" marT="3000" marB="3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600" b="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類比通道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sz="1600" b="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AIN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  <a:endParaRPr lang="en-US" sz="1600" b="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99" marR="5999" marT="3000" marB="3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34301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P1</a:t>
                      </a:r>
                    </a:p>
                  </a:txBody>
                  <a:tcPr marL="5999" marR="5999" marT="3000" marB="3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600" b="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類比通道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sz="1600" b="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AIN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en-US" sz="1600" b="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99" marR="5999" marT="3000" marB="3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5611394"/>
                  </a:ext>
                </a:extLst>
              </a:tr>
              <a:tr h="10736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P2</a:t>
                      </a:r>
                    </a:p>
                  </a:txBody>
                  <a:tcPr marL="5999" marR="5999" marT="3000" marB="3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600" b="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類比通道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sz="1600" b="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AIN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en-US" sz="1600" b="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99" marR="5999" marT="3000" marB="3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8371622"/>
                  </a:ext>
                </a:extLst>
              </a:tr>
              <a:tr h="10736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P3</a:t>
                      </a:r>
                    </a:p>
                  </a:txBody>
                  <a:tcPr marL="5999" marR="5999" marT="3000" marB="3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600" b="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類比通道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sz="1600" b="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AIN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zh-HK" altLang="en-US" sz="1600" b="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99" marR="5999" marT="3000" marB="3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6300226"/>
                  </a:ext>
                </a:extLst>
              </a:tr>
              <a:tr h="10736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P4</a:t>
                      </a:r>
                    </a:p>
                  </a:txBody>
                  <a:tcPr marL="5999" marR="5999" marT="3000" marB="3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600" b="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類比通道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sz="1600" b="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AIN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lang="zh-HK" altLang="en-US" sz="1600" b="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99" marR="5999" marT="3000" marB="3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5302659"/>
                  </a:ext>
                </a:extLst>
              </a:tr>
              <a:tr h="10736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P10</a:t>
                      </a:r>
                    </a:p>
                  </a:txBody>
                  <a:tcPr marL="5999" marR="5999" marT="3000" marB="3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600" b="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類比通道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sz="1600" b="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AIN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zh-HK" altLang="en-US" sz="1600" b="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99" marR="5999" marT="3000" marB="3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2110813"/>
                  </a:ext>
                </a:extLst>
              </a:tr>
              <a:tr h="10736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內部腳位</a:t>
                      </a:r>
                      <a:endParaRPr lang="en-US" sz="1600" b="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99" marR="5999" marT="3000" marB="3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HK" altLang="en-US" sz="1600" b="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光</a:t>
                      </a:r>
                      <a:r>
                        <a:rPr lang="zh-TW" altLang="en-US" sz="1600" b="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敏</a:t>
                      </a:r>
                      <a:r>
                        <a:rPr lang="zh-HK" altLang="en-US" sz="1600" b="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感測器</a:t>
                      </a:r>
                      <a:endParaRPr lang="zh-HK" altLang="en-US" sz="1600" b="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99" marR="5999" marT="3000" marB="3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1175739"/>
                  </a:ext>
                </a:extLst>
              </a:tr>
              <a:tr h="1073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內部腳位</a:t>
                      </a:r>
                      <a:endParaRPr lang="en-US" altLang="zh-TW" sz="1600" b="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99" marR="5999" marT="3000" marB="3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左</a:t>
                      </a:r>
                      <a:r>
                        <a:rPr lang="zh-HK" altLang="en-US" sz="1600" b="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麥克風</a:t>
                      </a:r>
                      <a:r>
                        <a:rPr lang="en-US" altLang="zh-HK" sz="1600" b="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MICR</a:t>
                      </a:r>
                      <a:endParaRPr lang="zh-HK" altLang="en-US" sz="1600" b="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99" marR="5999" marT="3000" marB="3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7509840"/>
                  </a:ext>
                </a:extLst>
              </a:tr>
              <a:tr h="1073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內部腳位</a:t>
                      </a:r>
                      <a:endParaRPr lang="en-US" altLang="zh-TW" sz="1600" b="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99" marR="5999" marT="3000" marB="3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右</a:t>
                      </a:r>
                      <a:r>
                        <a:rPr lang="zh-HK" altLang="en-US" sz="1600" b="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麥克風</a:t>
                      </a:r>
                      <a:r>
                        <a:rPr lang="en-US" altLang="zh-HK" sz="1600" b="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MICL</a:t>
                      </a:r>
                      <a:endParaRPr lang="zh-HK" altLang="en-US" sz="1600" b="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99" marR="5999" marT="3000" marB="3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936525"/>
                  </a:ext>
                </a:extLst>
              </a:tr>
            </a:tbl>
          </a:graphicData>
        </a:graphic>
      </p:graphicFrame>
      <p:pic>
        <p:nvPicPr>
          <p:cNvPr id="2" name="圖片 1">
            <a:extLst>
              <a:ext uri="{FF2B5EF4-FFF2-40B4-BE49-F238E27FC236}">
                <a16:creationId xmlns:a16="http://schemas.microsoft.com/office/drawing/2014/main" id="{7F32F77A-DD12-BB2A-C78F-61DB9B856D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0263" y="1465881"/>
            <a:ext cx="1265726" cy="1201268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20B5283E-5EAD-ECEC-4EA3-32428711BA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1101" y="2570716"/>
            <a:ext cx="579977" cy="576644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F3CD36B4-ADCF-C8E2-BDAF-E418AC05C9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2979259" y="2269357"/>
            <a:ext cx="989946" cy="914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45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字方塊 25">
            <a:extLst>
              <a:ext uri="{FF2B5EF4-FFF2-40B4-BE49-F238E27FC236}">
                <a16:creationId xmlns:a16="http://schemas.microsoft.com/office/drawing/2014/main" id="{63557146-5898-46B7-B53F-F5AE63CB1254}"/>
              </a:ext>
            </a:extLst>
          </p:cNvPr>
          <p:cNvSpPr txBox="1"/>
          <p:nvPr/>
        </p:nvSpPr>
        <p:spPr>
          <a:xfrm>
            <a:off x="1631633" y="163948"/>
            <a:ext cx="596296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3600" b="1" dirty="0">
                <a:solidFill>
                  <a:srgbClr val="33CC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光感測信號指令</a:t>
            </a:r>
            <a:endParaRPr lang="zh-TW" altLang="en-US" sz="3600" dirty="0">
              <a:solidFill>
                <a:srgbClr val="33CC33"/>
              </a:solidFill>
            </a:endParaRPr>
          </a:p>
        </p:txBody>
      </p:sp>
      <p:sp>
        <p:nvSpPr>
          <p:cNvPr id="27" name="內容版面配置區 2">
            <a:extLst>
              <a:ext uri="{FF2B5EF4-FFF2-40B4-BE49-F238E27FC236}">
                <a16:creationId xmlns:a16="http://schemas.microsoft.com/office/drawing/2014/main" id="{4146DD4C-A7E9-4307-A4A3-D77022D37E39}"/>
              </a:ext>
            </a:extLst>
          </p:cNvPr>
          <p:cNvSpPr txBox="1">
            <a:spLocks/>
          </p:cNvSpPr>
          <p:nvPr/>
        </p:nvSpPr>
        <p:spPr>
          <a:xfrm>
            <a:off x="1462550" y="920345"/>
            <a:ext cx="10312629" cy="646331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類比轉換指令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6F17056D-8E6A-470B-9655-C29C4B799AC4}"/>
              </a:ext>
            </a:extLst>
          </p:cNvPr>
          <p:cNvSpPr txBox="1"/>
          <p:nvPr/>
        </p:nvSpPr>
        <p:spPr>
          <a:xfrm>
            <a:off x="6446479" y="5349028"/>
            <a:ext cx="496009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通過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獲取類比轉換指令</a:t>
            </a:r>
            <a:r>
              <a:rPr lang="zh-CN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讀取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光線明亮</a:t>
            </a:r>
            <a:r>
              <a:rPr lang="zh-CN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類比信號</a:t>
            </a:r>
            <a:r>
              <a:rPr lang="zh-CN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</a:t>
            </a:r>
            <a:r>
              <a:rPr lang="en-US" altLang="zh-CN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ADC</a:t>
            </a:r>
            <a:r>
              <a:rPr lang="zh-CN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</a:t>
            </a:r>
            <a:r>
              <a:rPr lang="en-US" altLang="zh-CN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12</a:t>
            </a:r>
            <a:r>
              <a:rPr lang="zh-CN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位精度</a:t>
            </a:r>
            <a:r>
              <a:rPr lang="en-US" altLang="zh-CN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zh-CN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返回數值範圍為</a:t>
            </a:r>
            <a:r>
              <a:rPr lang="en-US" altLang="zh-CN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0~4096</a:t>
            </a:r>
            <a:endParaRPr lang="zh-CN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EEC6DF80-C7E6-E42B-CE53-B302BDAA5C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366" y="1279948"/>
            <a:ext cx="5011113" cy="5414104"/>
          </a:xfrm>
          <a:prstGeom prst="rect">
            <a:avLst/>
          </a:prstGeom>
        </p:spPr>
      </p:pic>
      <p:pic>
        <p:nvPicPr>
          <p:cNvPr id="18" name="Picture 12" descr="Download Mouse Icon Png Red - Click Clipart - Full Size PNG Image - PNGkit">
            <a:extLst>
              <a:ext uri="{FF2B5EF4-FFF2-40B4-BE49-F238E27FC236}">
                <a16:creationId xmlns:a16="http://schemas.microsoft.com/office/drawing/2014/main" id="{83C7E95A-06F7-0C39-CB6F-ED2730CF33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651977">
            <a:off x="2847983" y="6026501"/>
            <a:ext cx="459678" cy="488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群組 21">
            <a:extLst>
              <a:ext uri="{FF2B5EF4-FFF2-40B4-BE49-F238E27FC236}">
                <a16:creationId xmlns:a16="http://schemas.microsoft.com/office/drawing/2014/main" id="{D31E4E99-E3F0-58F4-BD95-7071FB186A4A}"/>
              </a:ext>
            </a:extLst>
          </p:cNvPr>
          <p:cNvGrpSpPr/>
          <p:nvPr/>
        </p:nvGrpSpPr>
        <p:grpSpPr>
          <a:xfrm>
            <a:off x="472852" y="2668366"/>
            <a:ext cx="794597" cy="769441"/>
            <a:chOff x="3054236" y="4019370"/>
            <a:chExt cx="794597" cy="847569"/>
          </a:xfrm>
        </p:grpSpPr>
        <p:sp>
          <p:nvSpPr>
            <p:cNvPr id="3" name="橢圓 6">
              <a:extLst>
                <a:ext uri="{FF2B5EF4-FFF2-40B4-BE49-F238E27FC236}">
                  <a16:creationId xmlns:a16="http://schemas.microsoft.com/office/drawing/2014/main" id="{00AD1000-9032-5665-043A-84C8557E53D5}"/>
                </a:ext>
              </a:extLst>
            </p:cNvPr>
            <p:cNvSpPr/>
            <p:nvPr/>
          </p:nvSpPr>
          <p:spPr>
            <a:xfrm>
              <a:off x="3054236" y="4045857"/>
              <a:ext cx="794597" cy="794597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/>
            </a:p>
          </p:txBody>
        </p:sp>
        <p:sp>
          <p:nvSpPr>
            <p:cNvPr id="4" name="矩形 11">
              <a:extLst>
                <a:ext uri="{FF2B5EF4-FFF2-40B4-BE49-F238E27FC236}">
                  <a16:creationId xmlns:a16="http://schemas.microsoft.com/office/drawing/2014/main" id="{B32F3E6B-ABFC-6BAD-4362-A65F62C5323D}"/>
                </a:ext>
              </a:extLst>
            </p:cNvPr>
            <p:cNvSpPr/>
            <p:nvPr/>
          </p:nvSpPr>
          <p:spPr>
            <a:xfrm>
              <a:off x="3190829" y="4019370"/>
              <a:ext cx="403812" cy="8475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en-US" altLang="zh-TW" sz="4400" b="1" dirty="0">
                  <a:solidFill>
                    <a:schemeClr val="bg1"/>
                  </a:solidFill>
                  <a:latin typeface="華康圓體 Std W12" panose="02000C00000000000000" pitchFamily="50" charset="-120"/>
                  <a:ea typeface="華康圓體 Std W12" panose="02000C00000000000000" pitchFamily="50" charset="-120"/>
                </a:rPr>
                <a:t>6</a:t>
              </a:r>
              <a:endParaRPr lang="zh-TW" altLang="en-US" sz="4400" b="1" dirty="0">
                <a:solidFill>
                  <a:schemeClr val="bg1"/>
                </a:solidFill>
                <a:latin typeface="華康圓體 Std W12" panose="02000C00000000000000" pitchFamily="50" charset="-120"/>
                <a:ea typeface="華康圓體 Std W12" panose="02000C00000000000000" pitchFamily="50" charset="-120"/>
              </a:endParaRPr>
            </a:p>
          </p:txBody>
        </p:sp>
      </p:grpSp>
      <p:sp>
        <p:nvSpPr>
          <p:cNvPr id="5" name="TextBox 9">
            <a:extLst>
              <a:ext uri="{FF2B5EF4-FFF2-40B4-BE49-F238E27FC236}">
                <a16:creationId xmlns:a16="http://schemas.microsoft.com/office/drawing/2014/main" id="{E3A1CA92-83FE-ED62-03BC-4198A98B935C}"/>
              </a:ext>
            </a:extLst>
          </p:cNvPr>
          <p:cNvSpPr txBox="1"/>
          <p:nvPr/>
        </p:nvSpPr>
        <p:spPr>
          <a:xfrm>
            <a:off x="358219" y="3461852"/>
            <a:ext cx="10238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華康圓體 Std W7" panose="02000700000000000000" pitchFamily="50" charset="-120"/>
                <a:ea typeface="華康圓體 Std W7" panose="02000700000000000000" pitchFamily="50" charset="-120"/>
              </a:rPr>
              <a:t>光線偵測</a:t>
            </a:r>
            <a:endParaRPr lang="en-US" altLang="zh-TW" sz="3600" b="1" dirty="0">
              <a:solidFill>
                <a:schemeClr val="tx1">
                  <a:lumMod val="75000"/>
                  <a:lumOff val="25000"/>
                </a:schemeClr>
              </a:solidFill>
              <a:latin typeface="華康圓體 Std W7" panose="02000700000000000000" pitchFamily="50" charset="-120"/>
              <a:ea typeface="華康圓體 Std W7" panose="02000700000000000000" pitchFamily="50" charset="-120"/>
            </a:endParaRP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4C3E9531-83B7-B4AB-60FE-A8FEEB26D0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0316" y="1279948"/>
            <a:ext cx="4525122" cy="2538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489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t 3藍牙應用.pptx" id="{93E0203D-6345-4EEB-9ECB-2C77FB0E6534}" vid="{E99A7B9F-791B-4E7C-A244-344594D2AB82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34982</TotalTime>
  <Words>907</Words>
  <Application>Microsoft Office PowerPoint</Application>
  <PresentationFormat>寬螢幕</PresentationFormat>
  <Paragraphs>124</Paragraphs>
  <Slides>16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6" baseType="lpstr">
      <vt:lpstr>王漢宗中古印簡</vt:lpstr>
      <vt:lpstr>華康圓體 Std W12</vt:lpstr>
      <vt:lpstr>華康圓體 Std W3</vt:lpstr>
      <vt:lpstr>華康圓體 Std W7</vt:lpstr>
      <vt:lpstr>微軟正黑體</vt:lpstr>
      <vt:lpstr>Agency FB</vt:lpstr>
      <vt:lpstr>Arial</vt:lpstr>
      <vt:lpstr>Calibri</vt:lpstr>
      <vt:lpstr>Calibri Light</vt:lpstr>
      <vt:lpstr>Office 佈景主題</vt:lpstr>
      <vt:lpstr>PowerPoint 簡報</vt:lpstr>
      <vt:lpstr>不同情境的燈光功能設計 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如何將光明亮數值在電腦螢幕上印出</vt:lpstr>
      <vt:lpstr>如何將光明亮數值在電腦螢幕上印出</vt:lpstr>
      <vt:lpstr>如何將光明亮數值在電腦螢幕上印出</vt:lpstr>
      <vt:lpstr>程式設計—如何將數值在電腦螢幕上印出</vt:lpstr>
      <vt:lpstr>程式設計(一)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佛光Epy說明會</dc:title>
  <dc:creator>AQ02</dc:creator>
  <cp:lastModifiedBy>Darren Chao</cp:lastModifiedBy>
  <cp:revision>375</cp:revision>
  <dcterms:created xsi:type="dcterms:W3CDTF">2020-08-17T09:45:41Z</dcterms:created>
  <dcterms:modified xsi:type="dcterms:W3CDTF">2024-03-25T16:05:42Z</dcterms:modified>
</cp:coreProperties>
</file>