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81" r:id="rId2"/>
    <p:sldId id="488" r:id="rId3"/>
    <p:sldId id="695" r:id="rId4"/>
    <p:sldId id="489" r:id="rId5"/>
    <p:sldId id="691" r:id="rId6"/>
    <p:sldId id="692" r:id="rId7"/>
    <p:sldId id="697" r:id="rId8"/>
    <p:sldId id="698" r:id="rId9"/>
    <p:sldId id="700" r:id="rId10"/>
    <p:sldId id="699" r:id="rId11"/>
    <p:sldId id="701" r:id="rId12"/>
    <p:sldId id="693" r:id="rId13"/>
    <p:sldId id="696" r:id="rId14"/>
    <p:sldId id="694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6668E"/>
    <a:srgbClr val="6FBA2C"/>
    <a:srgbClr val="F08300"/>
    <a:srgbClr val="FCEE21"/>
    <a:srgbClr val="478BC2"/>
    <a:srgbClr val="5B9BD5"/>
    <a:srgbClr val="FF9900"/>
    <a:srgbClr val="0C3388"/>
    <a:srgbClr val="E40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3514" autoAdjust="0"/>
  </p:normalViewPr>
  <p:slideViewPr>
    <p:cSldViewPr snapToGrid="0">
      <p:cViewPr varScale="1">
        <p:scale>
          <a:sx n="88" d="100"/>
          <a:sy n="88" d="100"/>
        </p:scale>
        <p:origin x="279" y="57"/>
      </p:cViewPr>
      <p:guideLst/>
    </p:cSldViewPr>
  </p:slideViewPr>
  <p:outlineViewPr>
    <p:cViewPr>
      <p:scale>
        <a:sx n="33" d="100"/>
        <a:sy n="33" d="100"/>
      </p:scale>
      <p:origin x="0" y="-2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00"/>
    </p:cViewPr>
  </p:sorterViewPr>
  <p:notesViewPr>
    <p:cSldViewPr snapToGrid="0">
      <p:cViewPr varScale="1">
        <p:scale>
          <a:sx n="87" d="100"/>
          <a:sy n="87" d="100"/>
        </p:scale>
        <p:origin x="31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5F52B-5898-4D99-9D93-3B3F0EEEA299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08F16-4C41-4B27-BC70-FC6C3C12D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4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6939F-6AE1-4C41-B872-EC3EC5DB4615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C4DF2-02FD-4143-B6B6-56146FB57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569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C4DF2-02FD-4143-B6B6-56146FB572A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5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69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19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42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07862" y="1847850"/>
            <a:ext cx="9745937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60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2330" y="1709738"/>
            <a:ext cx="100951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52328" y="4589463"/>
            <a:ext cx="100951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03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607864" y="1825625"/>
            <a:ext cx="463391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59826" y="1825625"/>
            <a:ext cx="4793974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23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0384" y="0"/>
            <a:ext cx="9785004" cy="13517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70384" y="1681163"/>
            <a:ext cx="47310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70384" y="2505075"/>
            <a:ext cx="4731025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559824" y="1681163"/>
            <a:ext cx="479556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559826" y="2505075"/>
            <a:ext cx="4795562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62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21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77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65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6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607864" y="1"/>
            <a:ext cx="9745936" cy="1381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07864" y="1840597"/>
            <a:ext cx="9745936" cy="4336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6859A-F475-4A57-A69F-E97F787B5D94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1" y="6356350"/>
            <a:ext cx="2564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群組 7"/>
          <p:cNvGrpSpPr/>
          <p:nvPr userDrawn="1"/>
        </p:nvGrpSpPr>
        <p:grpSpPr>
          <a:xfrm>
            <a:off x="157742" y="-1"/>
            <a:ext cx="1502615" cy="2604981"/>
            <a:chOff x="157742" y="-1"/>
            <a:chExt cx="1502615" cy="2604981"/>
          </a:xfrm>
        </p:grpSpPr>
        <p:sp>
          <p:nvSpPr>
            <p:cNvPr id="10" name="五邊形 9"/>
            <p:cNvSpPr/>
            <p:nvPr/>
          </p:nvSpPr>
          <p:spPr>
            <a:xfrm rot="5400000">
              <a:off x="29934" y="1371600"/>
              <a:ext cx="1705737" cy="761023"/>
            </a:xfrm>
            <a:prstGeom prst="homePlate">
              <a:avLst/>
            </a:prstGeom>
            <a:solidFill>
              <a:srgbClr val="4584B7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11" name="五邊形 10"/>
            <p:cNvSpPr/>
            <p:nvPr/>
          </p:nvSpPr>
          <p:spPr>
            <a:xfrm rot="5400000">
              <a:off x="-97656" y="599947"/>
              <a:ext cx="1960919" cy="761023"/>
            </a:xfrm>
            <a:prstGeom prst="homePlate">
              <a:avLst/>
            </a:prstGeom>
            <a:solidFill>
              <a:srgbClr val="DFF0F9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742" y="459060"/>
              <a:ext cx="1502615" cy="1022359"/>
            </a:xfrm>
            <a:prstGeom prst="rect">
              <a:avLst/>
            </a:prstGeom>
          </p:spPr>
        </p:pic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C1F9FB28-127A-4255-AAB9-61A28549B8B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896" y="5851111"/>
            <a:ext cx="1010478" cy="101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1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4966" y="6341806"/>
            <a:ext cx="141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  <a:cs typeface="Arial" panose="020B0604020202020204" pitchFamily="34" charset="0"/>
              </a:rPr>
              <a:t>January 2021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F00981-4EF6-4BDD-8B18-573A6B07487E}"/>
              </a:ext>
            </a:extLst>
          </p:cNvPr>
          <p:cNvSpPr/>
          <p:nvPr/>
        </p:nvSpPr>
        <p:spPr>
          <a:xfrm>
            <a:off x="1713496" y="491279"/>
            <a:ext cx="88101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AI</a:t>
            </a:r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altLang="zh-TW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Education </a:t>
            </a:r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課程主題</a:t>
            </a:r>
            <a:endParaRPr lang="en-US" altLang="zh-TW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B851811-801D-44B4-83B4-4EBFDD50434D}"/>
              </a:ext>
            </a:extLst>
          </p:cNvPr>
          <p:cNvSpPr txBox="1"/>
          <p:nvPr/>
        </p:nvSpPr>
        <p:spPr>
          <a:xfrm>
            <a:off x="3464509" y="5356921"/>
            <a:ext cx="52629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王漢宗中古印簡" panose="02000000000000000000" pitchFamily="2" charset="-120"/>
                <a:sym typeface="Symbol" panose="05050102010706020507" pitchFamily="18" charset="2"/>
              </a:rPr>
              <a:t>Copyright </a:t>
            </a:r>
            <a:r>
              <a:rPr lang="zh-TW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王漢宗中古印簡" panose="02000000000000000000" pitchFamily="2" charset="-120"/>
                <a:sym typeface="Symbol" panose="05050102010706020507" pitchFamily="18" charset="2"/>
              </a:rPr>
              <a:t></a:t>
            </a:r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王漢宗中古印簡" panose="02000000000000000000" pitchFamily="2" charset="-120"/>
                <a:sym typeface="Symbol" panose="05050102010706020507" pitchFamily="18" charset="2"/>
              </a:rPr>
              <a:t> 2023 Richlink Technology Co., Ltd.</a:t>
            </a:r>
          </a:p>
          <a:p>
            <a:pPr algn="ctr"/>
            <a:r>
              <a:rPr lang="en-US" altLang="zh-TW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王漢宗中古印簡" panose="02000000000000000000" pitchFamily="2" charset="-120"/>
                <a:sym typeface="Symbol" panose="05050102010706020507" pitchFamily="18" charset="2"/>
              </a:rPr>
              <a:t> All right reserved</a:t>
            </a:r>
          </a:p>
          <a:p>
            <a:pPr lvl="0" algn="ctr"/>
            <a:r>
              <a:rPr lang="zh-TW" alt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著作權保障，請勿翻印</a:t>
            </a:r>
            <a:r>
              <a:rPr lang="en-US" altLang="zh-TW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。</a:t>
            </a:r>
            <a:r>
              <a:rPr lang="zh-TW" alt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汯鉅科技</a:t>
            </a:r>
            <a:r>
              <a:rPr lang="zh-TW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股份</a:t>
            </a:r>
            <a:r>
              <a:rPr lang="zh-TW" alt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有限公司</a:t>
            </a:r>
            <a:endParaRPr lang="zh-HK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王漢宗中古印簡" panose="02000000000000000000" pitchFamily="2" charset="-120"/>
            </a:endParaRPr>
          </a:p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AF8CAC0-B702-4654-A89B-E5F4F2C86ACA}"/>
              </a:ext>
            </a:extLst>
          </p:cNvPr>
          <p:cNvSpPr txBox="1"/>
          <p:nvPr/>
        </p:nvSpPr>
        <p:spPr>
          <a:xfrm>
            <a:off x="1807028" y="2967335"/>
            <a:ext cx="94052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Unit 7  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麥克風聲控</a:t>
            </a:r>
            <a:endParaRPr lang="en-US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3534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61800-D27E-4E7A-97A4-6330E215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864" y="1"/>
            <a:ext cx="10584136" cy="1239519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如何將</a:t>
            </a:r>
            <a:r>
              <a:rPr lang="zh-TW" altLang="en-US" sz="4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數值在電腦螢幕上印出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FB24539-E039-45CD-A676-D20DD2E1909F}"/>
              </a:ext>
            </a:extLst>
          </p:cNvPr>
          <p:cNvSpPr txBox="1"/>
          <p:nvPr/>
        </p:nvSpPr>
        <p:spPr>
          <a:xfrm>
            <a:off x="1695681" y="1452880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3A9359F-2E09-450E-AB8C-1ECF18F4802A}"/>
              </a:ext>
            </a:extLst>
          </p:cNvPr>
          <p:cNvSpPr txBox="1"/>
          <p:nvPr/>
        </p:nvSpPr>
        <p:spPr>
          <a:xfrm>
            <a:off x="1695681" y="224542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印出音量數值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9CD8D84-D26C-80A4-D41A-BE3B863F5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681" y="2727417"/>
            <a:ext cx="4032476" cy="18417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94A9618-B7D6-04AD-2F5B-BF56EFB67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316" y="2506601"/>
            <a:ext cx="2983353" cy="216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03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731DBC5-6063-CD9E-BFB4-3A5E0ECF5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742" y="3452994"/>
            <a:ext cx="5244874" cy="267158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D7A6FA8-1D69-4835-81A3-179E5779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B06325-CD19-43C6-BB8B-635BA1824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863" y="1473200"/>
            <a:ext cx="3980138" cy="614586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Blockly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14E418AF-6D15-4656-8669-20139B244525}"/>
              </a:ext>
            </a:extLst>
          </p:cNvPr>
          <p:cNvSpPr txBox="1">
            <a:spLocks/>
          </p:cNvSpPr>
          <p:nvPr/>
        </p:nvSpPr>
        <p:spPr>
          <a:xfrm>
            <a:off x="6547758" y="1326242"/>
            <a:ext cx="3980138" cy="564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實測結果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4321DBF-2750-45FE-9306-FCCB6D017C0A}"/>
              </a:ext>
            </a:extLst>
          </p:cNvPr>
          <p:cNvSpPr txBox="1"/>
          <p:nvPr/>
        </p:nvSpPr>
        <p:spPr>
          <a:xfrm>
            <a:off x="8025264" y="23769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按下執行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CE872736-85F6-46A6-B451-28CD1174F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976" y="1781026"/>
            <a:ext cx="476274" cy="787440"/>
          </a:xfrm>
          <a:prstGeom prst="rect">
            <a:avLst/>
          </a:prstGeom>
        </p:spPr>
      </p:pic>
      <p:pic>
        <p:nvPicPr>
          <p:cNvPr id="16" name="Picture 12" descr="Download Mouse Icon Png Red - Click Clipart - Full Size PNG Image - PNGkit">
            <a:extLst>
              <a:ext uri="{FF2B5EF4-FFF2-40B4-BE49-F238E27FC236}">
                <a16:creationId xmlns:a16="http://schemas.microsoft.com/office/drawing/2014/main" id="{EEDA6DB7-588F-49B8-BD58-0CF3B91B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271" y="2013467"/>
            <a:ext cx="603159" cy="64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AE77F925-855D-46EC-B1B0-87B7A936DFE5}"/>
              </a:ext>
            </a:extLst>
          </p:cNvPr>
          <p:cNvCxnSpPr>
            <a:cxnSpLocks/>
          </p:cNvCxnSpPr>
          <p:nvPr/>
        </p:nvCxnSpPr>
        <p:spPr>
          <a:xfrm flipH="1">
            <a:off x="8135360" y="4715116"/>
            <a:ext cx="5689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F7E6855-B61D-422B-A129-2ABD5DCCA0BD}"/>
              </a:ext>
            </a:extLst>
          </p:cNvPr>
          <p:cNvSpPr txBox="1"/>
          <p:nvPr/>
        </p:nvSpPr>
        <p:spPr>
          <a:xfrm>
            <a:off x="6880744" y="3009327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電腦依照我們的程式顯示音量數值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B808D3-9702-4022-A62E-C361571D59F7}"/>
              </a:ext>
            </a:extLst>
          </p:cNvPr>
          <p:cNvSpPr txBox="1"/>
          <p:nvPr/>
        </p:nvSpPr>
        <p:spPr>
          <a:xfrm>
            <a:off x="1782718" y="2037374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讀取麥克風音量並輸出顯示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831A70D-2B83-34F8-1D36-1E4045922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811" y="3069764"/>
            <a:ext cx="6225269" cy="301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1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21"/>
          <p:cNvGrpSpPr/>
          <p:nvPr/>
        </p:nvGrpSpPr>
        <p:grpSpPr>
          <a:xfrm>
            <a:off x="472852" y="2668366"/>
            <a:ext cx="794597" cy="769441"/>
            <a:chOff x="3054236" y="4019370"/>
            <a:chExt cx="794597" cy="847569"/>
          </a:xfrm>
        </p:grpSpPr>
        <p:sp>
          <p:nvSpPr>
            <p:cNvPr id="8" name="橢圓 6"/>
            <p:cNvSpPr/>
            <p:nvPr/>
          </p:nvSpPr>
          <p:spPr>
            <a:xfrm>
              <a:off x="3054236" y="4045857"/>
              <a:ext cx="794597" cy="79459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9" name="矩形 11"/>
            <p:cNvSpPr/>
            <p:nvPr/>
          </p:nvSpPr>
          <p:spPr>
            <a:xfrm>
              <a:off x="3190829" y="4019370"/>
              <a:ext cx="403812" cy="8475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TW" sz="4400" b="1" dirty="0">
                  <a:solidFill>
                    <a:schemeClr val="bg1"/>
                  </a:solidFill>
                  <a:latin typeface="華康圓體 Std W12" panose="02000C00000000000000" pitchFamily="50" charset="-120"/>
                  <a:ea typeface="華康圓體 Std W12" panose="02000C00000000000000" pitchFamily="50" charset="-120"/>
                </a:rPr>
                <a:t>7</a:t>
              </a:r>
              <a:endParaRPr lang="zh-TW" altLang="en-US" sz="4400" b="1" dirty="0">
                <a:solidFill>
                  <a:schemeClr val="bg1"/>
                </a:solidFill>
                <a:latin typeface="華康圓體 Std W12" panose="02000C00000000000000" pitchFamily="50" charset="-120"/>
                <a:ea typeface="華康圓體 Std W12" panose="02000C00000000000000" pitchFamily="50" charset="-12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58219" y="3461852"/>
            <a:ext cx="10238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華康圓體 Std W7" panose="02000700000000000000" pitchFamily="50" charset="-120"/>
                <a:ea typeface="華康圓體 Std W7" panose="02000700000000000000" pitchFamily="50" charset="-120"/>
              </a:rPr>
              <a:t>聲音偵測</a:t>
            </a:r>
            <a:endParaRPr lang="en-US" altLang="zh-TW" sz="3600" b="1" dirty="0">
              <a:solidFill>
                <a:schemeClr val="tx1">
                  <a:lumMod val="75000"/>
                  <a:lumOff val="25000"/>
                </a:schemeClr>
              </a:solidFill>
              <a:latin typeface="華康圓體 Std W7" panose="02000700000000000000" pitchFamily="50" charset="-120"/>
              <a:ea typeface="華康圓體 Std W7" panose="02000700000000000000" pitchFamily="50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3557146-5898-46B7-B53F-F5AE63CB1254}"/>
              </a:ext>
            </a:extLst>
          </p:cNvPr>
          <p:cNvSpPr txBox="1"/>
          <p:nvPr/>
        </p:nvSpPr>
        <p:spPr>
          <a:xfrm>
            <a:off x="1631633" y="163948"/>
            <a:ext cx="68392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b="1" dirty="0">
                <a:solidFill>
                  <a:srgbClr val="33CC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設計一個拍手亮燈的照明燈</a:t>
            </a:r>
            <a:endParaRPr lang="zh-TW" altLang="en-US" sz="3600" dirty="0">
              <a:solidFill>
                <a:srgbClr val="33CC33"/>
              </a:solidFill>
            </a:endParaRP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4146DD4C-A7E9-4307-A4A3-D77022D37E39}"/>
              </a:ext>
            </a:extLst>
          </p:cNvPr>
          <p:cNvSpPr txBox="1">
            <a:spLocks/>
          </p:cNvSpPr>
          <p:nvPr/>
        </p:nvSpPr>
        <p:spPr>
          <a:xfrm>
            <a:off x="1481365" y="1023078"/>
            <a:ext cx="10528064" cy="208955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功能描述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485998" lvl="1" indent="-16198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拍手產生聲音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85998" lvl="1" indent="-16198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當聲音進入小派的麥克風後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經由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ADC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把音量轉換成音量數值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85998" lvl="1" indent="-16198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由此音量值的大小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判斷是否有拍手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85998" lvl="1" indent="-16198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如果有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則點亮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8*8 LED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一段短時間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之後滅燈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再偵測拍手聲音重複作出亮滅彩色燈的動作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EA2D086E-7E84-4F7E-A6B3-6F1E1E84516A}"/>
              </a:ext>
            </a:extLst>
          </p:cNvPr>
          <p:cNvSpPr/>
          <p:nvPr/>
        </p:nvSpPr>
        <p:spPr>
          <a:xfrm>
            <a:off x="4623341" y="4277632"/>
            <a:ext cx="563987" cy="3093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z="850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6E486E5D-CA30-4764-84CD-23C21FF94070}"/>
              </a:ext>
            </a:extLst>
          </p:cNvPr>
          <p:cNvGrpSpPr/>
          <p:nvPr/>
        </p:nvGrpSpPr>
        <p:grpSpPr>
          <a:xfrm>
            <a:off x="3250309" y="3853347"/>
            <a:ext cx="1164170" cy="1342084"/>
            <a:chOff x="3465918" y="1547170"/>
            <a:chExt cx="1855560" cy="1916811"/>
          </a:xfrm>
        </p:grpSpPr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09615AE3-74FB-4778-9822-35AF0193F776}"/>
                </a:ext>
              </a:extLst>
            </p:cNvPr>
            <p:cNvSpPr/>
            <p:nvPr/>
          </p:nvSpPr>
          <p:spPr>
            <a:xfrm>
              <a:off x="4380197" y="1547170"/>
              <a:ext cx="45719" cy="52533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850"/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F5182AA8-969D-4772-8F7B-FC7BCF55349D}"/>
                </a:ext>
              </a:extLst>
            </p:cNvPr>
            <p:cNvSpPr/>
            <p:nvPr/>
          </p:nvSpPr>
          <p:spPr>
            <a:xfrm rot="16200000">
              <a:off x="3705725" y="2267349"/>
              <a:ext cx="45719" cy="52533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850"/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712EB03D-6782-404D-B84A-D5549124518D}"/>
                </a:ext>
              </a:extLst>
            </p:cNvPr>
            <p:cNvSpPr/>
            <p:nvPr/>
          </p:nvSpPr>
          <p:spPr>
            <a:xfrm rot="2281805">
              <a:off x="4766491" y="1669141"/>
              <a:ext cx="45719" cy="52533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850"/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9BD37C2E-7DD6-4737-BC61-3456EA290E0F}"/>
                </a:ext>
              </a:extLst>
            </p:cNvPr>
            <p:cNvSpPr/>
            <p:nvPr/>
          </p:nvSpPr>
          <p:spPr>
            <a:xfrm rot="5400000">
              <a:off x="5035952" y="2267349"/>
              <a:ext cx="45719" cy="52533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850"/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B05019AE-D940-4254-8A93-13207D631837}"/>
                </a:ext>
              </a:extLst>
            </p:cNvPr>
            <p:cNvSpPr/>
            <p:nvPr/>
          </p:nvSpPr>
          <p:spPr>
            <a:xfrm rot="18829333">
              <a:off x="3968392" y="1691755"/>
              <a:ext cx="45719" cy="52533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850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32F43DA5-D6A6-40F1-AF0B-8927B24B9604}"/>
                </a:ext>
              </a:extLst>
            </p:cNvPr>
            <p:cNvSpPr/>
            <p:nvPr/>
          </p:nvSpPr>
          <p:spPr>
            <a:xfrm rot="17366263">
              <a:off x="3743184" y="1965486"/>
              <a:ext cx="45719" cy="52533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850"/>
            </a:p>
          </p:txBody>
        </p:sp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EDF41E59-3D2B-4741-A114-CC5E7C6FC244}"/>
                </a:ext>
              </a:extLst>
            </p:cNvPr>
            <p:cNvSpPr/>
            <p:nvPr/>
          </p:nvSpPr>
          <p:spPr>
            <a:xfrm rot="3892880">
              <a:off x="4965948" y="1942766"/>
              <a:ext cx="45719" cy="52533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850"/>
            </a:p>
          </p:txBody>
        </p:sp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E948DB06-F5AA-449A-8864-E145BCF10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7336" y="2136003"/>
              <a:ext cx="1042012" cy="1327978"/>
            </a:xfrm>
            <a:prstGeom prst="rect">
              <a:avLst/>
            </a:prstGeom>
          </p:spPr>
        </p:pic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24BB8F68-3752-D19D-26E6-926CB4E37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649" y="3745368"/>
            <a:ext cx="1675456" cy="159013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A250233-4146-48BA-F45F-FE3D78B302C4}"/>
              </a:ext>
            </a:extLst>
          </p:cNvPr>
          <p:cNvSpPr txBox="1"/>
          <p:nvPr/>
        </p:nvSpPr>
        <p:spPr>
          <a:xfrm>
            <a:off x="7236105" y="368199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MICR</a:t>
            </a:r>
            <a:endParaRPr lang="zh-TW" altLang="en-US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EA47730-4186-14A1-CFB7-9900E8D997BA}"/>
              </a:ext>
            </a:extLst>
          </p:cNvPr>
          <p:cNvSpPr/>
          <p:nvPr/>
        </p:nvSpPr>
        <p:spPr>
          <a:xfrm>
            <a:off x="6929665" y="3730131"/>
            <a:ext cx="30644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74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字方塊 31">
            <a:extLst>
              <a:ext uri="{FF2B5EF4-FFF2-40B4-BE49-F238E27FC236}">
                <a16:creationId xmlns:a16="http://schemas.microsoft.com/office/drawing/2014/main" id="{F03C810E-3401-4DD8-B4A1-A2BE58018966}"/>
              </a:ext>
            </a:extLst>
          </p:cNvPr>
          <p:cNvSpPr txBox="1"/>
          <p:nvPr/>
        </p:nvSpPr>
        <p:spPr>
          <a:xfrm>
            <a:off x="1772792" y="299171"/>
            <a:ext cx="14439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應用範例</a:t>
            </a:r>
            <a:endParaRPr lang="zh-CN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75D1B6D-FD90-4B83-09F6-7E489FB5B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292" y="250185"/>
            <a:ext cx="5540869" cy="655882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389BD4E-DE43-0FA9-2CEF-6700BD96E0AA}"/>
              </a:ext>
            </a:extLst>
          </p:cNvPr>
          <p:cNvSpPr txBox="1"/>
          <p:nvPr/>
        </p:nvSpPr>
        <p:spPr>
          <a:xfrm>
            <a:off x="1476576" y="1534068"/>
            <a:ext cx="4000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程式說明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讀取麥克風類比輸入並判斷其音量數值是否大於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</a:t>
            </a:r>
          </a:p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如果大於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就點亮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8*8 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顯示維持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秒否則就熄滅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8*8 LED</a:t>
            </a:r>
          </a:p>
        </p:txBody>
      </p:sp>
      <p:sp>
        <p:nvSpPr>
          <p:cNvPr id="6" name="書卷: 垂直 5">
            <a:extLst>
              <a:ext uri="{FF2B5EF4-FFF2-40B4-BE49-F238E27FC236}">
                <a16:creationId xmlns:a16="http://schemas.microsoft.com/office/drawing/2014/main" id="{5C206753-1E82-10BF-279C-515A779D440C}"/>
              </a:ext>
            </a:extLst>
          </p:cNvPr>
          <p:cNvSpPr/>
          <p:nvPr/>
        </p:nvSpPr>
        <p:spPr>
          <a:xfrm>
            <a:off x="1423830" y="4819361"/>
            <a:ext cx="3690022" cy="1009142"/>
          </a:xfrm>
          <a:prstGeom prst="verticalScroll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§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改變音量數值來看其反應結果</a:t>
            </a:r>
            <a:endParaRPr lang="en-US" altLang="zh-TW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9793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21"/>
          <p:cNvGrpSpPr/>
          <p:nvPr/>
        </p:nvGrpSpPr>
        <p:grpSpPr>
          <a:xfrm>
            <a:off x="472852" y="2668366"/>
            <a:ext cx="794597" cy="769441"/>
            <a:chOff x="3054236" y="4019370"/>
            <a:chExt cx="794597" cy="847569"/>
          </a:xfrm>
        </p:grpSpPr>
        <p:sp>
          <p:nvSpPr>
            <p:cNvPr id="8" name="橢圓 6"/>
            <p:cNvSpPr/>
            <p:nvPr/>
          </p:nvSpPr>
          <p:spPr>
            <a:xfrm>
              <a:off x="3054236" y="4045857"/>
              <a:ext cx="794597" cy="79459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9" name="矩形 11"/>
            <p:cNvSpPr/>
            <p:nvPr/>
          </p:nvSpPr>
          <p:spPr>
            <a:xfrm>
              <a:off x="3190829" y="4019370"/>
              <a:ext cx="403812" cy="8475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TW" sz="4400" b="1" dirty="0">
                  <a:solidFill>
                    <a:schemeClr val="bg1"/>
                  </a:solidFill>
                  <a:latin typeface="華康圓體 Std W12" panose="02000C00000000000000" pitchFamily="50" charset="-120"/>
                  <a:ea typeface="華康圓體 Std W12" panose="02000C00000000000000" pitchFamily="50" charset="-120"/>
                </a:rPr>
                <a:t>7</a:t>
              </a:r>
              <a:endParaRPr lang="zh-TW" altLang="en-US" sz="4400" b="1" dirty="0">
                <a:solidFill>
                  <a:schemeClr val="bg1"/>
                </a:solidFill>
                <a:latin typeface="華康圓體 Std W12" panose="02000C00000000000000" pitchFamily="50" charset="-120"/>
                <a:ea typeface="華康圓體 Std W12" panose="02000C00000000000000" pitchFamily="50" charset="-12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58219" y="3461852"/>
            <a:ext cx="10238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華康圓體 Std W7" panose="02000700000000000000" pitchFamily="50" charset="-120"/>
                <a:ea typeface="華康圓體 Std W7" panose="02000700000000000000" pitchFamily="50" charset="-120"/>
              </a:rPr>
              <a:t>聲音偵測</a:t>
            </a:r>
            <a:endParaRPr lang="en-US" altLang="zh-TW" sz="3600" b="1" dirty="0">
              <a:solidFill>
                <a:schemeClr val="tx1">
                  <a:lumMod val="75000"/>
                  <a:lumOff val="25000"/>
                </a:schemeClr>
              </a:solidFill>
              <a:latin typeface="華康圓體 Std W7" panose="02000700000000000000" pitchFamily="50" charset="-120"/>
              <a:ea typeface="華康圓體 Std W7" panose="02000700000000000000" pitchFamily="50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3557146-5898-46B7-B53F-F5AE63CB1254}"/>
              </a:ext>
            </a:extLst>
          </p:cNvPr>
          <p:cNvSpPr txBox="1"/>
          <p:nvPr/>
        </p:nvSpPr>
        <p:spPr>
          <a:xfrm>
            <a:off x="1631633" y="163948"/>
            <a:ext cx="59629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b="1" dirty="0">
                <a:solidFill>
                  <a:srgbClr val="33CC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進階練習</a:t>
            </a:r>
            <a:endParaRPr lang="zh-TW" altLang="en-US" sz="3600" dirty="0">
              <a:solidFill>
                <a:srgbClr val="33CC33"/>
              </a:solidFill>
            </a:endParaRP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4146DD4C-A7E9-4307-A4A3-D77022D37E39}"/>
              </a:ext>
            </a:extLst>
          </p:cNvPr>
          <p:cNvSpPr txBox="1">
            <a:spLocks/>
          </p:cNvSpPr>
          <p:nvPr/>
        </p:nvSpPr>
        <p:spPr>
          <a:xfrm>
            <a:off x="1462550" y="920345"/>
            <a:ext cx="3659179" cy="64633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播放音樂並偵測其音量的大小而能夠會顯示炫彩的等化器效果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B1A739E-0343-4DAC-727C-6900E3A2F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171" y="272143"/>
            <a:ext cx="5176783" cy="642190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CA84F65-6CB3-8826-7877-60C8D774C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216" y="2582251"/>
            <a:ext cx="4380820" cy="116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7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3A94E945-DE98-45C7-B5F1-E8E52ED7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628" y="1"/>
            <a:ext cx="9699171" cy="120831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學習目的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4DC772-26CA-4730-A2EC-D61B5FC8D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862" y="1422400"/>
            <a:ext cx="9745937" cy="4776788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Blockly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程式來讀取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ePy-Plus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板上的麥克風感測器並做顯示及控制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lphaLcParenR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ePy-Plus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硬體介紹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EBBA035-883E-52E6-5E30-DC6ED508C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939" y="3391694"/>
            <a:ext cx="3433760" cy="325889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AE9EDD6-96F4-CFD8-79F8-AB9836F23E70}"/>
              </a:ext>
            </a:extLst>
          </p:cNvPr>
          <p:cNvSpPr/>
          <p:nvPr/>
        </p:nvSpPr>
        <p:spPr>
          <a:xfrm>
            <a:off x="4706939" y="3391694"/>
            <a:ext cx="654275" cy="6632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F157F1-D243-80F2-D04A-1B49613A7BE6}"/>
              </a:ext>
            </a:extLst>
          </p:cNvPr>
          <p:cNvSpPr/>
          <p:nvPr/>
        </p:nvSpPr>
        <p:spPr>
          <a:xfrm>
            <a:off x="7486424" y="3391694"/>
            <a:ext cx="654275" cy="6632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54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0BC01D-FB1F-E128-4AEE-6B1B849B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Pycode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軟體環境設定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6673487-8D21-BD0D-661A-7AAB2EF57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985008"/>
            <a:ext cx="11836400" cy="587299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星形: 八角 6">
            <a:extLst>
              <a:ext uri="{FF2B5EF4-FFF2-40B4-BE49-F238E27FC236}">
                <a16:creationId xmlns:a16="http://schemas.microsoft.com/office/drawing/2014/main" id="{108442E1-D049-BDAF-0614-CC55BCBA995C}"/>
              </a:ext>
            </a:extLst>
          </p:cNvPr>
          <p:cNvSpPr/>
          <p:nvPr/>
        </p:nvSpPr>
        <p:spPr>
          <a:xfrm>
            <a:off x="11455628" y="202140"/>
            <a:ext cx="478972" cy="419100"/>
          </a:xfrm>
          <a:prstGeom prst="star8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Picture 12" descr="Download Mouse Icon Png Red - Click Clipart - Full Size PNG Image - PNGkit">
            <a:extLst>
              <a:ext uri="{FF2B5EF4-FFF2-40B4-BE49-F238E27FC236}">
                <a16:creationId xmlns:a16="http://schemas.microsoft.com/office/drawing/2014/main" id="{17067CE5-4D29-CA31-B256-3297ACD35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12198">
            <a:off x="11298132" y="633574"/>
            <a:ext cx="459678" cy="48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星形: 八角 8">
            <a:extLst>
              <a:ext uri="{FF2B5EF4-FFF2-40B4-BE49-F238E27FC236}">
                <a16:creationId xmlns:a16="http://schemas.microsoft.com/office/drawing/2014/main" id="{C1A666A6-CCD1-E9B4-395E-0058A328D4F3}"/>
              </a:ext>
            </a:extLst>
          </p:cNvPr>
          <p:cNvSpPr/>
          <p:nvPr/>
        </p:nvSpPr>
        <p:spPr>
          <a:xfrm>
            <a:off x="7182984" y="2991645"/>
            <a:ext cx="478972" cy="419100"/>
          </a:xfrm>
          <a:prstGeom prst="star8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Picture 12" descr="Download Mouse Icon Png Red - Click Clipart - Full Size PNG Image - PNGkit">
            <a:extLst>
              <a:ext uri="{FF2B5EF4-FFF2-40B4-BE49-F238E27FC236}">
                <a16:creationId xmlns:a16="http://schemas.microsoft.com/office/drawing/2014/main" id="{27FE63D5-08E9-3F77-7CE1-06FB33830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45058">
            <a:off x="8320890" y="1646057"/>
            <a:ext cx="459678" cy="48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Download Mouse Icon Png Red - Click Clipart - Full Size PNG Image - PNGkit">
            <a:extLst>
              <a:ext uri="{FF2B5EF4-FFF2-40B4-BE49-F238E27FC236}">
                <a16:creationId xmlns:a16="http://schemas.microsoft.com/office/drawing/2014/main" id="{3F71FC40-9788-4E5E-EF7C-A38B9C313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14609">
            <a:off x="6665841" y="2667279"/>
            <a:ext cx="459678" cy="48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星形: 八角 11">
            <a:extLst>
              <a:ext uri="{FF2B5EF4-FFF2-40B4-BE49-F238E27FC236}">
                <a16:creationId xmlns:a16="http://schemas.microsoft.com/office/drawing/2014/main" id="{706A2DAF-9A79-B2B9-D0E6-305363A95A10}"/>
              </a:ext>
            </a:extLst>
          </p:cNvPr>
          <p:cNvSpPr/>
          <p:nvPr/>
        </p:nvSpPr>
        <p:spPr>
          <a:xfrm>
            <a:off x="8787834" y="1800750"/>
            <a:ext cx="478972" cy="419100"/>
          </a:xfrm>
          <a:prstGeom prst="star8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6F2835D-F2DB-34DD-9435-593AB796169A}"/>
              </a:ext>
            </a:extLst>
          </p:cNvPr>
          <p:cNvSpPr/>
          <p:nvPr/>
        </p:nvSpPr>
        <p:spPr>
          <a:xfrm>
            <a:off x="3815443" y="3053443"/>
            <a:ext cx="1300843" cy="4898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28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95C779-7683-48CC-9902-01541B3F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設計原理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硬體介紹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F952DE5D-2FBC-F5BE-77BA-9CD6FBF9A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413" y="1248229"/>
            <a:ext cx="9745936" cy="3810000"/>
          </a:xfrm>
        </p:spPr>
        <p:txBody>
          <a:bodyPr>
            <a:normAutofit fontScale="92500"/>
          </a:bodyPr>
          <a:lstStyle/>
          <a:p>
            <a:r>
              <a:rPr lang="zh-CN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麥克風，學名為傳聲器，是將聲音信號轉換為電信號的能量轉換器件，由</a:t>
            </a:r>
            <a:r>
              <a:rPr lang="en-US" altLang="zh-CN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"Microphone"</a:t>
            </a:r>
            <a:r>
              <a:rPr lang="zh-CN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這個英文單詞音譯而來。也稱話筒、微音器。</a:t>
            </a:r>
            <a:endParaRPr lang="en-US" altLang="zh-CN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麥克風是由聲音的振動傳到麥克風的振膜上</a:t>
            </a:r>
            <a:r>
              <a:rPr lang="en-US" altLang="zh-CN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CN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推動裡邊的磁鐵形成變化的電流</a:t>
            </a:r>
            <a:r>
              <a:rPr lang="en-US" altLang="zh-CN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CN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這樣變化的電流送到後面的聲音處理電路進行放大處理。</a:t>
            </a:r>
            <a:endParaRPr lang="en-US" altLang="zh-CN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最初通過電阻轉換聲電發展為電感、電容式轉換，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後來</a:t>
            </a:r>
            <a:r>
              <a:rPr lang="zh-CN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新技術發展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</a:t>
            </a:r>
            <a:r>
              <a:rPr lang="zh-CN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鋁帶、動圈以及當前廣泛使用的電容麥克風和駐極體麥克風。</a:t>
            </a:r>
            <a:endParaRPr lang="en-US" altLang="zh-CN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日常用品中</a:t>
            </a:r>
            <a:r>
              <a:rPr lang="en-US" altLang="zh-TW" sz="28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8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有那些電子產品會有麥克風</a:t>
            </a:r>
            <a:r>
              <a:rPr lang="en-US" altLang="zh-TW" sz="28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endParaRPr lang="zh-TW" altLang="en-US" dirty="0"/>
          </a:p>
        </p:txBody>
      </p:sp>
      <p:pic>
        <p:nvPicPr>
          <p:cNvPr id="1026" name="Picture 2" descr="100 个卡通麥克風音樂可用素材（免費PNG設計，背景壁紙下載） 点子| 卡, 麥克風, 圖片">
            <a:extLst>
              <a:ext uri="{FF2B5EF4-FFF2-40B4-BE49-F238E27FC236}">
                <a16:creationId xmlns:a16="http://schemas.microsoft.com/office/drawing/2014/main" id="{F705E343-5BE7-A039-2834-46C215C98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368" y="5058229"/>
            <a:ext cx="1221282" cy="140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7F34E85-B2C1-D6FC-59D7-776154F83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668" y="5140360"/>
            <a:ext cx="1142349" cy="117869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9A669AF-A459-C446-5AE1-AE2CD6279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168" y="5140360"/>
            <a:ext cx="1142349" cy="124464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90064C2-D527-8F36-CBDE-99062C54C9C2}"/>
              </a:ext>
            </a:extLst>
          </p:cNvPr>
          <p:cNvSpPr txBox="1"/>
          <p:nvPr/>
        </p:nvSpPr>
        <p:spPr>
          <a:xfrm>
            <a:off x="6993431" y="643384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麥克風電子元件</a:t>
            </a:r>
          </a:p>
        </p:txBody>
      </p:sp>
    </p:spTree>
    <p:extLst>
      <p:ext uri="{BB962C8B-B14F-4D97-AF65-F5344CB8AC3E}">
        <p14:creationId xmlns:p14="http://schemas.microsoft.com/office/powerpoint/2010/main" val="4172018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21"/>
          <p:cNvGrpSpPr/>
          <p:nvPr/>
        </p:nvGrpSpPr>
        <p:grpSpPr>
          <a:xfrm>
            <a:off x="472852" y="2668366"/>
            <a:ext cx="794597" cy="769441"/>
            <a:chOff x="3054236" y="4019370"/>
            <a:chExt cx="794597" cy="847569"/>
          </a:xfrm>
        </p:grpSpPr>
        <p:sp>
          <p:nvSpPr>
            <p:cNvPr id="8" name="橢圓 6"/>
            <p:cNvSpPr/>
            <p:nvPr/>
          </p:nvSpPr>
          <p:spPr>
            <a:xfrm>
              <a:off x="3054236" y="4045857"/>
              <a:ext cx="794597" cy="79459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9" name="矩形 11"/>
            <p:cNvSpPr/>
            <p:nvPr/>
          </p:nvSpPr>
          <p:spPr>
            <a:xfrm>
              <a:off x="3190829" y="4019370"/>
              <a:ext cx="403812" cy="8475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TW" sz="4400" b="1" dirty="0">
                  <a:solidFill>
                    <a:schemeClr val="bg1"/>
                  </a:solidFill>
                  <a:latin typeface="華康圓體 Std W12" panose="02000C00000000000000" pitchFamily="50" charset="-120"/>
                  <a:ea typeface="華康圓體 Std W12" panose="02000C00000000000000" pitchFamily="50" charset="-120"/>
                </a:rPr>
                <a:t>7</a:t>
              </a:r>
              <a:endParaRPr lang="zh-TW" altLang="en-US" sz="4400" b="1" dirty="0">
                <a:solidFill>
                  <a:schemeClr val="bg1"/>
                </a:solidFill>
                <a:latin typeface="華康圓體 Std W12" panose="02000C00000000000000" pitchFamily="50" charset="-120"/>
                <a:ea typeface="華康圓體 Std W12" panose="02000C00000000000000" pitchFamily="50" charset="-12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58219" y="3461852"/>
            <a:ext cx="10238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華康圓體 Std W7" panose="02000700000000000000" pitchFamily="50" charset="-120"/>
                <a:ea typeface="華康圓體 Std W7" panose="02000700000000000000" pitchFamily="50" charset="-120"/>
              </a:rPr>
              <a:t>聲音偵測</a:t>
            </a:r>
            <a:endParaRPr lang="en-US" altLang="zh-TW" sz="3600" b="1" dirty="0">
              <a:solidFill>
                <a:schemeClr val="tx1">
                  <a:lumMod val="75000"/>
                  <a:lumOff val="25000"/>
                </a:schemeClr>
              </a:solidFill>
              <a:latin typeface="華康圓體 Std W7" panose="02000700000000000000" pitchFamily="50" charset="-120"/>
              <a:ea typeface="華康圓體 Std W7" panose="02000700000000000000" pitchFamily="50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3557146-5898-46B7-B53F-F5AE63CB1254}"/>
              </a:ext>
            </a:extLst>
          </p:cNvPr>
          <p:cNvSpPr txBox="1"/>
          <p:nvPr/>
        </p:nvSpPr>
        <p:spPr>
          <a:xfrm>
            <a:off x="1631633" y="163948"/>
            <a:ext cx="59629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b="1" dirty="0">
                <a:solidFill>
                  <a:srgbClr val="33CC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麥克風信號轉換</a:t>
            </a:r>
            <a:endParaRPr lang="zh-TW" altLang="en-US" sz="3600" dirty="0">
              <a:solidFill>
                <a:srgbClr val="33CC33"/>
              </a:solidFill>
            </a:endParaRP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4146DD4C-A7E9-4307-A4A3-D77022D37E39}"/>
              </a:ext>
            </a:extLst>
          </p:cNvPr>
          <p:cNvSpPr txBox="1">
            <a:spLocks/>
          </p:cNvSpPr>
          <p:nvPr/>
        </p:nvSpPr>
        <p:spPr>
          <a:xfrm>
            <a:off x="1462550" y="920345"/>
            <a:ext cx="10312629" cy="64633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EPY-Plus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的麥克風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接收到聲音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發出電壓的類比信號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EPY-Plus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ADC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會把類比信號轉換成數位信號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即一個對音量大小的數值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聲音越大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則數值越大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b="1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395B6974-DF86-4810-8AB9-84E93EF151B7}"/>
              </a:ext>
            </a:extLst>
          </p:cNvPr>
          <p:cNvSpPr/>
          <p:nvPr/>
        </p:nvSpPr>
        <p:spPr>
          <a:xfrm>
            <a:off x="4896459" y="2826515"/>
            <a:ext cx="377964" cy="1319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z="85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F219A37-8ACF-4B8F-931E-775ADBC3EA2A}"/>
              </a:ext>
            </a:extLst>
          </p:cNvPr>
          <p:cNvSpPr/>
          <p:nvPr/>
        </p:nvSpPr>
        <p:spPr>
          <a:xfrm>
            <a:off x="5329815" y="2667149"/>
            <a:ext cx="1204176" cy="49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323" b="1" dirty="0"/>
              <a:t>類比信號轉換</a:t>
            </a:r>
            <a:endParaRPr lang="en-US" altLang="zh-TW" sz="1323" b="1" dirty="0"/>
          </a:p>
          <a:p>
            <a:pPr algn="ctr"/>
            <a:r>
              <a:rPr lang="en-US" altLang="zh-TW" sz="1323" b="1" dirty="0"/>
              <a:t>ADC</a:t>
            </a:r>
            <a:endParaRPr lang="zh-HK" altLang="en-US" sz="1323" dirty="0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B5AA9ADC-5D9E-4CB7-B12F-E29F9E34B112}"/>
              </a:ext>
            </a:extLst>
          </p:cNvPr>
          <p:cNvSpPr/>
          <p:nvPr/>
        </p:nvSpPr>
        <p:spPr>
          <a:xfrm>
            <a:off x="6589385" y="2816118"/>
            <a:ext cx="377964" cy="1319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z="85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6FF51887-5DBD-4479-916A-7463EB594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36" y="2625795"/>
            <a:ext cx="510128" cy="492070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CB8BE9F8-E6F8-43AD-8697-14DCA1130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498" y="2588961"/>
            <a:ext cx="540155" cy="54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1E9B700D-BD1A-4DE9-AAAD-A6D5FD1D26DF}"/>
              </a:ext>
            </a:extLst>
          </p:cNvPr>
          <p:cNvSpPr/>
          <p:nvPr/>
        </p:nvSpPr>
        <p:spPr>
          <a:xfrm>
            <a:off x="7090673" y="2682901"/>
            <a:ext cx="911070" cy="35227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90" b="1" dirty="0">
                <a:solidFill>
                  <a:schemeClr val="tx1"/>
                </a:solidFill>
                <a:latin typeface="Agency FB" panose="020B0503020202020204" pitchFamily="34" charset="0"/>
              </a:rPr>
              <a:t>237</a:t>
            </a:r>
            <a:endParaRPr lang="zh-HK" altLang="en-US" sz="189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內容版面配置區 2">
            <a:extLst>
              <a:ext uri="{FF2B5EF4-FFF2-40B4-BE49-F238E27FC236}">
                <a16:creationId xmlns:a16="http://schemas.microsoft.com/office/drawing/2014/main" id="{D4D4B404-7FD4-4887-BEC5-63D274A71F8F}"/>
              </a:ext>
            </a:extLst>
          </p:cNvPr>
          <p:cNvSpPr txBox="1">
            <a:spLocks/>
          </p:cNvSpPr>
          <p:nvPr/>
        </p:nvSpPr>
        <p:spPr>
          <a:xfrm>
            <a:off x="1462550" y="3225216"/>
            <a:ext cx="10312629" cy="120126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EPY-Plus</a:t>
            </a:r>
            <a:r>
              <a:rPr lang="zh-CN" altLang="en-US" sz="200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提供</a:t>
            </a:r>
            <a:r>
              <a:rPr lang="en-US" altLang="zh-CN" sz="200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CN" altLang="en-US" sz="200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路</a:t>
            </a:r>
            <a:r>
              <a:rPr lang="en-US" altLang="zh-CN" sz="200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ADC</a:t>
            </a:r>
            <a:r>
              <a:rPr lang="zh-CN" altLang="en-US" sz="200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輸入來檢測</a:t>
            </a:r>
            <a:r>
              <a:rPr lang="zh-TW" altLang="en-US" sz="200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類比</a:t>
            </a:r>
            <a:r>
              <a:rPr lang="zh-CN" altLang="en-US" sz="200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信號</a:t>
            </a:r>
            <a:r>
              <a:rPr lang="en-US" altLang="zh-CN" sz="200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CN" altLang="en-US" sz="200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其信號通道編號為</a:t>
            </a:r>
            <a:r>
              <a:rPr lang="en-US" altLang="zh-TW" sz="200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AIN</a:t>
            </a:r>
            <a:r>
              <a:rPr lang="en-US" altLang="zh-CN" sz="200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0~5, ADC</a:t>
            </a:r>
            <a:r>
              <a:rPr lang="zh-CN" altLang="en-US" sz="200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的採樣資料為</a:t>
            </a:r>
            <a:r>
              <a:rPr lang="en-US" altLang="zh-CN" sz="200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CN" altLang="en-US" sz="200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</a:t>
            </a:r>
            <a:r>
              <a:rPr lang="en-US" altLang="zh-CN" sz="200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(bit)</a:t>
            </a:r>
            <a:r>
              <a:rPr lang="zh-CN" altLang="en-US" sz="200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即最大值為十進位</a:t>
            </a:r>
            <a:r>
              <a:rPr lang="en-US" altLang="zh-CN" sz="200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4096. ADC </a:t>
            </a:r>
            <a:r>
              <a:rPr lang="zh-CN" altLang="en-US" sz="200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引腳輸入範圍為 </a:t>
            </a:r>
            <a:r>
              <a:rPr lang="en-US" altLang="zh-CN" sz="200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0-3.3 V (</a:t>
            </a:r>
            <a:r>
              <a:rPr lang="zh-CN" altLang="en-US" sz="200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 </a:t>
            </a:r>
            <a:r>
              <a:rPr lang="en-US" altLang="zh-CN" sz="200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3.3 V, </a:t>
            </a:r>
            <a:r>
              <a:rPr lang="zh-CN" altLang="en-US" sz="200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是其能夠承受的絕對最大值</a:t>
            </a:r>
            <a:r>
              <a:rPr lang="en-US" altLang="zh-CN" sz="200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其腳位定義如下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b="1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BDA41313-CF90-48B0-80A3-EAB132A60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32182"/>
              </p:ext>
            </p:extLst>
          </p:nvPr>
        </p:nvGraphicFramePr>
        <p:xfrm>
          <a:off x="3419528" y="4207944"/>
          <a:ext cx="7199485" cy="2498400"/>
        </p:xfrm>
        <a:graphic>
          <a:graphicData uri="http://schemas.openxmlformats.org/drawingml/2006/table">
            <a:tbl>
              <a:tblPr/>
              <a:tblGrid>
                <a:gridCol w="2701986">
                  <a:extLst>
                    <a:ext uri="{9D8B030D-6E8A-4147-A177-3AD203B41FA5}">
                      <a16:colId xmlns:a16="http://schemas.microsoft.com/office/drawing/2014/main" val="1553479196"/>
                    </a:ext>
                  </a:extLst>
                </a:gridCol>
                <a:gridCol w="4497499">
                  <a:extLst>
                    <a:ext uri="{9D8B030D-6E8A-4147-A177-3AD203B41FA5}">
                      <a16:colId xmlns:a16="http://schemas.microsoft.com/office/drawing/2014/main" val="3042202051"/>
                    </a:ext>
                  </a:extLst>
                </a:gridCol>
              </a:tblGrid>
              <a:tr h="107364">
                <a:tc>
                  <a:txBody>
                    <a:bodyPr/>
                    <a:lstStyle/>
                    <a:p>
                      <a:pPr algn="ctr"/>
                      <a:r>
                        <a:rPr lang="zh-HK" altLang="en-US" sz="1600" b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腳位定義</a:t>
                      </a:r>
                    </a:p>
                  </a:txBody>
                  <a:tcPr marL="5999" marR="5999" marT="3000" marB="3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類比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ADC</a:t>
                      </a: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通道</a:t>
                      </a:r>
                      <a:endParaRPr lang="en-US" sz="1600" b="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99" marR="5999" marT="3000" marB="3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69501"/>
                  </a:ext>
                </a:extLst>
              </a:tr>
              <a:tr h="10736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P0</a:t>
                      </a:r>
                    </a:p>
                  </a:txBody>
                  <a:tcPr marL="5999" marR="5999" marT="3000" marB="3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類比通道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en-US" sz="1600" b="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99" marR="5999" marT="3000" marB="3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430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P1</a:t>
                      </a:r>
                    </a:p>
                  </a:txBody>
                  <a:tcPr marL="5999" marR="5999" marT="3000" marB="3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類比通道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sz="1600" b="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99" marR="5999" marT="3000" marB="3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611394"/>
                  </a:ext>
                </a:extLst>
              </a:tr>
              <a:tr h="10736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P2</a:t>
                      </a:r>
                    </a:p>
                  </a:txBody>
                  <a:tcPr marL="5999" marR="5999" marT="3000" marB="3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類比通道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sz="1600" b="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99" marR="5999" marT="3000" marB="3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371622"/>
                  </a:ext>
                </a:extLst>
              </a:tr>
              <a:tr h="10736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P3</a:t>
                      </a:r>
                    </a:p>
                  </a:txBody>
                  <a:tcPr marL="5999" marR="5999" marT="3000" marB="3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類比通道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HK" altLang="en-US" sz="1600" b="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99" marR="5999" marT="3000" marB="3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300226"/>
                  </a:ext>
                </a:extLst>
              </a:tr>
              <a:tr h="10736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P4</a:t>
                      </a:r>
                    </a:p>
                  </a:txBody>
                  <a:tcPr marL="5999" marR="5999" marT="3000" marB="3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類比通道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HK" altLang="en-US" sz="1600" b="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99" marR="5999" marT="3000" marB="3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302659"/>
                  </a:ext>
                </a:extLst>
              </a:tr>
              <a:tr h="10736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P10</a:t>
                      </a:r>
                    </a:p>
                  </a:txBody>
                  <a:tcPr marL="5999" marR="5999" marT="3000" marB="3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類比通道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HK" altLang="en-US" sz="1600" b="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99" marR="5999" marT="3000" marB="3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110813"/>
                  </a:ext>
                </a:extLst>
              </a:tr>
              <a:tr h="1073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內部腳位</a:t>
                      </a:r>
                      <a:endParaRPr lang="en-US" sz="1600" b="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99" marR="5999" marT="3000" marB="3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K" alt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光</a:t>
                      </a: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敏</a:t>
                      </a:r>
                      <a:r>
                        <a:rPr lang="zh-HK" alt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感測器</a:t>
                      </a:r>
                      <a:endParaRPr lang="zh-HK" altLang="en-US" sz="1600" b="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99" marR="5999" marT="3000" marB="3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175739"/>
                  </a:ext>
                </a:extLst>
              </a:tr>
              <a:tr h="107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內部腳位</a:t>
                      </a:r>
                      <a:endParaRPr lang="en-US" altLang="zh-TW" sz="1600" b="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99" marR="5999" marT="3000" marB="3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</a:t>
                      </a:r>
                      <a:r>
                        <a:rPr lang="zh-HK" alt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麥克風</a:t>
                      </a:r>
                      <a:r>
                        <a:rPr lang="en-US" altLang="zh-HK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MICR</a:t>
                      </a:r>
                      <a:endParaRPr lang="zh-HK" altLang="en-US" sz="1600" b="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99" marR="5999" marT="3000" marB="3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509840"/>
                  </a:ext>
                </a:extLst>
              </a:tr>
              <a:tr h="107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內部腳位</a:t>
                      </a:r>
                      <a:endParaRPr lang="en-US" altLang="zh-TW" sz="1600" b="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99" marR="5999" marT="3000" marB="3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右</a:t>
                      </a:r>
                      <a:r>
                        <a:rPr lang="zh-HK" altLang="en-US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麥克風</a:t>
                      </a:r>
                      <a:r>
                        <a:rPr lang="en-US" altLang="zh-HK" sz="1600" b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MICL</a:t>
                      </a:r>
                      <a:endParaRPr lang="zh-HK" altLang="en-US" sz="1600" b="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99" marR="5999" marT="3000" marB="3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36525"/>
                  </a:ext>
                </a:extLst>
              </a:tr>
            </a:tbl>
          </a:graphicData>
        </a:graphic>
      </p:graphicFrame>
      <p:pic>
        <p:nvPicPr>
          <p:cNvPr id="2" name="圖片 1">
            <a:extLst>
              <a:ext uri="{FF2B5EF4-FFF2-40B4-BE49-F238E27FC236}">
                <a16:creationId xmlns:a16="http://schemas.microsoft.com/office/drawing/2014/main" id="{7F32F77A-DD12-BB2A-C78F-61DB9B856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263" y="1465881"/>
            <a:ext cx="1265726" cy="120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5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21"/>
          <p:cNvGrpSpPr/>
          <p:nvPr/>
        </p:nvGrpSpPr>
        <p:grpSpPr>
          <a:xfrm>
            <a:off x="472852" y="2668366"/>
            <a:ext cx="794597" cy="769441"/>
            <a:chOff x="3054236" y="4019370"/>
            <a:chExt cx="794597" cy="847569"/>
          </a:xfrm>
        </p:grpSpPr>
        <p:sp>
          <p:nvSpPr>
            <p:cNvPr id="8" name="橢圓 6"/>
            <p:cNvSpPr/>
            <p:nvPr/>
          </p:nvSpPr>
          <p:spPr>
            <a:xfrm>
              <a:off x="3054236" y="4045857"/>
              <a:ext cx="794597" cy="79459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9" name="矩形 11"/>
            <p:cNvSpPr/>
            <p:nvPr/>
          </p:nvSpPr>
          <p:spPr>
            <a:xfrm>
              <a:off x="3190829" y="4019370"/>
              <a:ext cx="403812" cy="8475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TW" sz="4400" b="1" dirty="0">
                  <a:solidFill>
                    <a:schemeClr val="bg1"/>
                  </a:solidFill>
                  <a:latin typeface="華康圓體 Std W12" panose="02000C00000000000000" pitchFamily="50" charset="-120"/>
                  <a:ea typeface="華康圓體 Std W12" panose="02000C00000000000000" pitchFamily="50" charset="-120"/>
                </a:rPr>
                <a:t>7</a:t>
              </a:r>
              <a:endParaRPr lang="zh-TW" altLang="en-US" sz="4400" b="1" dirty="0">
                <a:solidFill>
                  <a:schemeClr val="bg1"/>
                </a:solidFill>
                <a:latin typeface="華康圓體 Std W12" panose="02000C00000000000000" pitchFamily="50" charset="-120"/>
                <a:ea typeface="華康圓體 Std W12" panose="02000C00000000000000" pitchFamily="50" charset="-12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58219" y="3461852"/>
            <a:ext cx="10238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華康圓體 Std W7" panose="02000700000000000000" pitchFamily="50" charset="-120"/>
                <a:ea typeface="華康圓體 Std W7" panose="02000700000000000000" pitchFamily="50" charset="-120"/>
              </a:rPr>
              <a:t>聲音偵測</a:t>
            </a:r>
            <a:endParaRPr lang="en-US" altLang="zh-TW" sz="3600" b="1" dirty="0">
              <a:solidFill>
                <a:schemeClr val="tx1">
                  <a:lumMod val="75000"/>
                  <a:lumOff val="25000"/>
                </a:schemeClr>
              </a:solidFill>
              <a:latin typeface="華康圓體 Std W7" panose="02000700000000000000" pitchFamily="50" charset="-120"/>
              <a:ea typeface="華康圓體 Std W7" panose="02000700000000000000" pitchFamily="50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3557146-5898-46B7-B53F-F5AE63CB1254}"/>
              </a:ext>
            </a:extLst>
          </p:cNvPr>
          <p:cNvSpPr txBox="1"/>
          <p:nvPr/>
        </p:nvSpPr>
        <p:spPr>
          <a:xfrm>
            <a:off x="1631633" y="163948"/>
            <a:ext cx="59629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b="1" dirty="0">
                <a:solidFill>
                  <a:srgbClr val="33CC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麥克風信號指令</a:t>
            </a:r>
            <a:endParaRPr lang="zh-TW" altLang="en-US" sz="3600" dirty="0">
              <a:solidFill>
                <a:srgbClr val="33CC33"/>
              </a:solidFill>
            </a:endParaRP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4146DD4C-A7E9-4307-A4A3-D77022D37E39}"/>
              </a:ext>
            </a:extLst>
          </p:cNvPr>
          <p:cNvSpPr txBox="1">
            <a:spLocks/>
          </p:cNvSpPr>
          <p:nvPr/>
        </p:nvSpPr>
        <p:spPr>
          <a:xfrm>
            <a:off x="1462550" y="920345"/>
            <a:ext cx="10312629" cy="64633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類比轉換指令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F17056D-8E6A-470B-9655-C29C4B799AC4}"/>
              </a:ext>
            </a:extLst>
          </p:cNvPr>
          <p:cNvSpPr txBox="1"/>
          <p:nvPr/>
        </p:nvSpPr>
        <p:spPr>
          <a:xfrm>
            <a:off x="6446479" y="5349028"/>
            <a:ext cx="49600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通過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獲取類比轉換指令</a:t>
            </a: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麥克風</a:t>
            </a: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類比信號</a:t>
            </a: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CN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ADC</a:t>
            </a: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CN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位精度</a:t>
            </a:r>
            <a:r>
              <a:rPr lang="en-US" altLang="zh-CN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返回數值範圍為</a:t>
            </a:r>
            <a:r>
              <a:rPr lang="en-US" altLang="zh-CN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0~4096, </a:t>
            </a: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採樣頻率速度為</a:t>
            </a:r>
            <a:r>
              <a:rPr lang="en-US" altLang="zh-CN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1KHz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即每秒鐘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endParaRPr lang="zh-CN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0097ECC-76BE-F4AE-AE4A-415E3BAF1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529" y="1348224"/>
            <a:ext cx="4091668" cy="340972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969DF8-BFE6-F2EC-BEAD-80E95D4B9CD3}"/>
              </a:ext>
            </a:extLst>
          </p:cNvPr>
          <p:cNvSpPr txBox="1"/>
          <p:nvPr/>
        </p:nvSpPr>
        <p:spPr>
          <a:xfrm>
            <a:off x="9759043" y="215775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MICR</a:t>
            </a:r>
            <a:endParaRPr lang="zh-TW" altLang="en-US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6D85B1E-EAB7-7AFF-8460-1734DD990301}"/>
              </a:ext>
            </a:extLst>
          </p:cNvPr>
          <p:cNvSpPr txBox="1"/>
          <p:nvPr/>
        </p:nvSpPr>
        <p:spPr>
          <a:xfrm>
            <a:off x="9759043" y="2507745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MICL</a:t>
            </a:r>
            <a:endParaRPr lang="zh-TW" altLang="en-US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EEC6DF80-C7E6-E42B-CE53-B302BDAA5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366" y="1279948"/>
            <a:ext cx="5011113" cy="5414104"/>
          </a:xfrm>
          <a:prstGeom prst="rect">
            <a:avLst/>
          </a:prstGeom>
        </p:spPr>
      </p:pic>
      <p:pic>
        <p:nvPicPr>
          <p:cNvPr id="18" name="Picture 12" descr="Download Mouse Icon Png Red - Click Clipart - Full Size PNG Image - PNGkit">
            <a:extLst>
              <a:ext uri="{FF2B5EF4-FFF2-40B4-BE49-F238E27FC236}">
                <a16:creationId xmlns:a16="http://schemas.microsoft.com/office/drawing/2014/main" id="{83C7E95A-06F7-0C39-CB6F-ED2730CF3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51977">
            <a:off x="2847983" y="6026501"/>
            <a:ext cx="459678" cy="48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48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61800-D27E-4E7A-97A4-6330E215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864" y="-179010"/>
            <a:ext cx="10353298" cy="13815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如何將音量</a:t>
            </a:r>
            <a:r>
              <a:rPr lang="zh-TW" altLang="en-US" sz="4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數值在電腦螢幕上印出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C6410E5-BBBA-49EF-879A-E295FE5D4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665" y="3916145"/>
            <a:ext cx="4435436" cy="190553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0FD7C25-9821-4894-9DBF-11BA7A875756}"/>
              </a:ext>
            </a:extLst>
          </p:cNvPr>
          <p:cNvSpPr txBox="1"/>
          <p:nvPr/>
        </p:nvSpPr>
        <p:spPr>
          <a:xfrm>
            <a:off x="1485944" y="1584960"/>
            <a:ext cx="46100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我們常常會需要將數值</a:t>
            </a:r>
            <a:r>
              <a:rPr lang="zh-TW" altLang="en-US" sz="2000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到電腦螢幕上，以便程式的測試或訊息顯示等工作。這種時候，文字輸出</a:t>
            </a: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的積木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函數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print( )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就可以發揮它無比強大的功用。</a:t>
            </a:r>
            <a:endParaRPr lang="en-US" altLang="zh-TW" sz="2000" b="0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例如我們要在訊息視窗中顯示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"Hello!“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如下圖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89FCBB2-5C1F-473F-9BD7-815816288DB3}"/>
              </a:ext>
            </a:extLst>
          </p:cNvPr>
          <p:cNvCxnSpPr/>
          <p:nvPr/>
        </p:nvCxnSpPr>
        <p:spPr>
          <a:xfrm flipH="1">
            <a:off x="2519680" y="5110480"/>
            <a:ext cx="4775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AC3A11D4-C541-450F-B286-E65469D1A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287" y="2009668"/>
            <a:ext cx="1873346" cy="4159464"/>
          </a:xfrm>
          <a:prstGeom prst="rect">
            <a:avLst/>
          </a:prstGeom>
        </p:spPr>
      </p:pic>
      <p:pic>
        <p:nvPicPr>
          <p:cNvPr id="10" name="Picture 12" descr="Download Mouse Icon Png Red - Click Clipart - Full Size PNG Image - PNGkit">
            <a:extLst>
              <a:ext uri="{FF2B5EF4-FFF2-40B4-BE49-F238E27FC236}">
                <a16:creationId xmlns:a16="http://schemas.microsoft.com/office/drawing/2014/main" id="{7433C589-9B8F-4A5A-B47C-70AFC8641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725" y="3887609"/>
            <a:ext cx="603159" cy="64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B5DAC9C-12A3-48F2-8568-19D67BDFD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5005" y="3247941"/>
            <a:ext cx="1606633" cy="137802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06CFAB5-C35F-4172-84C0-1AB5C12E95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4529" y="4625962"/>
            <a:ext cx="1606633" cy="501676"/>
          </a:xfrm>
          <a:prstGeom prst="rect">
            <a:avLst/>
          </a:prstGeom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4666A28F-0049-476B-8B98-53D5C9FA6CC1}"/>
              </a:ext>
            </a:extLst>
          </p:cNvPr>
          <p:cNvSpPr/>
          <p:nvPr/>
        </p:nvSpPr>
        <p:spPr>
          <a:xfrm>
            <a:off x="9501884" y="4706983"/>
            <a:ext cx="853440" cy="2438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7425785-57B4-4FCD-8E7A-19F4965AF4B9}"/>
              </a:ext>
            </a:extLst>
          </p:cNvPr>
          <p:cNvSpPr txBox="1"/>
          <p:nvPr/>
        </p:nvSpPr>
        <p:spPr>
          <a:xfrm>
            <a:off x="6959600" y="1584960"/>
            <a:ext cx="4700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2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積木塊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並找到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2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0325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61800-D27E-4E7A-97A4-6330E215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864" y="1"/>
            <a:ext cx="10584136" cy="1239519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如何將音量</a:t>
            </a:r>
            <a:r>
              <a:rPr lang="zh-TW" altLang="en-US" sz="4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數值在電腦螢幕上印出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E91414C-7E13-47DC-9EF8-C0D6D5E0C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504" y="3338096"/>
            <a:ext cx="7580837" cy="3367504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4EFDECA-5C4C-4804-8B9D-22A4662F636E}"/>
              </a:ext>
            </a:extLst>
          </p:cNvPr>
          <p:cNvCxnSpPr/>
          <p:nvPr/>
        </p:nvCxnSpPr>
        <p:spPr>
          <a:xfrm flipH="1">
            <a:off x="8453120" y="6248400"/>
            <a:ext cx="4064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6DFD83A-0527-435E-8E6B-09EF292321F3}"/>
              </a:ext>
            </a:extLst>
          </p:cNvPr>
          <p:cNvSpPr txBox="1"/>
          <p:nvPr/>
        </p:nvSpPr>
        <p:spPr>
          <a:xfrm>
            <a:off x="1767840" y="1473200"/>
            <a:ext cx="90220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代表訊息從這印出數值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代表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ePy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主機板啟動執行工作正常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如有任何程式錯誤發生則會印出錯誤訊息方便查找原因來除錯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電腦依照我的程式顯示</a:t>
            </a:r>
            <a:r>
              <a:rPr lang="en-US" altLang="zh-TW" sz="20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Hello!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如果我們想要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Hello!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能夠換行印出而不是接在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要如何來加入換行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3033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61800-D27E-4E7A-97A4-6330E215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401" y="-131480"/>
            <a:ext cx="10584136" cy="1239519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如何將音量</a:t>
            </a:r>
            <a:r>
              <a:rPr lang="zh-TW" altLang="en-US" sz="4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數值在電腦螢幕上印出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2B569490-5FE1-4259-A285-86FD7CCD3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858" y="4732298"/>
            <a:ext cx="4178515" cy="1911448"/>
          </a:xfrm>
          <a:prstGeom prst="rect">
            <a:avLst/>
          </a:prstGeom>
        </p:spPr>
      </p:pic>
      <p:pic>
        <p:nvPicPr>
          <p:cNvPr id="21" name="Picture 12" descr="Download Mouse Icon Png Red - Click Clipart - Full Size PNG Image - PNGkit">
            <a:extLst>
              <a:ext uri="{FF2B5EF4-FFF2-40B4-BE49-F238E27FC236}">
                <a16:creationId xmlns:a16="http://schemas.microsoft.com/office/drawing/2014/main" id="{10753687-E596-4988-A4FB-C68C755FD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929" y="5179018"/>
            <a:ext cx="603159" cy="64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24D0E302-19BD-4E3B-B337-5F18D7E5A93A}"/>
              </a:ext>
            </a:extLst>
          </p:cNvPr>
          <p:cNvSpPr txBox="1"/>
          <p:nvPr/>
        </p:nvSpPr>
        <p:spPr>
          <a:xfrm>
            <a:off x="4511698" y="5933740"/>
            <a:ext cx="3473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        來增加字串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將左邊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積木拉到加入積木塊內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E5843242-964A-46CA-B5E9-887A759A2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028" y="6000926"/>
            <a:ext cx="215911" cy="234962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002187E4-FD72-474D-96EB-7B0A49C0B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9209" y="4488139"/>
            <a:ext cx="3244244" cy="2211510"/>
          </a:xfrm>
          <a:prstGeom prst="rect">
            <a:avLst/>
          </a:prstGeom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98E18A6-0C23-4C52-9423-638CB24A43A2}"/>
              </a:ext>
            </a:extLst>
          </p:cNvPr>
          <p:cNvCxnSpPr/>
          <p:nvPr/>
        </p:nvCxnSpPr>
        <p:spPr>
          <a:xfrm>
            <a:off x="8527455" y="5064610"/>
            <a:ext cx="579120" cy="9909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BAB97272-1AD5-4BF9-BAEA-AA4C94AEECE5}"/>
              </a:ext>
            </a:extLst>
          </p:cNvPr>
          <p:cNvSpPr/>
          <p:nvPr/>
        </p:nvSpPr>
        <p:spPr>
          <a:xfrm>
            <a:off x="6720044" y="5248750"/>
            <a:ext cx="508000" cy="2005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3F8A42-97C1-CBD7-F363-9676C4E601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9045" y="831781"/>
            <a:ext cx="5570655" cy="3588747"/>
          </a:xfrm>
          <a:prstGeom prst="rect">
            <a:avLst/>
          </a:prstGeom>
        </p:spPr>
      </p:pic>
      <p:pic>
        <p:nvPicPr>
          <p:cNvPr id="7" name="Picture 12" descr="Download Mouse Icon Png Red - Click Clipart - Full Size PNG Image - PNGkit">
            <a:extLst>
              <a:ext uri="{FF2B5EF4-FFF2-40B4-BE49-F238E27FC236}">
                <a16:creationId xmlns:a16="http://schemas.microsoft.com/office/drawing/2014/main" id="{23E169A4-C49B-D1E8-6697-9BC2ACEB2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139" y="1592453"/>
            <a:ext cx="397043" cy="42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75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t 3藍牙應用.pptx" id="{93E0203D-6345-4EEB-9ECB-2C77FB0E6534}" vid="{E99A7B9F-791B-4E7C-A244-344594D2AB8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34735</TotalTime>
  <Words>763</Words>
  <Application>Microsoft Office PowerPoint</Application>
  <PresentationFormat>寬螢幕</PresentationFormat>
  <Paragraphs>96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王漢宗中古印簡</vt:lpstr>
      <vt:lpstr>華康圓體 Std W12</vt:lpstr>
      <vt:lpstr>華康圓體 Std W7</vt:lpstr>
      <vt:lpstr>微軟正黑體</vt:lpstr>
      <vt:lpstr>Agency FB</vt:lpstr>
      <vt:lpstr>Arial</vt:lpstr>
      <vt:lpstr>Calibri</vt:lpstr>
      <vt:lpstr>Calibri Light</vt:lpstr>
      <vt:lpstr>Office 佈景主題</vt:lpstr>
      <vt:lpstr>PowerPoint 簡報</vt:lpstr>
      <vt:lpstr>學習目的</vt:lpstr>
      <vt:lpstr>Pycode軟體環境設定</vt:lpstr>
      <vt:lpstr>設計原理—硬體介紹</vt:lpstr>
      <vt:lpstr>PowerPoint 簡報</vt:lpstr>
      <vt:lpstr>PowerPoint 簡報</vt:lpstr>
      <vt:lpstr>如何將音量數值在電腦螢幕上印出</vt:lpstr>
      <vt:lpstr>如何將音量數值在電腦螢幕上印出</vt:lpstr>
      <vt:lpstr>如何將音量數值在電腦螢幕上印出</vt:lpstr>
      <vt:lpstr>程式設計—如何將數值在電腦螢幕上印出</vt:lpstr>
      <vt:lpstr>程式設計(一)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佛光Epy說明會</dc:title>
  <dc:creator>AQ02</dc:creator>
  <cp:lastModifiedBy>Darren Chao</cp:lastModifiedBy>
  <cp:revision>367</cp:revision>
  <dcterms:created xsi:type="dcterms:W3CDTF">2020-08-17T09:45:41Z</dcterms:created>
  <dcterms:modified xsi:type="dcterms:W3CDTF">2024-03-25T10:50:07Z</dcterms:modified>
</cp:coreProperties>
</file>