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7" r:id="rId2"/>
    <p:sldId id="258" r:id="rId3"/>
    <p:sldId id="260" r:id="rId4"/>
    <p:sldId id="263" r:id="rId5"/>
    <p:sldId id="264" r:id="rId6"/>
    <p:sldId id="679" r:id="rId7"/>
    <p:sldId id="515" r:id="rId8"/>
    <p:sldId id="746" r:id="rId9"/>
    <p:sldId id="747" r:id="rId10"/>
    <p:sldId id="748" r:id="rId11"/>
    <p:sldId id="749" r:id="rId12"/>
    <p:sldId id="751" r:id="rId13"/>
    <p:sldId id="750" r:id="rId14"/>
    <p:sldId id="752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753" r:id="rId23"/>
    <p:sldId id="754" r:id="rId24"/>
    <p:sldId id="75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0A9E5"/>
    <a:srgbClr val="2FC736"/>
    <a:srgbClr val="FF9933"/>
    <a:srgbClr val="DD3E23"/>
    <a:srgbClr val="FFC000"/>
    <a:srgbClr val="FFDF1F"/>
    <a:srgbClr val="FCEE21"/>
    <a:srgbClr val="478BC2"/>
    <a:srgbClr val="3666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281FA0-0E88-4E4B-AA08-D893C784CE47}" v="1" dt="2024-01-10T15:36:41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6" autoAdjust="0"/>
    <p:restoredTop sz="81172" autoAdjust="0"/>
  </p:normalViewPr>
  <p:slideViewPr>
    <p:cSldViewPr snapToGrid="0">
      <p:cViewPr varScale="1">
        <p:scale>
          <a:sx n="71" d="100"/>
          <a:sy n="71" d="100"/>
        </p:scale>
        <p:origin x="183" y="51"/>
      </p:cViewPr>
      <p:guideLst/>
    </p:cSldViewPr>
  </p:slideViewPr>
  <p:outlineViewPr>
    <p:cViewPr>
      <p:scale>
        <a:sx n="33" d="100"/>
        <a:sy n="33" d="100"/>
      </p:scale>
      <p:origin x="0" y="-26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053"/>
    </p:cViewPr>
  </p:sorterViewPr>
  <p:notesViewPr>
    <p:cSldViewPr snapToGrid="0">
      <p:cViewPr varScale="1">
        <p:scale>
          <a:sx n="87" d="100"/>
          <a:sy n="87" d="100"/>
        </p:scale>
        <p:origin x="31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5F52B-5898-4D99-9D93-3B3F0EEEA299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8F16-4C41-4B27-BC70-FC6C3C12DFC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4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6939F-6AE1-4C41-B872-EC3EC5DB4615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C4DF2-02FD-4143-B6B6-56146FB572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6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88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TW" altLang="en-US" sz="1200" b="0" dirty="0">
              <a:latin typeface="+mn-ea"/>
              <a:ea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C4DF2-02FD-4143-B6B6-56146FB572A8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451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269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89462" y="365125"/>
            <a:ext cx="966433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3192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242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67253" y="201063"/>
            <a:ext cx="9393115" cy="1003484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28801" y="1414462"/>
            <a:ext cx="9117622" cy="470498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397369" cy="365125"/>
          </a:xfrm>
        </p:spPr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5" y="0"/>
            <a:ext cx="1657350" cy="282892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0869" y="87923"/>
            <a:ext cx="7620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0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03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3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62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19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77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656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37211" y="457200"/>
            <a:ext cx="31348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37211" y="2057400"/>
            <a:ext cx="31348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6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6859A-F475-4A57-A69F-E97F787B5D94}" type="datetimeFigureOut">
              <a:rPr lang="zh-TW" altLang="en-US" smtClean="0"/>
              <a:t>2024/1/10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2A926-E5E0-4624-B81B-8D2A380FB229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8" name="群組 7"/>
          <p:cNvGrpSpPr/>
          <p:nvPr userDrawn="1"/>
        </p:nvGrpSpPr>
        <p:grpSpPr>
          <a:xfrm>
            <a:off x="157742" y="-1"/>
            <a:ext cx="1502615" cy="2604981"/>
            <a:chOff x="157742" y="-1"/>
            <a:chExt cx="1502615" cy="2604981"/>
          </a:xfrm>
        </p:grpSpPr>
        <p:sp>
          <p:nvSpPr>
            <p:cNvPr id="10" name="五邊形 9"/>
            <p:cNvSpPr/>
            <p:nvPr/>
          </p:nvSpPr>
          <p:spPr>
            <a:xfrm rot="5400000">
              <a:off x="29934" y="1371600"/>
              <a:ext cx="1705737" cy="761023"/>
            </a:xfrm>
            <a:prstGeom prst="homePlate">
              <a:avLst/>
            </a:prstGeom>
            <a:solidFill>
              <a:srgbClr val="4584B7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sp>
          <p:nvSpPr>
            <p:cNvPr id="11" name="五邊形 10"/>
            <p:cNvSpPr/>
            <p:nvPr/>
          </p:nvSpPr>
          <p:spPr>
            <a:xfrm rot="5400000">
              <a:off x="-97656" y="599947"/>
              <a:ext cx="1960919" cy="761023"/>
            </a:xfrm>
            <a:prstGeom prst="homePlate">
              <a:avLst/>
            </a:prstGeom>
            <a:solidFill>
              <a:srgbClr val="DFF0F9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/>
            </a:p>
          </p:txBody>
        </p:sp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42" y="459060"/>
              <a:ext cx="1502615" cy="1022359"/>
            </a:xfrm>
            <a:prstGeom prst="rect">
              <a:avLst/>
            </a:prstGeom>
          </p:spPr>
        </p:pic>
      </p:grp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960" y="5851612"/>
            <a:ext cx="649495" cy="83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le:Gnome-computer.svg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64536-BBA8-833C-4E2C-E0830F1389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校園運動健康方程式</a:t>
            </a:r>
            <a:r>
              <a:rPr lang="en-US" altLang="zh-TW" dirty="0"/>
              <a:t>-</a:t>
            </a:r>
            <a:r>
              <a:rPr lang="zh-TW" altLang="en-US" dirty="0"/>
              <a:t>跳繩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74325B-6F03-1C49-6192-D5B6BBA34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81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45C0B-39B2-01D6-4888-77BC1C2B1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190954"/>
            <a:ext cx="10515600" cy="1325563"/>
          </a:xfrm>
        </p:spPr>
        <p:txBody>
          <a:bodyPr/>
          <a:lstStyle/>
          <a:p>
            <a:r>
              <a:rPr lang="en-US" altLang="zh-TW" dirty="0"/>
              <a:t>LED</a:t>
            </a:r>
            <a:r>
              <a:rPr lang="zh-TW" altLang="en-US" dirty="0"/>
              <a:t>燈控制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1DDF78B-F6F9-28EF-8007-B815B1F40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13" y="1763207"/>
            <a:ext cx="3117973" cy="242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9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6DB8B7-1DB8-F5FD-29A7-DD6239A2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按鍵控制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A7BCF6-BBB2-34CE-E0B0-B49368486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528" y="1690688"/>
            <a:ext cx="3545879" cy="351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13A07C-DD90-8E18-A56E-D69E3236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312"/>
            <a:ext cx="10515600" cy="973818"/>
          </a:xfrm>
        </p:spPr>
        <p:txBody>
          <a:bodyPr/>
          <a:lstStyle/>
          <a:p>
            <a:r>
              <a:rPr lang="en-US" altLang="zh-TW" dirty="0"/>
              <a:t>Buzzer</a:t>
            </a:r>
            <a:r>
              <a:rPr lang="zh-TW" altLang="en-US" dirty="0"/>
              <a:t>蜂鳴器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C25B2A-93BA-C50D-E4A4-5D415245C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983" y="1243682"/>
            <a:ext cx="4763091" cy="420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93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08ABD-E6E5-7708-E1A6-612C80DE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82"/>
            <a:ext cx="10515600" cy="1325563"/>
          </a:xfrm>
        </p:spPr>
        <p:txBody>
          <a:bodyPr/>
          <a:lstStyle/>
          <a:p>
            <a:r>
              <a:rPr lang="en-US" altLang="zh-TW" dirty="0"/>
              <a:t>Hall Sensor</a:t>
            </a:r>
            <a:r>
              <a:rPr lang="zh-TW" altLang="en-US" dirty="0"/>
              <a:t>感應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DB77262-FB51-51AA-B75A-B7A7DB824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29" y="1696532"/>
            <a:ext cx="4938849" cy="309753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246DF98-3544-BADD-832B-F9103021A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419" y="3709851"/>
            <a:ext cx="3381688" cy="274620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AA30EA9-FC1B-31BA-9FE9-C3962DFA35CE}"/>
              </a:ext>
            </a:extLst>
          </p:cNvPr>
          <p:cNvSpPr txBox="1"/>
          <p:nvPr/>
        </p:nvSpPr>
        <p:spPr>
          <a:xfrm>
            <a:off x="8643634" y="4979518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0000FF"/>
                </a:solidFill>
              </a:rPr>
              <a:t>磁鐵感應輸出為</a:t>
            </a:r>
            <a:r>
              <a:rPr lang="en-US" altLang="zh-TW" dirty="0">
                <a:solidFill>
                  <a:srgbClr val="0000FF"/>
                </a:solidFill>
              </a:rPr>
              <a:t>0</a:t>
            </a:r>
            <a:endParaRPr lang="zh-TW" altLang="en-US" dirty="0">
              <a:solidFill>
                <a:srgbClr val="0000FF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6E4DFA1C-A313-97AE-DDBA-0DD8AA0BDA9A}"/>
              </a:ext>
            </a:extLst>
          </p:cNvPr>
          <p:cNvCxnSpPr>
            <a:stCxn id="7" idx="1"/>
          </p:cNvCxnSpPr>
          <p:nvPr/>
        </p:nvCxnSpPr>
        <p:spPr>
          <a:xfrm flipH="1">
            <a:off x="8354785" y="5164184"/>
            <a:ext cx="28884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93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899B64-93F0-32DB-AE2B-812794539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64203"/>
            <a:ext cx="10515600" cy="1325563"/>
          </a:xfrm>
        </p:spPr>
        <p:txBody>
          <a:bodyPr/>
          <a:lstStyle/>
          <a:p>
            <a:r>
              <a:rPr lang="zh-TW" altLang="en-US" dirty="0"/>
              <a:t>如何計算次數</a:t>
            </a:r>
            <a:r>
              <a:rPr lang="en-US" altLang="zh-TW" dirty="0"/>
              <a:t>-</a:t>
            </a:r>
            <a:r>
              <a:rPr lang="zh-TW" altLang="en-US" dirty="0"/>
              <a:t>建立變數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B034F7E-FB39-BF01-B22E-5DAA6DBA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666" y="2039541"/>
            <a:ext cx="3939881" cy="4008467"/>
          </a:xfrm>
          <a:prstGeom prst="rect">
            <a:avLst/>
          </a:prstGeom>
        </p:spPr>
      </p:pic>
      <p:sp>
        <p:nvSpPr>
          <p:cNvPr id="4" name="向右箭號 5">
            <a:extLst>
              <a:ext uri="{FF2B5EF4-FFF2-40B4-BE49-F238E27FC236}">
                <a16:creationId xmlns:a16="http://schemas.microsoft.com/office/drawing/2014/main" id="{2E0D7506-C2F1-692C-EE72-8196468BB361}"/>
              </a:ext>
            </a:extLst>
          </p:cNvPr>
          <p:cNvSpPr/>
          <p:nvPr/>
        </p:nvSpPr>
        <p:spPr>
          <a:xfrm rot="10800000">
            <a:off x="3005309" y="5412917"/>
            <a:ext cx="668594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右箭號 6">
            <a:extLst>
              <a:ext uri="{FF2B5EF4-FFF2-40B4-BE49-F238E27FC236}">
                <a16:creationId xmlns:a16="http://schemas.microsoft.com/office/drawing/2014/main" id="{94B98F87-0B34-E820-3977-B2B8EF90C744}"/>
              </a:ext>
            </a:extLst>
          </p:cNvPr>
          <p:cNvSpPr/>
          <p:nvPr/>
        </p:nvSpPr>
        <p:spPr>
          <a:xfrm rot="14296962">
            <a:off x="4204845" y="2748375"/>
            <a:ext cx="668594" cy="422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2785884-9F23-7F18-F024-3AFDAC9E0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949" y="955535"/>
            <a:ext cx="4661423" cy="1859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A002C99-35FB-4BD0-5840-AA4974F8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189" y="3429000"/>
            <a:ext cx="3189616" cy="3179617"/>
          </a:xfrm>
          <a:prstGeom prst="rect">
            <a:avLst/>
          </a:prstGeom>
        </p:spPr>
      </p:pic>
      <p:sp>
        <p:nvSpPr>
          <p:cNvPr id="8" name="箭號: 向右 7">
            <a:extLst>
              <a:ext uri="{FF2B5EF4-FFF2-40B4-BE49-F238E27FC236}">
                <a16:creationId xmlns:a16="http://schemas.microsoft.com/office/drawing/2014/main" id="{43C61EC1-D231-2D10-34D2-EED4ADFD89BD}"/>
              </a:ext>
            </a:extLst>
          </p:cNvPr>
          <p:cNvSpPr/>
          <p:nvPr/>
        </p:nvSpPr>
        <p:spPr>
          <a:xfrm>
            <a:off x="5959929" y="2193471"/>
            <a:ext cx="718457" cy="299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1CD32322-83F3-9A50-C961-37D1F99B38BE}"/>
              </a:ext>
            </a:extLst>
          </p:cNvPr>
          <p:cNvSpPr/>
          <p:nvPr/>
        </p:nvSpPr>
        <p:spPr>
          <a:xfrm>
            <a:off x="8191500" y="2959768"/>
            <a:ext cx="293914" cy="5345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209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396ACA2-7DA8-0075-7609-28739DBE0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932" y="772602"/>
            <a:ext cx="6349610" cy="54518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E559803-868A-866B-7D97-7F4BC5A3DB32}"/>
              </a:ext>
            </a:extLst>
          </p:cNvPr>
          <p:cNvSpPr txBox="1"/>
          <p:nvPr/>
        </p:nvSpPr>
        <p:spPr>
          <a:xfrm>
            <a:off x="8031481" y="4422867"/>
            <a:ext cx="386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00FF"/>
                </a:solidFill>
              </a:rPr>
              <a:t>*你觀察到次數的結果如何</a:t>
            </a:r>
            <a:r>
              <a:rPr lang="en-US" altLang="zh-TW" sz="2400" dirty="0">
                <a:solidFill>
                  <a:srgbClr val="0000FF"/>
                </a:solidFill>
              </a:rPr>
              <a:t>?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546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940630" y="3038168"/>
            <a:ext cx="993058" cy="11602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34267" y="4773140"/>
            <a:ext cx="2005781" cy="3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磁鐵</a:t>
            </a:r>
          </a:p>
        </p:txBody>
      </p:sp>
      <p:sp>
        <p:nvSpPr>
          <p:cNvPr id="7" name="矩形 6"/>
          <p:cNvSpPr/>
          <p:nvPr/>
        </p:nvSpPr>
        <p:spPr>
          <a:xfrm>
            <a:off x="5289753" y="3034948"/>
            <a:ext cx="993058" cy="11634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83392" y="4198375"/>
            <a:ext cx="2005781" cy="3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磁鐵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998575" y="2312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未感應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463116" y="23127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感應</a:t>
            </a:r>
          </a:p>
        </p:txBody>
      </p:sp>
      <p:sp>
        <p:nvSpPr>
          <p:cNvPr id="11" name="矩形 10"/>
          <p:cNvSpPr/>
          <p:nvPr/>
        </p:nvSpPr>
        <p:spPr>
          <a:xfrm>
            <a:off x="1648709" y="3038168"/>
            <a:ext cx="993058" cy="11602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142347" y="4773140"/>
            <a:ext cx="2005781" cy="363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磁鐵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1718806" y="231272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未感應</a:t>
            </a: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6617109" y="3361023"/>
            <a:ext cx="1979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018502" y="3361023"/>
            <a:ext cx="1976285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4006644" y="2573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記住感應</a:t>
            </a:r>
          </a:p>
        </p:txBody>
      </p:sp>
      <p:sp>
        <p:nvSpPr>
          <p:cNvPr id="23" name="文字方塊 22"/>
          <p:cNvSpPr txBox="1"/>
          <p:nvPr/>
        </p:nvSpPr>
        <p:spPr>
          <a:xfrm>
            <a:off x="7381991" y="2645952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離開 </a:t>
            </a:r>
            <a:r>
              <a:rPr lang="en-US" altLang="zh-TW" dirty="0"/>
              <a:t>+1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9D3FEF-ECF9-11F3-7790-5F4C2BF74601}"/>
              </a:ext>
            </a:extLst>
          </p:cNvPr>
          <p:cNvSpPr txBox="1"/>
          <p:nvPr/>
        </p:nvSpPr>
        <p:spPr>
          <a:xfrm>
            <a:off x="369881" y="3370855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Hall Sensor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317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9EFD3E9-E686-915D-03E0-0476AA88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63" y="435137"/>
            <a:ext cx="4953091" cy="61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161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296697" y="373627"/>
            <a:ext cx="3058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dirty="0"/>
              <a:t>限時 完成比賽</a:t>
            </a:r>
            <a:endParaRPr lang="en-US" altLang="zh-TW" sz="36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512" y="1305685"/>
            <a:ext cx="2415749" cy="883997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805084" y="2684206"/>
            <a:ext cx="462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每次檢查 會等 </a:t>
            </a:r>
            <a:r>
              <a:rPr lang="en-US" altLang="zh-TW" dirty="0"/>
              <a:t>0.01</a:t>
            </a:r>
            <a:r>
              <a:rPr lang="zh-TW" altLang="en-US" dirty="0"/>
              <a:t>秒  </a:t>
            </a:r>
            <a:r>
              <a:rPr lang="en-US" altLang="zh-TW" dirty="0"/>
              <a:t>, </a:t>
            </a:r>
            <a:r>
              <a:rPr lang="zh-TW" altLang="en-US" dirty="0"/>
              <a:t> </a:t>
            </a:r>
            <a:r>
              <a:rPr lang="en-US" altLang="zh-TW" dirty="0"/>
              <a:t>30</a:t>
            </a:r>
            <a:r>
              <a:rPr lang="zh-TW" altLang="en-US" dirty="0"/>
              <a:t>秒 是檢查幾次 </a:t>
            </a:r>
            <a:r>
              <a:rPr lang="en-US" altLang="zh-TW" dirty="0"/>
              <a:t>?</a:t>
            </a:r>
            <a:r>
              <a:rPr lang="zh-TW" altLang="en-US" dirty="0"/>
              <a:t>    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1/0.01 *30 </a:t>
            </a:r>
          </a:p>
        </p:txBody>
      </p:sp>
    </p:spTree>
    <p:extLst>
      <p:ext uri="{BB962C8B-B14F-4D97-AF65-F5344CB8AC3E}">
        <p14:creationId xmlns:p14="http://schemas.microsoft.com/office/powerpoint/2010/main" val="209227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7931262" y="198923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等待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秒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57D884-C698-B162-7EF3-E86E260EF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97" y="-1"/>
            <a:ext cx="3526972" cy="677272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6603DE-3B47-B51A-0E06-28804584222B}"/>
              </a:ext>
            </a:extLst>
          </p:cNvPr>
          <p:cNvSpPr txBox="1"/>
          <p:nvPr/>
        </p:nvSpPr>
        <p:spPr>
          <a:xfrm>
            <a:off x="7931262" y="63054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完成結束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9434899-E9BB-D4BB-8C21-EFB4049FD7E3}"/>
              </a:ext>
            </a:extLst>
          </p:cNvPr>
          <p:cNvSpPr txBox="1"/>
          <p:nvPr/>
        </p:nvSpPr>
        <p:spPr>
          <a:xfrm>
            <a:off x="7931262" y="27240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開始</a:t>
            </a: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2C5DBC-0298-9B41-9D10-877F3E54BE6B}"/>
              </a:ext>
            </a:extLst>
          </p:cNvPr>
          <p:cNvCxnSpPr>
            <a:stCxn id="3" idx="1"/>
          </p:cNvCxnSpPr>
          <p:nvPr/>
        </p:nvCxnSpPr>
        <p:spPr>
          <a:xfrm flipH="1">
            <a:off x="7522029" y="2173899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137C6B1-F68F-3CBA-CB08-C18AB3B2C451}"/>
              </a:ext>
            </a:extLst>
          </p:cNvPr>
          <p:cNvCxnSpPr/>
          <p:nvPr/>
        </p:nvCxnSpPr>
        <p:spPr>
          <a:xfrm flipH="1">
            <a:off x="7522029" y="2908684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9EB520F2-DBCA-2EF1-0EBA-B4BBEDCBC06C}"/>
              </a:ext>
            </a:extLst>
          </p:cNvPr>
          <p:cNvCxnSpPr/>
          <p:nvPr/>
        </p:nvCxnSpPr>
        <p:spPr>
          <a:xfrm flipH="1">
            <a:off x="7547031" y="6593499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2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4E0533-2E34-1D6B-04B9-9E1A0B27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0"/>
            <a:ext cx="10515600" cy="1325563"/>
          </a:xfrm>
        </p:spPr>
        <p:txBody>
          <a:bodyPr/>
          <a:lstStyle/>
          <a:p>
            <a:r>
              <a:rPr lang="zh-TW" altLang="en-US" dirty="0"/>
              <a:t>校園運動健康方程式系統架構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7891F3E-6EE8-CFE6-C504-CDD93DC22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878" y="1526539"/>
            <a:ext cx="6274853" cy="410908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F0F5B06-4BE8-DB88-E680-5A0AB74B666D}"/>
              </a:ext>
            </a:extLst>
          </p:cNvPr>
          <p:cNvSpPr txBox="1"/>
          <p:nvPr/>
        </p:nvSpPr>
        <p:spPr>
          <a:xfrm>
            <a:off x="6979999" y="2147751"/>
            <a:ext cx="1413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PHP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Server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MQTT Server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FBBCA96-0442-0982-E7FC-FE083AFE5BD7}"/>
              </a:ext>
            </a:extLst>
          </p:cNvPr>
          <p:cNvSpPr txBox="1"/>
          <p:nvPr/>
        </p:nvSpPr>
        <p:spPr>
          <a:xfrm>
            <a:off x="7260772" y="4234542"/>
            <a:ext cx="348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TW" altLang="en-US" dirty="0"/>
              <a:t>個人運動項目</a:t>
            </a:r>
            <a:r>
              <a:rPr lang="en-US" altLang="zh-TW" dirty="0"/>
              <a:t>-</a:t>
            </a:r>
            <a:r>
              <a:rPr lang="zh-TW" altLang="en-US" dirty="0"/>
              <a:t>跳繩</a:t>
            </a:r>
            <a:r>
              <a:rPr lang="en-US" altLang="zh-TW" dirty="0"/>
              <a:t>, </a:t>
            </a:r>
            <a:r>
              <a:rPr lang="zh-TW" altLang="en-US" dirty="0"/>
              <a:t>仰臥起坐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多人運動競賽</a:t>
            </a:r>
            <a:r>
              <a:rPr lang="en-US" altLang="zh-TW" dirty="0"/>
              <a:t>-</a:t>
            </a:r>
            <a:r>
              <a:rPr lang="zh-TW" altLang="en-US" dirty="0"/>
              <a:t>跳繩</a:t>
            </a:r>
            <a:r>
              <a:rPr lang="en-US" altLang="zh-TW" dirty="0"/>
              <a:t>, </a:t>
            </a:r>
            <a:r>
              <a:rPr lang="zh-TW" altLang="en-US" dirty="0"/>
              <a:t>仰臥起坐</a:t>
            </a:r>
          </a:p>
        </p:txBody>
      </p:sp>
    </p:spTree>
    <p:extLst>
      <p:ext uri="{BB962C8B-B14F-4D97-AF65-F5344CB8AC3E}">
        <p14:creationId xmlns:p14="http://schemas.microsoft.com/office/powerpoint/2010/main" val="28113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4975123" y="226142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改為 開始提示音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322547-9D96-AC2E-1389-3FE68139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29" y="819411"/>
            <a:ext cx="5450760" cy="54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9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A247FFD2-C416-2BA2-2291-714310A2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806" y="91999"/>
            <a:ext cx="3506527" cy="6602715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39318F7-056D-BB2B-0FC1-3BE49FA3020E}"/>
              </a:ext>
            </a:extLst>
          </p:cNvPr>
          <p:cNvSpPr txBox="1"/>
          <p:nvPr/>
        </p:nvSpPr>
        <p:spPr>
          <a:xfrm>
            <a:off x="8397170" y="22308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開始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17F355D-D7F2-1E13-8519-E2D9A373D539}"/>
              </a:ext>
            </a:extLst>
          </p:cNvPr>
          <p:cNvCxnSpPr>
            <a:stCxn id="5" idx="1"/>
          </p:cNvCxnSpPr>
          <p:nvPr/>
        </p:nvCxnSpPr>
        <p:spPr>
          <a:xfrm flipH="1">
            <a:off x="7987937" y="2415561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81BD8D-CB32-F210-5BA9-3546E9DDACB3}"/>
              </a:ext>
            </a:extLst>
          </p:cNvPr>
          <p:cNvSpPr txBox="1"/>
          <p:nvPr/>
        </p:nvSpPr>
        <p:spPr>
          <a:xfrm>
            <a:off x="8397170" y="4682358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加</a:t>
            </a:r>
            <a:r>
              <a:rPr lang="en-US" altLang="zh-TW" dirty="0">
                <a:solidFill>
                  <a:srgbClr val="0000FF"/>
                </a:solidFill>
              </a:rPr>
              <a:t>1</a:t>
            </a:r>
            <a:r>
              <a:rPr lang="zh-TW" altLang="en-US" dirty="0">
                <a:solidFill>
                  <a:srgbClr val="0000FF"/>
                </a:solidFill>
              </a:rPr>
              <a:t>音效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E10E628C-A80E-EFD8-7E02-FF016463F74F}"/>
              </a:ext>
            </a:extLst>
          </p:cNvPr>
          <p:cNvCxnSpPr>
            <a:stCxn id="7" idx="1"/>
          </p:cNvCxnSpPr>
          <p:nvPr/>
        </p:nvCxnSpPr>
        <p:spPr>
          <a:xfrm flipH="1">
            <a:off x="7987937" y="4867024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5F154D-8339-E4F2-7791-A49261280144}"/>
              </a:ext>
            </a:extLst>
          </p:cNvPr>
          <p:cNvSpPr txBox="1"/>
          <p:nvPr/>
        </p:nvSpPr>
        <p:spPr>
          <a:xfrm>
            <a:off x="8397170" y="62651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FF"/>
                </a:solidFill>
              </a:rPr>
              <a:t>結束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54C0A47-A42A-CCE0-11AD-9A18C98788D0}"/>
              </a:ext>
            </a:extLst>
          </p:cNvPr>
          <p:cNvCxnSpPr>
            <a:stCxn id="9" idx="1"/>
          </p:cNvCxnSpPr>
          <p:nvPr/>
        </p:nvCxnSpPr>
        <p:spPr>
          <a:xfrm flipH="1">
            <a:off x="7987937" y="6449807"/>
            <a:ext cx="4092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799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282751" y="261258"/>
            <a:ext cx="3611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BLE  Service UUID 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36" y="1075520"/>
            <a:ext cx="9774102" cy="51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49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502561" y="135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跳繩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3601616" y="12598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APP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376057" y="1035698"/>
            <a:ext cx="2043404" cy="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645213" y="666366"/>
            <a:ext cx="150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GATT</a:t>
            </a:r>
            <a:r>
              <a:rPr lang="zh-TW" altLang="en-US" dirty="0"/>
              <a:t> </a:t>
            </a:r>
            <a:r>
              <a:rPr lang="en-US" altLang="zh-TW" dirty="0"/>
              <a:t>Connect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43140" y="9431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藍燈亮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376057" y="1492499"/>
            <a:ext cx="2043404" cy="5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/>
          <p:cNvSpPr txBox="1"/>
          <p:nvPr/>
        </p:nvSpPr>
        <p:spPr>
          <a:xfrm>
            <a:off x="4508573" y="1163957"/>
            <a:ext cx="1778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Send </a:t>
            </a:r>
            <a:r>
              <a:rPr lang="en-US" altLang="zh-TW" dirty="0">
                <a:solidFill>
                  <a:srgbClr val="FF0000"/>
                </a:solidFill>
              </a:rPr>
              <a:t>"conn </a:t>
            </a:r>
            <a:r>
              <a:rPr lang="en-US" altLang="zh-TW" dirty="0" err="1">
                <a:solidFill>
                  <a:srgbClr val="FF0000"/>
                </a:solidFill>
              </a:rPr>
              <a:t>st</a:t>
            </a:r>
            <a:r>
              <a:rPr lang="en-US" altLang="zh-TW" dirty="0">
                <a:solidFill>
                  <a:srgbClr val="FF0000"/>
                </a:solidFill>
              </a:rPr>
              <a:t>\n"</a:t>
            </a:r>
          </a:p>
        </p:txBody>
      </p:sp>
      <p:cxnSp>
        <p:nvCxnSpPr>
          <p:cNvPr id="13" name="直線單箭頭接點 12"/>
          <p:cNvCxnSpPr/>
          <p:nvPr/>
        </p:nvCxnSpPr>
        <p:spPr>
          <a:xfrm flipH="1">
            <a:off x="4376058" y="2042980"/>
            <a:ext cx="2043403" cy="116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4487522" y="1704671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“Connecting\n”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2033695" y="1974947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確認 跳繩 </a:t>
            </a:r>
            <a:r>
              <a:rPr lang="en-US" altLang="zh-TW" dirty="0"/>
              <a:t>FW</a:t>
            </a:r>
            <a:r>
              <a:rPr lang="zh-TW" altLang="en-US" dirty="0"/>
              <a:t>聯繫上</a:t>
            </a:r>
          </a:p>
        </p:txBody>
      </p:sp>
      <p:cxnSp>
        <p:nvCxnSpPr>
          <p:cNvPr id="20" name="直線單箭頭接點 19"/>
          <p:cNvCxnSpPr/>
          <p:nvPr/>
        </p:nvCxnSpPr>
        <p:spPr>
          <a:xfrm flipV="1">
            <a:off x="2174033" y="943155"/>
            <a:ext cx="1982543" cy="1031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/>
          <p:cNvSpPr txBox="1"/>
          <p:nvPr/>
        </p:nvSpPr>
        <p:spPr>
          <a:xfrm>
            <a:off x="1090529" y="1050467"/>
            <a:ext cx="254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一秒內沒回 斷線重新連</a:t>
            </a:r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355771" y="113916"/>
            <a:ext cx="41988" cy="6594794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4375372" y="3064250"/>
            <a:ext cx="2043404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/>
          <p:cNvSpPr txBox="1"/>
          <p:nvPr/>
        </p:nvSpPr>
        <p:spPr>
          <a:xfrm>
            <a:off x="4487522" y="2755698"/>
            <a:ext cx="1910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Send </a:t>
            </a:r>
            <a:r>
              <a:rPr lang="en-US" altLang="zh-TW" dirty="0">
                <a:solidFill>
                  <a:srgbClr val="FF0000"/>
                </a:solidFill>
              </a:rPr>
              <a:t>“get cycle\n"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6921432" y="2937027"/>
            <a:ext cx="1319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Buzzer </a:t>
            </a:r>
            <a:r>
              <a:rPr lang="zh-TW" altLang="en-US" dirty="0"/>
              <a:t>長音</a:t>
            </a:r>
            <a:endParaRPr lang="en-US" altLang="zh-TW" dirty="0"/>
          </a:p>
          <a:p>
            <a:r>
              <a:rPr lang="zh-TW" altLang="en-US" dirty="0"/>
              <a:t>計分開始</a:t>
            </a:r>
          </a:p>
        </p:txBody>
      </p:sp>
      <p:cxnSp>
        <p:nvCxnSpPr>
          <p:cNvPr id="31" name="直線單箭頭接點 30"/>
          <p:cNvCxnSpPr/>
          <p:nvPr/>
        </p:nvCxnSpPr>
        <p:spPr>
          <a:xfrm flipH="1" flipV="1">
            <a:off x="4250284" y="3589760"/>
            <a:ext cx="2261799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4354321" y="3260192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“Connecting\n”</a:t>
            </a:r>
          </a:p>
        </p:txBody>
      </p:sp>
      <p:cxnSp>
        <p:nvCxnSpPr>
          <p:cNvPr id="33" name="直線單箭頭接點 32"/>
          <p:cNvCxnSpPr/>
          <p:nvPr/>
        </p:nvCxnSpPr>
        <p:spPr>
          <a:xfrm flipH="1" flipV="1">
            <a:off x="4250284" y="4200890"/>
            <a:ext cx="2261799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 flipV="1">
            <a:off x="4266174" y="4856922"/>
            <a:ext cx="2261799" cy="2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4497704" y="3899615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“send,</a:t>
            </a:r>
            <a:r>
              <a:rPr lang="zh-TW" altLang="en-US" dirty="0">
                <a:solidFill>
                  <a:srgbClr val="FF0000"/>
                </a:solidFill>
              </a:rPr>
              <a:t>次數</a:t>
            </a:r>
            <a:r>
              <a:rPr lang="en-US" altLang="zh-TW" dirty="0">
                <a:solidFill>
                  <a:srgbClr val="FF0000"/>
                </a:solidFill>
              </a:rPr>
              <a:t>\n”</a:t>
            </a:r>
          </a:p>
        </p:txBody>
      </p:sp>
      <p:sp>
        <p:nvSpPr>
          <p:cNvPr id="36" name="文字方塊 35"/>
          <p:cNvSpPr txBox="1"/>
          <p:nvPr/>
        </p:nvSpPr>
        <p:spPr>
          <a:xfrm>
            <a:off x="4546051" y="4555989"/>
            <a:ext cx="1835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回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“send,</a:t>
            </a:r>
            <a:r>
              <a:rPr lang="zh-TW" altLang="en-US" dirty="0">
                <a:solidFill>
                  <a:srgbClr val="FF0000"/>
                </a:solidFill>
              </a:rPr>
              <a:t>次數</a:t>
            </a:r>
            <a:r>
              <a:rPr lang="en-US" altLang="zh-TW" dirty="0">
                <a:solidFill>
                  <a:srgbClr val="FF0000"/>
                </a:solidFill>
              </a:rPr>
              <a:t>\n”</a:t>
            </a:r>
          </a:p>
        </p:txBody>
      </p:sp>
      <p:cxnSp>
        <p:nvCxnSpPr>
          <p:cNvPr id="37" name="直線單箭頭接點 36"/>
          <p:cNvCxnSpPr/>
          <p:nvPr/>
        </p:nvCxnSpPr>
        <p:spPr>
          <a:xfrm>
            <a:off x="4294020" y="5782210"/>
            <a:ext cx="2043404" cy="195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4406170" y="5473658"/>
            <a:ext cx="1790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Send </a:t>
            </a:r>
            <a:r>
              <a:rPr lang="en-US" altLang="zh-TW" dirty="0">
                <a:solidFill>
                  <a:srgbClr val="FF0000"/>
                </a:solidFill>
              </a:rPr>
              <a:t>“set end\n"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6840080" y="5654987"/>
            <a:ext cx="1436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Buzzer 5</a:t>
            </a:r>
            <a:r>
              <a:rPr lang="zh-TW" altLang="en-US" dirty="0"/>
              <a:t>短音</a:t>
            </a:r>
            <a:endParaRPr lang="en-US" altLang="zh-TW" dirty="0"/>
          </a:p>
          <a:p>
            <a:r>
              <a:rPr lang="zh-TW" altLang="en-US" dirty="0"/>
              <a:t>計分結束</a:t>
            </a:r>
          </a:p>
        </p:txBody>
      </p:sp>
    </p:spTree>
    <p:extLst>
      <p:ext uri="{BB962C8B-B14F-4D97-AF65-F5344CB8AC3E}">
        <p14:creationId xmlns:p14="http://schemas.microsoft.com/office/powerpoint/2010/main" val="3741693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5386073-FB23-5AAA-3895-09A2FA9D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如何來做自己的跳繩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01B6C8-F7CF-3ACE-65F5-CEEAFB36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0977" y="1553683"/>
            <a:ext cx="4238076" cy="475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7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CCC644-D221-48D0-BC33-A8DBDD4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546"/>
          </a:xfrm>
        </p:spPr>
        <p:txBody>
          <a:bodyPr/>
          <a:lstStyle/>
          <a:p>
            <a:r>
              <a:rPr lang="zh-TW" altLang="en-US" dirty="0"/>
              <a:t>校園運動健康方程式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D46A27B-1498-4623-8DEB-874A17D01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085" y="1631905"/>
            <a:ext cx="8659784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125396-5FD9-BDCD-C48C-14F994CC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跳繩比賽</a:t>
            </a:r>
            <a:r>
              <a:rPr lang="en-US" altLang="zh-TW" dirty="0"/>
              <a:t>APP</a:t>
            </a:r>
            <a:endParaRPr lang="zh-TW" altLang="en-US" dirty="0"/>
          </a:p>
        </p:txBody>
      </p:sp>
      <p:pic>
        <p:nvPicPr>
          <p:cNvPr id="6" name="圖片 5" descr="一張含有 文字, 螢幕擷取畫面, 軟體, 字型 的圖片&#10;&#10;自動產生的描述">
            <a:extLst>
              <a:ext uri="{FF2B5EF4-FFF2-40B4-BE49-F238E27FC236}">
                <a16:creationId xmlns:a16="http://schemas.microsoft.com/office/drawing/2014/main" id="{2AFD31DF-1B03-98CA-DFAF-9C32FE39D1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67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電路, 電子元件, 電子工程, 電子產品 的圖片&#10;&#10;自動產生的描述">
            <a:extLst>
              <a:ext uri="{FF2B5EF4-FFF2-40B4-BE49-F238E27FC236}">
                <a16:creationId xmlns:a16="http://schemas.microsoft.com/office/drawing/2014/main" id="{7F2BE1A9-88DC-A459-B7B9-16B41FF587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0" y="956452"/>
            <a:ext cx="7369629" cy="309970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B972F32-1669-ACDC-8E23-ACA02EA5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81" y="136072"/>
            <a:ext cx="9049167" cy="1082996"/>
          </a:xfrm>
        </p:spPr>
        <p:txBody>
          <a:bodyPr/>
          <a:lstStyle/>
          <a:p>
            <a:pPr algn="l"/>
            <a:r>
              <a:rPr lang="zh-TW" altLang="en-US" dirty="0"/>
              <a:t>硬體設計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1C660D68-57D8-287D-1C90-454AC0BEAC36}"/>
              </a:ext>
            </a:extLst>
          </p:cNvPr>
          <p:cNvCxnSpPr/>
          <p:nvPr/>
        </p:nvCxnSpPr>
        <p:spPr>
          <a:xfrm flipH="1">
            <a:off x="10395857" y="2334834"/>
            <a:ext cx="83602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94107550-CA36-9AD1-50F0-8839962CCBBE}"/>
              </a:ext>
            </a:extLst>
          </p:cNvPr>
          <p:cNvSpPr txBox="1"/>
          <p:nvPr/>
        </p:nvSpPr>
        <p:spPr>
          <a:xfrm>
            <a:off x="11137174" y="215016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蜂鳴器</a:t>
            </a:r>
            <a:endParaRPr lang="en-US" altLang="zh-TW" dirty="0"/>
          </a:p>
          <a:p>
            <a:r>
              <a:rPr lang="en-US" altLang="zh-TW" dirty="0"/>
              <a:t>P13</a:t>
            </a:r>
            <a:endParaRPr lang="zh-TW" altLang="en-US" dirty="0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C046A7D-8A31-FD12-2551-74BE198A73D4}"/>
              </a:ext>
            </a:extLst>
          </p:cNvPr>
          <p:cNvCxnSpPr>
            <a:cxnSpLocks/>
          </p:cNvCxnSpPr>
          <p:nvPr/>
        </p:nvCxnSpPr>
        <p:spPr>
          <a:xfrm flipV="1">
            <a:off x="8204563" y="3516297"/>
            <a:ext cx="0" cy="76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3CEF54B-E12A-6C4F-EE4D-74C411D77FA8}"/>
              </a:ext>
            </a:extLst>
          </p:cNvPr>
          <p:cNvSpPr txBox="1"/>
          <p:nvPr/>
        </p:nvSpPr>
        <p:spPr>
          <a:xfrm>
            <a:off x="7807235" y="42351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鋰電池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44D0F25-447F-D41D-3292-DE964FBE83EE}"/>
              </a:ext>
            </a:extLst>
          </p:cNvPr>
          <p:cNvCxnSpPr>
            <a:cxnSpLocks/>
          </p:cNvCxnSpPr>
          <p:nvPr/>
        </p:nvCxnSpPr>
        <p:spPr>
          <a:xfrm flipV="1">
            <a:off x="6310449" y="3657811"/>
            <a:ext cx="0" cy="620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C8C2229-1EEA-9A3C-AC7F-D92D3C22418B}"/>
              </a:ext>
            </a:extLst>
          </p:cNvPr>
          <p:cNvSpPr txBox="1"/>
          <p:nvPr/>
        </p:nvSpPr>
        <p:spPr>
          <a:xfrm>
            <a:off x="5452012" y="4235145"/>
            <a:ext cx="171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USB</a:t>
            </a:r>
            <a:r>
              <a:rPr lang="zh-TW" altLang="en-US" dirty="0"/>
              <a:t> </a:t>
            </a:r>
            <a:r>
              <a:rPr lang="en-US" altLang="zh-TW" dirty="0"/>
              <a:t>Type-C</a:t>
            </a:r>
            <a:r>
              <a:rPr lang="zh-TW" altLang="en-US" dirty="0"/>
              <a:t>充電</a:t>
            </a: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B316ECE-6EF9-0348-8E15-BE2B6A379C22}"/>
              </a:ext>
            </a:extLst>
          </p:cNvPr>
          <p:cNvCxnSpPr/>
          <p:nvPr/>
        </p:nvCxnSpPr>
        <p:spPr>
          <a:xfrm>
            <a:off x="8803278" y="852736"/>
            <a:ext cx="0" cy="14423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75A099C-9F59-E272-2FA1-B24C0815C88A}"/>
              </a:ext>
            </a:extLst>
          </p:cNvPr>
          <p:cNvSpPr txBox="1"/>
          <p:nvPr/>
        </p:nvSpPr>
        <p:spPr>
          <a:xfrm>
            <a:off x="8364696" y="45717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按鍵</a:t>
            </a:r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6336FD3D-B8EA-FDFF-4A9B-10E12D6BEA90}"/>
              </a:ext>
            </a:extLst>
          </p:cNvPr>
          <p:cNvCxnSpPr/>
          <p:nvPr/>
        </p:nvCxnSpPr>
        <p:spPr>
          <a:xfrm>
            <a:off x="3104606" y="3157068"/>
            <a:ext cx="6313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55C7C72-7095-848D-1635-4411F7C6399B}"/>
              </a:ext>
            </a:extLst>
          </p:cNvPr>
          <p:cNvSpPr txBox="1"/>
          <p:nvPr/>
        </p:nvSpPr>
        <p:spPr>
          <a:xfrm>
            <a:off x="1535208" y="2972402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Hall Sensor</a:t>
            </a:r>
            <a:r>
              <a:rPr lang="zh-TW" altLang="en-US" dirty="0"/>
              <a:t> </a:t>
            </a:r>
            <a:r>
              <a:rPr lang="en-US" altLang="zh-TW" dirty="0"/>
              <a:t>P19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5532D1FF-2DC8-2A98-CB03-4DAD6E04C412}"/>
              </a:ext>
            </a:extLst>
          </p:cNvPr>
          <p:cNvCxnSpPr>
            <a:cxnSpLocks/>
          </p:cNvCxnSpPr>
          <p:nvPr/>
        </p:nvCxnSpPr>
        <p:spPr>
          <a:xfrm>
            <a:off x="3295106" y="2716197"/>
            <a:ext cx="122464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D075753-7EF5-08A4-81AB-B8FCE09552EF}"/>
              </a:ext>
            </a:extLst>
          </p:cNvPr>
          <p:cNvSpPr txBox="1"/>
          <p:nvPr/>
        </p:nvSpPr>
        <p:spPr>
          <a:xfrm>
            <a:off x="2064415" y="251572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藍牙</a:t>
            </a:r>
            <a:r>
              <a:rPr lang="en-US" altLang="zh-TW" dirty="0"/>
              <a:t>BLE5.0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AC0646E0-F225-7003-DFD9-1D8CE469167A}"/>
              </a:ext>
            </a:extLst>
          </p:cNvPr>
          <p:cNvSpPr txBox="1"/>
          <p:nvPr/>
        </p:nvSpPr>
        <p:spPr>
          <a:xfrm>
            <a:off x="226267" y="5109772"/>
            <a:ext cx="88306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9410" indent="-359410">
              <a:buAutoNum type="arabicPeriod"/>
            </a:pP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動作計算：跳繩主控處理核心透過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 Hall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感測器獲取當前跳繩的運動數據，通過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藍牙</a:t>
            </a:r>
            <a:r>
              <a:rPr lang="en-US" altLang="zh-TW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BLE5.0</a:t>
            </a:r>
            <a:r>
              <a:rPr lang="zh-TW" altLang="en-US" kern="100" dirty="0"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來與手機連接並傳送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當前的運動計數</a:t>
            </a:r>
            <a:r>
              <a:rPr lang="zh-TW" altLang="en-US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給到手機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。 </a:t>
            </a:r>
            <a:endParaRPr lang="en-US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zh-TW" sz="1800" kern="100" dirty="0">
              <a:effectLst/>
              <a:latin typeface="Calibri" panose="020F050202020403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59410" indent="-359410"/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控制運算：跳繩</a:t>
            </a:r>
            <a:r>
              <a:rPr lang="en-US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APP</a:t>
            </a:r>
            <a:r>
              <a:rPr lang="zh-TW" altLang="zh-TW" sz="1800" kern="100" dirty="0">
                <a:effectLst/>
                <a:latin typeface="Calibri" panose="020F050202020403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透過與當前的運動計數及運動時間等參數，最後，經過計算而得到卡路里消耗或提供其它健康數據給使用者參考。</a:t>
            </a: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6F57C52A-F21D-1E70-0087-85B108257E3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951" y="4507205"/>
            <a:ext cx="2932343" cy="2198762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3D535D5-4290-B610-896E-C2C87C16FC25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241951" y="505404"/>
            <a:ext cx="0" cy="17634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5A99D4-4A50-1D7F-EF81-99DBB1AABE62}"/>
              </a:ext>
            </a:extLst>
          </p:cNvPr>
          <p:cNvSpPr txBox="1"/>
          <p:nvPr/>
        </p:nvSpPr>
        <p:spPr>
          <a:xfrm>
            <a:off x="8961265" y="13607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/>
              <a:t>燈</a:t>
            </a:r>
            <a:r>
              <a:rPr lang="en-US" altLang="zh-TW" dirty="0"/>
              <a:t>G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54BD18D5-F65B-AD3B-1F86-4A1C675A0C55}"/>
              </a:ext>
            </a:extLst>
          </p:cNvPr>
          <p:cNvCxnSpPr/>
          <p:nvPr/>
        </p:nvCxnSpPr>
        <p:spPr>
          <a:xfrm>
            <a:off x="3094363" y="1592519"/>
            <a:ext cx="63137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34A96E6-D000-CBB9-F8D6-CDB9E931DBAA}"/>
              </a:ext>
            </a:extLst>
          </p:cNvPr>
          <p:cNvSpPr txBox="1"/>
          <p:nvPr/>
        </p:nvSpPr>
        <p:spPr>
          <a:xfrm>
            <a:off x="1524965" y="1407853"/>
            <a:ext cx="1638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Hall Sensor</a:t>
            </a:r>
            <a:r>
              <a:rPr lang="zh-TW" altLang="en-US" dirty="0"/>
              <a:t> </a:t>
            </a:r>
            <a:r>
              <a:rPr lang="en-US" altLang="zh-TW" dirty="0"/>
              <a:t>P20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912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BA26049-FCFC-41EF-96EB-911951AC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28" y="74673"/>
            <a:ext cx="10033572" cy="1221724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學習環境介紹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使用桌上型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筆記型電腦</a:t>
            </a:r>
          </a:p>
        </p:txBody>
      </p:sp>
      <p:pic>
        <p:nvPicPr>
          <p:cNvPr id="5" name="圖片 4" descr="一張含有 電子用品, 監視器, 電腦, 桌 的圖片&#10;&#10;自動產生的描述">
            <a:extLst>
              <a:ext uri="{FF2B5EF4-FFF2-40B4-BE49-F238E27FC236}">
                <a16:creationId xmlns:a16="http://schemas.microsoft.com/office/drawing/2014/main" id="{1C378665-605E-4C1C-A5CC-82D497705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6065" y="2124039"/>
            <a:ext cx="1872205" cy="187220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2FA2C4A-3F65-4722-800B-46CE92B4F1DA}"/>
              </a:ext>
            </a:extLst>
          </p:cNvPr>
          <p:cNvSpPr txBox="1"/>
          <p:nvPr/>
        </p:nvSpPr>
        <p:spPr>
          <a:xfrm>
            <a:off x="1366065" y="1391997"/>
            <a:ext cx="2672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i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en-US" altLang="zh-TW" sz="2000" b="1" i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sz="2000" b="1" i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軟體環境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CFC030-3BDF-4D08-BACC-8E049731C341}"/>
              </a:ext>
            </a:extLst>
          </p:cNvPr>
          <p:cNvSpPr txBox="1"/>
          <p:nvPr/>
        </p:nvSpPr>
        <p:spPr>
          <a:xfrm>
            <a:off x="7657210" y="13748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B6A79AF-5C4B-43D6-9F96-E3ED92C14383}"/>
              </a:ext>
            </a:extLst>
          </p:cNvPr>
          <p:cNvSpPr txBox="1"/>
          <p:nvPr/>
        </p:nvSpPr>
        <p:spPr>
          <a:xfrm>
            <a:off x="4405184" y="305466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USB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Cable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105818C-0EB4-437D-A265-C530946A0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654" y="2295855"/>
            <a:ext cx="1451598" cy="867662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3F7B5683-B2CE-4C03-8B85-49711308006D}"/>
              </a:ext>
            </a:extLst>
          </p:cNvPr>
          <p:cNvSpPr txBox="1"/>
          <p:nvPr/>
        </p:nvSpPr>
        <p:spPr>
          <a:xfrm>
            <a:off x="1813228" y="2545020"/>
            <a:ext cx="86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Pycode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7BAF545-6BEA-486F-9FF9-5C4805EA1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4763944" y="2865118"/>
            <a:ext cx="287070" cy="1275867"/>
          </a:xfrm>
          <a:prstGeom prst="rect">
            <a:avLst/>
          </a:prstGeom>
        </p:spPr>
      </p:pic>
      <p:pic>
        <p:nvPicPr>
          <p:cNvPr id="38" name="圖片 37">
            <a:extLst>
              <a:ext uri="{FF2B5EF4-FFF2-40B4-BE49-F238E27FC236}">
                <a16:creationId xmlns:a16="http://schemas.microsoft.com/office/drawing/2014/main" id="{965048FD-AB2A-4940-96C8-E2789AAAE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3555" y="4209390"/>
            <a:ext cx="1943413" cy="1520932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9E75B39C-6862-44DC-9C45-5B9A192CC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1880" y="4311334"/>
            <a:ext cx="1239373" cy="740809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6E8B537B-CA8F-49AB-B9FF-0FB71A55537B}"/>
              </a:ext>
            </a:extLst>
          </p:cNvPr>
          <p:cNvSpPr txBox="1"/>
          <p:nvPr/>
        </p:nvSpPr>
        <p:spPr>
          <a:xfrm>
            <a:off x="1814854" y="4468231"/>
            <a:ext cx="86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Pycode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EC32B8F-DFA8-475C-A9F8-3811DD82364D}"/>
              </a:ext>
            </a:extLst>
          </p:cNvPr>
          <p:cNvSpPr txBox="1"/>
          <p:nvPr/>
        </p:nvSpPr>
        <p:spPr>
          <a:xfrm>
            <a:off x="4426650" y="140787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i="1" u="sng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連接方式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CAA23E-DB51-4A9D-91F7-F78B80592ED8}"/>
              </a:ext>
            </a:extLst>
          </p:cNvPr>
          <p:cNvSpPr txBox="1"/>
          <p:nvPr/>
        </p:nvSpPr>
        <p:spPr>
          <a:xfrm>
            <a:off x="628285" y="5865620"/>
            <a:ext cx="55563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Windows, Mac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OS, 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操作系統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400" u="sng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https://www.easy-py.net</a:t>
            </a:r>
            <a:endParaRPr lang="zh-TW" altLang="en-US" sz="2400" u="sng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 descr="一張含有 電路, 電子元件, 電子工程, 電子產品 的圖片&#10;&#10;自動產生的描述">
            <a:extLst>
              <a:ext uri="{FF2B5EF4-FFF2-40B4-BE49-F238E27FC236}">
                <a16:creationId xmlns:a16="http://schemas.microsoft.com/office/drawing/2014/main" id="{49159398-A3AA-CD92-FD29-E912B77D709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89" y="2506218"/>
            <a:ext cx="4942831" cy="207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941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2B74C98-5D73-4C72-BF09-060DCAF50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697" y="1753136"/>
            <a:ext cx="9782481" cy="48304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3" name="標題 1">
            <a:extLst>
              <a:ext uri="{FF2B5EF4-FFF2-40B4-BE49-F238E27FC236}">
                <a16:creationId xmlns:a16="http://schemas.microsoft.com/office/drawing/2014/main" id="{C0E43B56-9298-4B3F-9E16-0EA73D790E3E}"/>
              </a:ext>
            </a:extLst>
          </p:cNvPr>
          <p:cNvSpPr txBox="1">
            <a:spLocks/>
          </p:cNvSpPr>
          <p:nvPr/>
        </p:nvSpPr>
        <p:spPr>
          <a:xfrm>
            <a:off x="1855835" y="198120"/>
            <a:ext cx="5377639" cy="63681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認識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PyCode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軟體環境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377610" y="2716522"/>
            <a:ext cx="1391607" cy="400968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cxnSpLocks/>
            <a:stCxn id="2" idx="3"/>
            <a:endCxn id="12" idx="1"/>
          </p:cNvCxnSpPr>
          <p:nvPr/>
        </p:nvCxnSpPr>
        <p:spPr>
          <a:xfrm>
            <a:off x="2769217" y="4721363"/>
            <a:ext cx="684601" cy="14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53818" y="449200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a typeface="華康圓體 Std W7" panose="02000700000000000000" pitchFamily="50" charset="-120"/>
              </a:rPr>
              <a:t>程式指令欄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801213" y="1753136"/>
            <a:ext cx="766370" cy="7923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4" idx="2"/>
            <a:endCxn id="17" idx="0"/>
          </p:cNvCxnSpPr>
          <p:nvPr/>
        </p:nvCxnSpPr>
        <p:spPr>
          <a:xfrm flipH="1">
            <a:off x="9181562" y="2545515"/>
            <a:ext cx="2836" cy="478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65899" y="302411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華康圓體 Std W7" panose="02000700000000000000" pitchFamily="50" charset="-120"/>
                <a:ea typeface="華康圓體 Std W7" panose="02000700000000000000" pitchFamily="50" charset="-120"/>
              </a:rPr>
              <a:t>切換程式語言</a:t>
            </a:r>
            <a:endParaRPr lang="en-US" altLang="zh-TW" sz="2400" b="1" dirty="0">
              <a:solidFill>
                <a:srgbClr val="FF0000"/>
              </a:solidFill>
              <a:latin typeface="華康圓體 Std W7" panose="02000700000000000000" pitchFamily="50" charset="-120"/>
              <a:ea typeface="華康圓體 Std W7" panose="02000700000000000000" pitchFamily="50" charset="-12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769217" y="1655921"/>
            <a:ext cx="5637467" cy="9633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850005" y="469272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a typeface="華康圓體 Std W7" panose="02000700000000000000" pitchFamily="50" charset="-120"/>
              </a:rPr>
              <a:t>功能欄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21" name="Elbow Connector 20"/>
          <p:cNvCxnSpPr>
            <a:cxnSpLocks/>
            <a:stCxn id="3" idx="2"/>
            <a:endCxn id="15" idx="1"/>
          </p:cNvCxnSpPr>
          <p:nvPr/>
        </p:nvCxnSpPr>
        <p:spPr>
          <a:xfrm rot="16200000" flipH="1">
            <a:off x="5066854" y="3140404"/>
            <a:ext cx="2304249" cy="12620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10779187" y="1691041"/>
            <a:ext cx="485993" cy="8544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cxnSpLocks/>
            <a:stCxn id="22" idx="2"/>
            <a:endCxn id="15" idx="0"/>
          </p:cNvCxnSpPr>
          <p:nvPr/>
        </p:nvCxnSpPr>
        <p:spPr>
          <a:xfrm rot="5400000">
            <a:off x="8139490" y="1810028"/>
            <a:ext cx="2147209" cy="36181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8653181" y="5005688"/>
            <a:ext cx="500743" cy="9144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2EB7FFFD-A72C-471C-A25C-DA3973C63417}"/>
              </a:ext>
            </a:extLst>
          </p:cNvPr>
          <p:cNvSpPr/>
          <p:nvPr/>
        </p:nvSpPr>
        <p:spPr>
          <a:xfrm>
            <a:off x="9309066" y="5179510"/>
            <a:ext cx="1956113" cy="146613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14">
            <a:extLst>
              <a:ext uri="{FF2B5EF4-FFF2-40B4-BE49-F238E27FC236}">
                <a16:creationId xmlns:a16="http://schemas.microsoft.com/office/drawing/2014/main" id="{510EF30C-27AE-4BFC-BACA-1077F4EBF5A1}"/>
              </a:ext>
            </a:extLst>
          </p:cNvPr>
          <p:cNvSpPr txBox="1"/>
          <p:nvPr/>
        </p:nvSpPr>
        <p:spPr>
          <a:xfrm>
            <a:off x="9750584" y="582473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a typeface="華康圓體 Std W7" panose="02000700000000000000" pitchFamily="50" charset="-120"/>
              </a:rPr>
              <a:t>訊息欄</a:t>
            </a:r>
            <a:endParaRPr lang="en-US" altLang="zh-TW" dirty="0">
              <a:solidFill>
                <a:srgbClr val="FF0000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63BEE45-2C4C-4242-A4C2-BB94A99B71F1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188137" y="5462475"/>
            <a:ext cx="465044" cy="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4">
            <a:extLst>
              <a:ext uri="{FF2B5EF4-FFF2-40B4-BE49-F238E27FC236}">
                <a16:creationId xmlns:a16="http://schemas.microsoft.com/office/drawing/2014/main" id="{B59E8825-090E-4B9E-8E07-C60466C68205}"/>
              </a:ext>
            </a:extLst>
          </p:cNvPr>
          <p:cNvSpPr txBox="1"/>
          <p:nvPr/>
        </p:nvSpPr>
        <p:spPr>
          <a:xfrm>
            <a:off x="5966489" y="52534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a typeface="華康圓體 Std W7" panose="02000700000000000000" pitchFamily="50" charset="-120"/>
              </a:rPr>
              <a:t>放大或縮小介面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5" name="Rounded Rectangle 24">
            <a:extLst>
              <a:ext uri="{FF2B5EF4-FFF2-40B4-BE49-F238E27FC236}">
                <a16:creationId xmlns:a16="http://schemas.microsoft.com/office/drawing/2014/main" id="{C0496528-B0B3-4FB4-B101-E8A9F249F314}"/>
              </a:ext>
            </a:extLst>
          </p:cNvPr>
          <p:cNvSpPr/>
          <p:nvPr/>
        </p:nvSpPr>
        <p:spPr>
          <a:xfrm>
            <a:off x="8653179" y="5912578"/>
            <a:ext cx="500743" cy="56679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1B2BBDB-D953-452F-A6F8-78A03C37087C}"/>
              </a:ext>
            </a:extLst>
          </p:cNvPr>
          <p:cNvCxnSpPr/>
          <p:nvPr/>
        </p:nvCxnSpPr>
        <p:spPr>
          <a:xfrm flipH="1" flipV="1">
            <a:off x="8165899" y="6216965"/>
            <a:ext cx="465044" cy="4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14">
            <a:extLst>
              <a:ext uri="{FF2B5EF4-FFF2-40B4-BE49-F238E27FC236}">
                <a16:creationId xmlns:a16="http://schemas.microsoft.com/office/drawing/2014/main" id="{6D10F09A-1B03-46D7-90B6-6CFC22D518A7}"/>
              </a:ext>
            </a:extLst>
          </p:cNvPr>
          <p:cNvSpPr txBox="1"/>
          <p:nvPr/>
        </p:nvSpPr>
        <p:spPr>
          <a:xfrm>
            <a:off x="7172248" y="60018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ea typeface="華康圓體 Std W7" panose="02000700000000000000" pitchFamily="50" charset="-120"/>
              </a:rPr>
              <a:t>垃圾桶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5748CC7-3B41-1F6F-1985-EC36203C2522}"/>
              </a:ext>
            </a:extLst>
          </p:cNvPr>
          <p:cNvSpPr txBox="1"/>
          <p:nvPr/>
        </p:nvSpPr>
        <p:spPr>
          <a:xfrm>
            <a:off x="3837022" y="994478"/>
            <a:ext cx="432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00FF"/>
                </a:solidFill>
              </a:rPr>
              <a:t>https://www.easy-py.net</a:t>
            </a:r>
            <a:endParaRPr lang="zh-TW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0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/>
      <p:bldP spid="22" grpId="0" animBg="1"/>
      <p:bldP spid="25" grpId="0" animBg="1"/>
      <p:bldP spid="29" grpId="0" animBg="1"/>
      <p:bldP spid="30" grpId="0"/>
      <p:bldP spid="34" grpId="0"/>
      <p:bldP spid="35" grpId="0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38304-9CE3-4E49-AE97-DB7BBC66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0828" y="1"/>
            <a:ext cx="9622971" cy="1219199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60C663A-18B5-43CB-A394-38CF377F95FF}"/>
              </a:ext>
            </a:extLst>
          </p:cNvPr>
          <p:cNvSpPr txBox="1"/>
          <p:nvPr/>
        </p:nvSpPr>
        <p:spPr>
          <a:xfrm>
            <a:off x="1950739" y="1418321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延伸功能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60D704-5D22-4B6F-AA9B-E99C9FC4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548" y="1201270"/>
            <a:ext cx="2014371" cy="90564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A3CD7B22-BF46-41D6-8C5E-4A52183CDE62}"/>
              </a:ext>
            </a:extLst>
          </p:cNvPr>
          <p:cNvSpPr txBox="1"/>
          <p:nvPr/>
        </p:nvSpPr>
        <p:spPr>
          <a:xfrm>
            <a:off x="6158140" y="1351926"/>
            <a:ext cx="3132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選擇介面呈現的語言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選擇主機板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54E6B83C-AC44-4F21-8EF0-AD9773E82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212" y="2305606"/>
            <a:ext cx="444523" cy="76838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7931429-1553-46B6-A6C4-B133948DE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23" y="1351926"/>
            <a:ext cx="571529" cy="74933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E9C06B-EC7D-4A47-A1B5-3D7844B677E5}"/>
              </a:ext>
            </a:extLst>
          </p:cNvPr>
          <p:cNvSpPr txBox="1"/>
          <p:nvPr/>
        </p:nvSpPr>
        <p:spPr>
          <a:xfrm>
            <a:off x="1953735" y="2366879"/>
            <a:ext cx="6083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程式完成後，使用者必須按下這個按鈕才會開始運作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AE97E659-02AB-4241-AE30-CC120B8DBF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0670" y="3230405"/>
            <a:ext cx="577880" cy="70488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975E112F-9C9D-4051-98A7-2EABF724C3F3}"/>
              </a:ext>
            </a:extLst>
          </p:cNvPr>
          <p:cNvSpPr txBox="1"/>
          <p:nvPr/>
        </p:nvSpPr>
        <p:spPr>
          <a:xfrm>
            <a:off x="1948550" y="329362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檔案存放資料夾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A9951D0A-48C0-4E1D-9ABD-16195DA489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7348" y="4102752"/>
            <a:ext cx="444523" cy="71123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3C8BF75F-4AD1-4DA8-BEFA-A2C9FE018D61}"/>
              </a:ext>
            </a:extLst>
          </p:cNvPr>
          <p:cNvSpPr txBox="1"/>
          <p:nvPr/>
        </p:nvSpPr>
        <p:spPr>
          <a:xfrm>
            <a:off x="2012052" y="423143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儲存檔案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A21C8454-F130-4380-B4CF-D3D9131DF1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5984" y="4981450"/>
            <a:ext cx="444523" cy="742988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D59626-3F9E-4C13-B34B-0DF0101DF8B0}"/>
              </a:ext>
            </a:extLst>
          </p:cNvPr>
          <p:cNvSpPr txBox="1"/>
          <p:nvPr/>
        </p:nvSpPr>
        <p:spPr>
          <a:xfrm>
            <a:off x="2012052" y="5076976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一次清除所有在編輯區的程式</a:t>
            </a: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62B814A4-33FF-4452-9AF4-2C0835C04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3326" y="5891899"/>
            <a:ext cx="495325" cy="78744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2AE33828-3453-456C-96AD-A31077B2C216}"/>
              </a:ext>
            </a:extLst>
          </p:cNvPr>
          <p:cNvSpPr txBox="1"/>
          <p:nvPr/>
        </p:nvSpPr>
        <p:spPr>
          <a:xfrm>
            <a:off x="2012052" y="5885509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回到上一個步驟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7ED1075-47BD-40DC-B4CC-F49FA9D9A9B5}"/>
              </a:ext>
            </a:extLst>
          </p:cNvPr>
          <p:cNvSpPr txBox="1"/>
          <p:nvPr/>
        </p:nvSpPr>
        <p:spPr>
          <a:xfrm>
            <a:off x="2012052" y="629393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回到下一個步驟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79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DC6D70-9E19-48DC-933E-BD812C412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856" y="1"/>
            <a:ext cx="9720943" cy="1338942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PyCode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功能設定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57330FE-938D-4EDF-BB92-89C66A086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1008828"/>
            <a:ext cx="9927770" cy="58023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32170120-6C4E-4A90-AE7F-5BBD2194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912" y="1948613"/>
            <a:ext cx="1469571" cy="692907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7476870-2C67-484C-90A4-26CB6B19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912" y="2830014"/>
            <a:ext cx="3025968" cy="512087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62DFE9A5-4E90-41F4-98DA-052CADBC17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5912" y="3544836"/>
            <a:ext cx="1225613" cy="730288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02A1DA8A-EA37-4CEA-B9E7-7BEB3D09B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5912" y="4534566"/>
            <a:ext cx="2498402" cy="474149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01024A35-0555-4330-AD81-0A8090544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5912" y="5068505"/>
            <a:ext cx="4751745" cy="1682836"/>
          </a:xfrm>
          <a:prstGeom prst="rect">
            <a:avLst/>
          </a:prstGeom>
        </p:spPr>
      </p:pic>
      <p:pic>
        <p:nvPicPr>
          <p:cNvPr id="35" name="圖片 34">
            <a:extLst>
              <a:ext uri="{FF2B5EF4-FFF2-40B4-BE49-F238E27FC236}">
                <a16:creationId xmlns:a16="http://schemas.microsoft.com/office/drawing/2014/main" id="{43A58724-FA3C-4999-9898-3A853E7496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6029" y="1862827"/>
            <a:ext cx="2446338" cy="4080885"/>
          </a:xfrm>
          <a:prstGeom prst="rect">
            <a:avLst/>
          </a:prstGeom>
        </p:spPr>
      </p:pic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BB2F456-4F5F-4B33-8C60-473BD66DC27F}"/>
              </a:ext>
            </a:extLst>
          </p:cNvPr>
          <p:cNvSpPr/>
          <p:nvPr/>
        </p:nvSpPr>
        <p:spPr>
          <a:xfrm>
            <a:off x="1428524" y="1891909"/>
            <a:ext cx="2492828" cy="816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D3B55547-EA72-40C8-AC8F-3D8430C7D95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21352" y="2300124"/>
            <a:ext cx="72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3CE60EE9-8E7C-438B-A085-9ACB03020559}"/>
              </a:ext>
            </a:extLst>
          </p:cNvPr>
          <p:cNvSpPr/>
          <p:nvPr/>
        </p:nvSpPr>
        <p:spPr>
          <a:xfrm>
            <a:off x="1428524" y="2708338"/>
            <a:ext cx="2492828" cy="816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1A595A90-AA86-4C59-9811-5F8E83155713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3921352" y="3116553"/>
            <a:ext cx="72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42D0EDAF-A087-409E-9350-B999A2A921AA}"/>
              </a:ext>
            </a:extLst>
          </p:cNvPr>
          <p:cNvSpPr/>
          <p:nvPr/>
        </p:nvSpPr>
        <p:spPr>
          <a:xfrm>
            <a:off x="1426029" y="3535883"/>
            <a:ext cx="2492828" cy="816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66EA464-EF1F-4825-80F2-A648A10C2869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3918857" y="3944098"/>
            <a:ext cx="72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2AE12361-E338-4F6B-9407-2A8C1E2B1B09}"/>
              </a:ext>
            </a:extLst>
          </p:cNvPr>
          <p:cNvSpPr/>
          <p:nvPr/>
        </p:nvSpPr>
        <p:spPr>
          <a:xfrm>
            <a:off x="1426029" y="4363427"/>
            <a:ext cx="2492828" cy="816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7EC17340-2372-4F56-B2A5-D1A55E398D26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918857" y="4771642"/>
            <a:ext cx="72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A41E6CB3-7197-444B-A328-C75DB83A713B}"/>
              </a:ext>
            </a:extLst>
          </p:cNvPr>
          <p:cNvSpPr/>
          <p:nvPr/>
        </p:nvSpPr>
        <p:spPr>
          <a:xfrm>
            <a:off x="1426029" y="5171797"/>
            <a:ext cx="2492828" cy="8164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221E73D-9183-490A-96AB-977EDE551BD0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918857" y="5580012"/>
            <a:ext cx="7292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圖片 47">
            <a:extLst>
              <a:ext uri="{FF2B5EF4-FFF2-40B4-BE49-F238E27FC236}">
                <a16:creationId xmlns:a16="http://schemas.microsoft.com/office/drawing/2014/main" id="{78BD48C3-0140-45FB-AB58-8B7F3ED47C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87" y="3544836"/>
            <a:ext cx="692614" cy="1433832"/>
          </a:xfrm>
          <a:prstGeom prst="rect">
            <a:avLst/>
          </a:prstGeom>
        </p:spPr>
      </p:pic>
      <p:sp>
        <p:nvSpPr>
          <p:cNvPr id="49" name="箭號: 向右 48">
            <a:extLst>
              <a:ext uri="{FF2B5EF4-FFF2-40B4-BE49-F238E27FC236}">
                <a16:creationId xmlns:a16="http://schemas.microsoft.com/office/drawing/2014/main" id="{822D343C-1144-4E16-9B8B-F8EF4C8A8544}"/>
              </a:ext>
            </a:extLst>
          </p:cNvPr>
          <p:cNvSpPr/>
          <p:nvPr/>
        </p:nvSpPr>
        <p:spPr>
          <a:xfrm flipV="1">
            <a:off x="808266" y="3780811"/>
            <a:ext cx="459921" cy="2904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0031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square">
        <a:spAutoFit/>
      </a:bodyPr>
      <a:lstStyle>
        <a:defPPr>
          <a:defRPr sz="3200" b="1" dirty="0">
            <a:solidFill>
              <a:srgbClr val="0000FF"/>
            </a:solidFill>
            <a:highlight>
              <a:srgbClr val="FFFFFF"/>
            </a:highlight>
            <a:latin typeface="Consolas" panose="020B0609020204030204" pitchFamily="49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18539</TotalTime>
  <Words>421</Words>
  <Application>Microsoft Office PowerPoint</Application>
  <PresentationFormat>寬螢幕</PresentationFormat>
  <Paragraphs>97</Paragraphs>
  <Slides>24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華康圓體 Std W7</vt:lpstr>
      <vt:lpstr>微軟正黑體</vt:lpstr>
      <vt:lpstr>Arial</vt:lpstr>
      <vt:lpstr>Calibri</vt:lpstr>
      <vt:lpstr>Calibri Light</vt:lpstr>
      <vt:lpstr>Office 佈景主題</vt:lpstr>
      <vt:lpstr>校園運動健康方程式-跳繩</vt:lpstr>
      <vt:lpstr>校園運動健康方程式系統架構</vt:lpstr>
      <vt:lpstr>校園運動健康方程式</vt:lpstr>
      <vt:lpstr>跳繩比賽APP</vt:lpstr>
      <vt:lpstr>硬體設計</vt:lpstr>
      <vt:lpstr>AI學習環境介紹—使用桌上型/筆記型電腦</vt:lpstr>
      <vt:lpstr>PowerPoint 簡報</vt:lpstr>
      <vt:lpstr>PyCode功能介紹</vt:lpstr>
      <vt:lpstr>PyCode功能設定</vt:lpstr>
      <vt:lpstr>LED燈控制</vt:lpstr>
      <vt:lpstr>按鍵控制</vt:lpstr>
      <vt:lpstr>Buzzer蜂鳴器</vt:lpstr>
      <vt:lpstr>Hall Sensor感應</vt:lpstr>
      <vt:lpstr>如何計算次數-建立變數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如何來做自己的跳繩APP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佛光Epy說明會</dc:title>
  <dc:creator>AQ02</dc:creator>
  <cp:lastModifiedBy>Darren Chao</cp:lastModifiedBy>
  <cp:revision>956</cp:revision>
  <dcterms:created xsi:type="dcterms:W3CDTF">2020-08-17T09:45:41Z</dcterms:created>
  <dcterms:modified xsi:type="dcterms:W3CDTF">2024-01-10T15:57:03Z</dcterms:modified>
</cp:coreProperties>
</file>