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51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6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549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7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2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0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30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2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E59823D-BD87-4F3F-AF34-895EFA32FF25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74F2321-F8DA-4047-8379-3DE40D5149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7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A420AC1-9DFB-4806-AB5E-CFD3432E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999FD464-BBF4-4AF0-BF01-7F884812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94580DAE-FA9C-4749-B517-14F956243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D6EE69-4BE4-42B7-A74A-C6000998E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3EB3562-7FD7-4D4E-B600-10C5DBC59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6" name="Freeform 159">
            <a:extLst>
              <a:ext uri="{FF2B5EF4-FFF2-40B4-BE49-F238E27FC236}">
                <a16:creationId xmlns:a16="http://schemas.microsoft.com/office/drawing/2014/main" id="{17B0E5A8-6AF1-417B-A7C3-E7DB7651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52688" y="1262063"/>
            <a:ext cx="7286625" cy="4333875"/>
          </a:xfrm>
          <a:custGeom>
            <a:avLst/>
            <a:gdLst/>
            <a:ahLst/>
            <a:cxnLst/>
            <a:rect l="0" t="0" r="r" b="b"/>
            <a:pathLst>
              <a:path w="4590" h="2730">
                <a:moveTo>
                  <a:pt x="200" y="0"/>
                </a:moveTo>
                <a:lnTo>
                  <a:pt x="4390" y="0"/>
                </a:lnTo>
                <a:lnTo>
                  <a:pt x="4430" y="4"/>
                </a:lnTo>
                <a:lnTo>
                  <a:pt x="4468" y="15"/>
                </a:lnTo>
                <a:lnTo>
                  <a:pt x="4501" y="33"/>
                </a:lnTo>
                <a:lnTo>
                  <a:pt x="4532" y="59"/>
                </a:lnTo>
                <a:lnTo>
                  <a:pt x="4555" y="88"/>
                </a:lnTo>
                <a:lnTo>
                  <a:pt x="4575" y="123"/>
                </a:lnTo>
                <a:lnTo>
                  <a:pt x="4586" y="160"/>
                </a:lnTo>
                <a:lnTo>
                  <a:pt x="4590" y="201"/>
                </a:lnTo>
                <a:lnTo>
                  <a:pt x="4590" y="2529"/>
                </a:lnTo>
                <a:lnTo>
                  <a:pt x="4586" y="2570"/>
                </a:lnTo>
                <a:lnTo>
                  <a:pt x="4575" y="2607"/>
                </a:lnTo>
                <a:lnTo>
                  <a:pt x="4555" y="2642"/>
                </a:lnTo>
                <a:lnTo>
                  <a:pt x="4532" y="2672"/>
                </a:lnTo>
                <a:lnTo>
                  <a:pt x="4501" y="2697"/>
                </a:lnTo>
                <a:lnTo>
                  <a:pt x="4468" y="2715"/>
                </a:lnTo>
                <a:lnTo>
                  <a:pt x="4430" y="2726"/>
                </a:lnTo>
                <a:lnTo>
                  <a:pt x="4390" y="2730"/>
                </a:lnTo>
                <a:lnTo>
                  <a:pt x="200" y="2730"/>
                </a:lnTo>
                <a:lnTo>
                  <a:pt x="160" y="2726"/>
                </a:lnTo>
                <a:lnTo>
                  <a:pt x="122" y="2715"/>
                </a:lnTo>
                <a:lnTo>
                  <a:pt x="89" y="2697"/>
                </a:lnTo>
                <a:lnTo>
                  <a:pt x="58" y="2672"/>
                </a:lnTo>
                <a:lnTo>
                  <a:pt x="35" y="2642"/>
                </a:lnTo>
                <a:lnTo>
                  <a:pt x="15" y="2607"/>
                </a:lnTo>
                <a:lnTo>
                  <a:pt x="4" y="2570"/>
                </a:lnTo>
                <a:lnTo>
                  <a:pt x="0" y="2529"/>
                </a:lnTo>
                <a:lnTo>
                  <a:pt x="0" y="201"/>
                </a:lnTo>
                <a:lnTo>
                  <a:pt x="4" y="160"/>
                </a:lnTo>
                <a:lnTo>
                  <a:pt x="15" y="123"/>
                </a:lnTo>
                <a:lnTo>
                  <a:pt x="35" y="88"/>
                </a:lnTo>
                <a:lnTo>
                  <a:pt x="58" y="59"/>
                </a:lnTo>
                <a:lnTo>
                  <a:pt x="89" y="33"/>
                </a:lnTo>
                <a:lnTo>
                  <a:pt x="122" y="15"/>
                </a:lnTo>
                <a:lnTo>
                  <a:pt x="160" y="4"/>
                </a:lnTo>
                <a:lnTo>
                  <a:pt x="200" y="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164">
            <a:extLst>
              <a:ext uri="{FF2B5EF4-FFF2-40B4-BE49-F238E27FC236}">
                <a16:creationId xmlns:a16="http://schemas.microsoft.com/office/drawing/2014/main" id="{EE40C302-D1B9-4040-9A63-CC77E5C7C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43188" y="1452563"/>
            <a:ext cx="6905625" cy="3952875"/>
          </a:xfrm>
          <a:custGeom>
            <a:avLst/>
            <a:gdLst/>
            <a:ahLst/>
            <a:cxnLst/>
            <a:rect l="0" t="0" r="r" b="b"/>
            <a:pathLst>
              <a:path w="4350" h="2490">
                <a:moveTo>
                  <a:pt x="80" y="28"/>
                </a:moveTo>
                <a:lnTo>
                  <a:pt x="63" y="30"/>
                </a:lnTo>
                <a:lnTo>
                  <a:pt x="50" y="38"/>
                </a:lnTo>
                <a:lnTo>
                  <a:pt x="38" y="49"/>
                </a:lnTo>
                <a:lnTo>
                  <a:pt x="30" y="63"/>
                </a:lnTo>
                <a:lnTo>
                  <a:pt x="28" y="79"/>
                </a:lnTo>
                <a:lnTo>
                  <a:pt x="28" y="2411"/>
                </a:lnTo>
                <a:lnTo>
                  <a:pt x="30" y="2427"/>
                </a:lnTo>
                <a:lnTo>
                  <a:pt x="38" y="2441"/>
                </a:lnTo>
                <a:lnTo>
                  <a:pt x="50" y="2452"/>
                </a:lnTo>
                <a:lnTo>
                  <a:pt x="63" y="2460"/>
                </a:lnTo>
                <a:lnTo>
                  <a:pt x="80" y="2462"/>
                </a:lnTo>
                <a:lnTo>
                  <a:pt x="4270" y="2462"/>
                </a:lnTo>
                <a:lnTo>
                  <a:pt x="4287" y="2460"/>
                </a:lnTo>
                <a:lnTo>
                  <a:pt x="4300" y="2452"/>
                </a:lnTo>
                <a:lnTo>
                  <a:pt x="4312" y="2441"/>
                </a:lnTo>
                <a:lnTo>
                  <a:pt x="4320" y="2427"/>
                </a:lnTo>
                <a:lnTo>
                  <a:pt x="4322" y="2411"/>
                </a:lnTo>
                <a:lnTo>
                  <a:pt x="4322" y="79"/>
                </a:lnTo>
                <a:lnTo>
                  <a:pt x="4320" y="63"/>
                </a:lnTo>
                <a:lnTo>
                  <a:pt x="4312" y="49"/>
                </a:lnTo>
                <a:lnTo>
                  <a:pt x="4300" y="38"/>
                </a:lnTo>
                <a:lnTo>
                  <a:pt x="4287" y="30"/>
                </a:lnTo>
                <a:lnTo>
                  <a:pt x="4270" y="28"/>
                </a:lnTo>
                <a:lnTo>
                  <a:pt x="80" y="28"/>
                </a:lnTo>
                <a:close/>
                <a:moveTo>
                  <a:pt x="80" y="0"/>
                </a:moveTo>
                <a:lnTo>
                  <a:pt x="4270" y="0"/>
                </a:lnTo>
                <a:lnTo>
                  <a:pt x="4295" y="4"/>
                </a:lnTo>
                <a:lnTo>
                  <a:pt x="4317" y="16"/>
                </a:lnTo>
                <a:lnTo>
                  <a:pt x="4334" y="33"/>
                </a:lnTo>
                <a:lnTo>
                  <a:pt x="4346" y="54"/>
                </a:lnTo>
                <a:lnTo>
                  <a:pt x="4350" y="79"/>
                </a:lnTo>
                <a:lnTo>
                  <a:pt x="4350" y="2411"/>
                </a:lnTo>
                <a:lnTo>
                  <a:pt x="4346" y="2436"/>
                </a:lnTo>
                <a:lnTo>
                  <a:pt x="4334" y="2457"/>
                </a:lnTo>
                <a:lnTo>
                  <a:pt x="4317" y="2474"/>
                </a:lnTo>
                <a:lnTo>
                  <a:pt x="4295" y="2486"/>
                </a:lnTo>
                <a:lnTo>
                  <a:pt x="4270" y="2490"/>
                </a:lnTo>
                <a:lnTo>
                  <a:pt x="80" y="2490"/>
                </a:lnTo>
                <a:lnTo>
                  <a:pt x="55" y="2486"/>
                </a:lnTo>
                <a:lnTo>
                  <a:pt x="33" y="2474"/>
                </a:lnTo>
                <a:lnTo>
                  <a:pt x="16" y="2457"/>
                </a:lnTo>
                <a:lnTo>
                  <a:pt x="4" y="2436"/>
                </a:lnTo>
                <a:lnTo>
                  <a:pt x="0" y="2411"/>
                </a:lnTo>
                <a:lnTo>
                  <a:pt x="0" y="79"/>
                </a:lnTo>
                <a:lnTo>
                  <a:pt x="4" y="54"/>
                </a:lnTo>
                <a:lnTo>
                  <a:pt x="16" y="33"/>
                </a:lnTo>
                <a:lnTo>
                  <a:pt x="33" y="16"/>
                </a:lnTo>
                <a:lnTo>
                  <a:pt x="55" y="4"/>
                </a:lnTo>
                <a:lnTo>
                  <a:pt x="8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45099-B09F-4385-A3C3-64D2DAAF6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5952" y="1830580"/>
            <a:ext cx="5873748" cy="181631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Penology – Come Up With a Better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DE8D0-86BF-4299-A2A4-E45F54E3D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810" y="4176131"/>
            <a:ext cx="5807890" cy="8156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Erin Wright</a:t>
            </a:r>
          </a:p>
        </p:txBody>
      </p:sp>
      <p:cxnSp>
        <p:nvCxnSpPr>
          <p:cNvPr id="20" name="Straight Connector 18">
            <a:extLst>
              <a:ext uri="{FF2B5EF4-FFF2-40B4-BE49-F238E27FC236}">
                <a16:creationId xmlns:a16="http://schemas.microsoft.com/office/drawing/2014/main" id="{7652C93F-C061-46CA-B0A1-95DBD3785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3862794"/>
            <a:ext cx="1371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16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FEEF-60EC-4515-AFE4-090C7EC9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E7B6-2F22-48B2-8221-8DE5CA53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Phenology is an important tool to study climate change</a:t>
            </a:r>
          </a:p>
          <a:p>
            <a:r>
              <a:rPr lang="en-US" dirty="0"/>
              <a:t>By using a common garden, we can begin to ascertain the population variation within species</a:t>
            </a:r>
          </a:p>
          <a:p>
            <a:r>
              <a:rPr lang="en-US" dirty="0"/>
              <a:t>Why use deciduous shrubs? Because we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7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13AF-7491-4D4C-9CB4-33DB85F2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Phenology and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660C-81AE-405D-AA2A-BC3F0691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1860-19AF-42B4-B286-87331C24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Garden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4E6A-9A3C-4914-A711-9C067FF84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Seeds from four locations</a:t>
            </a:r>
          </a:p>
          <a:p>
            <a:r>
              <a:rPr lang="en-US" dirty="0"/>
              <a:t>Grown in the same location</a:t>
            </a:r>
          </a:p>
        </p:txBody>
      </p:sp>
    </p:spTree>
    <p:extLst>
      <p:ext uri="{BB962C8B-B14F-4D97-AF65-F5344CB8AC3E}">
        <p14:creationId xmlns:p14="http://schemas.microsoft.com/office/powerpoint/2010/main" val="24236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1C88-6364-4B7E-A14D-EA686149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Shrubs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4429-662B-4536-932D-7510A1093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Deciduous Shrubs</a:t>
            </a:r>
          </a:p>
          <a:p>
            <a:r>
              <a:rPr lang="en-US" dirty="0" err="1"/>
              <a:t>Myrica</a:t>
            </a:r>
            <a:r>
              <a:rPr lang="en-US" dirty="0"/>
              <a:t> gale</a:t>
            </a:r>
          </a:p>
          <a:p>
            <a:r>
              <a:rPr lang="en-US" dirty="0"/>
              <a:t>Sambucus </a:t>
            </a:r>
            <a:r>
              <a:rPr lang="en-US" dirty="0" err="1"/>
              <a:t>racemosa</a:t>
            </a:r>
            <a:endParaRPr lang="en-US" dirty="0"/>
          </a:p>
          <a:p>
            <a:r>
              <a:rPr lang="en-US" dirty="0" err="1"/>
              <a:t>Spiraea</a:t>
            </a:r>
            <a:r>
              <a:rPr lang="en-US" dirty="0"/>
              <a:t> alba</a:t>
            </a:r>
          </a:p>
          <a:p>
            <a:r>
              <a:rPr lang="en-US" dirty="0" err="1"/>
              <a:t>Spiraea</a:t>
            </a:r>
            <a:r>
              <a:rPr lang="en-US" dirty="0"/>
              <a:t> </a:t>
            </a:r>
            <a:r>
              <a:rPr lang="en-US" dirty="0" err="1"/>
              <a:t>tomentosa</a:t>
            </a:r>
            <a:endParaRPr lang="en-US" dirty="0"/>
          </a:p>
          <a:p>
            <a:r>
              <a:rPr lang="en-US" dirty="0"/>
              <a:t> Aronia </a:t>
            </a:r>
            <a:r>
              <a:rPr lang="en-US" dirty="0" err="1"/>
              <a:t>melanocarpa</a:t>
            </a:r>
            <a:endParaRPr lang="en-US" dirty="0"/>
          </a:p>
          <a:p>
            <a:r>
              <a:rPr lang="en-US" dirty="0"/>
              <a:t>Amelanchier canadensis </a:t>
            </a:r>
          </a:p>
          <a:p>
            <a:r>
              <a:rPr lang="en-US" dirty="0"/>
              <a:t>Viburnum </a:t>
            </a:r>
            <a:r>
              <a:rPr lang="en-US" dirty="0" err="1"/>
              <a:t>cassenoides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2015384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79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Schoolbook</vt:lpstr>
      <vt:lpstr>Corbel</vt:lpstr>
      <vt:lpstr>Feathered</vt:lpstr>
      <vt:lpstr>Penology – Come Up With a Better Title</vt:lpstr>
      <vt:lpstr>Three Key Points</vt:lpstr>
      <vt:lpstr>Phenology and Climate Change</vt:lpstr>
      <vt:lpstr>Common Garden</vt:lpstr>
      <vt:lpstr>Our Shrubs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Penology – Come Up With a Better Title</dc:title>
  <dc:creator>Erin Wright</dc:creator>
  <cp:lastModifiedBy>Erin Wright</cp:lastModifiedBy>
  <cp:revision>3</cp:revision>
  <dcterms:created xsi:type="dcterms:W3CDTF">2019-06-17T13:43:09Z</dcterms:created>
  <dcterms:modified xsi:type="dcterms:W3CDTF">2019-06-18T13:39:54Z</dcterms:modified>
</cp:coreProperties>
</file>