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5" r:id="rId10"/>
    <p:sldId id="267" r:id="rId11"/>
    <p:sldId id="268" r:id="rId12"/>
    <p:sldId id="269" r:id="rId13"/>
    <p:sldId id="270"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85" d="100"/>
          <a:sy n="85" d="100"/>
        </p:scale>
        <p:origin x="-1776" y="-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510E52-22A4-AB43-825B-30311AED51CC}" type="datetimeFigureOut">
              <a:rPr lang="en-US" smtClean="0"/>
              <a:t>18/02/2015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94BA0F-AF61-BB46-865D-B6B2B2E2EC2B}" type="slidenum">
              <a:rPr lang="en-US" smtClean="0"/>
              <a:t>‹#›</a:t>
            </a:fld>
            <a:endParaRPr lang="en-US"/>
          </a:p>
        </p:txBody>
      </p:sp>
    </p:spTree>
    <p:extLst>
      <p:ext uri="{BB962C8B-B14F-4D97-AF65-F5344CB8AC3E}">
        <p14:creationId xmlns:p14="http://schemas.microsoft.com/office/powerpoint/2010/main" val="244161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94BA0F-AF61-BB46-865D-B6B2B2E2EC2B}" type="slidenum">
              <a:rPr lang="en-US" smtClean="0"/>
              <a:t>1</a:t>
            </a:fld>
            <a:endParaRPr lang="en-US"/>
          </a:p>
        </p:txBody>
      </p:sp>
    </p:spTree>
    <p:extLst>
      <p:ext uri="{BB962C8B-B14F-4D97-AF65-F5344CB8AC3E}">
        <p14:creationId xmlns:p14="http://schemas.microsoft.com/office/powerpoint/2010/main" val="804690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AU"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AU" smtClean="0"/>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February 18,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February 18,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AU"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February 18,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February 18,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AU"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AU"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February 18,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February 18, 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
        <p:nvSpPr>
          <p:cNvPr id="8" name="Title 7"/>
          <p:cNvSpPr>
            <a:spLocks noGrp="1"/>
          </p:cNvSpPr>
          <p:nvPr>
            <p:ph type="title"/>
          </p:nvPr>
        </p:nvSpPr>
        <p:spPr/>
        <p:txBody>
          <a:bodyPr/>
          <a:lstStyle/>
          <a:p>
            <a:r>
              <a:rPr lang="en-AU"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AU"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AU"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February 18, 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February 18, 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February 18, 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AU"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AU"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February 18, 2015</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754ED01-E2A0-4C1E-8E21-014B990415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AU" smtClean="0"/>
              <a:t>Drag picture to placeholder or click icon to add</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AU"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February 18, 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AU"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2B1B13E-D5AF-485E-81A1-82A140076526}" type="datetime4">
              <a:rPr lang="en-US" smtClean="0"/>
              <a:pPr/>
              <a:t>February 18, 2015</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754ED01-E2A0-4C1E-8E21-014B990415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st.github.com/staltz/868e7e9bc2a7b8c1f754%23reactive-programming-is-programming-with-asynchronous-data-streams" TargetMode="Externa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st.github.com/benjchristensen/4677544" TargetMode="External"/><Relationship Id="rId3" Type="http://schemas.openxmlformats.org/officeDocument/2006/relationships/hyperlink" Target="https://gist.github.com/benjchristensen/467108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Reactive programming</a:t>
            </a:r>
            <a:endParaRPr lang="en-US" dirty="0"/>
          </a:p>
        </p:txBody>
      </p:sp>
      <p:sp>
        <p:nvSpPr>
          <p:cNvPr id="3" name="Subtitle 2"/>
          <p:cNvSpPr>
            <a:spLocks noGrp="1"/>
          </p:cNvSpPr>
          <p:nvPr>
            <p:ph type="subTitle" idx="1"/>
          </p:nvPr>
        </p:nvSpPr>
        <p:spPr/>
        <p:txBody>
          <a:bodyPr/>
          <a:lstStyle/>
          <a:p>
            <a:r>
              <a:rPr lang="en-US" dirty="0" smtClean="0"/>
              <a:t>And the </a:t>
            </a:r>
            <a:r>
              <a:rPr lang="en-US" dirty="0" err="1" smtClean="0"/>
              <a:t>rxJava</a:t>
            </a:r>
            <a:r>
              <a:rPr lang="en-US" dirty="0" smtClean="0"/>
              <a:t> framework</a:t>
            </a:r>
            <a:endParaRPr lang="en-US" dirty="0"/>
          </a:p>
        </p:txBody>
      </p:sp>
    </p:spTree>
    <p:extLst>
      <p:ext uri="{BB962C8B-B14F-4D97-AF65-F5344CB8AC3E}">
        <p14:creationId xmlns:p14="http://schemas.microsoft.com/office/powerpoint/2010/main" val="196967191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RX </a:t>
            </a:r>
            <a:r>
              <a:rPr lang="en-US" dirty="0" smtClean="0"/>
              <a:t>Library - Observable</a:t>
            </a:r>
            <a:endParaRPr lang="en-US" dirty="0"/>
          </a:p>
        </p:txBody>
      </p:sp>
      <p:sp>
        <p:nvSpPr>
          <p:cNvPr id="3" name="TextBox 2"/>
          <p:cNvSpPr txBox="1"/>
          <p:nvPr/>
        </p:nvSpPr>
        <p:spPr>
          <a:xfrm>
            <a:off x="822960" y="1284941"/>
            <a:ext cx="8081981" cy="3139321"/>
          </a:xfrm>
          <a:prstGeom prst="rect">
            <a:avLst/>
          </a:prstGeom>
          <a:noFill/>
        </p:spPr>
        <p:txBody>
          <a:bodyPr wrap="square" rtlCol="0">
            <a:spAutoFit/>
          </a:bodyPr>
          <a:lstStyle/>
          <a:p>
            <a:pPr marL="285750" indent="-285750">
              <a:buFont typeface="Arial"/>
              <a:buChar char="•"/>
            </a:pPr>
            <a:r>
              <a:rPr lang="en-US" dirty="0" smtClean="0"/>
              <a:t>You connect your observer through the subscriber method.</a:t>
            </a:r>
          </a:p>
          <a:p>
            <a:pPr marL="742950" lvl="1" indent="-285750">
              <a:buFont typeface="Arial"/>
              <a:buChar char="•"/>
            </a:pPr>
            <a:r>
              <a:rPr lang="en-US" dirty="0" smtClean="0"/>
              <a:t>When an item is emitted from the observable, the </a:t>
            </a:r>
            <a:r>
              <a:rPr lang="en-US" b="1" dirty="0" err="1" smtClean="0"/>
              <a:t>onNext</a:t>
            </a:r>
            <a:r>
              <a:rPr lang="en-US" dirty="0" smtClean="0"/>
              <a:t> method is called.</a:t>
            </a:r>
          </a:p>
          <a:p>
            <a:pPr marL="742950" lvl="1" indent="-285750">
              <a:buFont typeface="Arial"/>
              <a:buChar char="•"/>
            </a:pPr>
            <a:r>
              <a:rPr lang="en-US" dirty="0" smtClean="0"/>
              <a:t>When an error is emitted in the stream an </a:t>
            </a:r>
            <a:r>
              <a:rPr lang="en-US" dirty="0" err="1" smtClean="0"/>
              <a:t>onError</a:t>
            </a:r>
            <a:r>
              <a:rPr lang="en-US" dirty="0" smtClean="0"/>
              <a:t> method is called and no more </a:t>
            </a:r>
            <a:r>
              <a:rPr lang="en-US" dirty="0" err="1" smtClean="0"/>
              <a:t>onNext</a:t>
            </a:r>
            <a:r>
              <a:rPr lang="en-US" dirty="0" smtClean="0"/>
              <a:t> methods will be called after.</a:t>
            </a:r>
          </a:p>
          <a:p>
            <a:pPr marL="742950" lvl="1" indent="-285750">
              <a:buFont typeface="Arial"/>
              <a:buChar char="•"/>
            </a:pPr>
            <a:r>
              <a:rPr lang="en-US" dirty="0" smtClean="0"/>
              <a:t>When the stream in completed the </a:t>
            </a:r>
            <a:r>
              <a:rPr lang="en-US" dirty="0" err="1" smtClean="0"/>
              <a:t>onCompleted</a:t>
            </a:r>
            <a:r>
              <a:rPr lang="en-US" dirty="0" smtClean="0"/>
              <a:t> method is called.</a:t>
            </a:r>
          </a:p>
          <a:p>
            <a:pPr marL="742950" lvl="1" indent="-285750">
              <a:buFont typeface="Arial"/>
              <a:buChar char="•"/>
            </a:pPr>
            <a:endParaRPr lang="en-US" dirty="0"/>
          </a:p>
          <a:p>
            <a:pPr marL="285750" indent="-285750">
              <a:buFont typeface="Arial"/>
              <a:buChar char="•"/>
            </a:pPr>
            <a:r>
              <a:rPr lang="en-US" dirty="0" smtClean="0"/>
              <a:t>Hot and Cold Observables…</a:t>
            </a:r>
          </a:p>
          <a:p>
            <a:pPr marL="742950" lvl="1" indent="-285750">
              <a:buFont typeface="Arial"/>
              <a:buChar char="•"/>
            </a:pPr>
            <a:r>
              <a:rPr lang="en-US" dirty="0" smtClean="0"/>
              <a:t>Hot observables have all ready started emitting before the observer has subscribed. They start emitting at creation.</a:t>
            </a:r>
          </a:p>
          <a:p>
            <a:pPr marL="742950" lvl="1" indent="-285750">
              <a:buFont typeface="Arial"/>
              <a:buChar char="•"/>
            </a:pPr>
            <a:r>
              <a:rPr lang="en-US" dirty="0" smtClean="0"/>
              <a:t>Cold </a:t>
            </a:r>
            <a:r>
              <a:rPr lang="en-US" dirty="0"/>
              <a:t>observables </a:t>
            </a:r>
            <a:r>
              <a:rPr lang="en-US" dirty="0" smtClean="0"/>
              <a:t>only start emitting when the observer has subscribed.</a:t>
            </a:r>
            <a:endParaRPr lang="en-US" dirty="0"/>
          </a:p>
        </p:txBody>
      </p:sp>
    </p:spTree>
    <p:extLst>
      <p:ext uri="{BB962C8B-B14F-4D97-AF65-F5344CB8AC3E}">
        <p14:creationId xmlns:p14="http://schemas.microsoft.com/office/powerpoint/2010/main" val="22492422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RX </a:t>
            </a:r>
            <a:r>
              <a:rPr lang="en-US" dirty="0" smtClean="0"/>
              <a:t>Library - Operators</a:t>
            </a:r>
            <a:endParaRPr lang="en-US" dirty="0"/>
          </a:p>
        </p:txBody>
      </p:sp>
      <p:sp>
        <p:nvSpPr>
          <p:cNvPr id="3" name="TextBox 2"/>
          <p:cNvSpPr txBox="1"/>
          <p:nvPr/>
        </p:nvSpPr>
        <p:spPr>
          <a:xfrm>
            <a:off x="822960" y="1284941"/>
            <a:ext cx="8081981" cy="3970318"/>
          </a:xfrm>
          <a:prstGeom prst="rect">
            <a:avLst/>
          </a:prstGeom>
          <a:noFill/>
        </p:spPr>
        <p:txBody>
          <a:bodyPr wrap="square" rtlCol="0">
            <a:spAutoFit/>
          </a:bodyPr>
          <a:lstStyle/>
          <a:p>
            <a:pPr marL="285750" indent="-285750">
              <a:buFont typeface="Arial"/>
              <a:buChar char="•"/>
            </a:pPr>
            <a:r>
              <a:rPr lang="en-US" dirty="0" smtClean="0"/>
              <a:t>We can transform, combine and manipulate observables with operators.</a:t>
            </a:r>
          </a:p>
          <a:p>
            <a:pPr marL="285750" indent="-285750">
              <a:buFont typeface="Arial"/>
              <a:buChar char="•"/>
            </a:pPr>
            <a:r>
              <a:rPr lang="en-US" dirty="0" smtClean="0"/>
              <a:t>Operators are split up into groups for:</a:t>
            </a:r>
          </a:p>
          <a:p>
            <a:pPr marL="742950" lvl="1" indent="-285750">
              <a:buFont typeface="Arial"/>
              <a:buChar char="•"/>
            </a:pPr>
            <a:r>
              <a:rPr lang="en-US" dirty="0" smtClean="0"/>
              <a:t>Creating Observables</a:t>
            </a:r>
          </a:p>
          <a:p>
            <a:pPr marL="742950" lvl="1" indent="-285750">
              <a:buFont typeface="Arial"/>
              <a:buChar char="•"/>
            </a:pPr>
            <a:r>
              <a:rPr lang="en-US" dirty="0" smtClean="0"/>
              <a:t>Filter emitted items</a:t>
            </a:r>
          </a:p>
          <a:p>
            <a:pPr marL="742950" lvl="1" indent="-285750">
              <a:buFont typeface="Arial"/>
              <a:buChar char="•"/>
            </a:pPr>
            <a:r>
              <a:rPr lang="en-US" dirty="0" smtClean="0"/>
              <a:t>Combining observables</a:t>
            </a:r>
          </a:p>
          <a:p>
            <a:pPr marL="742950" lvl="1" indent="-285750">
              <a:buFont typeface="Arial"/>
              <a:buChar char="•"/>
            </a:pPr>
            <a:r>
              <a:rPr lang="en-US" dirty="0" smtClean="0"/>
              <a:t>Error handling – allows you to recover your observable from an </a:t>
            </a:r>
            <a:r>
              <a:rPr lang="en-US" dirty="0" err="1" smtClean="0"/>
              <a:t>onError</a:t>
            </a:r>
            <a:endParaRPr lang="en-US" dirty="0" smtClean="0"/>
          </a:p>
          <a:p>
            <a:pPr marL="742950" lvl="1" indent="-285750">
              <a:buFont typeface="Arial"/>
              <a:buChar char="•"/>
            </a:pPr>
            <a:r>
              <a:rPr lang="en-US" dirty="0" smtClean="0"/>
              <a:t>Conditional and </a:t>
            </a:r>
            <a:r>
              <a:rPr lang="en-US" dirty="0" err="1" smtClean="0"/>
              <a:t>boolean</a:t>
            </a:r>
            <a:r>
              <a:rPr lang="en-US" dirty="0" smtClean="0"/>
              <a:t> operators – allows you to evaluate emitted item</a:t>
            </a:r>
          </a:p>
          <a:p>
            <a:pPr marL="742950" lvl="1" indent="-285750">
              <a:buFont typeface="Arial"/>
              <a:buChar char="•"/>
            </a:pPr>
            <a:r>
              <a:rPr lang="en-US" dirty="0" smtClean="0"/>
              <a:t>Mathematical and Aggregation </a:t>
            </a:r>
          </a:p>
          <a:p>
            <a:pPr marL="742950" lvl="1" indent="-285750">
              <a:buFont typeface="Arial"/>
              <a:buChar char="•"/>
            </a:pPr>
            <a:r>
              <a:rPr lang="en-US" dirty="0" smtClean="0"/>
              <a:t>Conversion Operator – transform from observable to object or data structure.</a:t>
            </a:r>
          </a:p>
          <a:p>
            <a:pPr marL="742950" lvl="1" indent="-285750">
              <a:buFont typeface="Arial"/>
              <a:buChar char="•"/>
            </a:pPr>
            <a:r>
              <a:rPr lang="en-US" dirty="0" smtClean="0"/>
              <a:t>And more </a:t>
            </a:r>
            <a:r>
              <a:rPr lang="en-US" dirty="0" err="1" smtClean="0"/>
              <a:t>specialised</a:t>
            </a:r>
            <a:r>
              <a:rPr lang="en-US" dirty="0" smtClean="0"/>
              <a:t> operator types…</a:t>
            </a:r>
          </a:p>
          <a:p>
            <a:pPr marL="285750" indent="-285750">
              <a:buFont typeface="Arial"/>
              <a:buChar char="•"/>
            </a:pPr>
            <a:endParaRPr lang="en-US" dirty="0" smtClean="0"/>
          </a:p>
          <a:p>
            <a:pPr marL="285750" indent="-285750">
              <a:buFont typeface="Arial"/>
              <a:buChar char="•"/>
            </a:pPr>
            <a:endParaRPr lang="en-US" dirty="0" smtClean="0"/>
          </a:p>
          <a:p>
            <a:pPr marL="742950" lvl="1" indent="-285750">
              <a:buFont typeface="Arial"/>
              <a:buChar char="•"/>
            </a:pPr>
            <a:endParaRPr lang="en-US" dirty="0" smtClean="0"/>
          </a:p>
        </p:txBody>
      </p:sp>
    </p:spTree>
    <p:extLst>
      <p:ext uri="{BB962C8B-B14F-4D97-AF65-F5344CB8AC3E}">
        <p14:creationId xmlns:p14="http://schemas.microsoft.com/office/powerpoint/2010/main" val="410827499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RX </a:t>
            </a:r>
            <a:r>
              <a:rPr lang="en-US" dirty="0" smtClean="0"/>
              <a:t>Library – Subjects and Schedulers</a:t>
            </a:r>
            <a:endParaRPr lang="en-US" dirty="0"/>
          </a:p>
        </p:txBody>
      </p:sp>
      <p:sp>
        <p:nvSpPr>
          <p:cNvPr id="3" name="TextBox 2"/>
          <p:cNvSpPr txBox="1"/>
          <p:nvPr/>
        </p:nvSpPr>
        <p:spPr>
          <a:xfrm>
            <a:off x="822960" y="1284941"/>
            <a:ext cx="8081981" cy="3416320"/>
          </a:xfrm>
          <a:prstGeom prst="rect">
            <a:avLst/>
          </a:prstGeom>
          <a:noFill/>
        </p:spPr>
        <p:txBody>
          <a:bodyPr wrap="square" rtlCol="0">
            <a:spAutoFit/>
          </a:bodyPr>
          <a:lstStyle/>
          <a:p>
            <a:pPr marL="285750" indent="-285750">
              <a:buFont typeface="Arial"/>
              <a:buChar char="•"/>
            </a:pPr>
            <a:r>
              <a:rPr lang="en-US" dirty="0" smtClean="0"/>
              <a:t>Subjects allow us to re-emit items into another observable depending on the subject type behavior. </a:t>
            </a:r>
          </a:p>
          <a:p>
            <a:pPr marL="285750" indent="-285750">
              <a:buFont typeface="Arial"/>
              <a:buChar char="•"/>
            </a:pPr>
            <a:endParaRPr lang="en-US" dirty="0" smtClean="0"/>
          </a:p>
          <a:p>
            <a:pPr marL="285750" indent="-285750">
              <a:buFont typeface="Arial"/>
              <a:buChar char="•"/>
            </a:pPr>
            <a:endParaRPr lang="en-US" dirty="0"/>
          </a:p>
          <a:p>
            <a:pPr marL="285750" indent="-285750">
              <a:buFont typeface="Arial"/>
              <a:buChar char="•"/>
            </a:pPr>
            <a:endParaRPr lang="en-US" dirty="0" smtClean="0"/>
          </a:p>
          <a:p>
            <a:pPr marL="285750" indent="-285750">
              <a:buFont typeface="Arial"/>
              <a:buChar char="•"/>
            </a:pPr>
            <a:endParaRPr lang="en-US" dirty="0"/>
          </a:p>
          <a:p>
            <a:pPr marL="285750" indent="-285750">
              <a:buFont typeface="Arial"/>
              <a:buChar char="•"/>
            </a:pPr>
            <a:endParaRPr lang="en-US" dirty="0" smtClean="0"/>
          </a:p>
          <a:p>
            <a:pPr marL="285750" indent="-285750">
              <a:buFont typeface="Arial"/>
              <a:buChar char="•"/>
            </a:pPr>
            <a:endParaRPr lang="en-US" dirty="0"/>
          </a:p>
          <a:p>
            <a:pPr marL="285750" indent="-285750">
              <a:buFont typeface="Arial"/>
              <a:buChar char="•"/>
            </a:pPr>
            <a:endParaRPr lang="en-US" dirty="0" smtClean="0"/>
          </a:p>
          <a:p>
            <a:pPr marL="285750" indent="-285750">
              <a:buFont typeface="Arial"/>
              <a:buChar char="•"/>
            </a:pPr>
            <a:endParaRPr lang="en-US" dirty="0"/>
          </a:p>
          <a:p>
            <a:pPr marL="285750" indent="-285750">
              <a:buFont typeface="Arial"/>
              <a:buChar char="•"/>
            </a:pPr>
            <a:r>
              <a:rPr lang="en-US" dirty="0" smtClean="0"/>
              <a:t>Schedulers allow us to apply multithreading to our operators.</a:t>
            </a:r>
          </a:p>
          <a:p>
            <a:endParaRPr lang="en-US" dirty="0" smtClean="0"/>
          </a:p>
        </p:txBody>
      </p:sp>
      <p:pic>
        <p:nvPicPr>
          <p:cNvPr id="4" name="Picture 3"/>
          <p:cNvPicPr>
            <a:picLocks noChangeAspect="1"/>
          </p:cNvPicPr>
          <p:nvPr/>
        </p:nvPicPr>
        <p:blipFill>
          <a:blip r:embed="rId2"/>
          <a:stretch>
            <a:fillRect/>
          </a:stretch>
        </p:blipFill>
        <p:spPr>
          <a:xfrm>
            <a:off x="5398969" y="1718235"/>
            <a:ext cx="3505972" cy="2218623"/>
          </a:xfrm>
          <a:prstGeom prst="rect">
            <a:avLst/>
          </a:prstGeom>
        </p:spPr>
      </p:pic>
    </p:spTree>
    <p:extLst>
      <p:ext uri="{BB962C8B-B14F-4D97-AF65-F5344CB8AC3E}">
        <p14:creationId xmlns:p14="http://schemas.microsoft.com/office/powerpoint/2010/main" val="393174345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426124"/>
            <a:ext cx="9966960" cy="988269"/>
          </a:xfrm>
        </p:spPr>
        <p:txBody>
          <a:bodyPr/>
          <a:lstStyle/>
          <a:p>
            <a:pPr lvl="1" algn="l" rtl="0">
              <a:spcBef>
                <a:spcPct val="0"/>
              </a:spcBef>
            </a:pPr>
            <a:r>
              <a:rPr lang="en-US" sz="2800" b="1" dirty="0"/>
              <a:t>RX Library </a:t>
            </a:r>
            <a:r>
              <a:rPr lang="en-US" sz="2800" b="1" dirty="0" smtClean="0"/>
              <a:t>– </a:t>
            </a:r>
            <a:br>
              <a:rPr lang="en-US" sz="2800" b="1" dirty="0" smtClean="0"/>
            </a:br>
            <a:r>
              <a:rPr lang="en-US" sz="2800" b="1" dirty="0" smtClean="0"/>
              <a:t>Backpressure</a:t>
            </a:r>
            <a:r>
              <a:rPr lang="en-US" sz="2800" dirty="0" smtClean="0"/>
              <a:t> &amp; </a:t>
            </a:r>
            <a:r>
              <a:rPr lang="en-US" sz="2800" b="1" dirty="0" smtClean="0"/>
              <a:t>Hot and Cold Observables</a:t>
            </a:r>
            <a:r>
              <a:rPr lang="en-US" b="1" dirty="0" smtClean="0"/>
              <a:t/>
            </a:r>
            <a:br>
              <a:rPr lang="en-US" b="1" dirty="0" smtClean="0"/>
            </a:br>
            <a:endParaRPr lang="en-US" dirty="0"/>
          </a:p>
        </p:txBody>
      </p:sp>
      <p:sp>
        <p:nvSpPr>
          <p:cNvPr id="3" name="Content Placeholder 2"/>
          <p:cNvSpPr>
            <a:spLocks noGrp="1"/>
          </p:cNvSpPr>
          <p:nvPr>
            <p:ph idx="1"/>
          </p:nvPr>
        </p:nvSpPr>
        <p:spPr>
          <a:xfrm>
            <a:off x="822960" y="1414393"/>
            <a:ext cx="7520940" cy="3579849"/>
          </a:xfrm>
        </p:spPr>
        <p:txBody>
          <a:bodyPr/>
          <a:lstStyle/>
          <a:p>
            <a:pPr marL="285750" indent="-285750">
              <a:buFont typeface="Arial"/>
              <a:buChar char="•"/>
            </a:pPr>
            <a:r>
              <a:rPr lang="en-US" dirty="0" smtClean="0"/>
              <a:t>Backpressure</a:t>
            </a:r>
          </a:p>
          <a:p>
            <a:pPr lvl="2">
              <a:buFont typeface="Arial"/>
              <a:buChar char="•"/>
            </a:pPr>
            <a:r>
              <a:rPr lang="en-US" dirty="0" smtClean="0"/>
              <a:t>Backpressure can happen when an Observable </a:t>
            </a:r>
            <a:r>
              <a:rPr lang="en-US" dirty="0"/>
              <a:t>is emitting items more rapidly than an operator or subscriber can consume </a:t>
            </a:r>
            <a:r>
              <a:rPr lang="en-US" dirty="0" smtClean="0"/>
              <a:t>them.</a:t>
            </a:r>
          </a:p>
          <a:p>
            <a:pPr lvl="2">
              <a:buFont typeface="Arial"/>
              <a:buChar char="•"/>
            </a:pPr>
            <a:r>
              <a:rPr lang="en-US" dirty="0" smtClean="0"/>
              <a:t>This can usually be resolved by using window, buffer and other operator methods to cache and delay the emissions.</a:t>
            </a:r>
          </a:p>
          <a:p>
            <a:pPr lvl="2">
              <a:buFont typeface="Arial"/>
              <a:buChar char="•"/>
            </a:pPr>
            <a:endParaRPr lang="en-US" dirty="0"/>
          </a:p>
          <a:p>
            <a:pPr lvl="1"/>
            <a:r>
              <a:rPr lang="en-US" b="1" dirty="0" smtClean="0"/>
              <a:t>Hot and Cold Observables</a:t>
            </a:r>
          </a:p>
          <a:p>
            <a:pPr lvl="2">
              <a:buFont typeface="Arial"/>
              <a:buChar char="•"/>
            </a:pPr>
            <a:r>
              <a:rPr lang="en-US" dirty="0" smtClean="0"/>
              <a:t>A cold observable starts emitting when a observer or subscriber has signaled for it to do so. Examples of a cold Observable are database queries, web requests and file retrievals.</a:t>
            </a:r>
          </a:p>
          <a:p>
            <a:pPr lvl="2">
              <a:buFont typeface="Arial"/>
              <a:buChar char="•"/>
            </a:pPr>
            <a:r>
              <a:rPr lang="en-US" dirty="0" smtClean="0"/>
              <a:t>A hot observable has already started emitting and an observer subscribes to the stream at some point in time. The observables data integrity can not be fulfilled. Examples of hot Observables are mouse and keyboard events </a:t>
            </a:r>
            <a:endParaRPr lang="en-US" dirty="0"/>
          </a:p>
          <a:p>
            <a:pPr>
              <a:buFont typeface="Arial"/>
              <a:buChar char="•"/>
            </a:pPr>
            <a:endParaRPr lang="en-US" dirty="0"/>
          </a:p>
        </p:txBody>
      </p:sp>
    </p:spTree>
    <p:extLst>
      <p:ext uri="{BB962C8B-B14F-4D97-AF65-F5344CB8AC3E}">
        <p14:creationId xmlns:p14="http://schemas.microsoft.com/office/powerpoint/2010/main" val="2398104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489" y="338866"/>
            <a:ext cx="8321040" cy="548640"/>
          </a:xfrm>
        </p:spPr>
        <p:txBody>
          <a:bodyPr/>
          <a:lstStyle/>
          <a:p>
            <a:r>
              <a:rPr lang="en-US" dirty="0"/>
              <a:t>RX Library </a:t>
            </a:r>
            <a:r>
              <a:rPr lang="en-US" dirty="0" smtClean="0"/>
              <a:t>– </a:t>
            </a:r>
            <a:r>
              <a:rPr lang="en-US" u="sng" dirty="0"/>
              <a:t>Importance of unsubscribing</a:t>
            </a:r>
          </a:p>
        </p:txBody>
      </p:sp>
      <p:sp>
        <p:nvSpPr>
          <p:cNvPr id="5" name="Rectangle 4"/>
          <p:cNvSpPr/>
          <p:nvPr/>
        </p:nvSpPr>
        <p:spPr>
          <a:xfrm>
            <a:off x="254000" y="2429290"/>
            <a:ext cx="8890000" cy="2585323"/>
          </a:xfrm>
          <a:prstGeom prst="rect">
            <a:avLst/>
          </a:prstGeom>
        </p:spPr>
        <p:txBody>
          <a:bodyPr wrap="square">
            <a:spAutoFit/>
          </a:bodyPr>
          <a:lstStyle/>
          <a:p>
            <a:pPr marL="285750" indent="-285750">
              <a:buFont typeface="Arial"/>
              <a:buChar char="•"/>
            </a:pPr>
            <a:r>
              <a:rPr lang="en-US" dirty="0" err="1" smtClean="0"/>
              <a:t>Observable.interval</a:t>
            </a:r>
            <a:r>
              <a:rPr lang="en-US" dirty="0"/>
              <a:t>(10 </a:t>
            </a:r>
            <a:r>
              <a:rPr lang="en-US" dirty="0" err="1"/>
              <a:t>millis</a:t>
            </a:r>
            <a:r>
              <a:rPr lang="en-US" dirty="0"/>
              <a:t>) creates an observable that </a:t>
            </a:r>
            <a:r>
              <a:rPr lang="en-US" dirty="0" smtClean="0"/>
              <a:t>produces infinite </a:t>
            </a:r>
            <a:r>
              <a:rPr lang="en-US" dirty="0"/>
              <a:t>stream </a:t>
            </a:r>
            <a:r>
              <a:rPr lang="en-US" dirty="0" smtClean="0"/>
              <a:t>and produces </a:t>
            </a:r>
            <a:r>
              <a:rPr lang="en-US" dirty="0"/>
              <a:t>10 </a:t>
            </a:r>
            <a:r>
              <a:rPr lang="en-US" dirty="0" smtClean="0"/>
              <a:t>values and then terminates.</a:t>
            </a:r>
          </a:p>
          <a:p>
            <a:pPr marL="285750" indent="-285750">
              <a:buFont typeface="Arial"/>
              <a:buChar char="•"/>
            </a:pPr>
            <a:endParaRPr lang="en-US" dirty="0"/>
          </a:p>
          <a:p>
            <a:pPr marL="285750" indent="-285750">
              <a:buFont typeface="Arial"/>
              <a:buChar char="•"/>
            </a:pPr>
            <a:r>
              <a:rPr lang="en-US" dirty="0" smtClean="0"/>
              <a:t>There must be away of unsubscribing from interval</a:t>
            </a:r>
            <a:r>
              <a:rPr lang="en-US" dirty="0"/>
              <a:t>, </a:t>
            </a:r>
            <a:r>
              <a:rPr lang="en-US" dirty="0" smtClean="0"/>
              <a:t>map and take, when </a:t>
            </a:r>
            <a:r>
              <a:rPr lang="en-US" dirty="0"/>
              <a:t>a listener is no longer interested in receiving data from this </a:t>
            </a:r>
            <a:r>
              <a:rPr lang="en-US" dirty="0" smtClean="0"/>
              <a:t>stream and we want to get back to the source</a:t>
            </a:r>
          </a:p>
          <a:p>
            <a:pPr marL="285750" indent="-285750">
              <a:buFont typeface="Arial"/>
              <a:buChar char="•"/>
            </a:pPr>
            <a:endParaRPr lang="en-US" dirty="0"/>
          </a:p>
          <a:p>
            <a:pPr marL="285750" indent="-285750">
              <a:buFont typeface="Arial"/>
              <a:buChar char="•"/>
            </a:pPr>
            <a:r>
              <a:rPr lang="en-US" dirty="0" smtClean="0"/>
              <a:t>if </a:t>
            </a:r>
            <a:r>
              <a:rPr lang="en-US" dirty="0"/>
              <a:t>the observable created by </a:t>
            </a:r>
            <a:r>
              <a:rPr lang="en-US" dirty="0" err="1"/>
              <a:t>Observable.interval</a:t>
            </a:r>
            <a:r>
              <a:rPr lang="en-US" dirty="0"/>
              <a:t>(10 </a:t>
            </a:r>
            <a:r>
              <a:rPr lang="en-US" dirty="0" err="1"/>
              <a:t>millis</a:t>
            </a:r>
            <a:r>
              <a:rPr lang="en-US" dirty="0"/>
              <a:t>) did not honor the unsubscribe call </a:t>
            </a:r>
            <a:r>
              <a:rPr lang="en-US" dirty="0" smtClean="0"/>
              <a:t>the observable </a:t>
            </a:r>
            <a:r>
              <a:rPr lang="en-US" dirty="0"/>
              <a:t>would continue running and </a:t>
            </a:r>
            <a:r>
              <a:rPr lang="en-US" dirty="0" smtClean="0"/>
              <a:t>produce </a:t>
            </a:r>
            <a:r>
              <a:rPr lang="en-US" dirty="0"/>
              <a:t>data </a:t>
            </a:r>
            <a:r>
              <a:rPr lang="en-US" dirty="0" smtClean="0"/>
              <a:t>forever</a:t>
            </a:r>
            <a:endParaRPr lang="en-US" dirty="0"/>
          </a:p>
        </p:txBody>
      </p:sp>
      <p:sp>
        <p:nvSpPr>
          <p:cNvPr id="7" name="Rectangle 6"/>
          <p:cNvSpPr/>
          <p:nvPr/>
        </p:nvSpPr>
        <p:spPr>
          <a:xfrm>
            <a:off x="254000" y="1139314"/>
            <a:ext cx="8680823" cy="923330"/>
          </a:xfrm>
          <a:prstGeom prst="rect">
            <a:avLst/>
          </a:prstGeom>
        </p:spPr>
        <p:txBody>
          <a:bodyPr wrap="square">
            <a:spAutoFit/>
          </a:bodyPr>
          <a:lstStyle/>
          <a:p>
            <a:r>
              <a:rPr lang="en-US" dirty="0"/>
              <a:t> </a:t>
            </a:r>
            <a:r>
              <a:rPr lang="en-US" dirty="0" err="1"/>
              <a:t>val</a:t>
            </a:r>
            <a:r>
              <a:rPr lang="en-US" dirty="0"/>
              <a:t> </a:t>
            </a:r>
            <a:r>
              <a:rPr lang="en-US" dirty="0" err="1"/>
              <a:t>squareObs</a:t>
            </a:r>
            <a:r>
              <a:rPr lang="en-US" dirty="0"/>
              <a:t> = </a:t>
            </a:r>
            <a:r>
              <a:rPr lang="en-US" dirty="0" err="1"/>
              <a:t>Observable.interval</a:t>
            </a:r>
            <a:r>
              <a:rPr lang="en-US" dirty="0"/>
              <a:t>(10 </a:t>
            </a:r>
            <a:r>
              <a:rPr lang="en-US" dirty="0" err="1"/>
              <a:t>millis</a:t>
            </a:r>
            <a:r>
              <a:rPr lang="en-US" dirty="0"/>
              <a:t>).map(x =&gt; x*x).take(10)</a:t>
            </a:r>
          </a:p>
          <a:p>
            <a:r>
              <a:rPr lang="en-US" dirty="0"/>
              <a:t>  </a:t>
            </a:r>
            <a:r>
              <a:rPr lang="en-US" dirty="0" err="1"/>
              <a:t>squareObs.subscribe</a:t>
            </a:r>
            <a:r>
              <a:rPr lang="en-US" dirty="0"/>
              <a:t>(</a:t>
            </a:r>
            <a:r>
              <a:rPr lang="en-US" dirty="0" err="1"/>
              <a:t>println</a:t>
            </a:r>
            <a:r>
              <a:rPr lang="en-US" dirty="0"/>
              <a:t>(_))</a:t>
            </a:r>
          </a:p>
          <a:p>
            <a:r>
              <a:rPr lang="en-US" dirty="0"/>
              <a:t>    // =&gt; 0 1 4 9 16 25 36 49 64 81</a:t>
            </a:r>
          </a:p>
        </p:txBody>
      </p:sp>
    </p:spTree>
    <p:extLst>
      <p:ext uri="{BB962C8B-B14F-4D97-AF65-F5344CB8AC3E}">
        <p14:creationId xmlns:p14="http://schemas.microsoft.com/office/powerpoint/2010/main" val="1179651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whY</a:t>
            </a:r>
            <a:r>
              <a:rPr lang="en-US" dirty="0" smtClean="0"/>
              <a:t> and the </a:t>
            </a:r>
            <a:r>
              <a:rPr lang="en-US" dirty="0" err="1" smtClean="0"/>
              <a:t>whAt</a:t>
            </a:r>
            <a:r>
              <a:rPr lang="en-US" dirty="0" smtClean="0"/>
              <a:t>..</a:t>
            </a:r>
            <a:endParaRPr lang="en-US" dirty="0"/>
          </a:p>
        </p:txBody>
      </p:sp>
      <p:sp>
        <p:nvSpPr>
          <p:cNvPr id="3" name="Content Placeholder 2"/>
          <p:cNvSpPr>
            <a:spLocks noGrp="1"/>
          </p:cNvSpPr>
          <p:nvPr>
            <p:ph idx="1"/>
          </p:nvPr>
        </p:nvSpPr>
        <p:spPr>
          <a:xfrm>
            <a:off x="822960" y="1100628"/>
            <a:ext cx="7887746" cy="3949490"/>
          </a:xfrm>
        </p:spPr>
        <p:txBody>
          <a:bodyPr>
            <a:normAutofit lnSpcReduction="10000"/>
          </a:bodyPr>
          <a:lstStyle/>
          <a:p>
            <a:r>
              <a:rPr lang="en-US" b="0" u="sng" dirty="0" smtClean="0"/>
              <a:t>WHY:</a:t>
            </a:r>
          </a:p>
          <a:p>
            <a:pPr lvl="2">
              <a:buFont typeface="Arial"/>
              <a:buChar char="•"/>
            </a:pPr>
            <a:r>
              <a:rPr lang="en-US" dirty="0" smtClean="0"/>
              <a:t>Applications that demand large amounts of data processing, multi user response times in the seconds and 100% uptime. </a:t>
            </a:r>
            <a:endParaRPr lang="en-US" dirty="0"/>
          </a:p>
          <a:p>
            <a:pPr lvl="2">
              <a:buFont typeface="Arial"/>
              <a:buChar char="•"/>
            </a:pPr>
            <a:endParaRPr lang="en-US" dirty="0" smtClean="0"/>
          </a:p>
          <a:p>
            <a:pPr marL="9144" lvl="1" indent="0">
              <a:buNone/>
            </a:pPr>
            <a:r>
              <a:rPr lang="en-US" u="sng" dirty="0" smtClean="0"/>
              <a:t>What:</a:t>
            </a:r>
          </a:p>
          <a:p>
            <a:pPr lvl="2"/>
            <a:r>
              <a:rPr lang="en-US" dirty="0" smtClean="0"/>
              <a:t>A Reactive system is flexible, scalable and loosely coupled. Allowing for a maintainable, responsive, fault tolerant system.</a:t>
            </a:r>
          </a:p>
          <a:p>
            <a:pPr lvl="2"/>
            <a:r>
              <a:rPr lang="en-US" dirty="0" smtClean="0"/>
              <a:t>A Reactive system can be split up into four principles:</a:t>
            </a:r>
          </a:p>
          <a:p>
            <a:pPr lvl="4"/>
            <a:r>
              <a:rPr lang="en-US" dirty="0" smtClean="0"/>
              <a:t>Responsive </a:t>
            </a:r>
          </a:p>
          <a:p>
            <a:pPr lvl="4"/>
            <a:r>
              <a:rPr lang="en-US" dirty="0" smtClean="0"/>
              <a:t>Resilient</a:t>
            </a:r>
          </a:p>
          <a:p>
            <a:pPr lvl="4"/>
            <a:r>
              <a:rPr lang="en-US" dirty="0" smtClean="0"/>
              <a:t>Elastic</a:t>
            </a:r>
          </a:p>
          <a:p>
            <a:pPr lvl="4"/>
            <a:r>
              <a:rPr lang="en-US" dirty="0" smtClean="0"/>
              <a:t>Message Driven. (</a:t>
            </a:r>
            <a:r>
              <a:rPr lang="en-US" dirty="0"/>
              <a:t>Asynchronous message </a:t>
            </a:r>
            <a:r>
              <a:rPr lang="en-US" dirty="0" smtClean="0"/>
              <a:t>passing)</a:t>
            </a:r>
            <a:endParaRPr lang="en-US" dirty="0"/>
          </a:p>
          <a:p>
            <a:pPr marL="1296162" lvl="6" indent="-285750"/>
            <a:r>
              <a:rPr lang="en-US" dirty="0"/>
              <a:t>Ensures loose coupling, which leads to code that is easier to test and debug</a:t>
            </a:r>
            <a:r>
              <a:rPr lang="en-US" dirty="0" smtClean="0"/>
              <a:t>.</a:t>
            </a:r>
            <a:endParaRPr lang="en-US" dirty="0"/>
          </a:p>
          <a:p>
            <a:pPr marL="1627632" lvl="8" indent="0">
              <a:buNone/>
            </a:pPr>
            <a:endParaRPr lang="en-US" dirty="0" smtClean="0"/>
          </a:p>
          <a:p>
            <a:pPr marL="1627632" lvl="8" indent="0">
              <a:buNone/>
            </a:pPr>
            <a:r>
              <a:rPr lang="en-US" dirty="0" smtClean="0"/>
              <a:t>http</a:t>
            </a:r>
            <a:r>
              <a:rPr lang="en-US" dirty="0"/>
              <a:t>://</a:t>
            </a:r>
            <a:r>
              <a:rPr lang="en-US" dirty="0" err="1"/>
              <a:t>www.reactivemanifesto.org</a:t>
            </a:r>
            <a:r>
              <a:rPr lang="en-US" dirty="0"/>
              <a:t>/</a:t>
            </a:r>
            <a:endParaRPr lang="en-US" dirty="0" smtClean="0"/>
          </a:p>
        </p:txBody>
      </p:sp>
    </p:spTree>
    <p:extLst>
      <p:ext uri="{BB962C8B-B14F-4D97-AF65-F5344CB8AC3E}">
        <p14:creationId xmlns:p14="http://schemas.microsoft.com/office/powerpoint/2010/main" val="229925095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Reactive programming</a:t>
            </a:r>
            <a:endParaRPr lang="en-US" dirty="0"/>
          </a:p>
        </p:txBody>
      </p:sp>
      <p:sp>
        <p:nvSpPr>
          <p:cNvPr id="3" name="Content Placeholder 2"/>
          <p:cNvSpPr>
            <a:spLocks noGrp="1"/>
          </p:cNvSpPr>
          <p:nvPr>
            <p:ph idx="1"/>
          </p:nvPr>
        </p:nvSpPr>
        <p:spPr>
          <a:xfrm>
            <a:off x="688489" y="899458"/>
            <a:ext cx="7520940" cy="3934548"/>
          </a:xfrm>
        </p:spPr>
        <p:txBody>
          <a:bodyPr/>
          <a:lstStyle/>
          <a:p>
            <a:pPr marL="285750" indent="-285750">
              <a:buFont typeface="Arial"/>
              <a:buChar char="•"/>
            </a:pPr>
            <a:r>
              <a:rPr lang="en-US" dirty="0" err="1" smtClean="0"/>
              <a:t>Whats</a:t>
            </a:r>
            <a:r>
              <a:rPr lang="en-US" dirty="0" smtClean="0"/>
              <a:t> the take home</a:t>
            </a:r>
            <a:r>
              <a:rPr lang="en-US" dirty="0" smtClean="0"/>
              <a:t>, Reactive </a:t>
            </a:r>
            <a:r>
              <a:rPr lang="en-US" dirty="0" smtClean="0"/>
              <a:t>= Asynchronous Streams – by </a:t>
            </a:r>
            <a:r>
              <a:rPr lang="en-US" dirty="0" smtClean="0">
                <a:hlinkClick r:id="rId2"/>
              </a:rPr>
              <a:t>andrea saltz</a:t>
            </a:r>
            <a:endParaRPr lang="en-US" dirty="0" smtClean="0"/>
          </a:p>
          <a:p>
            <a:pPr marL="573786" lvl="3" indent="-285750">
              <a:buFont typeface="Arial"/>
              <a:buChar char="•"/>
            </a:pPr>
            <a:r>
              <a:rPr lang="en-US" dirty="0" smtClean="0"/>
              <a:t>Streams can be anything; variables, data structures, user inputs, caches..</a:t>
            </a:r>
          </a:p>
          <a:p>
            <a:pPr marL="573786" lvl="3" indent="-285750">
              <a:buFont typeface="Arial"/>
              <a:buChar char="•"/>
            </a:pPr>
            <a:r>
              <a:rPr lang="en-US" dirty="0" smtClean="0"/>
              <a:t>Listen to the stream and react to it..</a:t>
            </a:r>
          </a:p>
          <a:p>
            <a:pPr marL="573786" lvl="3" indent="-285750">
              <a:buFont typeface="Arial"/>
              <a:buChar char="•"/>
            </a:pPr>
            <a:endParaRPr lang="en-US" dirty="0" smtClean="0"/>
          </a:p>
          <a:p>
            <a:pPr marL="345186" lvl="2" indent="-285750">
              <a:buFont typeface="Arial"/>
              <a:buChar char="•"/>
            </a:pPr>
            <a:r>
              <a:rPr lang="en-US" dirty="0" smtClean="0"/>
              <a:t>Streams are a time ordered sequence, which can emit either a value, error or a completed signal.</a:t>
            </a:r>
          </a:p>
          <a:p>
            <a:pPr marL="573786" lvl="3" indent="-285750"/>
            <a:r>
              <a:rPr lang="en-US" dirty="0" err="1" smtClean="0"/>
              <a:t>E.x</a:t>
            </a:r>
            <a:r>
              <a:rPr lang="en-US" dirty="0" smtClean="0"/>
              <a:t>. A function is executed when a button click event is emitted and another function is executed when an error is emitted. </a:t>
            </a:r>
            <a:r>
              <a:rPr lang="en-US" dirty="0"/>
              <a:t>A button press stream is completed when a window is </a:t>
            </a:r>
            <a:r>
              <a:rPr lang="en-US" dirty="0" smtClean="0"/>
              <a:t>closed</a:t>
            </a:r>
            <a:r>
              <a:rPr lang="en-US" dirty="0"/>
              <a:t> </a:t>
            </a:r>
            <a:r>
              <a:rPr lang="en-US" dirty="0" smtClean="0"/>
              <a:t>and would </a:t>
            </a:r>
            <a:r>
              <a:rPr lang="en-US" dirty="0"/>
              <a:t>execute a function for a completed </a:t>
            </a:r>
            <a:r>
              <a:rPr lang="en-US" dirty="0" smtClean="0"/>
              <a:t>stream </a:t>
            </a:r>
            <a:r>
              <a:rPr lang="en-US" b="1" dirty="0" smtClean="0"/>
              <a:t>This is called ‘subscribing’ to the stream and the functions are called observers.</a:t>
            </a:r>
          </a:p>
          <a:p>
            <a:pPr marL="59436" lvl="2" indent="0">
              <a:buNone/>
            </a:pPr>
            <a:endParaRPr lang="en-US" dirty="0"/>
          </a:p>
        </p:txBody>
      </p:sp>
      <p:pic>
        <p:nvPicPr>
          <p:cNvPr id="5" name="Picture 4"/>
          <p:cNvPicPr>
            <a:picLocks noChangeAspect="1"/>
          </p:cNvPicPr>
          <p:nvPr/>
        </p:nvPicPr>
        <p:blipFill>
          <a:blip r:embed="rId3"/>
          <a:stretch>
            <a:fillRect/>
          </a:stretch>
        </p:blipFill>
        <p:spPr>
          <a:xfrm>
            <a:off x="3242235" y="3645647"/>
            <a:ext cx="5901765" cy="3212353"/>
          </a:xfrm>
          <a:prstGeom prst="rect">
            <a:avLst/>
          </a:prstGeom>
        </p:spPr>
      </p:pic>
    </p:spTree>
    <p:extLst>
      <p:ext uri="{BB962C8B-B14F-4D97-AF65-F5344CB8AC3E}">
        <p14:creationId xmlns:p14="http://schemas.microsoft.com/office/powerpoint/2010/main" val="397264660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click event</a:t>
            </a:r>
            <a:endParaRPr lang="en-US" dirty="0"/>
          </a:p>
        </p:txBody>
      </p:sp>
      <p:sp>
        <p:nvSpPr>
          <p:cNvPr id="5" name="Rectangle 4"/>
          <p:cNvSpPr/>
          <p:nvPr/>
        </p:nvSpPr>
        <p:spPr>
          <a:xfrm>
            <a:off x="224116" y="975089"/>
            <a:ext cx="6350001" cy="1477328"/>
          </a:xfrm>
          <a:prstGeom prst="rect">
            <a:avLst/>
          </a:prstGeom>
        </p:spPr>
        <p:txBody>
          <a:bodyPr wrap="square">
            <a:spAutoFit/>
          </a:bodyPr>
          <a:lstStyle/>
          <a:p>
            <a:r>
              <a:rPr lang="en-US" dirty="0"/>
              <a:t> </a:t>
            </a:r>
            <a:r>
              <a:rPr lang="en-US" dirty="0" err="1"/>
              <a:t>clickStream</a:t>
            </a:r>
            <a:r>
              <a:rPr lang="en-US" dirty="0"/>
              <a:t>: ---c----c--c----c------c--&gt;</a:t>
            </a:r>
          </a:p>
          <a:p>
            <a:r>
              <a:rPr lang="en-US" dirty="0"/>
              <a:t>               </a:t>
            </a:r>
            <a:r>
              <a:rPr lang="en-US" dirty="0" err="1"/>
              <a:t>vvvvv</a:t>
            </a:r>
            <a:r>
              <a:rPr lang="en-US" dirty="0"/>
              <a:t> map(c becomes 1) </a:t>
            </a:r>
            <a:r>
              <a:rPr lang="en-US" dirty="0" err="1"/>
              <a:t>vvvv</a:t>
            </a:r>
            <a:endParaRPr lang="en-US" dirty="0"/>
          </a:p>
          <a:p>
            <a:r>
              <a:rPr lang="en-US" dirty="0"/>
              <a:t>               ---1----1--1----1------1--</a:t>
            </a:r>
            <a:r>
              <a:rPr lang="en-US" dirty="0" smtClean="0"/>
              <a:t>&gt; New Stream</a:t>
            </a:r>
            <a:endParaRPr lang="en-US" dirty="0"/>
          </a:p>
          <a:p>
            <a:r>
              <a:rPr lang="en-US" dirty="0"/>
              <a:t>               </a:t>
            </a:r>
            <a:r>
              <a:rPr lang="en-US" dirty="0" err="1"/>
              <a:t>vvvvvvvvv</a:t>
            </a:r>
            <a:r>
              <a:rPr lang="en-US" dirty="0"/>
              <a:t> scan(+) </a:t>
            </a:r>
            <a:r>
              <a:rPr lang="en-US" dirty="0" err="1"/>
              <a:t>vvvvvvvvv</a:t>
            </a:r>
            <a:endParaRPr lang="en-US" dirty="0"/>
          </a:p>
          <a:p>
            <a:r>
              <a:rPr lang="en-US" dirty="0" err="1"/>
              <a:t>counterStream</a:t>
            </a:r>
            <a:r>
              <a:rPr lang="en-US" dirty="0"/>
              <a:t>: ---1----2--3----4------5--</a:t>
            </a:r>
            <a:r>
              <a:rPr lang="en-US" dirty="0" smtClean="0"/>
              <a:t>&gt; </a:t>
            </a:r>
            <a:r>
              <a:rPr lang="en-US" dirty="0"/>
              <a:t>New Stream</a:t>
            </a:r>
          </a:p>
        </p:txBody>
      </p:sp>
      <p:sp>
        <p:nvSpPr>
          <p:cNvPr id="6" name="TextBox 5"/>
          <p:cNvSpPr txBox="1"/>
          <p:nvPr/>
        </p:nvSpPr>
        <p:spPr>
          <a:xfrm>
            <a:off x="373528" y="2719294"/>
            <a:ext cx="8561295" cy="923330"/>
          </a:xfrm>
          <a:prstGeom prst="rect">
            <a:avLst/>
          </a:prstGeom>
          <a:noFill/>
        </p:spPr>
        <p:txBody>
          <a:bodyPr wrap="square" rtlCol="0">
            <a:spAutoFit/>
          </a:bodyPr>
          <a:lstStyle/>
          <a:p>
            <a:pPr marL="285750" indent="-285750">
              <a:buFont typeface="Arial"/>
              <a:buChar char="•"/>
            </a:pPr>
            <a:r>
              <a:rPr lang="en-US" dirty="0" err="1" smtClean="0"/>
              <a:t>clickStream.map</a:t>
            </a:r>
            <a:r>
              <a:rPr lang="en-US" dirty="0" smtClean="0"/>
              <a:t>(f) – each value is mapped to 1.</a:t>
            </a:r>
          </a:p>
          <a:p>
            <a:pPr marL="285750" indent="-285750">
              <a:buFont typeface="Arial"/>
              <a:buChar char="•"/>
            </a:pPr>
            <a:r>
              <a:rPr lang="en-US" dirty="0" err="1"/>
              <a:t>clickStream.map</a:t>
            </a:r>
            <a:r>
              <a:rPr lang="en-US" dirty="0"/>
              <a:t>(f</a:t>
            </a:r>
            <a:r>
              <a:rPr lang="en-US" dirty="0" smtClean="0"/>
              <a:t>).span(g) – aggregates the previous value with the current value and emits the current total number of clicks.</a:t>
            </a:r>
            <a:endParaRPr lang="en-US" dirty="0"/>
          </a:p>
        </p:txBody>
      </p:sp>
    </p:spTree>
    <p:extLst>
      <p:ext uri="{BB962C8B-B14F-4D97-AF65-F5344CB8AC3E}">
        <p14:creationId xmlns:p14="http://schemas.microsoft.com/office/powerpoint/2010/main" val="186180872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440"/>
            <a:ext cx="7520940" cy="548640"/>
          </a:xfrm>
        </p:spPr>
        <p:txBody>
          <a:bodyPr/>
          <a:lstStyle/>
          <a:p>
            <a:r>
              <a:rPr lang="en-US" dirty="0" smtClean="0"/>
              <a:t>How About Filtering</a:t>
            </a:r>
            <a:endParaRPr lang="en-US" dirty="0"/>
          </a:p>
        </p:txBody>
      </p:sp>
      <p:pic>
        <p:nvPicPr>
          <p:cNvPr id="4" name="Picture 3"/>
          <p:cNvPicPr>
            <a:picLocks noChangeAspect="1"/>
          </p:cNvPicPr>
          <p:nvPr/>
        </p:nvPicPr>
        <p:blipFill>
          <a:blip r:embed="rId2"/>
          <a:stretch>
            <a:fillRect/>
          </a:stretch>
        </p:blipFill>
        <p:spPr>
          <a:xfrm>
            <a:off x="4260417" y="0"/>
            <a:ext cx="4883583" cy="6858000"/>
          </a:xfrm>
          <a:prstGeom prst="rect">
            <a:avLst/>
          </a:prstGeom>
        </p:spPr>
      </p:pic>
      <p:sp>
        <p:nvSpPr>
          <p:cNvPr id="5" name="TextBox 4"/>
          <p:cNvSpPr txBox="1"/>
          <p:nvPr/>
        </p:nvSpPr>
        <p:spPr>
          <a:xfrm>
            <a:off x="433294" y="971176"/>
            <a:ext cx="3660588" cy="1477328"/>
          </a:xfrm>
          <a:prstGeom prst="rect">
            <a:avLst/>
          </a:prstGeom>
          <a:noFill/>
        </p:spPr>
        <p:txBody>
          <a:bodyPr wrap="square" rtlCol="0">
            <a:spAutoFit/>
          </a:bodyPr>
          <a:lstStyle/>
          <a:p>
            <a:pPr marL="285750" indent="-285750">
              <a:buFont typeface="Arial"/>
              <a:buChar char="•"/>
            </a:pPr>
            <a:r>
              <a:rPr lang="en-US" dirty="0" smtClean="0"/>
              <a:t>Group streams into lists – every 250 </a:t>
            </a:r>
            <a:r>
              <a:rPr lang="en-US" dirty="0" err="1" smtClean="0"/>
              <a:t>ms</a:t>
            </a:r>
            <a:r>
              <a:rPr lang="en-US" dirty="0"/>
              <a:t> </a:t>
            </a:r>
            <a:r>
              <a:rPr lang="en-US" dirty="0" smtClean="0"/>
              <a:t>a new list will be created.</a:t>
            </a:r>
          </a:p>
          <a:p>
            <a:pPr marL="285750" indent="-285750">
              <a:buFont typeface="Arial"/>
              <a:buChar char="•"/>
            </a:pPr>
            <a:r>
              <a:rPr lang="en-US" dirty="0" smtClean="0"/>
              <a:t>Get length of list.</a:t>
            </a:r>
          </a:p>
          <a:p>
            <a:pPr marL="285750" indent="-285750">
              <a:buFont typeface="Arial"/>
              <a:buChar char="•"/>
            </a:pPr>
            <a:r>
              <a:rPr lang="en-US" dirty="0" smtClean="0"/>
              <a:t>Filter lists for two clicks or more.</a:t>
            </a:r>
            <a:endParaRPr lang="en-US" dirty="0"/>
          </a:p>
        </p:txBody>
      </p:sp>
    </p:spTree>
    <p:extLst>
      <p:ext uri="{BB962C8B-B14F-4D97-AF65-F5344CB8AC3E}">
        <p14:creationId xmlns:p14="http://schemas.microsoft.com/office/powerpoint/2010/main" val="37899981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the </a:t>
            </a:r>
            <a:r>
              <a:rPr lang="en-US" dirty="0" err="1" smtClean="0"/>
              <a:t>rx</a:t>
            </a:r>
            <a:r>
              <a:rPr lang="en-US" dirty="0" smtClean="0"/>
              <a:t> library </a:t>
            </a:r>
            <a:endParaRPr lang="en-US" dirty="0"/>
          </a:p>
        </p:txBody>
      </p:sp>
      <p:sp>
        <p:nvSpPr>
          <p:cNvPr id="3" name="Content Placeholder 2"/>
          <p:cNvSpPr>
            <a:spLocks noGrp="1"/>
          </p:cNvSpPr>
          <p:nvPr>
            <p:ph idx="1"/>
          </p:nvPr>
        </p:nvSpPr>
        <p:spPr>
          <a:xfrm>
            <a:off x="822960" y="1100628"/>
            <a:ext cx="7520940" cy="2410547"/>
          </a:xfrm>
        </p:spPr>
        <p:txBody>
          <a:bodyPr>
            <a:normAutofit/>
          </a:bodyPr>
          <a:lstStyle/>
          <a:p>
            <a:pPr>
              <a:buFont typeface="Arial"/>
              <a:buChar char="•"/>
            </a:pPr>
            <a:r>
              <a:rPr lang="en-US" dirty="0" smtClean="0"/>
              <a:t>Extra level of abstraction allows developers to focus on the business logic rather than the implementation detail.</a:t>
            </a:r>
          </a:p>
          <a:p>
            <a:pPr>
              <a:buFont typeface="Arial"/>
              <a:buChar char="•"/>
            </a:pPr>
            <a:r>
              <a:rPr lang="en-US" dirty="0" smtClean="0"/>
              <a:t>Abstraction allows programmers to not worry about </a:t>
            </a:r>
            <a:r>
              <a:rPr lang="en-US" dirty="0" err="1" smtClean="0"/>
              <a:t>synchronisation</a:t>
            </a:r>
            <a:r>
              <a:rPr lang="en-US" dirty="0" smtClean="0"/>
              <a:t>, thread safety, non-blocking </a:t>
            </a:r>
            <a:r>
              <a:rPr lang="en-US" dirty="0" err="1" smtClean="0"/>
              <a:t>io</a:t>
            </a:r>
            <a:r>
              <a:rPr lang="en-US" dirty="0" smtClean="0"/>
              <a:t>.</a:t>
            </a:r>
          </a:p>
          <a:p>
            <a:pPr>
              <a:buFont typeface="Arial"/>
              <a:buChar char="•"/>
            </a:pPr>
            <a:r>
              <a:rPr lang="en-US" dirty="0" smtClean="0"/>
              <a:t>Observables are not opinionated.</a:t>
            </a:r>
          </a:p>
          <a:p>
            <a:pPr>
              <a:buFont typeface="Arial"/>
              <a:buChar char="•"/>
            </a:pPr>
            <a:r>
              <a:rPr lang="en-US" dirty="0" smtClean="0"/>
              <a:t>Large number of languages supported, with a similar </a:t>
            </a:r>
            <a:r>
              <a:rPr lang="en-US" dirty="0" err="1" smtClean="0"/>
              <a:t>api</a:t>
            </a:r>
            <a:r>
              <a:rPr lang="en-US" dirty="0" smtClean="0"/>
              <a:t> for </a:t>
            </a:r>
            <a:r>
              <a:rPr lang="en-US" dirty="0" err="1" smtClean="0"/>
              <a:t>javascript</a:t>
            </a:r>
            <a:r>
              <a:rPr lang="en-US" dirty="0" smtClean="0"/>
              <a:t>, java, python, </a:t>
            </a:r>
            <a:r>
              <a:rPr lang="en-US" dirty="0" err="1" smtClean="0"/>
              <a:t>c++</a:t>
            </a:r>
            <a:r>
              <a:rPr lang="en-US" dirty="0" smtClean="0"/>
              <a:t>, …</a:t>
            </a:r>
          </a:p>
          <a:p>
            <a:pPr>
              <a:buFont typeface="Arial"/>
              <a:buChar char="•"/>
            </a:pPr>
            <a:endParaRPr lang="en-US" dirty="0"/>
          </a:p>
          <a:p>
            <a:pPr marL="0" indent="0"/>
            <a:endParaRPr lang="en-US" dirty="0" smtClean="0"/>
          </a:p>
          <a:p>
            <a:pPr marL="0" indent="0"/>
            <a:endParaRPr lang="en-US" dirty="0"/>
          </a:p>
        </p:txBody>
      </p:sp>
      <p:sp>
        <p:nvSpPr>
          <p:cNvPr id="4" name="Title 1"/>
          <p:cNvSpPr txBox="1">
            <a:spLocks/>
          </p:cNvSpPr>
          <p:nvPr/>
        </p:nvSpPr>
        <p:spPr>
          <a:xfrm>
            <a:off x="3243431" y="3623535"/>
            <a:ext cx="7520940" cy="54864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dirty="0" smtClean="0"/>
              <a:t>Lets take a look…</a:t>
            </a:r>
            <a:endParaRPr lang="en-US" dirty="0"/>
          </a:p>
        </p:txBody>
      </p:sp>
    </p:spTree>
    <p:extLst>
      <p:ext uri="{BB962C8B-B14F-4D97-AF65-F5344CB8AC3E}">
        <p14:creationId xmlns:p14="http://schemas.microsoft.com/office/powerpoint/2010/main" val="141565162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RX Library</a:t>
            </a:r>
            <a:endParaRPr lang="en-US" dirty="0"/>
          </a:p>
        </p:txBody>
      </p:sp>
      <p:sp>
        <p:nvSpPr>
          <p:cNvPr id="3" name="Content Placeholder 2"/>
          <p:cNvSpPr>
            <a:spLocks noGrp="1"/>
          </p:cNvSpPr>
          <p:nvPr>
            <p:ph idx="1"/>
          </p:nvPr>
        </p:nvSpPr>
        <p:spPr/>
        <p:txBody>
          <a:bodyPr/>
          <a:lstStyle/>
          <a:p>
            <a:pPr>
              <a:buFont typeface="Arial"/>
              <a:buChar char="•"/>
            </a:pPr>
            <a:r>
              <a:rPr lang="en-US" dirty="0" smtClean="0"/>
              <a:t>Used to produce asynchronous, event based programs by producing an observable sequence (streams).</a:t>
            </a:r>
          </a:p>
          <a:p>
            <a:pPr>
              <a:buFont typeface="Arial"/>
              <a:buChar char="•"/>
            </a:pPr>
            <a:r>
              <a:rPr lang="en-US" dirty="0" smtClean="0"/>
              <a:t>Implements the observer pattern to achieve this</a:t>
            </a:r>
          </a:p>
          <a:p>
            <a:pPr marL="0" indent="0"/>
            <a:endParaRPr lang="en-US" dirty="0" smtClean="0"/>
          </a:p>
        </p:txBody>
      </p:sp>
      <p:pic>
        <p:nvPicPr>
          <p:cNvPr id="4" name="Picture 3"/>
          <p:cNvPicPr>
            <a:picLocks noChangeAspect="1"/>
          </p:cNvPicPr>
          <p:nvPr/>
        </p:nvPicPr>
        <p:blipFill>
          <a:blip r:embed="rId2"/>
          <a:stretch>
            <a:fillRect/>
          </a:stretch>
        </p:blipFill>
        <p:spPr>
          <a:xfrm>
            <a:off x="1397000" y="2108200"/>
            <a:ext cx="6350000" cy="2628900"/>
          </a:xfrm>
          <a:prstGeom prst="rect">
            <a:avLst/>
          </a:prstGeom>
        </p:spPr>
      </p:pic>
    </p:spTree>
    <p:extLst>
      <p:ext uri="{BB962C8B-B14F-4D97-AF65-F5344CB8AC3E}">
        <p14:creationId xmlns:p14="http://schemas.microsoft.com/office/powerpoint/2010/main" val="270720472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RX </a:t>
            </a:r>
            <a:r>
              <a:rPr lang="en-US" dirty="0" smtClean="0"/>
              <a:t>Library - Observable</a:t>
            </a:r>
            <a:endParaRPr lang="en-US" dirty="0"/>
          </a:p>
        </p:txBody>
      </p:sp>
      <p:sp>
        <p:nvSpPr>
          <p:cNvPr id="3" name="Content Placeholder 2"/>
          <p:cNvSpPr>
            <a:spLocks noGrp="1"/>
          </p:cNvSpPr>
          <p:nvPr>
            <p:ph idx="1"/>
          </p:nvPr>
        </p:nvSpPr>
        <p:spPr/>
        <p:txBody>
          <a:bodyPr/>
          <a:lstStyle/>
          <a:p>
            <a:pPr>
              <a:buFont typeface="Arial"/>
              <a:buChar char="•"/>
            </a:pPr>
            <a:r>
              <a:rPr lang="en-US" dirty="0" smtClean="0"/>
              <a:t>Observables allow us to operate on the data without callbacks, allowing code to be more de-coupled and testable.</a:t>
            </a:r>
          </a:p>
          <a:p>
            <a:pPr lvl="4">
              <a:buFont typeface="Arial"/>
              <a:buChar char="•"/>
            </a:pPr>
            <a:r>
              <a:rPr lang="en-US" dirty="0"/>
              <a:t>N</a:t>
            </a:r>
            <a:r>
              <a:rPr lang="en-US" dirty="0" smtClean="0"/>
              <a:t>o need for </a:t>
            </a:r>
            <a:r>
              <a:rPr lang="en-US" dirty="0" err="1" smtClean="0"/>
              <a:t>synchronisation</a:t>
            </a:r>
            <a:r>
              <a:rPr lang="en-US" dirty="0" smtClean="0"/>
              <a:t> of the </a:t>
            </a:r>
            <a:r>
              <a:rPr lang="en-US" dirty="0" smtClean="0">
                <a:hlinkClick r:id="rId2"/>
              </a:rPr>
              <a:t>callbacks</a:t>
            </a:r>
            <a:r>
              <a:rPr lang="en-US" dirty="0" smtClean="0"/>
              <a:t>.</a:t>
            </a:r>
          </a:p>
          <a:p>
            <a:pPr lvl="4">
              <a:buFont typeface="Arial"/>
              <a:buChar char="•"/>
            </a:pPr>
            <a:r>
              <a:rPr lang="en-US" dirty="0"/>
              <a:t>N</a:t>
            </a:r>
            <a:r>
              <a:rPr lang="en-US" dirty="0" smtClean="0"/>
              <a:t>o more premature futures blocking (</a:t>
            </a:r>
            <a:r>
              <a:rPr lang="en-US" dirty="0" smtClean="0">
                <a:hlinkClick r:id="rId3"/>
              </a:rPr>
              <a:t>future.get()</a:t>
            </a:r>
            <a:r>
              <a:rPr lang="en-US" dirty="0" smtClean="0"/>
              <a:t>).</a:t>
            </a:r>
          </a:p>
          <a:p>
            <a:pPr>
              <a:buFont typeface="Arial"/>
              <a:buChar char="•"/>
            </a:pPr>
            <a:r>
              <a:rPr lang="en-US" dirty="0" smtClean="0"/>
              <a:t>Observables can emit single values similar to futures and also sequences or infinite streams. Think of an Observable as a ‘push’ </a:t>
            </a:r>
            <a:r>
              <a:rPr lang="en-US" dirty="0" err="1" smtClean="0"/>
              <a:t>iterable</a:t>
            </a:r>
            <a:r>
              <a:rPr lang="en-US" dirty="0" smtClean="0"/>
              <a:t> that waits on the next value. </a:t>
            </a:r>
          </a:p>
          <a:p>
            <a:pPr>
              <a:buFont typeface="Arial"/>
              <a:buChar char="•"/>
            </a:pPr>
            <a:r>
              <a:rPr lang="en-US" dirty="0" smtClean="0"/>
              <a:t>An observer subscribes to an Observable and reacts to the emitted object – react pattern.</a:t>
            </a:r>
          </a:p>
          <a:p>
            <a:pPr marL="0" indent="0"/>
            <a:endParaRPr lang="en-US" dirty="0"/>
          </a:p>
        </p:txBody>
      </p:sp>
    </p:spTree>
    <p:extLst>
      <p:ext uri="{BB962C8B-B14F-4D97-AF65-F5344CB8AC3E}">
        <p14:creationId xmlns:p14="http://schemas.microsoft.com/office/powerpoint/2010/main" val="235984158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RX </a:t>
            </a:r>
            <a:r>
              <a:rPr lang="en-US" dirty="0" smtClean="0"/>
              <a:t>Library - Observable</a:t>
            </a:r>
            <a:endParaRPr lang="en-US" dirty="0"/>
          </a:p>
        </p:txBody>
      </p:sp>
      <p:sp>
        <p:nvSpPr>
          <p:cNvPr id="4" name="Rectangle 3"/>
          <p:cNvSpPr/>
          <p:nvPr/>
        </p:nvSpPr>
        <p:spPr>
          <a:xfrm>
            <a:off x="822960" y="1213008"/>
            <a:ext cx="7813040" cy="2585323"/>
          </a:xfrm>
          <a:prstGeom prst="rect">
            <a:avLst/>
          </a:prstGeom>
        </p:spPr>
        <p:txBody>
          <a:bodyPr wrap="square">
            <a:spAutoFit/>
          </a:bodyPr>
          <a:lstStyle/>
          <a:p>
            <a:pPr marL="285750" indent="-285750">
              <a:buFont typeface="Arial"/>
              <a:buChar char="•"/>
            </a:pPr>
            <a:r>
              <a:rPr lang="en-US" dirty="0" smtClean="0"/>
              <a:t>Normal method call flow</a:t>
            </a:r>
          </a:p>
          <a:p>
            <a:pPr marL="800100" lvl="1" indent="-342900">
              <a:buFont typeface="+mj-lt"/>
              <a:buAutoNum type="arabicPeriod"/>
            </a:pPr>
            <a:r>
              <a:rPr lang="en-US" dirty="0" smtClean="0"/>
              <a:t>Call </a:t>
            </a:r>
            <a:r>
              <a:rPr lang="en-US" dirty="0"/>
              <a:t>a method.</a:t>
            </a:r>
          </a:p>
          <a:p>
            <a:pPr marL="800100" lvl="1" indent="-342900">
              <a:buFont typeface="+mj-lt"/>
              <a:buAutoNum type="arabicPeriod"/>
            </a:pPr>
            <a:r>
              <a:rPr lang="en-US" dirty="0"/>
              <a:t>Store the return </a:t>
            </a:r>
            <a:r>
              <a:rPr lang="en-US" dirty="0" smtClean="0"/>
              <a:t>value.</a:t>
            </a:r>
            <a:endParaRPr lang="en-US" dirty="0"/>
          </a:p>
          <a:p>
            <a:pPr marL="800100" lvl="1" indent="-342900">
              <a:buFont typeface="+mj-lt"/>
              <a:buAutoNum type="arabicPeriod"/>
            </a:pPr>
            <a:r>
              <a:rPr lang="en-US" dirty="0"/>
              <a:t>Use that </a:t>
            </a:r>
            <a:r>
              <a:rPr lang="en-US" dirty="0" smtClean="0"/>
              <a:t>return value and do </a:t>
            </a:r>
            <a:r>
              <a:rPr lang="en-US" dirty="0"/>
              <a:t>something </a:t>
            </a:r>
            <a:r>
              <a:rPr lang="en-US" dirty="0" smtClean="0"/>
              <a:t>with it.</a:t>
            </a:r>
          </a:p>
          <a:p>
            <a:pPr marL="800100" lvl="1" indent="-342900">
              <a:buFont typeface="+mj-lt"/>
              <a:buAutoNum type="arabicPeriod"/>
            </a:pPr>
            <a:endParaRPr lang="en-US" dirty="0"/>
          </a:p>
          <a:p>
            <a:pPr marL="342900" indent="-342900">
              <a:buFont typeface="Arial"/>
              <a:buChar char="•"/>
            </a:pPr>
            <a:r>
              <a:rPr lang="en-US" dirty="0" smtClean="0"/>
              <a:t>Asynchronous flow</a:t>
            </a:r>
          </a:p>
          <a:p>
            <a:pPr marL="800100" lvl="1" indent="-342900">
              <a:buFont typeface="+mj-lt"/>
              <a:buAutoNum type="arabicPeriod"/>
            </a:pPr>
            <a:r>
              <a:rPr lang="en-US" dirty="0" smtClean="0"/>
              <a:t>Define method for doing something</a:t>
            </a:r>
          </a:p>
          <a:p>
            <a:pPr marL="800100" lvl="1" indent="-342900">
              <a:buFont typeface="+mj-lt"/>
              <a:buAutoNum type="arabicPeriod"/>
            </a:pPr>
            <a:r>
              <a:rPr lang="en-US" dirty="0" smtClean="0"/>
              <a:t>Define observable with method parameters</a:t>
            </a:r>
          </a:p>
          <a:p>
            <a:pPr marL="800100" lvl="1" indent="-342900">
              <a:buFont typeface="+mj-lt"/>
              <a:buAutoNum type="arabicPeriod"/>
            </a:pPr>
            <a:r>
              <a:rPr lang="en-US" dirty="0" smtClean="0"/>
              <a:t>Subscribe method to observable, which invokes observable </a:t>
            </a:r>
            <a:endParaRPr lang="en-US" dirty="0"/>
          </a:p>
        </p:txBody>
      </p:sp>
    </p:spTree>
    <p:extLst>
      <p:ext uri="{BB962C8B-B14F-4D97-AF65-F5344CB8AC3E}">
        <p14:creationId xmlns:p14="http://schemas.microsoft.com/office/powerpoint/2010/main" val="272652210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555</TotalTime>
  <Words>1103</Words>
  <Application>Microsoft Macintosh PowerPoint</Application>
  <PresentationFormat>On-screen Show (4:3)</PresentationFormat>
  <Paragraphs>111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Angles</vt:lpstr>
      <vt:lpstr>Reactive programming</vt:lpstr>
      <vt:lpstr>The whY and the whAt..</vt:lpstr>
      <vt:lpstr>Reactive programming</vt:lpstr>
      <vt:lpstr>Example – click event</vt:lpstr>
      <vt:lpstr>How About Filtering</vt:lpstr>
      <vt:lpstr>Why use the rx library </vt:lpstr>
      <vt:lpstr>RX Library</vt:lpstr>
      <vt:lpstr>RX Library - Observable</vt:lpstr>
      <vt:lpstr>RX Library - Observable</vt:lpstr>
      <vt:lpstr>RX Library - Observable</vt:lpstr>
      <vt:lpstr>RX Library - Operators</vt:lpstr>
      <vt:lpstr>RX Library – Subjects and Schedulers</vt:lpstr>
      <vt:lpstr>RX Library –  Backpressure &amp; Hot and Cold Observables </vt:lpstr>
      <vt:lpstr>RX Library – Importance of unsubscribing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Reactive programming</dc:title>
  <dc:creator>Michael Wright</dc:creator>
  <cp:lastModifiedBy>Michael Wright</cp:lastModifiedBy>
  <cp:revision>43</cp:revision>
  <dcterms:created xsi:type="dcterms:W3CDTF">2015-02-09T20:00:28Z</dcterms:created>
  <dcterms:modified xsi:type="dcterms:W3CDTF">2015-02-18T02:00:31Z</dcterms:modified>
</cp:coreProperties>
</file>