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83" r:id="rId6"/>
    <p:sldId id="258" r:id="rId7"/>
    <p:sldId id="259" r:id="rId8"/>
    <p:sldId id="260" r:id="rId9"/>
    <p:sldId id="276" r:id="rId10"/>
    <p:sldId id="284" r:id="rId11"/>
    <p:sldId id="265" r:id="rId12"/>
    <p:sldId id="285" r:id="rId13"/>
    <p:sldId id="286" r:id="rId14"/>
    <p:sldId id="287" r:id="rId15"/>
    <p:sldId id="294" r:id="rId16"/>
    <p:sldId id="288" r:id="rId17"/>
    <p:sldId id="295" r:id="rId18"/>
    <p:sldId id="289" r:id="rId19"/>
    <p:sldId id="293" r:id="rId20"/>
    <p:sldId id="292" r:id="rId21"/>
    <p:sldId id="291" r:id="rId22"/>
    <p:sldId id="290" r:id="rId23"/>
    <p:sldId id="296" r:id="rId24"/>
    <p:sldId id="262"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3563FB-8762-49FB-B51B-28F3B4368DF9}">
          <p14:sldIdLst>
            <p14:sldId id="256"/>
            <p14:sldId id="283"/>
            <p14:sldId id="258"/>
            <p14:sldId id="259"/>
            <p14:sldId id="260"/>
            <p14:sldId id="276"/>
            <p14:sldId id="284"/>
            <p14:sldId id="265"/>
            <p14:sldId id="285"/>
            <p14:sldId id="286"/>
            <p14:sldId id="287"/>
            <p14:sldId id="294"/>
            <p14:sldId id="288"/>
            <p14:sldId id="295"/>
            <p14:sldId id="289"/>
            <p14:sldId id="293"/>
            <p14:sldId id="292"/>
            <p14:sldId id="291"/>
            <p14:sldId id="290"/>
            <p14:sldId id="296"/>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68" d="100"/>
          <a:sy n="68" d="100"/>
        </p:scale>
        <p:origin x="816" y="4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10/16/2019</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10/16/2019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taquest.io/blog/excel-and-pandas/" TargetMode="External"/><Relationship Id="rId2" Type="http://schemas.openxmlformats.org/officeDocument/2006/relationships/image" Target="../media/image32.jpeg"/><Relationship Id="rId1" Type="http://schemas.openxmlformats.org/officeDocument/2006/relationships/slideLayout" Target="../slideLayouts/slideLayout8.xml"/><Relationship Id="rId6" Type="http://schemas.openxmlformats.org/officeDocument/2006/relationships/hyperlink" Target="https://www.dataquest.io/blog/jupyter-notebook-tutorial/" TargetMode="External"/><Relationship Id="rId5" Type="http://schemas.openxmlformats.org/officeDocument/2006/relationships/hyperlink" Target="https://www.datacamp.com/community/tutorials/matplotlib-tutorial-python" TargetMode="External"/><Relationship Id="rId4" Type="http://schemas.openxmlformats.org/officeDocument/2006/relationships/hyperlink" Target="https://pythonspot.com/matplotlib-scatterplo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un.org/en/development/desa/news/population/2015-report.html"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Utilizing Big Data</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normAutofit fontScale="62500" lnSpcReduction="20000"/>
          </a:bodyPr>
          <a:lstStyle/>
          <a:p>
            <a:r>
              <a:rPr lang="en-US" dirty="0">
                <a:solidFill>
                  <a:schemeClr val="bg2"/>
                </a:solidFill>
              </a:rPr>
              <a:t>Kayla Wright</a:t>
            </a:r>
          </a:p>
          <a:p>
            <a:r>
              <a:rPr lang="en-US" dirty="0">
                <a:solidFill>
                  <a:schemeClr val="bg2"/>
                </a:solidFill>
              </a:rPr>
              <a:t>CTEC 298</a:t>
            </a:r>
            <a:endParaRPr lang="ru-RU" dirty="0">
              <a:solidFill>
                <a:schemeClr val="bg2"/>
              </a:solidFill>
            </a:endParaRPr>
          </a:p>
        </p:txBody>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F84F15B-C928-47E5-9569-26DF19C0031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rgbClr val="FFFFFF"/>
                </a:solidFill>
                <a:latin typeface="+mj-lt"/>
                <a:ea typeface="+mj-ea"/>
                <a:cs typeface="+mj-cs"/>
              </a:rPr>
              <a:t>MATPLOTLIB TUTORIAL</a:t>
            </a:r>
          </a:p>
        </p:txBody>
      </p:sp>
      <p:sp>
        <p:nvSpPr>
          <p:cNvPr id="7" name="Text Placeholder 6">
            <a:extLst>
              <a:ext uri="{FF2B5EF4-FFF2-40B4-BE49-F238E27FC236}">
                <a16:creationId xmlns:a16="http://schemas.microsoft.com/office/drawing/2014/main" id="{B6F84F5A-5D69-45FD-BD0C-F337A4D8C41E}"/>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0" indent="0">
              <a:lnSpc>
                <a:spcPct val="90000"/>
              </a:lnSpc>
              <a:buNone/>
            </a:pPr>
            <a:r>
              <a:rPr lang="en-US" sz="2000" kern="1200" dirty="0">
                <a:solidFill>
                  <a:schemeClr val="bg2"/>
                </a:solidFill>
                <a:latin typeface="+mn-lt"/>
                <a:ea typeface="+mn-ea"/>
                <a:cs typeface="+mn-cs"/>
              </a:rPr>
              <a:t>- Matplotlib is the most popular plotting library in python. Using matplotlib, you can create pretty much any type of plot.</a:t>
            </a:r>
          </a:p>
          <a:p>
            <a:pPr indent="-228600">
              <a:lnSpc>
                <a:spcPct val="90000"/>
              </a:lnSpc>
              <a:buFont typeface="Arial" panose="020B0604020202020204" pitchFamily="34" charset="0"/>
              <a:buChar char="•"/>
            </a:pPr>
            <a:endParaRPr lang="en-US" sz="2000" kern="1200" dirty="0">
              <a:solidFill>
                <a:schemeClr val="bg2"/>
              </a:solidFill>
              <a:latin typeface="+mn-lt"/>
              <a:ea typeface="+mn-ea"/>
              <a:cs typeface="+mn-cs"/>
            </a:endParaRPr>
          </a:p>
          <a:p>
            <a:pPr marL="0" indent="0">
              <a:lnSpc>
                <a:spcPct val="90000"/>
              </a:lnSpc>
              <a:buNone/>
            </a:pPr>
            <a:r>
              <a:rPr lang="en-US" sz="2000" dirty="0">
                <a:solidFill>
                  <a:schemeClr val="bg2"/>
                </a:solidFill>
              </a:rPr>
              <a:t>- </a:t>
            </a:r>
            <a:r>
              <a:rPr lang="en-US" sz="2000" kern="1200" dirty="0">
                <a:solidFill>
                  <a:schemeClr val="bg2"/>
                </a:solidFill>
                <a:latin typeface="+mn-lt"/>
                <a:ea typeface="+mn-ea"/>
                <a:cs typeface="+mn-cs"/>
              </a:rPr>
              <a:t>You import the </a:t>
            </a:r>
            <a:r>
              <a:rPr lang="en-US" sz="2000" kern="1200" dirty="0" err="1">
                <a:solidFill>
                  <a:schemeClr val="bg2"/>
                </a:solidFill>
                <a:latin typeface="+mn-lt"/>
                <a:ea typeface="+mn-ea"/>
                <a:cs typeface="+mn-cs"/>
              </a:rPr>
              <a:t>pyplot</a:t>
            </a:r>
            <a:r>
              <a:rPr lang="en-US" sz="2000" kern="1200" dirty="0">
                <a:solidFill>
                  <a:schemeClr val="bg2"/>
                </a:solidFill>
                <a:latin typeface="+mn-lt"/>
                <a:ea typeface="+mn-ea"/>
                <a:cs typeface="+mn-cs"/>
              </a:rPr>
              <a:t> module of the matplotlib library under the alias </a:t>
            </a:r>
            <a:r>
              <a:rPr lang="en-US" sz="2000" kern="1200" dirty="0" err="1">
                <a:solidFill>
                  <a:schemeClr val="bg2"/>
                </a:solidFill>
                <a:latin typeface="+mn-lt"/>
                <a:ea typeface="+mn-ea"/>
                <a:cs typeface="+mn-cs"/>
              </a:rPr>
              <a:t>plt</a:t>
            </a:r>
            <a:r>
              <a:rPr lang="en-US" sz="2000" kern="1200" dirty="0">
                <a:solidFill>
                  <a:schemeClr val="bg2"/>
                </a:solidFill>
                <a:latin typeface="+mn-lt"/>
                <a:ea typeface="+mn-ea"/>
                <a:cs typeface="+mn-cs"/>
              </a:rPr>
              <a:t>. </a:t>
            </a:r>
            <a:r>
              <a:rPr lang="en-US" sz="2000" kern="1200" dirty="0" err="1">
                <a:solidFill>
                  <a:schemeClr val="bg2"/>
                </a:solidFill>
                <a:latin typeface="+mn-lt"/>
                <a:ea typeface="+mn-ea"/>
                <a:cs typeface="+mn-cs"/>
              </a:rPr>
              <a:t>pyplot</a:t>
            </a:r>
            <a:r>
              <a:rPr lang="en-US" sz="2000" kern="1200" dirty="0">
                <a:solidFill>
                  <a:schemeClr val="bg2"/>
                </a:solidFill>
                <a:latin typeface="+mn-lt"/>
                <a:ea typeface="+mn-ea"/>
                <a:cs typeface="+mn-cs"/>
              </a:rPr>
              <a:t> is a module in the matplotlib package. That’s why you often see </a:t>
            </a:r>
            <a:r>
              <a:rPr lang="en-US" sz="2000" kern="1200" dirty="0" err="1">
                <a:solidFill>
                  <a:schemeClr val="bg2"/>
                </a:solidFill>
                <a:latin typeface="+mn-lt"/>
                <a:ea typeface="+mn-ea"/>
                <a:cs typeface="+mn-cs"/>
              </a:rPr>
              <a:t>matplotlib.pyplot</a:t>
            </a:r>
            <a:r>
              <a:rPr lang="en-US" sz="2000" kern="1200" dirty="0">
                <a:solidFill>
                  <a:schemeClr val="bg2"/>
                </a:solidFill>
                <a:latin typeface="+mn-lt"/>
                <a:ea typeface="+mn-ea"/>
                <a:cs typeface="+mn-cs"/>
              </a:rPr>
              <a:t> in code</a:t>
            </a:r>
          </a:p>
        </p:txBody>
      </p:sp>
      <p:pic>
        <p:nvPicPr>
          <p:cNvPr id="2050" name="Picture 2" descr="https://lh6.googleusercontent.com/HqFic2U0d7qjsXow1spkm2yxF4YVXjtl859-oEltfMZ1ViMvjAmluL8Tu2D2yuO8g8aHbiNUC6FQslodoQx9LjQsYCEn3zIQ88DuX8Fjm6HcrV940clV1bf8IqVMlh95SFHELjwa">
            <a:extLst>
              <a:ext uri="{FF2B5EF4-FFF2-40B4-BE49-F238E27FC236}">
                <a16:creationId xmlns:a16="http://schemas.microsoft.com/office/drawing/2014/main" id="{5A09A807-0F56-4506-B1B8-BD81A9F538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7502" y="1851555"/>
            <a:ext cx="3043733" cy="210105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9EFF0926-08AC-4FED-9596-810752BA5D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10</a:t>
            </a:fld>
            <a:endParaRPr lang="en-US" sz="1200" kern="1200" noProof="0">
              <a:solidFill>
                <a:schemeClr val="tx1">
                  <a:tint val="75000"/>
                  <a:alpha val="80000"/>
                </a:schemeClr>
              </a:solidFill>
              <a:latin typeface="+mn-lt"/>
              <a:ea typeface="+mn-ea"/>
              <a:cs typeface="+mn-cs"/>
            </a:endParaRPr>
          </a:p>
        </p:txBody>
      </p:sp>
      <p:pic>
        <p:nvPicPr>
          <p:cNvPr id="2052" name="Picture 4" descr="https://lh3.googleusercontent.com/zQctmV0T0mwhl-zKTXUQtyprSdbVOXGSrbm3T00_dniYARucwDqkT5EYizNosNekPKyW9BF8PKM8qnAc3-dUDiTBzbvWMSrRt4KfXfQomamHx7LW6ROYgatoWtMY9oqtV_Ja1pNG">
            <a:extLst>
              <a:ext uri="{FF2B5EF4-FFF2-40B4-BE49-F238E27FC236}">
                <a16:creationId xmlns:a16="http://schemas.microsoft.com/office/drawing/2014/main" id="{8581ECB9-5D9C-4C42-B62C-6696FB110D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64384" y="4274345"/>
            <a:ext cx="3169969" cy="208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1702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DA90-322A-4BD7-8B15-8A74C0DC415C}"/>
              </a:ext>
            </a:extLst>
          </p:cNvPr>
          <p:cNvSpPr>
            <a:spLocks noGrp="1"/>
          </p:cNvSpPr>
          <p:nvPr>
            <p:ph type="title"/>
          </p:nvPr>
        </p:nvSpPr>
        <p:spPr/>
        <p:txBody>
          <a:bodyPr>
            <a:normAutofit fontScale="90000"/>
          </a:bodyPr>
          <a:lstStyle/>
          <a:p>
            <a:pPr algn="ctr"/>
            <a:r>
              <a:rPr lang="en-US" dirty="0"/>
              <a:t>PYTHON PANDAS TUTORIAL</a:t>
            </a:r>
          </a:p>
        </p:txBody>
      </p:sp>
      <p:sp>
        <p:nvSpPr>
          <p:cNvPr id="5" name="Slide Number Placeholder 4">
            <a:extLst>
              <a:ext uri="{FF2B5EF4-FFF2-40B4-BE49-F238E27FC236}">
                <a16:creationId xmlns:a16="http://schemas.microsoft.com/office/drawing/2014/main" id="{899F222A-2521-4F1D-A2A7-AE0C8D9B5663}"/>
              </a:ext>
            </a:extLst>
          </p:cNvPr>
          <p:cNvSpPr>
            <a:spLocks noGrp="1"/>
          </p:cNvSpPr>
          <p:nvPr>
            <p:ph type="sldNum" sz="quarter" idx="12"/>
          </p:nvPr>
        </p:nvSpPr>
        <p:spPr/>
        <p:txBody>
          <a:bodyPr/>
          <a:lstStyle/>
          <a:p>
            <a:fld id="{8D581BC7-E183-40DB-AC97-C19EA4EB8894}" type="slidenum">
              <a:rPr lang="en-US" noProof="0" smtClean="0"/>
              <a:t>11</a:t>
            </a:fld>
            <a:endParaRPr lang="en-US" noProof="0" dirty="0"/>
          </a:p>
        </p:txBody>
      </p:sp>
      <p:sp>
        <p:nvSpPr>
          <p:cNvPr id="7" name="Text Placeholder 6">
            <a:extLst>
              <a:ext uri="{FF2B5EF4-FFF2-40B4-BE49-F238E27FC236}">
                <a16:creationId xmlns:a16="http://schemas.microsoft.com/office/drawing/2014/main" id="{6253C666-2545-4DD6-82DD-D323DD0DF6A6}"/>
              </a:ext>
            </a:extLst>
          </p:cNvPr>
          <p:cNvSpPr>
            <a:spLocks noGrp="1"/>
          </p:cNvSpPr>
          <p:nvPr>
            <p:ph type="body" idx="14"/>
          </p:nvPr>
        </p:nvSpPr>
        <p:spPr>
          <a:xfrm>
            <a:off x="815720" y="3392200"/>
            <a:ext cx="5009495" cy="2784763"/>
          </a:xfrm>
        </p:spPr>
        <p:txBody>
          <a:bodyPr>
            <a:normAutofit lnSpcReduction="10000"/>
          </a:bodyPr>
          <a:lstStyle/>
          <a:p>
            <a:r>
              <a:rPr lang="en-US" dirty="0"/>
              <a:t> An open source library that is used to analyze data in Python</a:t>
            </a:r>
          </a:p>
          <a:p>
            <a:r>
              <a:rPr lang="en-US" dirty="0"/>
              <a:t>Pandas will extract the data from that CSV into a </a:t>
            </a:r>
            <a:r>
              <a:rPr lang="en-US" dirty="0" err="1"/>
              <a:t>DataFrame</a:t>
            </a:r>
            <a:r>
              <a:rPr lang="en-US" dirty="0"/>
              <a:t> — a table, basically — then let you do things like:</a:t>
            </a:r>
          </a:p>
          <a:p>
            <a:pPr marL="742950" lvl="1" indent="-285750" fontAlgn="base">
              <a:buFont typeface="Arial" panose="020B0604020202020204" pitchFamily="34" charset="0"/>
              <a:buChar char="•"/>
            </a:pPr>
            <a:r>
              <a:rPr lang="en-US" sz="1400" dirty="0">
                <a:solidFill>
                  <a:schemeClr val="tx2"/>
                </a:solidFill>
              </a:rPr>
              <a:t>Store the cleaned, transformed data back into a CSV, other file or database</a:t>
            </a:r>
          </a:p>
          <a:p>
            <a:pPr marL="742950" lvl="1" indent="-285750" fontAlgn="base">
              <a:buFont typeface="Arial" panose="020B0604020202020204" pitchFamily="34" charset="0"/>
              <a:buChar char="•"/>
            </a:pPr>
            <a:r>
              <a:rPr lang="en-US" sz="1400" dirty="0">
                <a:solidFill>
                  <a:schemeClr val="tx2"/>
                </a:solidFill>
              </a:rPr>
              <a:t>What's the average, median, max, or min of each column?</a:t>
            </a:r>
          </a:p>
          <a:p>
            <a:pPr marL="742950" lvl="1" indent="-285750" fontAlgn="base">
              <a:buFont typeface="Arial" panose="020B0604020202020204" pitchFamily="34" charset="0"/>
              <a:buChar char="•"/>
            </a:pPr>
            <a:r>
              <a:rPr lang="en-US" sz="1400" dirty="0">
                <a:solidFill>
                  <a:schemeClr val="tx2"/>
                </a:solidFill>
              </a:rPr>
              <a:t>Does column A correlate with column B?</a:t>
            </a:r>
          </a:p>
          <a:p>
            <a:pPr marL="742950" lvl="1" indent="-285750" fontAlgn="base">
              <a:buFont typeface="Arial" panose="020B0604020202020204" pitchFamily="34" charset="0"/>
              <a:buChar char="•"/>
            </a:pPr>
            <a:r>
              <a:rPr lang="en-US" sz="1400" dirty="0">
                <a:solidFill>
                  <a:schemeClr val="tx2"/>
                </a:solidFill>
              </a:rPr>
              <a:t>visualize the data with help from Matplotlib. Plot bars, lines, histograms, bubbles, and more.</a:t>
            </a:r>
          </a:p>
          <a:p>
            <a:r>
              <a:rPr lang="en-US" dirty="0"/>
              <a:t>Each (key, value) item in data corresponds to a column in the resulting </a:t>
            </a:r>
            <a:r>
              <a:rPr lang="en-US" dirty="0" err="1"/>
              <a:t>DataFrame</a:t>
            </a:r>
            <a:r>
              <a:rPr lang="en-US" dirty="0"/>
              <a:t>.</a:t>
            </a:r>
            <a:br>
              <a:rPr lang="en-US" dirty="0"/>
            </a:br>
            <a:endParaRPr lang="en-US" sz="1400" dirty="0">
              <a:solidFill>
                <a:schemeClr val="tx2"/>
              </a:solidFill>
            </a:endParaRPr>
          </a:p>
          <a:p>
            <a:endParaRPr lang="en-US" dirty="0"/>
          </a:p>
          <a:p>
            <a:endParaRPr lang="en-US" dirty="0"/>
          </a:p>
        </p:txBody>
      </p:sp>
      <p:pic>
        <p:nvPicPr>
          <p:cNvPr id="3074" name="Picture 2" descr="https://lh6.googleusercontent.com/NOUKeg5eIPHiTnniVEkLDgIXLjrgoM7Z_j1Dk3c2yJhk_IuiEiLoEZ1nOtByS2CNeUdbmAl7hf6l1p3gfJ3fMXSAeHHdVH5IHQ3NLlChQs5D7gLL6VaGlAZ_WtYKQefrotSQVdsj">
            <a:extLst>
              <a:ext uri="{FF2B5EF4-FFF2-40B4-BE49-F238E27FC236}">
                <a16:creationId xmlns:a16="http://schemas.microsoft.com/office/drawing/2014/main" id="{AA4C585A-11A8-4139-8AC7-3F83869A1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1385" y="1021421"/>
            <a:ext cx="2925087" cy="13542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lh5.googleusercontent.com/lgKDqbXtxNbjYOgWCeoYAfKf9lYmc_17BIOztNb5BI3CryOjx7V1SmgtajdYvKylwk4WAC4lOlh3jo-P1GeDYXNKdNlG41ngnGkw8o6005QJl1RS1D-Tb3idk1d0tMPlSiWAjHkO">
            <a:extLst>
              <a:ext uri="{FF2B5EF4-FFF2-40B4-BE49-F238E27FC236}">
                <a16:creationId xmlns:a16="http://schemas.microsoft.com/office/drawing/2014/main" id="{4D45B707-E2C2-466A-AD6F-A0B197870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881" y="2781778"/>
            <a:ext cx="4676394" cy="160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299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7D23-6302-45E0-8DA2-B8D44AE27186}"/>
              </a:ext>
            </a:extLst>
          </p:cNvPr>
          <p:cNvSpPr>
            <a:spLocks noGrp="1"/>
          </p:cNvSpPr>
          <p:nvPr>
            <p:ph type="title"/>
          </p:nvPr>
        </p:nvSpPr>
        <p:spPr/>
        <p:txBody>
          <a:bodyPr>
            <a:normAutofit fontScale="90000"/>
          </a:bodyPr>
          <a:lstStyle/>
          <a:p>
            <a:r>
              <a:rPr lang="en-US" dirty="0"/>
              <a:t>WHAT IS  VISUALIZATION?</a:t>
            </a:r>
          </a:p>
        </p:txBody>
      </p:sp>
      <p:sp>
        <p:nvSpPr>
          <p:cNvPr id="5" name="Slide Number Placeholder 4">
            <a:extLst>
              <a:ext uri="{FF2B5EF4-FFF2-40B4-BE49-F238E27FC236}">
                <a16:creationId xmlns:a16="http://schemas.microsoft.com/office/drawing/2014/main" id="{F76E58F6-2298-437C-9A71-0B2E1ABEF12B}"/>
              </a:ext>
            </a:extLst>
          </p:cNvPr>
          <p:cNvSpPr>
            <a:spLocks noGrp="1"/>
          </p:cNvSpPr>
          <p:nvPr>
            <p:ph type="sldNum" sz="quarter" idx="12"/>
          </p:nvPr>
        </p:nvSpPr>
        <p:spPr/>
        <p:txBody>
          <a:bodyPr/>
          <a:lstStyle/>
          <a:p>
            <a:fld id="{8D581BC7-E183-40DB-AC97-C19EA4EB8894}" type="slidenum">
              <a:rPr lang="en-US" noProof="0" smtClean="0"/>
              <a:t>12</a:t>
            </a:fld>
            <a:endParaRPr lang="en-US" noProof="0" dirty="0"/>
          </a:p>
        </p:txBody>
      </p:sp>
      <p:sp>
        <p:nvSpPr>
          <p:cNvPr id="7" name="Text Placeholder 6">
            <a:extLst>
              <a:ext uri="{FF2B5EF4-FFF2-40B4-BE49-F238E27FC236}">
                <a16:creationId xmlns:a16="http://schemas.microsoft.com/office/drawing/2014/main" id="{6B38799A-B65C-4E8F-B332-A5F3A54D06F4}"/>
              </a:ext>
            </a:extLst>
          </p:cNvPr>
          <p:cNvSpPr>
            <a:spLocks noGrp="1"/>
          </p:cNvSpPr>
          <p:nvPr>
            <p:ph type="body" idx="14"/>
          </p:nvPr>
        </p:nvSpPr>
        <p:spPr>
          <a:xfrm>
            <a:off x="815720" y="3392200"/>
            <a:ext cx="6406715" cy="2210173"/>
          </a:xfrm>
        </p:spPr>
        <p:txBody>
          <a:bodyPr/>
          <a:lstStyle/>
          <a:p>
            <a:r>
              <a:rPr lang="en-US" dirty="0"/>
              <a:t>The use of data visualization gives you the ability to present data in a pictorial or graphical format.</a:t>
            </a:r>
          </a:p>
          <a:p>
            <a:r>
              <a:rPr lang="en-US" dirty="0"/>
              <a:t>This allows you to analyze, and transform your data</a:t>
            </a:r>
          </a:p>
          <a:p>
            <a:r>
              <a:rPr lang="en-US" dirty="0"/>
              <a:t> The 6 different plots used for the plot deliverables consisted of, scatter plots, bar graphs, histograms, pie plot/chart, stack/area plot, and multiplot graph</a:t>
            </a:r>
          </a:p>
        </p:txBody>
      </p:sp>
    </p:spTree>
    <p:extLst>
      <p:ext uri="{BB962C8B-B14F-4D97-AF65-F5344CB8AC3E}">
        <p14:creationId xmlns:p14="http://schemas.microsoft.com/office/powerpoint/2010/main" val="264587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4">
            <a:extLst>
              <a:ext uri="{FF2B5EF4-FFF2-40B4-BE49-F238E27FC236}">
                <a16:creationId xmlns:a16="http://schemas.microsoft.com/office/drawing/2014/main" id="{217BE31F-A129-45DD-8071-A63EC47D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 name="Group 16">
            <a:extLst>
              <a:ext uri="{FF2B5EF4-FFF2-40B4-BE49-F238E27FC236}">
                <a16:creationId xmlns:a16="http://schemas.microsoft.com/office/drawing/2014/main" id="{7CA163AC-F477-454A-9FB4-81324C004B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8" name="Freeform 5">
              <a:extLst>
                <a:ext uri="{FF2B5EF4-FFF2-40B4-BE49-F238E27FC236}">
                  <a16:creationId xmlns:a16="http://schemas.microsoft.com/office/drawing/2014/main" id="{609D7097-03A6-4239-A2E0-784E82C236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6">
              <a:extLst>
                <a:ext uri="{FF2B5EF4-FFF2-40B4-BE49-F238E27FC236}">
                  <a16:creationId xmlns:a16="http://schemas.microsoft.com/office/drawing/2014/main" id="{813887E5-2F5F-4C9D-92F5-F80D937A8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7">
              <a:extLst>
                <a:ext uri="{FF2B5EF4-FFF2-40B4-BE49-F238E27FC236}">
                  <a16:creationId xmlns:a16="http://schemas.microsoft.com/office/drawing/2014/main" id="{57A4F98D-BAD2-4F7F-93D3-FD86C479A9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8">
              <a:extLst>
                <a:ext uri="{FF2B5EF4-FFF2-40B4-BE49-F238E27FC236}">
                  <a16:creationId xmlns:a16="http://schemas.microsoft.com/office/drawing/2014/main" id="{FBA2120E-6E1E-4A2B-9CD8-94C39AD80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9">
              <a:extLst>
                <a:ext uri="{FF2B5EF4-FFF2-40B4-BE49-F238E27FC236}">
                  <a16:creationId xmlns:a16="http://schemas.microsoft.com/office/drawing/2014/main" id="{264DA4AC-C3A7-46CE-96BA-018B8FCFEF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10">
              <a:extLst>
                <a:ext uri="{FF2B5EF4-FFF2-40B4-BE49-F238E27FC236}">
                  <a16:creationId xmlns:a16="http://schemas.microsoft.com/office/drawing/2014/main" id="{A73A5202-BD67-46B2-9FAB-C1B28AB424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11">
              <a:extLst>
                <a:ext uri="{FF2B5EF4-FFF2-40B4-BE49-F238E27FC236}">
                  <a16:creationId xmlns:a16="http://schemas.microsoft.com/office/drawing/2014/main" id="{01E70EE5-EE26-44BD-A18E-777A1A3D5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2">
              <a:extLst>
                <a:ext uri="{FF2B5EF4-FFF2-40B4-BE49-F238E27FC236}">
                  <a16:creationId xmlns:a16="http://schemas.microsoft.com/office/drawing/2014/main" id="{504A980C-59CB-46F2-A571-87612CDD22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13">
              <a:extLst>
                <a:ext uri="{FF2B5EF4-FFF2-40B4-BE49-F238E27FC236}">
                  <a16:creationId xmlns:a16="http://schemas.microsoft.com/office/drawing/2014/main" id="{B353B73E-7D3C-4184-87FD-295B6B341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14">
              <a:extLst>
                <a:ext uri="{FF2B5EF4-FFF2-40B4-BE49-F238E27FC236}">
                  <a16:creationId xmlns:a16="http://schemas.microsoft.com/office/drawing/2014/main" id="{2EF8F173-9834-4DD9-B995-3F8DAAAE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15">
              <a:extLst>
                <a:ext uri="{FF2B5EF4-FFF2-40B4-BE49-F238E27FC236}">
                  <a16:creationId xmlns:a16="http://schemas.microsoft.com/office/drawing/2014/main" id="{8A9567B5-6E50-4B28-8AC5-CDC159A89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16">
              <a:extLst>
                <a:ext uri="{FF2B5EF4-FFF2-40B4-BE49-F238E27FC236}">
                  <a16:creationId xmlns:a16="http://schemas.microsoft.com/office/drawing/2014/main" id="{F98F9214-A978-485D-814B-5FE3EC570B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7">
              <a:extLst>
                <a:ext uri="{FF2B5EF4-FFF2-40B4-BE49-F238E27FC236}">
                  <a16:creationId xmlns:a16="http://schemas.microsoft.com/office/drawing/2014/main" id="{80A8AB3C-056D-4907-ACF6-ABD5BA9052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8">
              <a:extLst>
                <a:ext uri="{FF2B5EF4-FFF2-40B4-BE49-F238E27FC236}">
                  <a16:creationId xmlns:a16="http://schemas.microsoft.com/office/drawing/2014/main" id="{CF51BEC3-1414-4B86-B1E1-0051FF1819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9">
              <a:extLst>
                <a:ext uri="{FF2B5EF4-FFF2-40B4-BE49-F238E27FC236}">
                  <a16:creationId xmlns:a16="http://schemas.microsoft.com/office/drawing/2014/main" id="{F69D94F0-358D-4931-B5CA-5A223180D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0">
              <a:extLst>
                <a:ext uri="{FF2B5EF4-FFF2-40B4-BE49-F238E27FC236}">
                  <a16:creationId xmlns:a16="http://schemas.microsoft.com/office/drawing/2014/main" id="{5CFB12DB-F2CC-466C-828B-009EA7B57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21">
              <a:extLst>
                <a:ext uri="{FF2B5EF4-FFF2-40B4-BE49-F238E27FC236}">
                  <a16:creationId xmlns:a16="http://schemas.microsoft.com/office/drawing/2014/main" id="{43D8F6E9-0540-4297-A310-D7C9FA65A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22">
              <a:extLst>
                <a:ext uri="{FF2B5EF4-FFF2-40B4-BE49-F238E27FC236}">
                  <a16:creationId xmlns:a16="http://schemas.microsoft.com/office/drawing/2014/main" id="{077E47D8-A4D7-46C2-9EF0-AF1C777C28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23">
              <a:extLst>
                <a:ext uri="{FF2B5EF4-FFF2-40B4-BE49-F238E27FC236}">
                  <a16:creationId xmlns:a16="http://schemas.microsoft.com/office/drawing/2014/main" id="{F1D21ED2-F5A9-4411-934F-B972429F4C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24">
              <a:extLst>
                <a:ext uri="{FF2B5EF4-FFF2-40B4-BE49-F238E27FC236}">
                  <a16:creationId xmlns:a16="http://schemas.microsoft.com/office/drawing/2014/main" id="{E2EDE38A-AE13-4408-9B8B-EE6F62C91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25">
              <a:extLst>
                <a:ext uri="{FF2B5EF4-FFF2-40B4-BE49-F238E27FC236}">
                  <a16:creationId xmlns:a16="http://schemas.microsoft.com/office/drawing/2014/main" id="{3630CEB6-A7D8-45A1-AC44-147C2AF130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83118EC2-A2C7-4CDB-887C-21E0B0C43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 name="Rectangle 40">
              <a:extLst>
                <a:ext uri="{FF2B5EF4-FFF2-40B4-BE49-F238E27FC236}">
                  <a16:creationId xmlns:a16="http://schemas.microsoft.com/office/drawing/2014/main" id="{E7D642C1-20ED-4515-B19F-47B6CC834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Isosceles Triangle 22">
              <a:extLst>
                <a:ext uri="{FF2B5EF4-FFF2-40B4-BE49-F238E27FC236}">
                  <a16:creationId xmlns:a16="http://schemas.microsoft.com/office/drawing/2014/main" id="{0E5C6FE8-B8C9-4163-830B-3F8E408E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E3A09EDA-AF27-4D31-8A57-4407E0574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18A3D2EE-C51F-431F-B8CB-E2030D1921BC}"/>
              </a:ext>
            </a:extLst>
          </p:cNvPr>
          <p:cNvSpPr>
            <a:spLocks noGrp="1"/>
          </p:cNvSpPr>
          <p:nvPr>
            <p:ph type="title"/>
          </p:nvPr>
        </p:nvSpPr>
        <p:spPr>
          <a:xfrm>
            <a:off x="888631" y="2358391"/>
            <a:ext cx="3498979" cy="2453676"/>
          </a:xfrm>
        </p:spPr>
        <p:txBody>
          <a:bodyPr vert="horz" lIns="91440" tIns="45720" rIns="91440" bIns="45720" rtlCol="0" anchor="ctr">
            <a:normAutofit/>
          </a:bodyPr>
          <a:lstStyle/>
          <a:p>
            <a:pPr algn="ctr"/>
            <a:r>
              <a:rPr lang="en-US" sz="4400" kern="1200" dirty="0">
                <a:solidFill>
                  <a:srgbClr val="FFFFFF"/>
                </a:solidFill>
                <a:latin typeface="+mj-lt"/>
                <a:ea typeface="+mj-ea"/>
                <a:cs typeface="+mj-cs"/>
              </a:rPr>
              <a:t>BAR GRAPH</a:t>
            </a:r>
          </a:p>
        </p:txBody>
      </p:sp>
      <p:sp>
        <p:nvSpPr>
          <p:cNvPr id="3" name="Date Placeholder 2">
            <a:extLst>
              <a:ext uri="{FF2B5EF4-FFF2-40B4-BE49-F238E27FC236}">
                <a16:creationId xmlns:a16="http://schemas.microsoft.com/office/drawing/2014/main" id="{6EEC9D01-A72B-4BB1-8817-D3C026CF2014}"/>
              </a:ext>
            </a:extLst>
          </p:cNvPr>
          <p:cNvSpPr>
            <a:spLocks noGrp="1"/>
          </p:cNvSpPr>
          <p:nvPr>
            <p:ph type="dt" sz="half" idx="10"/>
          </p:nvPr>
        </p:nvSpPr>
        <p:spPr>
          <a:xfrm>
            <a:off x="804672" y="320040"/>
            <a:ext cx="3657600" cy="320040"/>
          </a:xfrm>
        </p:spPr>
        <p:txBody>
          <a:bodyPr vert="horz" lIns="91440" tIns="45720" rIns="91440" bIns="45720" rtlCol="0" anchor="ctr">
            <a:normAutofit/>
          </a:bodyPr>
          <a:lstStyle/>
          <a:p>
            <a:pPr algn="l">
              <a:spcAft>
                <a:spcPts val="600"/>
              </a:spcAft>
              <a:defRPr/>
            </a:pPr>
            <a:r>
              <a:rPr kumimoji="0" lang="en-US" sz="12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rPr>
              <a:t>MM.DD.20XX</a:t>
            </a:r>
          </a:p>
        </p:txBody>
      </p:sp>
      <p:sp>
        <p:nvSpPr>
          <p:cNvPr id="5" name="Slide Number Placeholder 4">
            <a:extLst>
              <a:ext uri="{FF2B5EF4-FFF2-40B4-BE49-F238E27FC236}">
                <a16:creationId xmlns:a16="http://schemas.microsoft.com/office/drawing/2014/main" id="{28557CB3-23B4-4208-AEDE-A43AE770BA4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lgn="r">
              <a:spcAft>
                <a:spcPts val="600"/>
              </a:spcAft>
              <a:defRPr/>
            </a:pPr>
            <a:fld id="{8D581BC7-E183-40DB-AC97-C19EA4EB8894}" type="slidenum">
              <a:rPr kumimoji="0" lang="en-US" sz="12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rPr>
              <a:pPr algn="r">
                <a:spcAft>
                  <a:spcPts val="600"/>
                </a:spcAft>
                <a:defRPr/>
              </a:pPr>
              <a:t>13</a:t>
            </a:fld>
            <a:endParaRPr kumimoji="0" lang="en-US" sz="1200" b="0" i="0" u="none" strike="noStrike" kern="1200" cap="none" spc="0" normalizeH="0" baseline="0" noProof="0">
              <a:ln>
                <a:noFill/>
              </a:ln>
              <a:solidFill>
                <a:schemeClr val="tx1">
                  <a:lumMod val="50000"/>
                  <a:lumOff val="50000"/>
                </a:schemeClr>
              </a:solidFill>
              <a:effectLst/>
              <a:uLnTx/>
              <a:uFillTx/>
              <a:latin typeface="Calibri" panose="020F0502020204030204"/>
              <a:ea typeface="+mn-ea"/>
              <a:cs typeface="+mn-cs"/>
            </a:endParaRPr>
          </a:p>
        </p:txBody>
      </p:sp>
      <p:pic>
        <p:nvPicPr>
          <p:cNvPr id="10" name="Picture Placeholder 9">
            <a:extLst>
              <a:ext uri="{FF2B5EF4-FFF2-40B4-BE49-F238E27FC236}">
                <a16:creationId xmlns:a16="http://schemas.microsoft.com/office/drawing/2014/main" id="{E13113B8-9379-4CF5-81E9-DB7FA8286B9A}"/>
              </a:ext>
            </a:extLst>
          </p:cNvPr>
          <p:cNvPicPr>
            <a:picLocks noGrp="1" noChangeAspect="1"/>
          </p:cNvPicPr>
          <p:nvPr>
            <p:ph type="pic" sz="quarter" idx="15"/>
          </p:nvPr>
        </p:nvPicPr>
        <p:blipFill rotWithShape="1">
          <a:blip r:embed="rId2"/>
          <a:srcRect l="5219" r="5221" b="3"/>
          <a:stretch/>
        </p:blipFill>
        <p:spPr>
          <a:xfrm>
            <a:off x="5115908" y="804036"/>
            <a:ext cx="6274561" cy="2977469"/>
          </a:xfrm>
          <a:prstGeom prst="rect">
            <a:avLst/>
          </a:prstGeom>
          <a:ln w="9525">
            <a:solidFill>
              <a:schemeClr val="tx1">
                <a:alpha val="20000"/>
              </a:schemeClr>
            </a:solidFill>
          </a:ln>
        </p:spPr>
      </p:pic>
      <p:sp>
        <p:nvSpPr>
          <p:cNvPr id="7" name="Text Placeholder 6">
            <a:extLst>
              <a:ext uri="{FF2B5EF4-FFF2-40B4-BE49-F238E27FC236}">
                <a16:creationId xmlns:a16="http://schemas.microsoft.com/office/drawing/2014/main" id="{3A12606A-B313-4830-A769-9C567D62BA2F}"/>
              </a:ext>
            </a:extLst>
          </p:cNvPr>
          <p:cNvSpPr>
            <a:spLocks noGrp="1"/>
          </p:cNvSpPr>
          <p:nvPr>
            <p:ph type="body" idx="14"/>
          </p:nvPr>
        </p:nvSpPr>
        <p:spPr>
          <a:xfrm>
            <a:off x="5118447" y="4267830"/>
            <a:ext cx="6281873" cy="178397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kern="1200" dirty="0">
                <a:latin typeface="+mn-lt"/>
                <a:ea typeface="+mn-ea"/>
                <a:cs typeface="+mn-cs"/>
              </a:rPr>
              <a:t>A bar graph is used to compare data between groups and measure changes over time</a:t>
            </a:r>
          </a:p>
          <a:p>
            <a:pPr indent="-228600">
              <a:lnSpc>
                <a:spcPct val="90000"/>
              </a:lnSpc>
              <a:buFont typeface="Arial" panose="020B0604020202020204" pitchFamily="34" charset="0"/>
              <a:buChar char="•"/>
            </a:pPr>
            <a:r>
              <a:rPr lang="en-US" kern="1200" dirty="0">
                <a:latin typeface="+mn-lt"/>
                <a:ea typeface="+mn-ea"/>
                <a:cs typeface="+mn-cs"/>
              </a:rPr>
              <a:t>One axis of the plot shows the categories being compared and the other represents measured value</a:t>
            </a:r>
          </a:p>
          <a:p>
            <a:pPr indent="-228600">
              <a:lnSpc>
                <a:spcPct val="90000"/>
              </a:lnSpc>
              <a:buFont typeface="Arial" panose="020B0604020202020204" pitchFamily="34" charset="0"/>
              <a:buChar char="•"/>
            </a:pPr>
            <a:r>
              <a:rPr lang="en-US" dirty="0"/>
              <a:t>Before you are able to use any of your data, you have to upload the csv file to the </a:t>
            </a:r>
            <a:r>
              <a:rPr lang="en-US" dirty="0" err="1"/>
              <a:t>Jupyter</a:t>
            </a:r>
            <a:r>
              <a:rPr lang="en-US" dirty="0"/>
              <a:t> notebook. </a:t>
            </a:r>
            <a:endParaRPr lang="en-US" kern="1200" dirty="0"/>
          </a:p>
        </p:txBody>
      </p:sp>
    </p:spTree>
    <p:extLst>
      <p:ext uri="{BB962C8B-B14F-4D97-AF65-F5344CB8AC3E}">
        <p14:creationId xmlns:p14="http://schemas.microsoft.com/office/powerpoint/2010/main" val="123310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9FDA-3F57-4FAF-A956-6B4B0DBC419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latin typeface="+mj-lt"/>
                <a:ea typeface="+mj-ea"/>
                <a:cs typeface="+mj-cs"/>
              </a:rPr>
              <a:t>CONTINUED…</a:t>
            </a:r>
          </a:p>
        </p:txBody>
      </p:sp>
      <p:sp>
        <p:nvSpPr>
          <p:cNvPr id="57" name="Text Placeholder 6">
            <a:extLst>
              <a:ext uri="{FF2B5EF4-FFF2-40B4-BE49-F238E27FC236}">
                <a16:creationId xmlns:a16="http://schemas.microsoft.com/office/drawing/2014/main" id="{8966340F-0A71-44A5-A792-7A0B0443332F}"/>
              </a:ext>
            </a:extLst>
          </p:cNvPr>
          <p:cNvSpPr>
            <a:spLocks noGrp="1"/>
          </p:cNvSpPr>
          <p:nvPr>
            <p:ph type="body" idx="14"/>
          </p:nvPr>
        </p:nvSpPr>
        <p:spPr>
          <a:xfrm>
            <a:off x="838200" y="1825625"/>
            <a:ext cx="3797807"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sz="1600" kern="1200" dirty="0" err="1">
                <a:latin typeface="+mn-lt"/>
                <a:ea typeface="+mn-ea"/>
                <a:cs typeface="+mn-cs"/>
              </a:rPr>
              <a:t>Barh</a:t>
            </a:r>
            <a:r>
              <a:rPr lang="en-US" sz="1600" kern="1200" dirty="0">
                <a:latin typeface="+mn-lt"/>
                <a:ea typeface="+mn-ea"/>
                <a:cs typeface="+mn-cs"/>
              </a:rPr>
              <a:t> tells us that the chart will be a horizontal bar graph.</a:t>
            </a:r>
          </a:p>
        </p:txBody>
      </p:sp>
      <p:pic>
        <p:nvPicPr>
          <p:cNvPr id="19" name="Picture Placeholder 18">
            <a:extLst>
              <a:ext uri="{FF2B5EF4-FFF2-40B4-BE49-F238E27FC236}">
                <a16:creationId xmlns:a16="http://schemas.microsoft.com/office/drawing/2014/main" id="{0FAE85FC-447A-4F96-A0BE-15E8A96C231E}"/>
              </a:ext>
            </a:extLst>
          </p:cNvPr>
          <p:cNvPicPr>
            <a:picLocks noGrp="1" noChangeAspect="1"/>
          </p:cNvPicPr>
          <p:nvPr>
            <p:ph type="pic" sz="quarter" idx="15"/>
          </p:nvPr>
        </p:nvPicPr>
        <p:blipFill rotWithShape="1">
          <a:blip r:embed="rId2"/>
          <a:srcRect r="3" b="141"/>
          <a:stretch/>
        </p:blipFill>
        <p:spPr>
          <a:xfrm>
            <a:off x="5120640" y="1904281"/>
            <a:ext cx="6233160" cy="4272681"/>
          </a:xfrm>
          <a:prstGeom prst="rect">
            <a:avLst/>
          </a:prstGeom>
        </p:spPr>
      </p:pic>
      <p:sp>
        <p:nvSpPr>
          <p:cNvPr id="5" name="Slide Number Placeholder 4">
            <a:extLst>
              <a:ext uri="{FF2B5EF4-FFF2-40B4-BE49-F238E27FC236}">
                <a16:creationId xmlns:a16="http://schemas.microsoft.com/office/drawing/2014/main" id="{7AA624EB-0F16-40B5-BE5C-59F40F97805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defRPr/>
            </a:pPr>
            <a:fld id="{8D581BC7-E183-40DB-AC97-C19EA4EB88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algn="r">
                <a:spcAft>
                  <a:spcPts val="600"/>
                </a:spcAf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102" name="Picture 6" descr="https://lh4.googleusercontent.com/JDZVYeR2xKkFX_KkMe_YirQ6vYm1zYtXB8bseA14vreXWfhgkwKfMncQjPjb6T8IL76vMuD8dNvC3lWMAJIcXSeuHH9XwUqux6m7sG03kEno-w1gNWLIrMmyRTr663iMiohZakFF">
            <a:extLst>
              <a:ext uri="{FF2B5EF4-FFF2-40B4-BE49-F238E27FC236}">
                <a16:creationId xmlns:a16="http://schemas.microsoft.com/office/drawing/2014/main" id="{4898E3A3-1384-4117-AA0B-A4F5EACFD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107" y="600150"/>
            <a:ext cx="4086225"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9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8"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FE8BB2-90C4-4363-BC18-373C31496B6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rgbClr val="FFFFFF"/>
                </a:solidFill>
                <a:latin typeface="+mj-lt"/>
                <a:ea typeface="+mj-ea"/>
                <a:cs typeface="+mj-cs"/>
              </a:rPr>
              <a:t>HISTOGRAM</a:t>
            </a:r>
          </a:p>
        </p:txBody>
      </p:sp>
      <p:sp>
        <p:nvSpPr>
          <p:cNvPr id="3" name="Text Placeholder 2">
            <a:extLst>
              <a:ext uri="{FF2B5EF4-FFF2-40B4-BE49-F238E27FC236}">
                <a16:creationId xmlns:a16="http://schemas.microsoft.com/office/drawing/2014/main" id="{8D859511-A701-424F-89DD-94C95F8F7523}"/>
              </a:ext>
            </a:extLst>
          </p:cNvPr>
          <p:cNvSpPr>
            <a:spLocks noGrp="1"/>
          </p:cNvSpPr>
          <p:nvPr>
            <p:ph type="body" idx="1"/>
          </p:nvPr>
        </p:nvSpPr>
        <p:spPr>
          <a:xfrm>
            <a:off x="838200" y="2021249"/>
            <a:ext cx="5707565" cy="4155713"/>
          </a:xfrm>
        </p:spPr>
        <p:txBody>
          <a:bodyPr vert="horz" lIns="91440" tIns="45720" rIns="91440" bIns="45720" rtlCol="0">
            <a:normAutofit/>
          </a:bodyPr>
          <a:lstStyle/>
          <a:p>
            <a:pPr indent="-228600">
              <a:lnSpc>
                <a:spcPct val="90000"/>
              </a:lnSpc>
              <a:buFont typeface="Arial" panose="020B0604020202020204" pitchFamily="34" charset="0"/>
              <a:buChar char="•"/>
            </a:pPr>
            <a:r>
              <a:rPr lang="en-US" b="0" kern="1200" dirty="0">
                <a:solidFill>
                  <a:schemeClr val="bg2"/>
                </a:solidFill>
                <a:ea typeface="+mn-ea"/>
                <a:cs typeface="+mn-cs"/>
              </a:rPr>
              <a:t>Used to represent data given in the form of some groups</a:t>
            </a:r>
          </a:p>
          <a:p>
            <a:pPr indent="-228600">
              <a:lnSpc>
                <a:spcPct val="90000"/>
              </a:lnSpc>
              <a:buFont typeface="Arial" panose="020B0604020202020204" pitchFamily="34" charset="0"/>
              <a:buChar char="•"/>
            </a:pPr>
            <a:r>
              <a:rPr lang="en-US" b="0" dirty="0">
                <a:solidFill>
                  <a:schemeClr val="bg2"/>
                </a:solidFill>
              </a:rPr>
              <a:t> Histograms are a good way to visualize the distribution of a data set. We use the plot method on the IMDB Scores series from our movies </a:t>
            </a:r>
            <a:r>
              <a:rPr lang="en-US" b="0" dirty="0" err="1">
                <a:solidFill>
                  <a:schemeClr val="bg2"/>
                </a:solidFill>
              </a:rPr>
              <a:t>DataFrame</a:t>
            </a:r>
            <a:r>
              <a:rPr lang="en-US" b="0" dirty="0">
                <a:solidFill>
                  <a:schemeClr val="bg2"/>
                </a:solidFill>
              </a:rPr>
              <a:t> and pass it the argument.</a:t>
            </a:r>
            <a:endParaRPr lang="en-US" kern="1200" dirty="0">
              <a:solidFill>
                <a:schemeClr val="bg2"/>
              </a:solidFill>
              <a:cs typeface="+mn-cs"/>
            </a:endParaRPr>
          </a:p>
          <a:p>
            <a:pPr marL="285750" indent="-228600">
              <a:lnSpc>
                <a:spcPct val="90000"/>
              </a:lnSpc>
              <a:buFont typeface="Arial" panose="020B0604020202020204" pitchFamily="34" charset="0"/>
              <a:buChar char="•"/>
            </a:pPr>
            <a:endParaRPr lang="en-US" sz="2000" kern="1200" dirty="0">
              <a:solidFill>
                <a:srgbClr val="FFFFFF"/>
              </a:solidFill>
              <a:latin typeface="+mn-lt"/>
              <a:ea typeface="+mn-ea"/>
              <a:cs typeface="+mn-cs"/>
            </a:endParaRPr>
          </a:p>
        </p:txBody>
      </p:sp>
      <p:pic>
        <p:nvPicPr>
          <p:cNvPr id="5124" name="Picture 4" descr="https://lh3.googleusercontent.com/KYe4bSU2qAAdED5do7VDgEhBUYhC4bx1hZ2VbANIi0F0P2LUalsw5smdNC2jY8dkvgJoQvOKXri9GbN6qA475xcLhpJCnVLb9Gwu6C1YqXmnLlrGS6l0_7ghR8S5fyK1qa4TOXCU">
            <a:extLst>
              <a:ext uri="{FF2B5EF4-FFF2-40B4-BE49-F238E27FC236}">
                <a16:creationId xmlns:a16="http://schemas.microsoft.com/office/drawing/2014/main" id="{135362BF-2D11-4BC8-8B8F-BDFDABFC2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3265" y="1851555"/>
            <a:ext cx="3252207" cy="2101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6845BD11-D68F-4207-B26F-51A306F103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15</a:t>
            </a:fld>
            <a:endParaRPr lang="en-US" sz="1200" kern="1200" noProof="0">
              <a:solidFill>
                <a:schemeClr val="tx1">
                  <a:tint val="75000"/>
                  <a:alpha val="80000"/>
                </a:schemeClr>
              </a:solidFill>
              <a:latin typeface="+mn-lt"/>
              <a:ea typeface="+mn-ea"/>
              <a:cs typeface="+mn-cs"/>
            </a:endParaRPr>
          </a:p>
        </p:txBody>
      </p:sp>
      <p:pic>
        <p:nvPicPr>
          <p:cNvPr id="5122" name="Picture 2" descr="https://lh4.googleusercontent.com/JDZVYeR2xKkFX_KkMe_YirQ6vYm1zYtXB8bseA14vreXWfhgkwKfMncQjPjb6T8IL76vMuD8dNvC3lWMAJIcXSeuHH9XwUqux6m7sG03kEno-w1gNWLIrMmyRTr663iMiohZakFF">
            <a:extLst>
              <a:ext uri="{FF2B5EF4-FFF2-40B4-BE49-F238E27FC236}">
                <a16:creationId xmlns:a16="http://schemas.microsoft.com/office/drawing/2014/main" id="{A35BC589-C691-4FEA-A5A9-28566F4249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92537" y="4888765"/>
            <a:ext cx="4313663" cy="85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85282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94E26E-D13E-4AF7-A2A6-0346389C29B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rgbClr val="FFFFFF"/>
                </a:solidFill>
                <a:latin typeface="+mj-lt"/>
                <a:ea typeface="+mj-ea"/>
                <a:cs typeface="+mj-cs"/>
              </a:rPr>
              <a:t>SCATTERPLOT</a:t>
            </a:r>
          </a:p>
        </p:txBody>
      </p:sp>
      <p:sp>
        <p:nvSpPr>
          <p:cNvPr id="8" name="Text Placeholder 7">
            <a:extLst>
              <a:ext uri="{FF2B5EF4-FFF2-40B4-BE49-F238E27FC236}">
                <a16:creationId xmlns:a16="http://schemas.microsoft.com/office/drawing/2014/main" id="{ED8901B5-1234-48EB-954F-3B67AF249D2D}"/>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Used to compare two or more variables</a:t>
            </a:r>
          </a:p>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A scatter plot is a type of plot that shows the data as a collection of points. The position of a point depends on its two-dimensional value, where each value is a position on either the horizontal or vertical dimension</a:t>
            </a:r>
          </a:p>
        </p:txBody>
      </p:sp>
      <p:pic>
        <p:nvPicPr>
          <p:cNvPr id="6146" name="Picture 2" descr="https://lh6.googleusercontent.com/41XHcUUM8RuFcU4IIKwkBn5kGoc6NiqpDM4ELtg5BzLR4L9UFW8ZlaAvjroHozlcJNoZHciADghH-3Opn6pFU1vQZSAfRxjNfqe53uBdV9nxnX4Hqg996YtEEfLg8XVQ97JaBXj8">
            <a:extLst>
              <a:ext uri="{FF2B5EF4-FFF2-40B4-BE49-F238E27FC236}">
                <a16:creationId xmlns:a16="http://schemas.microsoft.com/office/drawing/2014/main" id="{8894084D-C0F1-421C-95B7-82988ADEE1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0213" y="1851555"/>
            <a:ext cx="2638311" cy="2101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4D23C3D-AE72-4A79-BA9B-430F88D1A7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16</a:t>
            </a:fld>
            <a:endParaRPr lang="en-US" sz="1200" kern="1200" noProof="0">
              <a:solidFill>
                <a:schemeClr val="tx1">
                  <a:tint val="75000"/>
                  <a:alpha val="80000"/>
                </a:schemeClr>
              </a:solidFill>
              <a:latin typeface="+mn-lt"/>
              <a:ea typeface="+mn-ea"/>
              <a:cs typeface="+mn-cs"/>
            </a:endParaRPr>
          </a:p>
        </p:txBody>
      </p:sp>
      <p:pic>
        <p:nvPicPr>
          <p:cNvPr id="6148" name="Picture 4" descr="https://lh6.googleusercontent.com/XCARREhoet21jB7MOfLuGVBtnWfdwU-LWxbbKQwl_O5s6-3Q1a_O6c5dk4WlmJnqXCLiiLcvQJnl9XHLFaFnLQz101lk_6uiQFBCISeexSmmfxmKODNssfBudjvX_GvdsCmpPA3o">
            <a:extLst>
              <a:ext uri="{FF2B5EF4-FFF2-40B4-BE49-F238E27FC236}">
                <a16:creationId xmlns:a16="http://schemas.microsoft.com/office/drawing/2014/main" id="{B5337A64-3724-424D-9B78-36ACE9350D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23585" y="4274345"/>
            <a:ext cx="3051566" cy="208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16343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72B2BF-02E8-4CCA-9066-592A57EEBD1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rgbClr val="FFFFFF"/>
                </a:solidFill>
                <a:latin typeface="+mj-lt"/>
                <a:ea typeface="+mj-ea"/>
                <a:cs typeface="+mj-cs"/>
              </a:rPr>
              <a:t>PIE CHART</a:t>
            </a:r>
          </a:p>
        </p:txBody>
      </p:sp>
      <p:sp>
        <p:nvSpPr>
          <p:cNvPr id="8" name="Text Placeholder 7">
            <a:extLst>
              <a:ext uri="{FF2B5EF4-FFF2-40B4-BE49-F238E27FC236}">
                <a16:creationId xmlns:a16="http://schemas.microsoft.com/office/drawing/2014/main" id="{855C9199-8B74-4E37-A74C-E09D1A44470A}"/>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kern="1200" dirty="0">
                <a:solidFill>
                  <a:srgbClr val="FFFFFF"/>
                </a:solidFill>
                <a:latin typeface="+mn-lt"/>
                <a:ea typeface="+mn-ea"/>
                <a:cs typeface="+mn-cs"/>
              </a:rPr>
              <a:t>Categorical data</a:t>
            </a:r>
          </a:p>
          <a:p>
            <a:pPr marL="285750" indent="-228600">
              <a:lnSpc>
                <a:spcPct val="90000"/>
              </a:lnSpc>
              <a:buFont typeface="Arial" panose="020B0604020202020204" pitchFamily="34" charset="0"/>
              <a:buChar char="•"/>
            </a:pPr>
            <a:r>
              <a:rPr lang="en-US" sz="2000" kern="1200" dirty="0">
                <a:solidFill>
                  <a:srgbClr val="FFFFFF"/>
                </a:solidFill>
                <a:latin typeface="+mn-lt"/>
                <a:ea typeface="+mn-ea"/>
                <a:cs typeface="+mn-cs"/>
              </a:rPr>
              <a:t>Pie object is a circular statistical chart, which is divided into sectors to illustrate numerical proportion. Data visualized by the sectors of the pie is set in values. The sector labels are set in labels. The sector colors are set in </a:t>
            </a:r>
            <a:r>
              <a:rPr lang="en-US" sz="2000" kern="1200" dirty="0" err="1">
                <a:solidFill>
                  <a:srgbClr val="FFFFFF"/>
                </a:solidFill>
                <a:latin typeface="+mn-lt"/>
                <a:ea typeface="+mn-ea"/>
                <a:cs typeface="+mn-cs"/>
              </a:rPr>
              <a:t>marker.colors</a:t>
            </a:r>
            <a:r>
              <a:rPr lang="en-US" sz="2000" kern="1200" dirty="0">
                <a:solidFill>
                  <a:srgbClr val="FFFFFF"/>
                </a:solidFill>
                <a:latin typeface="+mn-lt"/>
                <a:ea typeface="+mn-ea"/>
                <a:cs typeface="+mn-cs"/>
              </a:rPr>
              <a:t>.</a:t>
            </a:r>
          </a:p>
          <a:p>
            <a:pPr>
              <a:lnSpc>
                <a:spcPct val="90000"/>
              </a:lnSpc>
            </a:pPr>
            <a:br>
              <a:rPr lang="en-US" sz="2000" kern="1200" dirty="0">
                <a:solidFill>
                  <a:srgbClr val="FFFFFF"/>
                </a:solidFill>
                <a:latin typeface="+mn-lt"/>
                <a:ea typeface="+mn-ea"/>
                <a:cs typeface="+mn-cs"/>
              </a:rPr>
            </a:br>
            <a:endParaRPr lang="en-US" sz="2000" kern="1200" dirty="0">
              <a:solidFill>
                <a:srgbClr val="FFFFFF"/>
              </a:solidFill>
              <a:latin typeface="+mn-lt"/>
              <a:ea typeface="+mn-ea"/>
              <a:cs typeface="+mn-cs"/>
            </a:endParaRPr>
          </a:p>
        </p:txBody>
      </p:sp>
      <p:pic>
        <p:nvPicPr>
          <p:cNvPr id="7172" name="Picture 4" descr="https://lh3.googleusercontent.com/Iza8oKdPDYzUWcDdpIDyWM3wnuDUNQfhx2R6KnwxtCw8zvtVpT_zfqUcO-nomM_Uu7Xb6lrAbjyQwRGumeobLOLthTbK1sLD1Nn0Pi03JGzztVbc1-uh7JLqP73ezMmdS82TorAb">
            <a:extLst>
              <a:ext uri="{FF2B5EF4-FFF2-40B4-BE49-F238E27FC236}">
                <a16:creationId xmlns:a16="http://schemas.microsoft.com/office/drawing/2014/main" id="{6B13AFBF-93C2-4263-B1B1-E9860CA39D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91252" y="1851555"/>
            <a:ext cx="2516233" cy="2101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76B35786-8F2A-4689-A830-7D72C1283DD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17</a:t>
            </a:fld>
            <a:endParaRPr lang="en-US" sz="1200" kern="1200" noProof="0">
              <a:solidFill>
                <a:schemeClr val="tx1">
                  <a:tint val="75000"/>
                  <a:alpha val="80000"/>
                </a:schemeClr>
              </a:solidFill>
              <a:latin typeface="+mn-lt"/>
              <a:ea typeface="+mn-ea"/>
              <a:cs typeface="+mn-cs"/>
            </a:endParaRPr>
          </a:p>
        </p:txBody>
      </p:sp>
      <p:pic>
        <p:nvPicPr>
          <p:cNvPr id="7170" name="Picture 2" descr="https://lh5.googleusercontent.com/jmW6_KajRGbZqWspFiyBB3Vi1FKZUeI-7TsWALLaZNtUlKjMA2GD2syKo92Yq3vVZubBl1Z86OAcXs7JdqFjlvHD3GfVT4TcZ6omg77UdFHPWgGrG19kOUupr2-gZaoaYP2TsvWG">
            <a:extLst>
              <a:ext uri="{FF2B5EF4-FFF2-40B4-BE49-F238E27FC236}">
                <a16:creationId xmlns:a16="http://schemas.microsoft.com/office/drawing/2014/main" id="{938334E2-798A-4B5D-964B-35E0AB6BA4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08510" y="4274345"/>
            <a:ext cx="4081717" cy="208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431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0F29DC-095C-4434-8AFE-89331C6CCB5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rgbClr val="FFFFFF"/>
                </a:solidFill>
                <a:latin typeface="+mj-lt"/>
                <a:ea typeface="+mj-ea"/>
                <a:cs typeface="+mj-cs"/>
              </a:rPr>
              <a:t>STACK/AREA PLOT</a:t>
            </a:r>
          </a:p>
        </p:txBody>
      </p:sp>
      <p:sp>
        <p:nvSpPr>
          <p:cNvPr id="8" name="Text Placeholder 7">
            <a:extLst>
              <a:ext uri="{FF2B5EF4-FFF2-40B4-BE49-F238E27FC236}">
                <a16:creationId xmlns:a16="http://schemas.microsoft.com/office/drawing/2014/main" id="{CC755B0F-5E64-41AB-B64B-C685B9ADB5DE}"/>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Track changes over time</a:t>
            </a:r>
          </a:p>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Show how each part makes a whole</a:t>
            </a:r>
          </a:p>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All I did here was plot some empty lines, giving them the same colors, and the correct labels in accordance with our stack plot. </a:t>
            </a:r>
          </a:p>
          <a:p>
            <a:pPr marL="285750" indent="-228600">
              <a:lnSpc>
                <a:spcPct val="90000"/>
              </a:lnSpc>
              <a:buFont typeface="Arial" panose="020B0604020202020204" pitchFamily="34" charset="0"/>
              <a:buChar char="•"/>
            </a:pPr>
            <a:r>
              <a:rPr lang="en-US" sz="2000" kern="1200">
                <a:solidFill>
                  <a:srgbClr val="FFFFFF"/>
                </a:solidFill>
                <a:latin typeface="+mn-lt"/>
                <a:ea typeface="+mn-ea"/>
                <a:cs typeface="+mn-cs"/>
              </a:rPr>
              <a:t>I gave them a linewidth of 5, to make the lines a bit thicker in the legend. Now, we can easily see how we're spending our days!</a:t>
            </a:r>
          </a:p>
        </p:txBody>
      </p:sp>
      <p:pic>
        <p:nvPicPr>
          <p:cNvPr id="8196" name="Picture 4" descr="https://lh5.googleusercontent.com/D1YPAx7VUoSacOCTGpq8wjnSw18Q9KbMCIl-VyWWnfrxwnLqAaIFkyDGEHa76Q1vkqoYa1pR-1p-ZpvaKy3Vxat6RdXaFEJvZlRFwB2Kdp7vPwWfkQHrEo5khpm9L5Dy7o4ZKrEn">
            <a:extLst>
              <a:ext uri="{FF2B5EF4-FFF2-40B4-BE49-F238E27FC236}">
                <a16:creationId xmlns:a16="http://schemas.microsoft.com/office/drawing/2014/main" id="{D2E1786F-086F-438C-9A15-18257F6BEA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79849" y="1851555"/>
            <a:ext cx="2539039" cy="2101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13A32C4-4620-4F9B-B7A3-3238B5CBE5B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18</a:t>
            </a:fld>
            <a:endParaRPr lang="en-US" sz="1200" kern="1200" noProof="0">
              <a:solidFill>
                <a:schemeClr val="tx1">
                  <a:tint val="75000"/>
                  <a:alpha val="80000"/>
                </a:schemeClr>
              </a:solidFill>
              <a:latin typeface="+mn-lt"/>
              <a:ea typeface="+mn-ea"/>
              <a:cs typeface="+mn-cs"/>
            </a:endParaRPr>
          </a:p>
        </p:txBody>
      </p:sp>
      <p:pic>
        <p:nvPicPr>
          <p:cNvPr id="8194" name="Picture 2" descr="https://lh6.googleusercontent.com/noDjJkVaObZ-Z1nmc3ogkreDZ6zlG6v3vDrOqIG880UVIa0NMwdPhWsYpuRo2QjO1K2YyZBTQTWB3h4F9U9uCIg2gvoOOBzroSvnuviMNSBkSoFH_ZGbABeW_rlY_98-tVDWk9k9">
            <a:extLst>
              <a:ext uri="{FF2B5EF4-FFF2-40B4-BE49-F238E27FC236}">
                <a16:creationId xmlns:a16="http://schemas.microsoft.com/office/drawing/2014/main" id="{EBF6D69C-00A1-4565-908A-2261D51CF6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65872" y="4274345"/>
            <a:ext cx="3366992" cy="208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0009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3"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2BFD51-8EEE-47A8-A501-064FD8DFAFA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a:solidFill>
                  <a:srgbClr val="FFFFFF"/>
                </a:solidFill>
                <a:latin typeface="+mj-lt"/>
                <a:ea typeface="+mj-ea"/>
                <a:cs typeface="+mj-cs"/>
              </a:rPr>
              <a:t>MULTIPLOT GRAPH</a:t>
            </a:r>
          </a:p>
        </p:txBody>
      </p:sp>
      <p:sp>
        <p:nvSpPr>
          <p:cNvPr id="8" name="Text Placeholder 7">
            <a:extLst>
              <a:ext uri="{FF2B5EF4-FFF2-40B4-BE49-F238E27FC236}">
                <a16:creationId xmlns:a16="http://schemas.microsoft.com/office/drawing/2014/main" id="{418B0302-4E22-46ED-B565-59919F13D8B1}"/>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342900" indent="-228600">
              <a:lnSpc>
                <a:spcPct val="90000"/>
              </a:lnSpc>
              <a:buFont typeface="Arial" panose="020B0604020202020204" pitchFamily="34" charset="0"/>
              <a:buChar char="•"/>
            </a:pPr>
            <a:r>
              <a:rPr lang="en-US" sz="2000" kern="1200">
                <a:solidFill>
                  <a:srgbClr val="FFFFFF"/>
                </a:solidFill>
                <a:latin typeface="+mn-lt"/>
                <a:ea typeface="+mn-ea"/>
                <a:cs typeface="+mn-cs"/>
              </a:rPr>
              <a:t>Graph showing subplots for 2 or more sets of data</a:t>
            </a:r>
          </a:p>
          <a:p>
            <a:pPr marL="342900" indent="-228600">
              <a:lnSpc>
                <a:spcPct val="90000"/>
              </a:lnSpc>
              <a:buFont typeface="Arial" panose="020B0604020202020204" pitchFamily="34" charset="0"/>
              <a:buChar char="•"/>
            </a:pPr>
            <a:r>
              <a:rPr lang="en-US" sz="2000" kern="1200">
                <a:solidFill>
                  <a:srgbClr val="FFFFFF"/>
                </a:solidFill>
                <a:latin typeface="+mn-lt"/>
                <a:ea typeface="+mn-ea"/>
                <a:cs typeface="+mn-cs"/>
              </a:rPr>
              <a:t>Sometimes it is helpful to compare different views of data side by side. </a:t>
            </a:r>
          </a:p>
          <a:p>
            <a:pPr marL="342900" indent="-228600">
              <a:lnSpc>
                <a:spcPct val="90000"/>
              </a:lnSpc>
              <a:buFont typeface="Arial" panose="020B0604020202020204" pitchFamily="34" charset="0"/>
              <a:buChar char="•"/>
            </a:pPr>
            <a:r>
              <a:rPr lang="en-US" sz="2000" kern="1200">
                <a:solidFill>
                  <a:srgbClr val="FFFFFF"/>
                </a:solidFill>
                <a:latin typeface="+mn-lt"/>
                <a:ea typeface="+mn-ea"/>
                <a:cs typeface="+mn-cs"/>
              </a:rPr>
              <a:t>To this end, Matplotlib has the concept of subplots: groups of smaller axes that can exist together within a single figure. </a:t>
            </a:r>
          </a:p>
          <a:p>
            <a:pPr marL="342900" indent="-228600">
              <a:lnSpc>
                <a:spcPct val="90000"/>
              </a:lnSpc>
              <a:buFont typeface="Arial" panose="020B0604020202020204" pitchFamily="34" charset="0"/>
              <a:buChar char="•"/>
            </a:pPr>
            <a:r>
              <a:rPr lang="en-US" sz="2000" kern="1200">
                <a:solidFill>
                  <a:srgbClr val="FFFFFF"/>
                </a:solidFill>
                <a:latin typeface="+mn-lt"/>
                <a:ea typeface="+mn-ea"/>
                <a:cs typeface="+mn-cs"/>
              </a:rPr>
              <a:t>These subplots might be insets, grids of plots, or other more complicated layouts.</a:t>
            </a:r>
          </a:p>
          <a:p>
            <a:pPr indent="-228600">
              <a:lnSpc>
                <a:spcPct val="90000"/>
              </a:lnSpc>
              <a:buFont typeface="Arial" panose="020B0604020202020204" pitchFamily="34" charset="0"/>
              <a:buChar char="•"/>
            </a:pPr>
            <a:endParaRPr lang="en-US" sz="2000" kern="1200">
              <a:solidFill>
                <a:srgbClr val="FFFFFF"/>
              </a:solidFill>
              <a:latin typeface="+mn-lt"/>
              <a:ea typeface="+mn-ea"/>
              <a:cs typeface="+mn-cs"/>
            </a:endParaRPr>
          </a:p>
        </p:txBody>
      </p:sp>
      <p:pic>
        <p:nvPicPr>
          <p:cNvPr id="9220" name="Picture 4" descr="https://lh3.googleusercontent.com/LRKeO8nQcs9yXoOazbtrfjuyLkxx4S-q9SStEjGM2xfmDD32hzGi1ukd-0_6l1PxDmPvVFHC7d_8CU6tF5bo90SQWbatZalezADFSg27j3QWW4Dq1ut-M08EH2Xz63dc6rJvShM9">
            <a:extLst>
              <a:ext uri="{FF2B5EF4-FFF2-40B4-BE49-F238E27FC236}">
                <a16:creationId xmlns:a16="http://schemas.microsoft.com/office/drawing/2014/main" id="{8C98F7D9-F361-4736-9761-D00EFD2C82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7530" y="1851555"/>
            <a:ext cx="3083677" cy="210105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670D0D05-123F-44C9-A140-5C75274442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schemeClr val="tx1">
                    <a:tint val="75000"/>
                    <a:alpha val="80000"/>
                  </a:schemeClr>
                </a:solidFill>
                <a:latin typeface="+mn-lt"/>
                <a:ea typeface="+mn-ea"/>
                <a:cs typeface="+mn-cs"/>
              </a:rPr>
              <a:pPr algn="r">
                <a:spcAft>
                  <a:spcPts val="600"/>
                </a:spcAft>
              </a:pPr>
              <a:t>19</a:t>
            </a:fld>
            <a:endParaRPr lang="en-US" sz="1200" kern="1200" noProof="0">
              <a:solidFill>
                <a:schemeClr val="tx1">
                  <a:tint val="75000"/>
                  <a:alpha val="80000"/>
                </a:schemeClr>
              </a:solidFill>
              <a:latin typeface="+mn-lt"/>
              <a:ea typeface="+mn-ea"/>
              <a:cs typeface="+mn-cs"/>
            </a:endParaRPr>
          </a:p>
        </p:txBody>
      </p:sp>
      <p:pic>
        <p:nvPicPr>
          <p:cNvPr id="9218" name="Picture 2" descr="https://lh6.googleusercontent.com/1SDYDFoYwB_VW4u_nzqzOxM3TPxh2A5q0jNxpRg-tB3mCd_muM6Jfl_cwmoz9-hCpncEMk4eP6vOvNr-SSafpPjqKZRdPQz1c3plYRCr_yAZPczhU-orC28U-DY_AZSR67s7-_Bc">
            <a:extLst>
              <a:ext uri="{FF2B5EF4-FFF2-40B4-BE49-F238E27FC236}">
                <a16:creationId xmlns:a16="http://schemas.microsoft.com/office/drawing/2014/main" id="{E41FDE93-193A-4D5D-B9E9-5E8AEA4AAD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1251" y="4274345"/>
            <a:ext cx="3856234" cy="2082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8473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752DEA-7676-4E72-A68F-9CE889DD1C57}"/>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9B01065-D364-4A70-A0EF-374FF9E8EBD6}"/>
              </a:ext>
            </a:extLst>
          </p:cNvPr>
          <p:cNvSpPr>
            <a:spLocks noGrp="1"/>
          </p:cNvSpPr>
          <p:nvPr>
            <p:ph type="body" idx="1"/>
          </p:nvPr>
        </p:nvSpPr>
        <p:spPr>
          <a:xfrm>
            <a:off x="3884860" y="1983086"/>
            <a:ext cx="4443165" cy="5901957"/>
          </a:xfrm>
        </p:spPr>
        <p:txBody>
          <a:bodyPr/>
          <a:lstStyle/>
          <a:p>
            <a:r>
              <a:rPr lang="en-US" sz="2400" dirty="0">
                <a:solidFill>
                  <a:schemeClr val="bg2"/>
                </a:solidFill>
              </a:rPr>
              <a:t>Introduction</a:t>
            </a:r>
          </a:p>
          <a:p>
            <a:r>
              <a:rPr lang="en-US" sz="2400" dirty="0">
                <a:solidFill>
                  <a:schemeClr val="bg2"/>
                </a:solidFill>
              </a:rPr>
              <a:t>CTEC 182 Items</a:t>
            </a:r>
          </a:p>
          <a:p>
            <a:r>
              <a:rPr lang="en-US" sz="2400" dirty="0">
                <a:solidFill>
                  <a:schemeClr val="bg2"/>
                </a:solidFill>
              </a:rPr>
              <a:t>Dataquest Python for Data Scientists</a:t>
            </a:r>
          </a:p>
          <a:p>
            <a:r>
              <a:rPr lang="en-US" sz="2400" dirty="0" err="1">
                <a:solidFill>
                  <a:schemeClr val="bg2"/>
                </a:solidFill>
              </a:rPr>
              <a:t>Jupyter</a:t>
            </a:r>
            <a:r>
              <a:rPr lang="en-US" sz="2400" dirty="0">
                <a:solidFill>
                  <a:schemeClr val="bg2"/>
                </a:solidFill>
              </a:rPr>
              <a:t> Tutorial</a:t>
            </a:r>
          </a:p>
          <a:p>
            <a:r>
              <a:rPr lang="en-US" sz="2400" dirty="0">
                <a:solidFill>
                  <a:schemeClr val="bg2"/>
                </a:solidFill>
              </a:rPr>
              <a:t>Matplotlib Tutorial</a:t>
            </a:r>
          </a:p>
          <a:p>
            <a:r>
              <a:rPr lang="en-US" sz="2400" dirty="0">
                <a:solidFill>
                  <a:schemeClr val="bg2"/>
                </a:solidFill>
              </a:rPr>
              <a:t>Python Pandas Tutorial</a:t>
            </a:r>
          </a:p>
          <a:p>
            <a:r>
              <a:rPr lang="en-US" sz="2400" dirty="0">
                <a:solidFill>
                  <a:schemeClr val="bg2"/>
                </a:solidFill>
              </a:rPr>
              <a:t>Plot Visualizations</a:t>
            </a:r>
          </a:p>
          <a:p>
            <a:endParaRPr lang="en-US" dirty="0">
              <a:solidFill>
                <a:schemeClr val="bg2"/>
              </a:solidFill>
            </a:endParaRPr>
          </a:p>
        </p:txBody>
      </p:sp>
      <p:sp>
        <p:nvSpPr>
          <p:cNvPr id="7" name="Slide Number Placeholder 6">
            <a:extLst>
              <a:ext uri="{FF2B5EF4-FFF2-40B4-BE49-F238E27FC236}">
                <a16:creationId xmlns:a16="http://schemas.microsoft.com/office/drawing/2014/main" id="{E4C1483E-CECE-4B73-A029-C1BAB84D9660}"/>
              </a:ext>
            </a:extLst>
          </p:cNvPr>
          <p:cNvSpPr>
            <a:spLocks noGrp="1"/>
          </p:cNvSpPr>
          <p:nvPr>
            <p:ph type="sldNum" sz="quarter" idx="12"/>
          </p:nvPr>
        </p:nvSpPr>
        <p:spPr/>
        <p:txBody>
          <a:bodyPr/>
          <a:lstStyle/>
          <a:p>
            <a:fld id="{8D581BC7-E183-40DB-AC97-C19EA4EB8894}" type="slidenum">
              <a:rPr lang="en-US" noProof="0" smtClean="0"/>
              <a:t>2</a:t>
            </a:fld>
            <a:endParaRPr lang="en-US" noProof="0" dirty="0"/>
          </a:p>
        </p:txBody>
      </p:sp>
    </p:spTree>
    <p:extLst>
      <p:ext uri="{BB962C8B-B14F-4D97-AF65-F5344CB8AC3E}">
        <p14:creationId xmlns:p14="http://schemas.microsoft.com/office/powerpoint/2010/main" val="138182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EB66-D123-450F-AB3B-B69BFFE42120}"/>
              </a:ext>
            </a:extLst>
          </p:cNvPr>
          <p:cNvSpPr>
            <a:spLocks noGrp="1"/>
          </p:cNvSpPr>
          <p:nvPr>
            <p:ph type="title"/>
          </p:nvPr>
        </p:nvSpPr>
        <p:spPr/>
        <p:txBody>
          <a:bodyPr/>
          <a:lstStyle/>
          <a:p>
            <a:r>
              <a:rPr lang="en-US" dirty="0"/>
              <a:t>CONCLUSION</a:t>
            </a:r>
          </a:p>
        </p:txBody>
      </p:sp>
      <p:sp>
        <p:nvSpPr>
          <p:cNvPr id="6" name="Slide Number Placeholder 5">
            <a:extLst>
              <a:ext uri="{FF2B5EF4-FFF2-40B4-BE49-F238E27FC236}">
                <a16:creationId xmlns:a16="http://schemas.microsoft.com/office/drawing/2014/main" id="{D2A6F955-B3C6-4D91-BCB0-639B11B55C1C}"/>
              </a:ext>
            </a:extLst>
          </p:cNvPr>
          <p:cNvSpPr>
            <a:spLocks noGrp="1"/>
          </p:cNvSpPr>
          <p:nvPr>
            <p:ph type="sldNum" sz="quarter" idx="12"/>
          </p:nvPr>
        </p:nvSpPr>
        <p:spPr/>
        <p:txBody>
          <a:bodyPr/>
          <a:lstStyle/>
          <a:p>
            <a:fld id="{8D581BC7-E183-40DB-AC97-C19EA4EB8894}" type="slidenum">
              <a:rPr lang="en-US" noProof="0" smtClean="0"/>
              <a:t>20</a:t>
            </a:fld>
            <a:endParaRPr lang="en-US" noProof="0" dirty="0"/>
          </a:p>
        </p:txBody>
      </p:sp>
      <p:sp>
        <p:nvSpPr>
          <p:cNvPr id="8" name="Text Placeholder 7">
            <a:extLst>
              <a:ext uri="{FF2B5EF4-FFF2-40B4-BE49-F238E27FC236}">
                <a16:creationId xmlns:a16="http://schemas.microsoft.com/office/drawing/2014/main" id="{33CCBD09-CB82-4638-BDF3-2E7FB559E958}"/>
              </a:ext>
            </a:extLst>
          </p:cNvPr>
          <p:cNvSpPr>
            <a:spLocks noGrp="1"/>
          </p:cNvSpPr>
          <p:nvPr>
            <p:ph type="body" idx="14"/>
          </p:nvPr>
        </p:nvSpPr>
        <p:spPr>
          <a:xfrm>
            <a:off x="815720" y="3127513"/>
            <a:ext cx="8679972" cy="2070166"/>
          </a:xfrm>
        </p:spPr>
        <p:txBody>
          <a:bodyPr/>
          <a:lstStyle/>
          <a:p>
            <a:r>
              <a:rPr lang="en-US" dirty="0"/>
              <a:t>Data visualization like the use of charts, line charts help to visualize data in a compact and precise format which makes it easy to rapidly scan information in order to understand trends. is important to design the right visualizations for your data to allow yourself and team members to interpret and make decisions based off of what they observe.</a:t>
            </a:r>
          </a:p>
        </p:txBody>
      </p:sp>
    </p:spTree>
    <p:extLst>
      <p:ext uri="{BB962C8B-B14F-4D97-AF65-F5344CB8AC3E}">
        <p14:creationId xmlns:p14="http://schemas.microsoft.com/office/powerpoint/2010/main" val="253582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REFERENCES</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a:xfrm>
            <a:off x="0" y="1983086"/>
            <a:ext cx="12191999" cy="3493008"/>
          </a:xfrm>
        </p:spPr>
        <p:txBody>
          <a:bodyPr/>
          <a:lstStyle/>
          <a:p>
            <a:pPr algn="l"/>
            <a:r>
              <a:rPr lang="en-US" b="0" dirty="0" err="1"/>
              <a:t>GargEntrepreneur</a:t>
            </a:r>
            <a:r>
              <a:rPr lang="en-US" b="0" dirty="0"/>
              <a:t>, H. (2019, July 29). Excel Tutorial for Python and Pandas. Retrieved from </a:t>
            </a:r>
            <a:r>
              <a:rPr lang="en-US" b="0" u="sng" dirty="0">
                <a:hlinkClick r:id="rId3"/>
              </a:rPr>
              <a:t>https://www.dataquest.io/blog/excel-and-pandas/</a:t>
            </a:r>
            <a:r>
              <a:rPr lang="en-US" b="0" dirty="0"/>
              <a:t>.</a:t>
            </a:r>
          </a:p>
          <a:p>
            <a:pPr algn="l"/>
            <a:r>
              <a:rPr lang="en-US" b="0" dirty="0"/>
              <a:t>Matplotlib scatterplot. (2015, May 30). Retrieved from </a:t>
            </a:r>
            <a:r>
              <a:rPr lang="en-US" b="0" u="sng" dirty="0">
                <a:hlinkClick r:id="rId4"/>
              </a:rPr>
              <a:t>https://pythonspot.com/matplotlib-scatterplot/</a:t>
            </a:r>
            <a:r>
              <a:rPr lang="en-US" b="0" dirty="0"/>
              <a:t>.</a:t>
            </a:r>
            <a:br>
              <a:rPr lang="en-US" b="0" dirty="0"/>
            </a:br>
            <a:endParaRPr lang="en-US" b="0" dirty="0"/>
          </a:p>
          <a:p>
            <a:pPr algn="l"/>
            <a:r>
              <a:rPr lang="en-US" b="0" dirty="0"/>
              <a:t>Matplotlib Tutorial: Python Plotting. (n.d.). Retrieved from </a:t>
            </a:r>
            <a:r>
              <a:rPr lang="en-US" b="0" u="sng" dirty="0">
                <a:hlinkClick r:id="rId5"/>
              </a:rPr>
              <a:t>https://www.datacamp.com/community/tutorials/matplotlib-tutorial-python</a:t>
            </a:r>
            <a:r>
              <a:rPr lang="en-US" b="0" dirty="0"/>
              <a:t>.</a:t>
            </a:r>
          </a:p>
          <a:p>
            <a:pPr algn="l"/>
            <a:r>
              <a:rPr lang="en-US" b="0" dirty="0" err="1"/>
              <a:t>PrykePython</a:t>
            </a:r>
            <a:r>
              <a:rPr lang="en-US" b="0" dirty="0"/>
              <a:t>, B., FinTech, &amp; Machina Capital. (2019, September 11). </a:t>
            </a:r>
            <a:r>
              <a:rPr lang="en-US" b="0" dirty="0" err="1"/>
              <a:t>Jupyter</a:t>
            </a:r>
            <a:r>
              <a:rPr lang="en-US" b="0" dirty="0"/>
              <a:t> Notebook for Beginners Tutorial. Retrieved from </a:t>
            </a:r>
            <a:r>
              <a:rPr lang="en-US" b="0" u="sng" dirty="0">
                <a:hlinkClick r:id="rId6"/>
              </a:rPr>
              <a:t>https://www.dataquest.io/blog/jupyter-notebook-tutorial/</a:t>
            </a:r>
            <a:endParaRPr lang="en-US" dirty="0"/>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21</a:t>
            </a:fld>
            <a:endParaRPr lang="en-US" dirty="0"/>
          </a:p>
        </p:txBody>
      </p:sp>
    </p:spTree>
    <p:extLst>
      <p:ext uri="{BB962C8B-B14F-4D97-AF65-F5344CB8AC3E}">
        <p14:creationId xmlns:p14="http://schemas.microsoft.com/office/powerpoint/2010/main" val="408031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5021940" cy="804338"/>
          </a:xfrm>
        </p:spPr>
        <p:txBody>
          <a:bodyPr/>
          <a:lstStyle/>
          <a:p>
            <a:r>
              <a:rPr lang="en-US" dirty="0"/>
              <a:t>INTRODUCTION</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815720" y="3167271"/>
            <a:ext cx="4215201" cy="2587752"/>
          </a:xfrm>
        </p:spPr>
        <p:txBody>
          <a:bodyPr>
            <a:normAutofit fontScale="32500" lnSpcReduction="20000"/>
          </a:bodyPr>
          <a:lstStyle/>
          <a:p>
            <a:pPr marL="457200" lvl="0" indent="-342900">
              <a:spcBef>
                <a:spcPts val="0"/>
              </a:spcBef>
              <a:buClr>
                <a:srgbClr val="FFFFFF"/>
              </a:buClr>
              <a:buSzPts val="1800"/>
              <a:buChar char="●"/>
            </a:pPr>
            <a:r>
              <a:rPr lang="en-US" sz="4500" dirty="0">
                <a:ea typeface="Calibri"/>
                <a:cs typeface="Calibri"/>
                <a:sym typeface="Calibri"/>
              </a:rPr>
              <a:t>According to the United Nations Food and Agriculture Organization (FAO), by 2050, our world population is expected to grow from 7.3 billion today to 9.7 billion.</a:t>
            </a:r>
          </a:p>
          <a:p>
            <a:pPr marL="457200" lvl="0">
              <a:spcBef>
                <a:spcPts val="0"/>
              </a:spcBef>
            </a:pPr>
            <a:endParaRPr lang="en-US" sz="4500" dirty="0">
              <a:ea typeface="Calibri"/>
              <a:cs typeface="Calibri"/>
              <a:sym typeface="Calibri"/>
            </a:endParaRPr>
          </a:p>
          <a:p>
            <a:pPr marL="457200" lvl="0" indent="-342900">
              <a:spcBef>
                <a:spcPts val="0"/>
              </a:spcBef>
              <a:buClr>
                <a:srgbClr val="FFFFFF"/>
              </a:buClr>
              <a:buSzPts val="1800"/>
              <a:buChar char="●"/>
            </a:pPr>
            <a:r>
              <a:rPr lang="en-US" sz="4500" dirty="0">
                <a:ea typeface="Calibri"/>
                <a:cs typeface="Calibri"/>
                <a:sym typeface="Calibri"/>
              </a:rPr>
              <a:t>Food production will have to increase by 70% if we are to feed everyone.</a:t>
            </a:r>
          </a:p>
          <a:p>
            <a:pPr lvl="0">
              <a:spcBef>
                <a:spcPts val="0"/>
              </a:spcBef>
            </a:pPr>
            <a:endParaRPr lang="en-US" sz="4500" dirty="0">
              <a:ea typeface="Calibri"/>
              <a:cs typeface="Calibri"/>
              <a:sym typeface="Calibri"/>
            </a:endParaRPr>
          </a:p>
          <a:p>
            <a:pPr marL="457200" lvl="0" indent="-342900">
              <a:spcBef>
                <a:spcPts val="0"/>
              </a:spcBef>
              <a:buClr>
                <a:srgbClr val="FFFFFF"/>
              </a:buClr>
              <a:buSzPts val="1800"/>
              <a:buFont typeface="Calibri"/>
              <a:buChar char="●"/>
            </a:pPr>
            <a:r>
              <a:rPr lang="en-US" sz="4500" dirty="0">
                <a:ea typeface="Calibri"/>
                <a:cs typeface="Calibri"/>
                <a:sym typeface="Calibri"/>
              </a:rPr>
              <a:t>This presents an enormous challenge and creates the need to find sustainable ways to grow food to feed this expanding population.</a:t>
            </a:r>
          </a:p>
          <a:p>
            <a:pPr marL="285750" indent="-285750">
              <a:buFont typeface="Arial" panose="020B0604020202020204" pitchFamily="34" charset="0"/>
              <a:buChar char="•"/>
            </a:pPr>
            <a:endParaRPr lang="en-US"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normAutofit fontScale="90000"/>
          </a:bodyPr>
          <a:lstStyle/>
          <a:p>
            <a:r>
              <a:rPr lang="en-US" dirty="0"/>
              <a:t>CTEC 128 SCENARIO</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05728" y="2212698"/>
            <a:ext cx="4482996" cy="2432603"/>
          </a:xfrm>
        </p:spPr>
        <p:txBody>
          <a:bodyPr/>
          <a:lstStyle/>
          <a:p>
            <a:r>
              <a:rPr lang="en-US" dirty="0"/>
              <a:t>Our world population is expected to grow from </a:t>
            </a:r>
            <a:r>
              <a:rPr lang="en-US" dirty="0">
                <a:hlinkClick r:id="rId3"/>
              </a:rPr>
              <a:t>7.3 billion today to 9.7 billion in the year 2050</a:t>
            </a:r>
            <a:r>
              <a:rPr lang="en-US" dirty="0"/>
              <a:t>.</a:t>
            </a:r>
          </a:p>
          <a:p>
            <a:r>
              <a:rPr lang="en-US" dirty="0"/>
              <a:t>You work for Feed the Hungry (FH), a non-profit organization dedicated to fighting hunger and poverty across the globe</a:t>
            </a:r>
          </a:p>
          <a:p>
            <a:r>
              <a:rPr lang="en-US" dirty="0"/>
              <a:t>The organization’s leaders want to create a strategic plan for the future to ensure that there is enough food to feed everyone.</a:t>
            </a:r>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Tree>
    <p:extLst>
      <p:ext uri="{BB962C8B-B14F-4D97-AF65-F5344CB8AC3E}">
        <p14:creationId xmlns:p14="http://schemas.microsoft.com/office/powerpoint/2010/main" val="76429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kern="1200" dirty="0">
                <a:latin typeface="+mj-lt"/>
                <a:ea typeface="+mj-ea"/>
                <a:cs typeface="+mj-cs"/>
              </a:rPr>
              <a:t>WORLD FOOD PRODCTION OBJECTIVE</a:t>
            </a:r>
          </a:p>
        </p:txBody>
      </p:sp>
      <p:pic>
        <p:nvPicPr>
          <p:cNvPr id="13" name="Picture Placeholder 12">
            <a:extLst>
              <a:ext uri="{FF2B5EF4-FFF2-40B4-BE49-F238E27FC236}">
                <a16:creationId xmlns:a16="http://schemas.microsoft.com/office/drawing/2014/main" id="{12D44A51-D161-44DD-9BFB-8A8D3E436766}"/>
              </a:ext>
            </a:extLst>
          </p:cNvPr>
          <p:cNvPicPr>
            <a:picLocks noGrp="1" noChangeAspect="1"/>
          </p:cNvPicPr>
          <p:nvPr>
            <p:ph type="pic" sz="quarter" idx="15"/>
          </p:nvPr>
        </p:nvPicPr>
        <p:blipFill rotWithShape="1">
          <a:blip r:embed="rId2"/>
          <a:srcRect t="5386" b="33744"/>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a:xfrm>
            <a:off x="4223982" y="3752850"/>
            <a:ext cx="7485413" cy="245268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kern="1200" dirty="0">
                <a:latin typeface="+mn-lt"/>
                <a:ea typeface="+mn-ea"/>
                <a:cs typeface="+mn-cs"/>
              </a:rPr>
              <a:t>Each team was given a data set to work with in order to narrow down some of their results </a:t>
            </a:r>
          </a:p>
          <a:p>
            <a:pPr indent="-228600">
              <a:lnSpc>
                <a:spcPct val="90000"/>
              </a:lnSpc>
              <a:buFont typeface="Arial" panose="020B0604020202020204" pitchFamily="34" charset="0"/>
              <a:buChar char="•"/>
            </a:pPr>
            <a:r>
              <a:rPr lang="en-US" sz="1800" kern="1200" dirty="0">
                <a:latin typeface="+mn-lt"/>
                <a:ea typeface="+mn-ea"/>
                <a:cs typeface="+mn-cs"/>
              </a:rPr>
              <a:t>In the un-wrangled data set given for world food production, there were a total number of 64 variables and a total number of 12,748 observations..</a:t>
            </a:r>
          </a:p>
          <a:p>
            <a:pPr indent="-228600">
              <a:lnSpc>
                <a:spcPct val="90000"/>
              </a:lnSpc>
              <a:buFont typeface="Arial" panose="020B0604020202020204" pitchFamily="34" charset="0"/>
              <a:buChar char="•"/>
            </a:pPr>
            <a:r>
              <a:rPr lang="en-US" sz="1800" kern="1200" dirty="0">
                <a:latin typeface="+mn-lt"/>
                <a:ea typeface="+mn-ea"/>
                <a:cs typeface="+mn-cs"/>
              </a:rPr>
              <a:t>Labels include, area abbreviation, item code, the item, element code, element, unit, latitude, longitude, and yearly production amount</a:t>
            </a:r>
          </a:p>
          <a:p>
            <a:pPr indent="-228600">
              <a:lnSpc>
                <a:spcPct val="90000"/>
              </a:lnSpc>
              <a:buFont typeface="Arial" panose="020B0604020202020204" pitchFamily="34" charset="0"/>
              <a:buChar char="•"/>
            </a:pPr>
            <a:endParaRPr lang="en-US" sz="1800" kern="1200" dirty="0">
              <a:solidFill>
                <a:schemeClr val="tx1"/>
              </a:solidFill>
              <a:latin typeface="+mn-lt"/>
              <a:ea typeface="+mn-ea"/>
              <a:cs typeface="+mn-cs"/>
            </a:endParaRPr>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a:xfrm>
            <a:off x="8864600" y="6356350"/>
            <a:ext cx="2743200" cy="365125"/>
          </a:xfrm>
        </p:spPr>
        <p:txBody>
          <a:bodyPr vert="horz" lIns="91440" tIns="45720" rIns="91440" bIns="45720" rtlCol="0" anchor="ctr">
            <a:normAutofit/>
          </a:bodyPr>
          <a:lstStyle/>
          <a:p>
            <a:pPr algn="r">
              <a:spcAft>
                <a:spcPts val="600"/>
              </a:spcAft>
              <a:defRPr/>
            </a:pPr>
            <a:fld id="{8D581BC7-E183-40DB-AC97-C19EA4EB8894}" type="slidenum">
              <a:rPr kumimoji="0" lang="en-US" sz="12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pPr algn="r">
                <a:spcAft>
                  <a:spcPts val="600"/>
                </a:spcAft>
                <a:defRPr/>
              </a:pPr>
              <a:t>5</a:t>
            </a:fld>
            <a:endParaRPr kumimoji="0" lang="en-US" sz="12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kern="1200" dirty="0">
                <a:latin typeface="+mj-lt"/>
                <a:ea typeface="+mj-ea"/>
                <a:cs typeface="+mj-cs"/>
              </a:rPr>
              <a:t>WRANGLED DATA SET</a:t>
            </a:r>
          </a:p>
        </p:txBody>
      </p:sp>
      <p:pic>
        <p:nvPicPr>
          <p:cNvPr id="16" name="Picture Placeholder 15">
            <a:extLst>
              <a:ext uri="{FF2B5EF4-FFF2-40B4-BE49-F238E27FC236}">
                <a16:creationId xmlns:a16="http://schemas.microsoft.com/office/drawing/2014/main" id="{C386726B-AA2C-474E-BAFF-55355FC4D619}"/>
              </a:ext>
            </a:extLst>
          </p:cNvPr>
          <p:cNvPicPr>
            <a:picLocks noGrp="1" noChangeAspect="1"/>
          </p:cNvPicPr>
          <p:nvPr>
            <p:ph type="pic" sz="quarter" idx="15"/>
          </p:nvPr>
        </p:nvPicPr>
        <p:blipFill rotWithShape="1">
          <a:blip r:embed="rId2"/>
          <a:srcRect b="28389"/>
          <a:stretch/>
        </p:blipFill>
        <p:spPr>
          <a:xfrm>
            <a:off x="20" y="10"/>
            <a:ext cx="12191980" cy="3710603"/>
          </a:xfrm>
          <a:custGeom>
            <a:avLst/>
            <a:gdLst>
              <a:gd name="connsiteX0" fmla="*/ 0 w 12192000"/>
              <a:gd name="connsiteY0" fmla="*/ 0 h 3692092"/>
              <a:gd name="connsiteX1" fmla="*/ 12192000 w 12192000"/>
              <a:gd name="connsiteY1" fmla="*/ 0 h 3692092"/>
              <a:gd name="connsiteX2" fmla="*/ 12192000 w 12192000"/>
              <a:gd name="connsiteY2" fmla="*/ 3504824 h 3692092"/>
              <a:gd name="connsiteX3" fmla="*/ 12024691 w 12192000"/>
              <a:gd name="connsiteY3" fmla="*/ 3517794 h 3692092"/>
              <a:gd name="connsiteX4" fmla="*/ 160485 w 12192000"/>
              <a:gd name="connsiteY4" fmla="*/ 3663863 h 3692092"/>
              <a:gd name="connsiteX5" fmla="*/ 0 w 12192000"/>
              <a:gd name="connsiteY5" fmla="*/ 3692092 h 369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a:xfrm>
            <a:off x="4223982" y="3752850"/>
            <a:ext cx="7485413" cy="2452687"/>
          </a:xfrm>
        </p:spPr>
        <p:txBody>
          <a:bodyPr vert="horz" lIns="91440" tIns="45720" rIns="91440" bIns="45720" rtlCol="0" anchor="ctr">
            <a:normAutofit/>
          </a:bodyPr>
          <a:lstStyle/>
          <a:p>
            <a:pPr indent="-228600">
              <a:lnSpc>
                <a:spcPct val="90000"/>
              </a:lnSpc>
              <a:buFont typeface="Arial" panose="020B0604020202020204" pitchFamily="34" charset="0"/>
              <a:buChar char="•"/>
            </a:pPr>
            <a:r>
              <a:rPr lang="en-US" sz="1800" kern="1200" dirty="0">
                <a:solidFill>
                  <a:schemeClr val="bg1">
                    <a:lumMod val="50000"/>
                    <a:lumOff val="50000"/>
                  </a:schemeClr>
                </a:solidFill>
                <a:latin typeface="+mn-lt"/>
                <a:ea typeface="+mn-ea"/>
                <a:cs typeface="+mn-cs"/>
              </a:rPr>
              <a:t>There are categories for each variable as well as variable types.</a:t>
            </a:r>
          </a:p>
          <a:p>
            <a:pPr indent="-228600">
              <a:lnSpc>
                <a:spcPct val="90000"/>
              </a:lnSpc>
              <a:buFont typeface="Arial" panose="020B0604020202020204" pitchFamily="34" charset="0"/>
              <a:buChar char="•"/>
            </a:pPr>
            <a:r>
              <a:rPr lang="en-US" sz="1800" kern="1200" dirty="0">
                <a:solidFill>
                  <a:schemeClr val="bg1">
                    <a:lumMod val="50000"/>
                    <a:lumOff val="50000"/>
                  </a:schemeClr>
                </a:solidFill>
                <a:latin typeface="+mn-lt"/>
                <a:ea typeface="+mn-ea"/>
                <a:cs typeface="+mn-cs"/>
                <a:sym typeface="Calibri"/>
              </a:rPr>
              <a:t>It includes headers like variable name, level of measurement and others.</a:t>
            </a:r>
          </a:p>
          <a:p>
            <a:pPr indent="-228600">
              <a:lnSpc>
                <a:spcPct val="90000"/>
              </a:lnSpc>
              <a:buFont typeface="Arial" panose="020B0604020202020204" pitchFamily="34" charset="0"/>
              <a:buChar char="•"/>
            </a:pPr>
            <a:r>
              <a:rPr lang="en-US" sz="1800" kern="1200" dirty="0">
                <a:solidFill>
                  <a:schemeClr val="bg1">
                    <a:lumMod val="50000"/>
                    <a:lumOff val="50000"/>
                  </a:schemeClr>
                </a:solidFill>
                <a:latin typeface="+mn-lt"/>
                <a:ea typeface="+mn-ea"/>
                <a:cs typeface="+mn-cs"/>
                <a:sym typeface="Calibri"/>
              </a:rPr>
              <a:t>Mathematical equations were included like mean, minimum and maximum</a:t>
            </a:r>
          </a:p>
          <a:p>
            <a:pPr indent="-228600">
              <a:lnSpc>
                <a:spcPct val="90000"/>
              </a:lnSpc>
              <a:buFont typeface="Arial" panose="020B0604020202020204" pitchFamily="34" charset="0"/>
              <a:buChar char="•"/>
            </a:pPr>
            <a:endParaRPr lang="en-US" sz="1800" kern="1200" dirty="0">
              <a:solidFill>
                <a:schemeClr val="tx1"/>
              </a:solidFill>
              <a:latin typeface="+mn-lt"/>
              <a:ea typeface="+mn-ea"/>
              <a:cs typeface="+mn-cs"/>
              <a:sym typeface="Calibri"/>
            </a:endParaRPr>
          </a:p>
          <a:p>
            <a:pPr indent="-228600">
              <a:lnSpc>
                <a:spcPct val="90000"/>
              </a:lnSpc>
              <a:buFont typeface="Arial" panose="020B0604020202020204" pitchFamily="34" charset="0"/>
              <a:buChar char="•"/>
            </a:pPr>
            <a:endParaRPr lang="en-US" sz="1800" kern="1200" dirty="0">
              <a:solidFill>
                <a:schemeClr val="tx1"/>
              </a:solidFill>
              <a:latin typeface="+mn-lt"/>
              <a:ea typeface="+mn-ea"/>
              <a:cs typeface="+mn-cs"/>
            </a:endParaRPr>
          </a:p>
          <a:p>
            <a:pPr indent="-228600">
              <a:lnSpc>
                <a:spcPct val="90000"/>
              </a:lnSpc>
              <a:buFont typeface="Arial" panose="020B0604020202020204" pitchFamily="34" charset="0"/>
              <a:buChar char="•"/>
            </a:pPr>
            <a:endParaRPr lang="en-US" sz="1800"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a:xfrm>
            <a:off x="8864600" y="6356350"/>
            <a:ext cx="2743200" cy="365125"/>
          </a:xfrm>
        </p:spPr>
        <p:txBody>
          <a:bodyPr vert="horz" lIns="91440" tIns="45720" rIns="91440" bIns="45720" rtlCol="0" anchor="ctr">
            <a:normAutofit/>
          </a:bodyPr>
          <a:lstStyle/>
          <a:p>
            <a:pPr algn="r">
              <a:spcAft>
                <a:spcPts val="600"/>
              </a:spcAft>
              <a:defRPr/>
            </a:pPr>
            <a:fld id="{8D581BC7-E183-40DB-AC97-C19EA4EB8894}" type="slidenum">
              <a:rPr kumimoji="0" lang="en-US" sz="12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pPr algn="r">
                <a:spcAft>
                  <a:spcPts val="600"/>
                </a:spcAft>
                <a:defRPr/>
              </a:pPr>
              <a:t>6</a:t>
            </a:fld>
            <a:endParaRPr kumimoji="0" lang="en-US" sz="12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23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2E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87926EDB-CF91-4C39-B716-BC09A3F0F0A0}"/>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NARROWING DATA</a:t>
            </a:r>
          </a:p>
        </p:txBody>
      </p:sp>
      <p:pic>
        <p:nvPicPr>
          <p:cNvPr id="15" name="Google Shape;105;p20">
            <a:extLst>
              <a:ext uri="{FF2B5EF4-FFF2-40B4-BE49-F238E27FC236}">
                <a16:creationId xmlns:a16="http://schemas.microsoft.com/office/drawing/2014/main" id="{6318C640-D542-410E-85C4-85B5D6C8779A}"/>
              </a:ext>
            </a:extLst>
          </p:cNvPr>
          <p:cNvPicPr preferRelativeResize="0"/>
          <p:nvPr/>
        </p:nvPicPr>
        <p:blipFill>
          <a:blip r:embed="rId2">
            <a:extLst/>
          </a:blip>
          <a:stretch>
            <a:fillRect/>
          </a:stretch>
        </p:blipFill>
        <p:spPr>
          <a:xfrm>
            <a:off x="4038600" y="2050199"/>
            <a:ext cx="7188199" cy="1617345"/>
          </a:xfrm>
          <a:prstGeom prst="rect">
            <a:avLst/>
          </a:prstGeom>
          <a:noFill/>
        </p:spPr>
      </p:pic>
      <p:sp>
        <p:nvSpPr>
          <p:cNvPr id="8" name="Text Placeholder 7">
            <a:extLst>
              <a:ext uri="{FF2B5EF4-FFF2-40B4-BE49-F238E27FC236}">
                <a16:creationId xmlns:a16="http://schemas.microsoft.com/office/drawing/2014/main" id="{67662364-2492-40C6-9C17-214B44A48B24}"/>
              </a:ext>
            </a:extLst>
          </p:cNvPr>
          <p:cNvSpPr>
            <a:spLocks noGrp="1"/>
          </p:cNvSpPr>
          <p:nvPr>
            <p:ph type="body" idx="14"/>
          </p:nvPr>
        </p:nvSpPr>
        <p:spPr>
          <a:xfrm>
            <a:off x="4038599" y="3983724"/>
            <a:ext cx="7188199" cy="2085771"/>
          </a:xfrm>
        </p:spPr>
        <p:txBody>
          <a:bodyPr vert="horz" lIns="91440" tIns="45720" rIns="91440" bIns="45720" rtlCol="0">
            <a:normAutofit fontScale="85000" lnSpcReduction="20000"/>
          </a:bodyPr>
          <a:lstStyle/>
          <a:p>
            <a:pPr marL="400050" indent="-285750">
              <a:spcBef>
                <a:spcPts val="1600"/>
              </a:spcBef>
              <a:buClr>
                <a:srgbClr val="FFFFFF"/>
              </a:buClr>
              <a:buSzPts val="1800"/>
            </a:pPr>
            <a:r>
              <a:rPr lang="en-US" sz="2100" dirty="0">
                <a:ea typeface="Calibri"/>
                <a:cs typeface="Calibri"/>
                <a:sym typeface="Calibri"/>
              </a:rPr>
              <a:t>The 4 top food producing countries are China, United States of America, India, Brazil</a:t>
            </a:r>
          </a:p>
          <a:p>
            <a:pPr marL="114300" indent="0">
              <a:spcBef>
                <a:spcPts val="1600"/>
              </a:spcBef>
              <a:buClr>
                <a:srgbClr val="FFFFFF"/>
              </a:buClr>
              <a:buSzPts val="1800"/>
              <a:buNone/>
            </a:pPr>
            <a:endParaRPr lang="en-US" sz="2100" dirty="0">
              <a:ea typeface="Calibri"/>
              <a:cs typeface="Calibri"/>
              <a:sym typeface="Calibri"/>
            </a:endParaRPr>
          </a:p>
          <a:p>
            <a:pPr marL="400050" indent="-285750">
              <a:spcBef>
                <a:spcPts val="0"/>
              </a:spcBef>
              <a:buClr>
                <a:srgbClr val="FFFFFF"/>
              </a:buClr>
              <a:buSzPts val="1800"/>
            </a:pPr>
            <a:r>
              <a:rPr lang="en-US" sz="2100" dirty="0">
                <a:ea typeface="Calibri"/>
                <a:cs typeface="Calibri"/>
                <a:sym typeface="Calibri"/>
              </a:rPr>
              <a:t>China, India and the United States are also the top 3 in the world population</a:t>
            </a:r>
          </a:p>
          <a:p>
            <a:pPr marL="114300" indent="0">
              <a:spcBef>
                <a:spcPts val="0"/>
              </a:spcBef>
              <a:buClr>
                <a:srgbClr val="FFFFFF"/>
              </a:buClr>
              <a:buSzPts val="1800"/>
              <a:buNone/>
            </a:pPr>
            <a:endParaRPr lang="en-US" sz="2100" dirty="0">
              <a:ea typeface="Calibri"/>
              <a:cs typeface="Calibri"/>
              <a:sym typeface="Calibri"/>
            </a:endParaRPr>
          </a:p>
          <a:p>
            <a:pPr marL="400050" indent="-285750">
              <a:spcBef>
                <a:spcPts val="0"/>
              </a:spcBef>
              <a:buSzPts val="1800"/>
            </a:pPr>
            <a:r>
              <a:rPr lang="en-US" sz="2100" dirty="0">
                <a:ea typeface="Calibri"/>
                <a:cs typeface="Calibri"/>
                <a:sym typeface="Calibri"/>
              </a:rPr>
              <a:t>We look at the food being produced and how they are so efficient at producing such volumes, use it as a model. </a:t>
            </a:r>
          </a:p>
          <a:p>
            <a:pPr indent="-228600">
              <a:lnSpc>
                <a:spcPct val="90000"/>
              </a:lnSpc>
              <a:buFont typeface="Arial" panose="020B0604020202020204" pitchFamily="34" charset="0"/>
              <a:buChar char="•"/>
            </a:pPr>
            <a:endParaRPr lang="en-US" sz="1800" kern="1200"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AC9BD8CF-8513-46B7-AEC5-DD401FB3B190}"/>
              </a:ext>
            </a:extLst>
          </p:cNvPr>
          <p:cNvSpPr>
            <a:spLocks noGrp="1"/>
          </p:cNvSpPr>
          <p:nvPr>
            <p:ph type="sldNum" sz="quarter" idx="12"/>
          </p:nvPr>
        </p:nvSpPr>
        <p:spPr>
          <a:xfrm>
            <a:off x="9884978" y="6356350"/>
            <a:ext cx="1468821" cy="365125"/>
          </a:xfrm>
        </p:spPr>
        <p:txBody>
          <a:bodyPr vert="horz" lIns="91440" tIns="45720" rIns="91440" bIns="45720" rtlCol="0" anchor="ctr">
            <a:normAutofit/>
          </a:bodyPr>
          <a:lstStyle/>
          <a:p>
            <a:pPr algn="r">
              <a:spcAft>
                <a:spcPts val="600"/>
              </a:spcAft>
            </a:pPr>
            <a:fld id="{8D581BC7-E183-40DB-AC97-C19EA4EB8894}" type="slidenum">
              <a:rPr lang="en-US" sz="1200" kern="1200" noProof="0">
                <a:solidFill>
                  <a:prstClr val="black">
                    <a:tint val="75000"/>
                  </a:prstClr>
                </a:solidFill>
                <a:latin typeface="+mn-lt"/>
                <a:ea typeface="+mn-ea"/>
                <a:cs typeface="+mn-cs"/>
              </a:rPr>
              <a:pPr algn="r">
                <a:spcAft>
                  <a:spcPts val="600"/>
                </a:spcAft>
              </a:pPr>
              <a:t>7</a:t>
            </a:fld>
            <a:endParaRPr lang="en-US" sz="1200" kern="1200" noProof="0">
              <a:solidFill>
                <a:prstClr val="black">
                  <a:tint val="75000"/>
                </a:prstClr>
              </a:solidFill>
              <a:latin typeface="+mn-lt"/>
              <a:ea typeface="+mn-ea"/>
              <a:cs typeface="+mn-cs"/>
            </a:endParaRPr>
          </a:p>
        </p:txBody>
      </p:sp>
    </p:spTree>
    <p:extLst>
      <p:ext uri="{BB962C8B-B14F-4D97-AF65-F5344CB8AC3E}">
        <p14:creationId xmlns:p14="http://schemas.microsoft.com/office/powerpoint/2010/main" val="2067026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21">
            <a:extLst>
              <a:ext uri="{FF2B5EF4-FFF2-40B4-BE49-F238E27FC236}">
                <a16:creationId xmlns:a16="http://schemas.microsoft.com/office/drawing/2014/main" id="{FEB0B922-A6AE-4089-8B21-F3E1A7709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237586" cy="6858000"/>
          </a:xfrm>
          <a:custGeom>
            <a:avLst/>
            <a:gdLst>
              <a:gd name="connsiteX0" fmla="*/ 0 w 10237586"/>
              <a:gd name="connsiteY0" fmla="*/ 0 h 6858000"/>
              <a:gd name="connsiteX1" fmla="*/ 7061432 w 10237586"/>
              <a:gd name="connsiteY1" fmla="*/ 0 h 6858000"/>
              <a:gd name="connsiteX2" fmla="*/ 10237586 w 10237586"/>
              <a:gd name="connsiteY2" fmla="*/ 6858000 h 6858000"/>
              <a:gd name="connsiteX3" fmla="*/ 0 w 102375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37586" h="6858000">
                <a:moveTo>
                  <a:pt x="0" y="0"/>
                </a:moveTo>
                <a:lnTo>
                  <a:pt x="7061432" y="0"/>
                </a:lnTo>
                <a:lnTo>
                  <a:pt x="10237586" y="6858000"/>
                </a:lnTo>
                <a:lnTo>
                  <a:pt x="0" y="6858000"/>
                </a:lnTo>
                <a:close/>
              </a:path>
            </a:pathLst>
          </a:custGeom>
          <a:solidFill>
            <a:srgbClr val="000000">
              <a:alpha val="4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0">
            <a:extLst>
              <a:ext uri="{FF2B5EF4-FFF2-40B4-BE49-F238E27FC236}">
                <a16:creationId xmlns:a16="http://schemas.microsoft.com/office/drawing/2014/main" id="{C5EB7378-ADA3-4D6E-8E3A-09FAD1478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kern="1200" dirty="0">
                <a:solidFill>
                  <a:srgbClr val="FFFFFF"/>
                </a:solidFill>
                <a:latin typeface="+mj-lt"/>
                <a:ea typeface="+mj-ea"/>
                <a:cs typeface="+mj-cs"/>
              </a:rPr>
              <a:t>DATAQUEST </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a:xfrm>
            <a:off x="838200" y="2021249"/>
            <a:ext cx="5707565" cy="4155713"/>
          </a:xfrm>
        </p:spPr>
        <p:txBody>
          <a:bodyPr vert="horz" lIns="91440" tIns="45720" rIns="91440" bIns="45720" rtlCol="0">
            <a:normAutofit/>
          </a:bodyPr>
          <a:lstStyle/>
          <a:p>
            <a:pPr marL="0" indent="0">
              <a:lnSpc>
                <a:spcPct val="90000"/>
              </a:lnSpc>
              <a:buNone/>
            </a:pPr>
            <a:r>
              <a:rPr lang="en-US" sz="1800" kern="1200" dirty="0">
                <a:solidFill>
                  <a:schemeClr val="bg2"/>
                </a:solidFill>
                <a:latin typeface="+mn-lt"/>
                <a:ea typeface="+mn-ea"/>
                <a:cs typeface="+mn-cs"/>
              </a:rPr>
              <a:t>- Gives users the free opportunity to learn from several </a:t>
            </a:r>
            <a:r>
              <a:rPr lang="en-US" sz="1800" dirty="0">
                <a:solidFill>
                  <a:schemeClr val="bg2"/>
                </a:solidFill>
              </a:rPr>
              <a:t>      </a:t>
            </a:r>
          </a:p>
          <a:p>
            <a:pPr marL="0" indent="0">
              <a:lnSpc>
                <a:spcPct val="90000"/>
              </a:lnSpc>
              <a:buNone/>
            </a:pPr>
            <a:r>
              <a:rPr lang="en-US" sz="1800" kern="1200" dirty="0">
                <a:solidFill>
                  <a:schemeClr val="bg2"/>
                </a:solidFill>
                <a:latin typeface="+mn-lt"/>
                <a:ea typeface="+mn-ea"/>
                <a:cs typeface="+mn-cs"/>
              </a:rPr>
              <a:t>different data science courses. </a:t>
            </a:r>
          </a:p>
          <a:p>
            <a:pPr marL="0" indent="0">
              <a:lnSpc>
                <a:spcPct val="90000"/>
              </a:lnSpc>
              <a:buNone/>
            </a:pPr>
            <a:endParaRPr lang="en-US" sz="1800" kern="1200" dirty="0">
              <a:solidFill>
                <a:schemeClr val="bg2"/>
              </a:solidFill>
              <a:latin typeface="+mn-lt"/>
              <a:ea typeface="+mn-ea"/>
              <a:cs typeface="+mn-cs"/>
            </a:endParaRPr>
          </a:p>
          <a:p>
            <a:pPr marL="0" indent="0">
              <a:lnSpc>
                <a:spcPct val="90000"/>
              </a:lnSpc>
              <a:buNone/>
            </a:pPr>
            <a:r>
              <a:rPr lang="en-US" sz="1800" dirty="0">
                <a:solidFill>
                  <a:schemeClr val="bg2"/>
                </a:solidFill>
              </a:rPr>
              <a:t>- </a:t>
            </a:r>
            <a:r>
              <a:rPr lang="en-US" sz="1800" kern="1200" dirty="0">
                <a:solidFill>
                  <a:schemeClr val="bg2"/>
                </a:solidFill>
                <a:latin typeface="+mn-lt"/>
                <a:ea typeface="+mn-ea"/>
                <a:cs typeface="+mn-cs"/>
              </a:rPr>
              <a:t>For the Dataquest courses 1, and 2, we were expected to understand and learn python methods for programming.</a:t>
            </a:r>
          </a:p>
          <a:p>
            <a:pPr marL="0" indent="0">
              <a:lnSpc>
                <a:spcPct val="90000"/>
              </a:lnSpc>
              <a:buNone/>
            </a:pPr>
            <a:endParaRPr lang="en-US" sz="1800" kern="1200" dirty="0">
              <a:solidFill>
                <a:schemeClr val="bg2"/>
              </a:solidFill>
              <a:latin typeface="+mn-lt"/>
              <a:ea typeface="+mn-ea"/>
              <a:cs typeface="+mn-cs"/>
            </a:endParaRPr>
          </a:p>
          <a:p>
            <a:pPr marL="0" indent="0">
              <a:lnSpc>
                <a:spcPct val="90000"/>
              </a:lnSpc>
              <a:buNone/>
            </a:pPr>
            <a:r>
              <a:rPr lang="en-US" sz="1800" dirty="0">
                <a:solidFill>
                  <a:schemeClr val="bg2"/>
                </a:solidFill>
              </a:rPr>
              <a:t>- </a:t>
            </a:r>
            <a:r>
              <a:rPr lang="en-US" sz="1800" kern="1200" dirty="0">
                <a:solidFill>
                  <a:schemeClr val="bg2"/>
                </a:solidFill>
                <a:latin typeface="+mn-lt"/>
                <a:ea typeface="+mn-ea"/>
                <a:cs typeface="+mn-cs"/>
              </a:rPr>
              <a:t>Course 1 covered python for data science fundamentals</a:t>
            </a:r>
          </a:p>
          <a:p>
            <a:pPr marL="0" indent="0">
              <a:lnSpc>
                <a:spcPct val="90000"/>
              </a:lnSpc>
              <a:buNone/>
            </a:pPr>
            <a:endParaRPr lang="en-US" sz="1800" kern="1200" dirty="0">
              <a:solidFill>
                <a:schemeClr val="bg2"/>
              </a:solidFill>
              <a:latin typeface="+mn-lt"/>
              <a:ea typeface="+mn-ea"/>
              <a:cs typeface="+mn-cs"/>
            </a:endParaRPr>
          </a:p>
          <a:p>
            <a:pPr marL="0" indent="0">
              <a:lnSpc>
                <a:spcPct val="90000"/>
              </a:lnSpc>
              <a:buNone/>
            </a:pPr>
            <a:r>
              <a:rPr lang="en-US" sz="1800" dirty="0">
                <a:solidFill>
                  <a:schemeClr val="bg2"/>
                </a:solidFill>
              </a:rPr>
              <a:t>- </a:t>
            </a:r>
            <a:r>
              <a:rPr lang="en-US" sz="1800" kern="1200" dirty="0">
                <a:solidFill>
                  <a:schemeClr val="bg2"/>
                </a:solidFill>
                <a:latin typeface="+mn-lt"/>
                <a:ea typeface="+mn-ea"/>
                <a:cs typeface="+mn-cs"/>
              </a:rPr>
              <a:t>Course 2 covered intermediate python for data science</a:t>
            </a:r>
          </a:p>
          <a:p>
            <a:pPr indent="-228600">
              <a:lnSpc>
                <a:spcPct val="90000"/>
              </a:lnSpc>
              <a:buFont typeface="Arial" panose="020B0604020202020204" pitchFamily="34" charset="0"/>
              <a:buChar char="•"/>
            </a:pPr>
            <a:endParaRPr lang="en-US" sz="2000" kern="1200" dirty="0">
              <a:solidFill>
                <a:srgbClr val="FFFFFF"/>
              </a:solidFill>
              <a:latin typeface="+mn-lt"/>
              <a:ea typeface="+mn-ea"/>
              <a:cs typeface="+mn-cs"/>
            </a:endParaRPr>
          </a:p>
        </p:txBody>
      </p:sp>
      <p:pic>
        <p:nvPicPr>
          <p:cNvPr id="10" name="Picture Placeholder 9">
            <a:extLst>
              <a:ext uri="{FF2B5EF4-FFF2-40B4-BE49-F238E27FC236}">
                <a16:creationId xmlns:a16="http://schemas.microsoft.com/office/drawing/2014/main" id="{A28F023B-04BC-4B6A-8447-173C0D1831C0}"/>
              </a:ext>
            </a:extLst>
          </p:cNvPr>
          <p:cNvPicPr>
            <a:picLocks noGrp="1" noChangeAspect="1"/>
          </p:cNvPicPr>
          <p:nvPr>
            <p:ph type="pic" sz="quarter" idx="15"/>
          </p:nvPr>
        </p:nvPicPr>
        <p:blipFill rotWithShape="1">
          <a:blip r:embed="rId2"/>
          <a:srcRect r="-2" b="23634"/>
          <a:stretch/>
        </p:blipFill>
        <p:spPr>
          <a:xfrm>
            <a:off x="7192537" y="2173262"/>
            <a:ext cx="4313663" cy="1457640"/>
          </a:xfrm>
          <a:prstGeom prst="rect">
            <a:avLst/>
          </a:prstGeom>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a:solidFill>
                  <a:schemeClr val="tx1">
                    <a:tint val="75000"/>
                    <a:alpha val="80000"/>
                  </a:schemeClr>
                </a:solidFill>
                <a:latin typeface="+mn-lt"/>
                <a:ea typeface="+mn-ea"/>
                <a:cs typeface="+mn-cs"/>
              </a:rPr>
              <a:pPr algn="r">
                <a:spcAft>
                  <a:spcPts val="600"/>
                </a:spcAft>
              </a:pPr>
              <a:t>8</a:t>
            </a:fld>
            <a:endParaRPr lang="en-US" sz="1200" kern="1200">
              <a:solidFill>
                <a:schemeClr val="tx1">
                  <a:tint val="75000"/>
                  <a:alpha val="80000"/>
                </a:schemeClr>
              </a:solidFill>
              <a:latin typeface="+mn-lt"/>
              <a:ea typeface="+mn-ea"/>
              <a:cs typeface="+mn-cs"/>
            </a:endParaRPr>
          </a:p>
        </p:txBody>
      </p:sp>
      <p:pic>
        <p:nvPicPr>
          <p:cNvPr id="12" name="Picture 11">
            <a:extLst>
              <a:ext uri="{FF2B5EF4-FFF2-40B4-BE49-F238E27FC236}">
                <a16:creationId xmlns:a16="http://schemas.microsoft.com/office/drawing/2014/main" id="{85E5F503-CD97-4F52-91B8-5FBB95B2F509}"/>
              </a:ext>
            </a:extLst>
          </p:cNvPr>
          <p:cNvPicPr>
            <a:picLocks noChangeAspect="1"/>
          </p:cNvPicPr>
          <p:nvPr/>
        </p:nvPicPr>
        <p:blipFill rotWithShape="1">
          <a:blip r:embed="rId3"/>
          <a:srcRect r="22153" b="1"/>
          <a:stretch/>
        </p:blipFill>
        <p:spPr>
          <a:xfrm>
            <a:off x="7192537" y="4352573"/>
            <a:ext cx="4313663" cy="1925549"/>
          </a:xfrm>
          <a:prstGeom prst="rect">
            <a:avLst/>
          </a:prstGeom>
        </p:spPr>
      </p:pic>
    </p:spTree>
    <p:extLst>
      <p:ext uri="{BB962C8B-B14F-4D97-AF65-F5344CB8AC3E}">
        <p14:creationId xmlns:p14="http://schemas.microsoft.com/office/powerpoint/2010/main" val="37668030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298A4D-B667-48C7-BBE8-1617D0AAEC80}"/>
              </a:ext>
            </a:extLst>
          </p:cNvPr>
          <p:cNvSpPr>
            <a:spLocks noGrp="1"/>
          </p:cNvSpPr>
          <p:nvPr>
            <p:ph type="title"/>
          </p:nvPr>
        </p:nvSpPr>
        <p:spPr>
          <a:xfrm>
            <a:off x="821516" y="640263"/>
            <a:ext cx="4911826" cy="1344975"/>
          </a:xfrm>
        </p:spPr>
        <p:txBody>
          <a:bodyPr vert="horz" lIns="91440" tIns="45720" rIns="91440" bIns="45720" rtlCol="0" anchor="ctr">
            <a:normAutofit/>
          </a:bodyPr>
          <a:lstStyle/>
          <a:p>
            <a:r>
              <a:rPr lang="en-US" sz="4000" kern="1200" dirty="0">
                <a:latin typeface="+mj-lt"/>
                <a:ea typeface="+mj-ea"/>
                <a:cs typeface="+mj-cs"/>
              </a:rPr>
              <a:t>JUPYTER TUTORIAL</a:t>
            </a:r>
          </a:p>
        </p:txBody>
      </p:sp>
      <p:sp>
        <p:nvSpPr>
          <p:cNvPr id="7" name="Text Placeholder 6">
            <a:extLst>
              <a:ext uri="{FF2B5EF4-FFF2-40B4-BE49-F238E27FC236}">
                <a16:creationId xmlns:a16="http://schemas.microsoft.com/office/drawing/2014/main" id="{788C3306-B044-4CB0-AA00-D7E752425E45}"/>
              </a:ext>
            </a:extLst>
          </p:cNvPr>
          <p:cNvSpPr>
            <a:spLocks noGrp="1"/>
          </p:cNvSpPr>
          <p:nvPr>
            <p:ph type="body" idx="14"/>
          </p:nvPr>
        </p:nvSpPr>
        <p:spPr>
          <a:xfrm>
            <a:off x="821515" y="2121762"/>
            <a:ext cx="4911827" cy="3626917"/>
          </a:xfrm>
        </p:spPr>
        <p:txBody>
          <a:bodyPr vert="horz" lIns="91440" tIns="45720" rIns="91440" bIns="45720" rtlCol="0">
            <a:normAutofit/>
          </a:bodyPr>
          <a:lstStyle/>
          <a:p>
            <a:pPr indent="-228600">
              <a:lnSpc>
                <a:spcPct val="90000"/>
              </a:lnSpc>
              <a:buFont typeface="Arial" panose="020B0604020202020204" pitchFamily="34" charset="0"/>
              <a:buChar char="•"/>
            </a:pPr>
            <a:r>
              <a:rPr lang="en-US" sz="1700" kern="1200" dirty="0" err="1">
                <a:solidFill>
                  <a:schemeClr val="bg2"/>
                </a:solidFill>
                <a:latin typeface="+mn-lt"/>
                <a:ea typeface="+mn-ea"/>
                <a:cs typeface="+mn-cs"/>
              </a:rPr>
              <a:t>Jupyter</a:t>
            </a:r>
            <a:r>
              <a:rPr lang="en-US" sz="1700" kern="1200" dirty="0">
                <a:solidFill>
                  <a:schemeClr val="bg2"/>
                </a:solidFill>
                <a:latin typeface="+mn-lt"/>
                <a:ea typeface="+mn-ea"/>
                <a:cs typeface="+mn-cs"/>
              </a:rPr>
              <a:t> notebook is used for developing and presenting data science projects. A notebook integrates code and its output into a single document that combines visualizations, narrative text, mathematical equations, and other rich media</a:t>
            </a:r>
          </a:p>
          <a:p>
            <a:pPr indent="-228600">
              <a:lnSpc>
                <a:spcPct val="90000"/>
              </a:lnSpc>
              <a:buFont typeface="Arial" panose="020B0604020202020204" pitchFamily="34" charset="0"/>
              <a:buChar char="•"/>
            </a:pPr>
            <a:r>
              <a:rPr lang="en-US" sz="1700" kern="1200" dirty="0">
                <a:solidFill>
                  <a:schemeClr val="bg2"/>
                </a:solidFill>
                <a:latin typeface="+mn-lt"/>
                <a:ea typeface="+mn-ea"/>
                <a:cs typeface="+mn-cs"/>
              </a:rPr>
              <a:t>This tutorial was used to get a feel of how to use </a:t>
            </a:r>
            <a:r>
              <a:rPr lang="en-US" sz="1700" kern="1200" dirty="0" err="1">
                <a:solidFill>
                  <a:schemeClr val="bg2"/>
                </a:solidFill>
                <a:latin typeface="+mn-lt"/>
                <a:ea typeface="+mn-ea"/>
                <a:cs typeface="+mn-cs"/>
              </a:rPr>
              <a:t>Jupyter</a:t>
            </a:r>
            <a:r>
              <a:rPr lang="en-US" sz="1700" kern="1200" dirty="0">
                <a:solidFill>
                  <a:schemeClr val="bg2"/>
                </a:solidFill>
                <a:latin typeface="+mn-lt"/>
                <a:ea typeface="+mn-ea"/>
                <a:cs typeface="+mn-cs"/>
              </a:rPr>
              <a:t> notebook</a:t>
            </a:r>
          </a:p>
          <a:p>
            <a:pPr indent="-228600">
              <a:lnSpc>
                <a:spcPct val="90000"/>
              </a:lnSpc>
              <a:buFont typeface="Arial" panose="020B0604020202020204" pitchFamily="34" charset="0"/>
              <a:buChar char="•"/>
            </a:pPr>
            <a:r>
              <a:rPr lang="en-US" sz="1700" kern="1200" dirty="0">
                <a:solidFill>
                  <a:schemeClr val="bg2"/>
                </a:solidFill>
                <a:latin typeface="+mn-lt"/>
                <a:ea typeface="+mn-ea"/>
                <a:cs typeface="+mn-cs"/>
              </a:rPr>
              <a:t>The goal is to our goal is to find out how the profits of the largest companies in the US changed historically. They have given a data set called fortune500</a:t>
            </a:r>
            <a:br>
              <a:rPr lang="en-US" sz="1700" kern="1200" dirty="0">
                <a:solidFill>
                  <a:schemeClr val="tx1"/>
                </a:solidFill>
                <a:latin typeface="+mn-lt"/>
                <a:ea typeface="+mn-ea"/>
                <a:cs typeface="+mn-cs"/>
              </a:rPr>
            </a:br>
            <a:endParaRPr lang="en-US" sz="1700" kern="1200" dirty="0">
              <a:solidFill>
                <a:schemeClr val="tx1"/>
              </a:solidFill>
              <a:latin typeface="+mn-lt"/>
              <a:ea typeface="+mn-ea"/>
              <a:cs typeface="+mn-cs"/>
            </a:endParaRPr>
          </a:p>
        </p:txBody>
      </p:sp>
      <p:pic>
        <p:nvPicPr>
          <p:cNvPr id="1028" name="Picture 4" descr="https://lh3.googleusercontent.com/p0fkEvN4k9t1OBwR7EdltKiSoH6V2_wAqSjOYjvrpx17KyCxMEEdRh-pxjtpLTctacmS1Z0sA24YRz0bstswUnkB04vBOfHbsVQbMIPl_xJR-BtBN4dD8mRmcpHGqmDzkvCH6UK-">
            <a:extLst>
              <a:ext uri="{FF2B5EF4-FFF2-40B4-BE49-F238E27FC236}">
                <a16:creationId xmlns:a16="http://schemas.microsoft.com/office/drawing/2014/main" id="{7DAE9F69-F7D7-4052-932D-954BE6CAA9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8915" y="321176"/>
            <a:ext cx="1615380" cy="21902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mXo7fnQGP7doos-4386qFusoI1WpFj5GTfbpxIVQPzZ0yVFRY9DGEZBX6xGX2-Wi6EhkGod9-GBezni6hFBEPMGg9PYfahJiSwszF6bSXGATZUZRTfriLzOg38s9Y1g0XUQXsG8M">
            <a:extLst>
              <a:ext uri="{FF2B5EF4-FFF2-40B4-BE49-F238E27FC236}">
                <a16:creationId xmlns:a16="http://schemas.microsoft.com/office/drawing/2014/main" id="{2DE13D32-6CE3-4024-A0B9-41C68277E3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16212" y="341055"/>
            <a:ext cx="2555747" cy="215108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3.googleusercontent.com/SEX-7yQ-scpYZGy7mqxGKmPMkHlLLHn5zsl0zwnsf23DkpXCdncAZlnqNJemFcpxwlxXPFlea2zHQQmvH3TBTOP-DyqWs1MkG_60QDQWMj1NfFAxdWlVa132nbGoRia772Uv1qu8">
            <a:extLst>
              <a:ext uri="{FF2B5EF4-FFF2-40B4-BE49-F238E27FC236}">
                <a16:creationId xmlns:a16="http://schemas.microsoft.com/office/drawing/2014/main" id="{88A140D9-432D-403C-AE67-31DA0476951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8732" y="3365648"/>
            <a:ext cx="5433229" cy="229738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F274079-3888-4C7A-A34D-3A3EFED152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D581BC7-E183-40DB-AC97-C19EA4EB8894}" type="slidenum">
              <a:rPr lang="en-US" sz="1200" kern="1200" noProof="0" smtClean="0">
                <a:solidFill>
                  <a:schemeClr val="tx1">
                    <a:tint val="75000"/>
                  </a:schemeClr>
                </a:solidFill>
                <a:latin typeface="+mn-lt"/>
                <a:ea typeface="+mn-ea"/>
                <a:cs typeface="+mn-cs"/>
              </a:rPr>
              <a:pPr algn="r">
                <a:spcAft>
                  <a:spcPts val="600"/>
                </a:spcAft>
              </a:pPr>
              <a:t>9</a:t>
            </a:fld>
            <a:endParaRPr lang="en-US" sz="1200" kern="1200" noProof="0">
              <a:solidFill>
                <a:schemeClr val="tx1">
                  <a:tint val="75000"/>
                </a:schemeClr>
              </a:solidFill>
              <a:latin typeface="+mn-lt"/>
              <a:ea typeface="+mn-ea"/>
              <a:cs typeface="+mn-cs"/>
            </a:endParaRPr>
          </a:p>
        </p:txBody>
      </p:sp>
    </p:spTree>
    <p:extLst>
      <p:ext uri="{BB962C8B-B14F-4D97-AF65-F5344CB8AC3E}">
        <p14:creationId xmlns:p14="http://schemas.microsoft.com/office/powerpoint/2010/main" val="4239729863"/>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purl.org/dc/term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Gill Sans MT</vt:lpstr>
      <vt:lpstr>Segoe UI Light</vt:lpstr>
      <vt:lpstr>Office Theme</vt:lpstr>
      <vt:lpstr>Utilizing Big Data</vt:lpstr>
      <vt:lpstr>OUTLINE</vt:lpstr>
      <vt:lpstr>INTRODUCTION</vt:lpstr>
      <vt:lpstr>CTEC 128 SCENARIO</vt:lpstr>
      <vt:lpstr>WORLD FOOD PRODCTION OBJECTIVE</vt:lpstr>
      <vt:lpstr>WRANGLED DATA SET</vt:lpstr>
      <vt:lpstr>NARROWING DATA</vt:lpstr>
      <vt:lpstr>DATAQUEST </vt:lpstr>
      <vt:lpstr>JUPYTER TUTORIAL</vt:lpstr>
      <vt:lpstr>MATPLOTLIB TUTORIAL</vt:lpstr>
      <vt:lpstr>PYTHON PANDAS TUTORIAL</vt:lpstr>
      <vt:lpstr>WHAT IS  VISUALIZATION?</vt:lpstr>
      <vt:lpstr>BAR GRAPH</vt:lpstr>
      <vt:lpstr>CONTINUED…</vt:lpstr>
      <vt:lpstr>HISTOGRAM</vt:lpstr>
      <vt:lpstr>SCATTERPLOT</vt:lpstr>
      <vt:lpstr>PIE CHART</vt:lpstr>
      <vt:lpstr>STACK/AREA PLOT</vt:lpstr>
      <vt:lpstr>MULTIPLOT GRAPH</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2019-10-17T16:48:50Z</dcterms:created>
  <dcterms:modified xsi:type="dcterms:W3CDTF">2019-10-17T17:08:46Z</dcterms:modified>
</cp:coreProperties>
</file>