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0d267cb7d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0d267cb7d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0d267cb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0d267cb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0d267cb7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0d267cb7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0d267cb7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0d267cb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0d267cb7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0d267cb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52a9b00f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52a9b00f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0d267cb7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0d267cb7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52a9b00f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52a9b00f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52a9b00f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52a9b00f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52a9b00f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52a9b00f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52a9b00f8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52a9b00f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52a9b00f8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52a9b00f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0d3b0bc3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0d3b0bc3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bizjournals.com/bizjournals/on-numbers/scott-thomas/2011/07/china-india-and-us-are-top-3-population.h"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treehugger.com/sustainable-agriculture/5-ways-improve-global-food-security.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D4D4D"/>
            </a:gs>
            <a:gs pos="100000">
              <a:srgbClr val="000000"/>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World Food Production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(Group 2) Sargent, Wirsing, Mayo, Wright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Calibri"/>
                <a:ea typeface="Calibri"/>
                <a:cs typeface="Calibri"/>
                <a:sym typeface="Calibri"/>
              </a:rPr>
              <a:t>Projected Population Growth</a:t>
            </a:r>
            <a:endParaRPr>
              <a:latin typeface="Calibri"/>
              <a:ea typeface="Calibri"/>
              <a:cs typeface="Calibri"/>
              <a:sym typeface="Calibri"/>
            </a:endParaRPr>
          </a:p>
        </p:txBody>
      </p:sp>
      <p:sp>
        <p:nvSpPr>
          <p:cNvPr id="124" name="Google Shape;124;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3F3F3"/>
              </a:buClr>
              <a:buSzPts val="1200"/>
              <a:buFont typeface="Calibri"/>
              <a:buChar char="●"/>
            </a:pPr>
            <a:r>
              <a:rPr lang="en">
                <a:solidFill>
                  <a:srgbClr val="F3F3F3"/>
                </a:solidFill>
                <a:latin typeface="Calibri"/>
                <a:ea typeface="Calibri"/>
                <a:cs typeface="Calibri"/>
                <a:sym typeface="Calibri"/>
              </a:rPr>
              <a:t>New estimates from the U.S. Census Bureau put China in the lead with 1.34 billion residents, followed by India with 1.19 billion. The United States is a distant third with 311.1 million people.</a:t>
            </a:r>
            <a:endParaRPr>
              <a:solidFill>
                <a:srgbClr val="F3F3F3"/>
              </a:solidFill>
              <a:latin typeface="Calibri"/>
              <a:ea typeface="Calibri"/>
              <a:cs typeface="Calibri"/>
              <a:sym typeface="Calibri"/>
            </a:endParaRPr>
          </a:p>
          <a:p>
            <a:pPr marL="457200" lvl="0" indent="-317500" algn="l" rtl="0">
              <a:spcBef>
                <a:spcPts val="0"/>
              </a:spcBef>
              <a:spcAft>
                <a:spcPts val="0"/>
              </a:spcAft>
              <a:buClr>
                <a:srgbClr val="F3F3F3"/>
              </a:buClr>
              <a:buSzPts val="1400"/>
              <a:buFont typeface="Calibri"/>
              <a:buChar char="●"/>
            </a:pPr>
            <a:r>
              <a:rPr lang="en">
                <a:solidFill>
                  <a:srgbClr val="F3F3F3"/>
                </a:solidFill>
                <a:latin typeface="Calibri"/>
                <a:ea typeface="Calibri"/>
                <a:cs typeface="Calibri"/>
                <a:sym typeface="Calibri"/>
              </a:rPr>
              <a:t>The bureau envisions India taking the worldwide lead by 2050, when its estimated population will be 1.66 billion. The comparable 2050 projections for China and the United States are 1.30 billion and 422.6 million, respectively.</a:t>
            </a:r>
            <a:endParaRPr/>
          </a:p>
        </p:txBody>
      </p:sp>
      <p:pic>
        <p:nvPicPr>
          <p:cNvPr id="125" name="Google Shape;125;p22"/>
          <p:cNvPicPr preferRelativeResize="0"/>
          <p:nvPr/>
        </p:nvPicPr>
        <p:blipFill>
          <a:blip r:embed="rId3">
            <a:alphaModFix/>
          </a:blip>
          <a:stretch>
            <a:fillRect/>
          </a:stretch>
        </p:blipFill>
        <p:spPr>
          <a:xfrm>
            <a:off x="3119700" y="764925"/>
            <a:ext cx="5719501" cy="38040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Answering the Final Research Questions</a:t>
            </a:r>
            <a:endParaRPr>
              <a:latin typeface="Calibri"/>
              <a:ea typeface="Calibri"/>
              <a:cs typeface="Calibri"/>
              <a:sym typeface="Calibri"/>
            </a:endParaRPr>
          </a:p>
        </p:txBody>
      </p:sp>
      <p:sp>
        <p:nvSpPr>
          <p:cNvPr id="131" name="Google Shape;13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u="sng">
                <a:latin typeface="Calibri"/>
                <a:ea typeface="Calibri"/>
                <a:cs typeface="Calibri"/>
                <a:sym typeface="Calibri"/>
              </a:rPr>
              <a:t>What did we learn from the data analysis?</a:t>
            </a:r>
            <a:endParaRPr u="sng">
              <a:latin typeface="Calibri"/>
              <a:ea typeface="Calibri"/>
              <a:cs typeface="Calibri"/>
              <a:sym typeface="Calibri"/>
            </a:endParaRPr>
          </a:p>
          <a:p>
            <a:pPr marL="457200" lvl="0" indent="-342900" algn="l" rtl="0">
              <a:spcBef>
                <a:spcPts val="1600"/>
              </a:spcBef>
              <a:spcAft>
                <a:spcPts val="0"/>
              </a:spcAft>
              <a:buSzPts val="1800"/>
              <a:buFont typeface="Calibri"/>
              <a:buChar char="●"/>
            </a:pPr>
            <a:r>
              <a:rPr lang="en">
                <a:latin typeface="Calibri"/>
                <a:ea typeface="Calibri"/>
                <a:cs typeface="Calibri"/>
                <a:sym typeface="Calibri"/>
              </a:rPr>
              <a:t>We learned that U.S, India and China are growing at rapid rates</a:t>
            </a:r>
            <a:endParaRPr>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a:latin typeface="Calibri"/>
                <a:ea typeface="Calibri"/>
                <a:cs typeface="Calibri"/>
                <a:sym typeface="Calibri"/>
              </a:rPr>
              <a:t>We learned also from the data analysis is that as our nation grows the food production will have to grow tremendously as well.</a:t>
            </a:r>
            <a:endParaRPr>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a:latin typeface="Calibri"/>
                <a:ea typeface="Calibri"/>
                <a:cs typeface="Calibri"/>
                <a:sym typeface="Calibri"/>
              </a:rPr>
              <a:t>That food production would have to increase at a faster rate than the growth of the nation to keep up.</a:t>
            </a:r>
            <a:endParaRPr>
              <a:latin typeface="Calibri"/>
              <a:ea typeface="Calibri"/>
              <a:cs typeface="Calibri"/>
              <a:sym typeface="Calibri"/>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pic>
        <p:nvPicPr>
          <p:cNvPr id="132" name="Google Shape;132;p23"/>
          <p:cNvPicPr preferRelativeResize="0"/>
          <p:nvPr/>
        </p:nvPicPr>
        <p:blipFill>
          <a:blip r:embed="rId3">
            <a:alphaModFix/>
          </a:blip>
          <a:stretch>
            <a:fillRect/>
          </a:stretch>
        </p:blipFill>
        <p:spPr>
          <a:xfrm>
            <a:off x="7416750" y="3557075"/>
            <a:ext cx="1727249" cy="158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Final Recommendations</a:t>
            </a:r>
            <a:endParaRPr>
              <a:latin typeface="Calibri"/>
              <a:ea typeface="Calibri"/>
              <a:cs typeface="Calibri"/>
              <a:sym typeface="Calibri"/>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u="sng">
                <a:latin typeface="Calibri"/>
                <a:ea typeface="Calibri"/>
                <a:cs typeface="Calibri"/>
                <a:sym typeface="Calibri"/>
              </a:rPr>
              <a:t>What are the recommendations?</a:t>
            </a:r>
            <a:endParaRPr u="sng">
              <a:latin typeface="Calibri"/>
              <a:ea typeface="Calibri"/>
              <a:cs typeface="Calibri"/>
              <a:sym typeface="Calibri"/>
            </a:endParaRPr>
          </a:p>
          <a:p>
            <a:pPr marL="457200" lvl="0" indent="-342900" algn="l" rtl="0">
              <a:spcBef>
                <a:spcPts val="1600"/>
              </a:spcBef>
              <a:spcAft>
                <a:spcPts val="0"/>
              </a:spcAft>
              <a:buSzPts val="1800"/>
              <a:buFont typeface="Calibri"/>
              <a:buChar char="●"/>
            </a:pPr>
            <a:r>
              <a:rPr lang="en">
                <a:latin typeface="Calibri"/>
                <a:ea typeface="Calibri"/>
                <a:cs typeface="Calibri"/>
                <a:sym typeface="Calibri"/>
              </a:rPr>
              <a:t>To alleviate this crisis we can begin to grow better crops, simply eat less meat, and target food for direct consumption. (Crops are not always used for food for humans, they are also used for things like oil, clothes,plastic and cosmetics.)</a:t>
            </a:r>
            <a:endParaRPr>
              <a:latin typeface="Calibri"/>
              <a:ea typeface="Calibri"/>
              <a:cs typeface="Calibri"/>
              <a:sym typeface="Calibri"/>
            </a:endParaRPr>
          </a:p>
          <a:p>
            <a:pPr marL="457200" lvl="0" indent="0" algn="l" rtl="0">
              <a:spcBef>
                <a:spcPts val="1600"/>
              </a:spcBef>
              <a:spcAft>
                <a:spcPts val="0"/>
              </a:spcAft>
              <a:buNone/>
            </a:pPr>
            <a:r>
              <a:rPr lang="en" u="sng">
                <a:latin typeface="Calibri"/>
                <a:ea typeface="Calibri"/>
                <a:cs typeface="Calibri"/>
                <a:sym typeface="Calibri"/>
              </a:rPr>
              <a:t>Suggestions for future research</a:t>
            </a:r>
            <a:endParaRPr u="sng">
              <a:latin typeface="Calibri"/>
              <a:ea typeface="Calibri"/>
              <a:cs typeface="Calibri"/>
              <a:sym typeface="Calibri"/>
            </a:endParaRPr>
          </a:p>
          <a:p>
            <a:pPr marL="457200" lvl="0" indent="-342900" algn="l" rtl="0">
              <a:spcBef>
                <a:spcPts val="1600"/>
              </a:spcBef>
              <a:spcAft>
                <a:spcPts val="0"/>
              </a:spcAft>
              <a:buSzPts val="1800"/>
              <a:buFont typeface="Calibri"/>
              <a:buChar char="●"/>
            </a:pPr>
            <a:r>
              <a:rPr lang="en">
                <a:latin typeface="Calibri"/>
                <a:ea typeface="Calibri"/>
                <a:cs typeface="Calibri"/>
                <a:sym typeface="Calibri"/>
              </a:rPr>
              <a:t>The food and dietary behavior of humans. We believe that a good percentage of humans just eat too much food.</a:t>
            </a:r>
            <a:endParaRPr>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a:latin typeface="Calibri"/>
                <a:ea typeface="Calibri"/>
                <a:cs typeface="Calibri"/>
                <a:sym typeface="Calibri"/>
              </a:rPr>
              <a:t>Research if there can be a link between technology and food</a:t>
            </a:r>
            <a:endParaRPr>
              <a:latin typeface="Calibri"/>
              <a:ea typeface="Calibri"/>
              <a:cs typeface="Calibri"/>
              <a:sym typeface="Calibri"/>
            </a:endParaRPr>
          </a:p>
          <a:p>
            <a:pPr marL="457200" lvl="0" indent="0" algn="l" rtl="0">
              <a:spcBef>
                <a:spcPts val="1600"/>
              </a:spcBef>
              <a:spcAft>
                <a:spcPts val="1600"/>
              </a:spcAft>
              <a:buNone/>
            </a:pP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Data Science Discussion</a:t>
            </a:r>
            <a:endParaRPr>
              <a:latin typeface="Calibri"/>
              <a:ea typeface="Calibri"/>
              <a:cs typeface="Calibri"/>
              <a:sym typeface="Calibri"/>
            </a:endParaRPr>
          </a:p>
        </p:txBody>
      </p:sp>
      <p:sp>
        <p:nvSpPr>
          <p:cNvPr id="144" name="Google Shape;14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a:latin typeface="Calibri"/>
                <a:ea typeface="Calibri"/>
                <a:cs typeface="Calibri"/>
                <a:sym typeface="Calibri"/>
              </a:rPr>
              <a:t>What did the data science process teach us?</a:t>
            </a:r>
            <a:endParaRPr>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a:latin typeface="Calibri"/>
                <a:ea typeface="Calibri"/>
                <a:cs typeface="Calibri"/>
                <a:sym typeface="Calibri"/>
              </a:rPr>
              <a:t>What we enjoyed</a:t>
            </a:r>
            <a:endParaRPr>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a:latin typeface="Calibri"/>
                <a:ea typeface="Calibri"/>
                <a:cs typeface="Calibri"/>
                <a:sym typeface="Calibri"/>
              </a:rPr>
              <a:t>What we did not enjoy</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Sources</a:t>
            </a:r>
            <a:endParaRPr>
              <a:latin typeface="Calibri"/>
              <a:ea typeface="Calibri"/>
              <a:cs typeface="Calibri"/>
              <a:sym typeface="Calibri"/>
            </a:endParaRPr>
          </a:p>
        </p:txBody>
      </p:sp>
      <p:sp>
        <p:nvSpPr>
          <p:cNvPr id="150" name="Google Shape;150;p26"/>
          <p:cNvSpPr txBox="1">
            <a:spLocks noGrp="1"/>
          </p:cNvSpPr>
          <p:nvPr>
            <p:ph type="body" idx="1"/>
          </p:nvPr>
        </p:nvSpPr>
        <p:spPr>
          <a:xfrm>
            <a:off x="0" y="1152475"/>
            <a:ext cx="914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alibri"/>
                <a:ea typeface="Calibri"/>
                <a:cs typeface="Calibri"/>
                <a:sym typeface="Calibri"/>
              </a:rPr>
              <a:t>Gmo, and Gmo. “The Enormous Challenge Of Sustainably Feeding An Expanding Population.” </a:t>
            </a:r>
            <a:r>
              <a:rPr lang="en" sz="1200" i="1">
                <a:solidFill>
                  <a:srgbClr val="FFFFFF"/>
                </a:solidFill>
                <a:latin typeface="Calibri"/>
                <a:ea typeface="Calibri"/>
                <a:cs typeface="Calibri"/>
                <a:sym typeface="Calibri"/>
              </a:rPr>
              <a:t>Medium</a:t>
            </a:r>
            <a:r>
              <a:rPr lang="en" sz="1200">
                <a:solidFill>
                  <a:srgbClr val="FFFFFF"/>
                </a:solidFill>
                <a:latin typeface="Calibri"/>
                <a:ea typeface="Calibri"/>
                <a:cs typeface="Calibri"/>
                <a:sym typeface="Calibri"/>
              </a:rPr>
              <a:t>, Medium, 12 June 2017, </a:t>
            </a:r>
            <a:endParaRPr sz="1200">
              <a:solidFill>
                <a:srgbClr val="FFFFFF"/>
              </a:solidFill>
              <a:latin typeface="Calibri"/>
              <a:ea typeface="Calibri"/>
              <a:cs typeface="Calibri"/>
              <a:sym typeface="Calibri"/>
            </a:endParaRPr>
          </a:p>
          <a:p>
            <a:pPr marL="0" lvl="0" indent="457200" algn="l" rtl="0">
              <a:spcBef>
                <a:spcPts val="1600"/>
              </a:spcBef>
              <a:spcAft>
                <a:spcPts val="0"/>
              </a:spcAft>
              <a:buNone/>
            </a:pPr>
            <a:r>
              <a:rPr lang="en" sz="1200">
                <a:solidFill>
                  <a:srgbClr val="FFFFFF"/>
                </a:solidFill>
                <a:latin typeface="Calibri"/>
                <a:ea typeface="Calibri"/>
                <a:cs typeface="Calibri"/>
                <a:sym typeface="Calibri"/>
              </a:rPr>
              <a:t>medium.com/@gmoanswers/challenge-sustainably-feeding-expanding-population-33bcee94757c.</a:t>
            </a:r>
            <a:endParaRPr sz="1200">
              <a:solidFill>
                <a:srgbClr val="FFFFFF"/>
              </a:solidFill>
              <a:latin typeface="Calibri"/>
              <a:ea typeface="Calibri"/>
              <a:cs typeface="Calibri"/>
              <a:sym typeface="Calibri"/>
            </a:endParaRPr>
          </a:p>
          <a:p>
            <a:pPr marL="0" lvl="0" indent="0" algn="l" rtl="0">
              <a:spcBef>
                <a:spcPts val="1600"/>
              </a:spcBef>
              <a:spcAft>
                <a:spcPts val="0"/>
              </a:spcAft>
              <a:buNone/>
            </a:pPr>
            <a:r>
              <a:rPr lang="en" sz="1200">
                <a:solidFill>
                  <a:srgbClr val="FFFFFF"/>
                </a:solidFill>
                <a:latin typeface="Calibri"/>
                <a:ea typeface="Calibri"/>
                <a:cs typeface="Calibri"/>
                <a:sym typeface="Calibri"/>
              </a:rPr>
              <a:t>Thomas,Scott.</a:t>
            </a:r>
            <a:r>
              <a:rPr lang="en" sz="1200" i="1">
                <a:solidFill>
                  <a:srgbClr val="FFFFFF"/>
                </a:solidFill>
                <a:latin typeface="Calibri"/>
                <a:ea typeface="Calibri"/>
                <a:cs typeface="Calibri"/>
                <a:sym typeface="Calibri"/>
              </a:rPr>
              <a:t>Bizjournals.com</a:t>
            </a:r>
            <a:r>
              <a:rPr lang="en" sz="1200">
                <a:solidFill>
                  <a:srgbClr val="FFFFFF"/>
                </a:solidFill>
                <a:latin typeface="Calibri"/>
                <a:ea typeface="Calibri"/>
                <a:cs typeface="Calibri"/>
                <a:sym typeface="Calibri"/>
              </a:rPr>
              <a:t>,</a:t>
            </a:r>
            <a:r>
              <a:rPr lang="en" sz="1200" u="sng">
                <a:solidFill>
                  <a:schemeClr val="hlink"/>
                </a:solidFill>
                <a:latin typeface="Calibri"/>
                <a:ea typeface="Calibri"/>
                <a:cs typeface="Calibri"/>
                <a:sym typeface="Calibri"/>
                <a:hlinkClick r:id="rId3"/>
              </a:rPr>
              <a:t>www.bizjournals.com/bizjournals/on-numbers/scott-thomas/2011/07/china-india-and-us-are-top-3-population.h</a:t>
            </a:r>
            <a:endParaRPr sz="1200">
              <a:solidFill>
                <a:srgbClr val="FFFFFF"/>
              </a:solidFill>
              <a:latin typeface="Calibri"/>
              <a:ea typeface="Calibri"/>
              <a:cs typeface="Calibri"/>
              <a:sym typeface="Calibri"/>
            </a:endParaRPr>
          </a:p>
          <a:p>
            <a:pPr marL="0" lvl="0" indent="457200" algn="l" rtl="0">
              <a:spcBef>
                <a:spcPts val="1600"/>
              </a:spcBef>
              <a:spcAft>
                <a:spcPts val="0"/>
              </a:spcAft>
              <a:buNone/>
            </a:pPr>
            <a:r>
              <a:rPr lang="en" sz="1200">
                <a:solidFill>
                  <a:srgbClr val="FFFFFF"/>
                </a:solidFill>
                <a:latin typeface="Calibri"/>
                <a:ea typeface="Calibri"/>
                <a:cs typeface="Calibri"/>
                <a:sym typeface="Calibri"/>
              </a:rPr>
              <a:t>Tml.</a:t>
            </a:r>
            <a:endParaRPr sz="1200">
              <a:solidFill>
                <a:srgbClr val="FFFFFF"/>
              </a:solidFill>
              <a:latin typeface="Calibri"/>
              <a:ea typeface="Calibri"/>
              <a:cs typeface="Calibri"/>
              <a:sym typeface="Calibri"/>
            </a:endParaRPr>
          </a:p>
          <a:p>
            <a:pPr marL="0" lvl="0" indent="0" algn="l" rtl="0">
              <a:spcBef>
                <a:spcPts val="1600"/>
              </a:spcBef>
              <a:spcAft>
                <a:spcPts val="1600"/>
              </a:spcAft>
              <a:buNone/>
            </a:pPr>
            <a:r>
              <a:rPr lang="en" sz="1100" u="sng">
                <a:solidFill>
                  <a:schemeClr val="hlink"/>
                </a:solidFill>
                <a:hlinkClick r:id="rId4"/>
              </a:rPr>
              <a:t>https://www.treehugger.com/sustainable-agriculture/5-ways-improve-global-food-security.html</a:t>
            </a:r>
            <a:endParaRPr sz="12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 Problem</a:t>
            </a:r>
            <a:endParaRPr>
              <a:latin typeface="Calibri"/>
              <a:ea typeface="Calibri"/>
              <a:cs typeface="Calibri"/>
              <a:sym typeface="Calibri"/>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FFFFFF"/>
              </a:buClr>
              <a:buSzPts val="1800"/>
              <a:buChar char="●"/>
            </a:pPr>
            <a:r>
              <a:rPr lang="en">
                <a:solidFill>
                  <a:srgbClr val="FFFFFF"/>
                </a:solidFill>
                <a:latin typeface="Calibri"/>
                <a:ea typeface="Calibri"/>
                <a:cs typeface="Calibri"/>
                <a:sym typeface="Calibri"/>
              </a:rPr>
              <a:t>According to the United Nations Food and Agriculture Organization (FAO), by 2050, our world population is expected to grow from 7.3 billion today to 9.7 billion.</a:t>
            </a:r>
            <a:endParaRPr>
              <a:solidFill>
                <a:srgbClr val="FFFFFF"/>
              </a:solidFill>
              <a:latin typeface="Calibri"/>
              <a:ea typeface="Calibri"/>
              <a:cs typeface="Calibri"/>
              <a:sym typeface="Calibri"/>
            </a:endParaRPr>
          </a:p>
          <a:p>
            <a:pPr marL="457200" lvl="0" indent="0" algn="l" rtl="0">
              <a:lnSpc>
                <a:spcPct val="100000"/>
              </a:lnSpc>
              <a:spcBef>
                <a:spcPts val="0"/>
              </a:spcBef>
              <a:spcAft>
                <a:spcPts val="0"/>
              </a:spcAft>
              <a:buNone/>
            </a:pPr>
            <a:endParaRPr>
              <a:solidFill>
                <a:srgbClr val="FFFFFF"/>
              </a:solidFill>
              <a:latin typeface="Calibri"/>
              <a:ea typeface="Calibri"/>
              <a:cs typeface="Calibri"/>
              <a:sym typeface="Calibri"/>
            </a:endParaRPr>
          </a:p>
          <a:p>
            <a:pPr marL="457200" lvl="0" indent="-342900" algn="l" rtl="0">
              <a:lnSpc>
                <a:spcPct val="100000"/>
              </a:lnSpc>
              <a:spcBef>
                <a:spcPts val="0"/>
              </a:spcBef>
              <a:spcAft>
                <a:spcPts val="0"/>
              </a:spcAft>
              <a:buClr>
                <a:srgbClr val="FFFFFF"/>
              </a:buClr>
              <a:buSzPts val="1800"/>
              <a:buChar char="●"/>
            </a:pPr>
            <a:r>
              <a:rPr lang="en">
                <a:solidFill>
                  <a:srgbClr val="FFFFFF"/>
                </a:solidFill>
                <a:latin typeface="Calibri"/>
                <a:ea typeface="Calibri"/>
                <a:cs typeface="Calibri"/>
                <a:sym typeface="Calibri"/>
              </a:rPr>
              <a:t>Food production will have to increase by 70% if we are to feed everyone.</a:t>
            </a:r>
            <a:endParaRPr>
              <a:solidFill>
                <a:srgbClr val="FFFFFF"/>
              </a:solidFill>
              <a:latin typeface="Calibri"/>
              <a:ea typeface="Calibri"/>
              <a:cs typeface="Calibri"/>
              <a:sym typeface="Calibri"/>
            </a:endParaRPr>
          </a:p>
          <a:p>
            <a:pPr marL="0" lvl="0" indent="0" algn="l" rtl="0">
              <a:lnSpc>
                <a:spcPct val="100000"/>
              </a:lnSpc>
              <a:spcBef>
                <a:spcPts val="0"/>
              </a:spcBef>
              <a:spcAft>
                <a:spcPts val="0"/>
              </a:spcAft>
              <a:buNone/>
            </a:pPr>
            <a:endParaRPr>
              <a:solidFill>
                <a:srgbClr val="FFFFFF"/>
              </a:solidFill>
              <a:latin typeface="Calibri"/>
              <a:ea typeface="Calibri"/>
              <a:cs typeface="Calibri"/>
              <a:sym typeface="Calibri"/>
            </a:endParaRPr>
          </a:p>
          <a:p>
            <a:pPr marL="457200" lvl="0" indent="-342900" algn="l" rtl="0">
              <a:lnSpc>
                <a:spcPct val="100000"/>
              </a:lnSpc>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This presents an enormous challenge and creates the need to find sustainable ways to grow food to feed this expanding population.</a:t>
            </a:r>
            <a:endParaRPr>
              <a:solidFill>
                <a:srgbClr val="FFFFFF"/>
              </a:solidFill>
              <a:latin typeface="Calibri"/>
              <a:ea typeface="Calibri"/>
              <a:cs typeface="Calibri"/>
              <a:sym typeface="Calibri"/>
            </a:endParaRPr>
          </a:p>
        </p:txBody>
      </p:sp>
      <p:pic>
        <p:nvPicPr>
          <p:cNvPr id="62" name="Google Shape;62;p14"/>
          <p:cNvPicPr preferRelativeResize="0"/>
          <p:nvPr/>
        </p:nvPicPr>
        <p:blipFill>
          <a:blip r:embed="rId3">
            <a:alphaModFix/>
          </a:blip>
          <a:stretch>
            <a:fillRect/>
          </a:stretch>
        </p:blipFill>
        <p:spPr>
          <a:xfrm>
            <a:off x="6246550" y="3123275"/>
            <a:ext cx="3160450" cy="233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Calibri"/>
              <a:buChar char="●"/>
            </a:pPr>
            <a:r>
              <a:rPr lang="en" sz="1400">
                <a:solidFill>
                  <a:srgbClr val="FFFFFF"/>
                </a:solidFill>
                <a:latin typeface="Calibri"/>
                <a:ea typeface="Calibri"/>
                <a:cs typeface="Calibri"/>
                <a:sym typeface="Calibri"/>
              </a:rPr>
              <a:t>Just like the challenge is enormous, the solutions and approaches we employ to tackle this challenge and achieve food security must be broad.</a:t>
            </a:r>
            <a:endParaRPr sz="1400">
              <a:solidFill>
                <a:srgbClr val="FFFFFF"/>
              </a:solidFill>
              <a:latin typeface="Calibri"/>
              <a:ea typeface="Calibri"/>
              <a:cs typeface="Calibri"/>
              <a:sym typeface="Calibri"/>
            </a:endParaRPr>
          </a:p>
        </p:txBody>
      </p:sp>
      <p:pic>
        <p:nvPicPr>
          <p:cNvPr id="68" name="Google Shape;68;p15"/>
          <p:cNvPicPr preferRelativeResize="0"/>
          <p:nvPr/>
        </p:nvPicPr>
        <p:blipFill>
          <a:blip r:embed="rId3">
            <a:alphaModFix/>
          </a:blip>
          <a:stretch>
            <a:fillRect/>
          </a:stretch>
        </p:blipFill>
        <p:spPr>
          <a:xfrm>
            <a:off x="3557050" y="863550"/>
            <a:ext cx="5267475" cy="3416400"/>
          </a:xfrm>
          <a:prstGeom prst="rect">
            <a:avLst/>
          </a:prstGeom>
          <a:noFill/>
          <a:ln>
            <a:noFill/>
          </a:ln>
        </p:spPr>
      </p:pic>
      <p:sp>
        <p:nvSpPr>
          <p:cNvPr id="69" name="Google Shape;69;p15"/>
          <p:cNvSpPr txBox="1"/>
          <p:nvPr/>
        </p:nvSpPr>
        <p:spPr>
          <a:xfrm>
            <a:off x="4940025" y="179525"/>
            <a:ext cx="3071700" cy="5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rPr>
              <a:t>Problem Visual</a:t>
            </a: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Concept Map</a:t>
            </a:r>
            <a:endParaRPr>
              <a:latin typeface="Calibri"/>
              <a:ea typeface="Calibri"/>
              <a:cs typeface="Calibri"/>
              <a:sym typeface="Calibri"/>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6" name="Google Shape;76;p16"/>
          <p:cNvPicPr preferRelativeResize="0"/>
          <p:nvPr/>
        </p:nvPicPr>
        <p:blipFill>
          <a:blip r:embed="rId3">
            <a:alphaModFix/>
          </a:blip>
          <a:stretch>
            <a:fillRect/>
          </a:stretch>
        </p:blipFill>
        <p:spPr>
          <a:xfrm>
            <a:off x="2419863" y="95250"/>
            <a:ext cx="5419725" cy="495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Preliminary Research Questions</a:t>
            </a:r>
            <a:endParaRPr>
              <a:latin typeface="Calibri"/>
              <a:ea typeface="Calibri"/>
              <a:cs typeface="Calibri"/>
              <a:sym typeface="Calibri"/>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Why is there going to be such a population boost in 31 years?</a:t>
            </a:r>
            <a:endParaRPr>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What do the world’s highest producing food countries produce and how?</a:t>
            </a:r>
            <a:endParaRPr>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How much space do we need to farm and distribute the food?</a:t>
            </a:r>
            <a:endParaRPr>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Why is it that some of the largest countries in the world produce very little food?</a:t>
            </a:r>
            <a:endParaRPr>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What kinds of foods are being produced and the easiest to grow?</a:t>
            </a:r>
            <a:endParaRPr>
              <a:solidFill>
                <a:srgbClr val="FFFFFF"/>
              </a:solidFill>
              <a:latin typeface="Calibri"/>
              <a:ea typeface="Calibri"/>
              <a:cs typeface="Calibri"/>
              <a:sym typeface="Calibri"/>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Unwrangled Data Set</a:t>
            </a:r>
            <a:endParaRPr>
              <a:latin typeface="Calibri"/>
              <a:ea typeface="Calibri"/>
              <a:cs typeface="Calibri"/>
              <a:sym typeface="Calibri"/>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9" name="Google Shape;89;p18"/>
          <p:cNvPicPr preferRelativeResize="0"/>
          <p:nvPr/>
        </p:nvPicPr>
        <p:blipFill>
          <a:blip r:embed="rId3">
            <a:alphaModFix/>
          </a:blip>
          <a:stretch>
            <a:fillRect/>
          </a:stretch>
        </p:blipFill>
        <p:spPr>
          <a:xfrm>
            <a:off x="311700" y="1479413"/>
            <a:ext cx="5040601" cy="2762525"/>
          </a:xfrm>
          <a:prstGeom prst="rect">
            <a:avLst/>
          </a:prstGeom>
          <a:noFill/>
          <a:ln>
            <a:noFill/>
          </a:ln>
        </p:spPr>
      </p:pic>
      <p:sp>
        <p:nvSpPr>
          <p:cNvPr id="90" name="Google Shape;90;p18"/>
          <p:cNvSpPr txBox="1"/>
          <p:nvPr/>
        </p:nvSpPr>
        <p:spPr>
          <a:xfrm>
            <a:off x="5515325" y="1388125"/>
            <a:ext cx="3705900" cy="381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sz="1800">
              <a:solidFill>
                <a:srgbClr val="FFFFFF"/>
              </a:solidFill>
              <a:highlight>
                <a:srgbClr val="FFFFFF"/>
              </a:highlight>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Total number of variables is 64</a:t>
            </a:r>
            <a:endParaRPr sz="1800">
              <a:solidFill>
                <a:srgbClr val="FFFFFF"/>
              </a:solidFill>
              <a:latin typeface="Calibri"/>
              <a:ea typeface="Calibri"/>
              <a:cs typeface="Calibri"/>
              <a:sym typeface="Calibri"/>
            </a:endParaRPr>
          </a:p>
          <a:p>
            <a:pPr marL="0" lvl="0" indent="0" algn="l" rtl="0">
              <a:spcBef>
                <a:spcPts val="0"/>
              </a:spcBef>
              <a:spcAft>
                <a:spcPts val="0"/>
              </a:spcAft>
              <a:buNone/>
            </a:pPr>
            <a:endParaRPr sz="1800">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Total number of observations is close 21,478</a:t>
            </a:r>
            <a:endParaRPr sz="1800">
              <a:solidFill>
                <a:srgbClr val="FFFFFF"/>
              </a:solidFill>
              <a:latin typeface="Calibri"/>
              <a:ea typeface="Calibri"/>
              <a:cs typeface="Calibri"/>
              <a:sym typeface="Calibri"/>
            </a:endParaRPr>
          </a:p>
          <a:p>
            <a:pPr marL="0" lvl="0" indent="0" algn="l" rtl="0">
              <a:spcBef>
                <a:spcPts val="0"/>
              </a:spcBef>
              <a:spcAft>
                <a:spcPts val="0"/>
              </a:spcAft>
              <a:buNone/>
            </a:pPr>
            <a:endParaRPr sz="1800">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 sz="1800">
                <a:solidFill>
                  <a:srgbClr val="FFFFFF"/>
                </a:solidFill>
                <a:latin typeface="Calibri"/>
                <a:ea typeface="Calibri"/>
                <a:cs typeface="Calibri"/>
                <a:sym typeface="Calibri"/>
              </a:rPr>
              <a:t>Purpose, Origin</a:t>
            </a:r>
            <a:endParaRPr sz="18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Wrangled Data Set</a:t>
            </a:r>
            <a:endParaRPr>
              <a:latin typeface="Calibri"/>
              <a:ea typeface="Calibri"/>
              <a:cs typeface="Calibri"/>
              <a:sym typeface="Calibri"/>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7" name="Google Shape;97;p19"/>
          <p:cNvPicPr preferRelativeResize="0"/>
          <p:nvPr/>
        </p:nvPicPr>
        <p:blipFill>
          <a:blip r:embed="rId3">
            <a:alphaModFix/>
          </a:blip>
          <a:stretch>
            <a:fillRect/>
          </a:stretch>
        </p:blipFill>
        <p:spPr>
          <a:xfrm>
            <a:off x="532925" y="1317625"/>
            <a:ext cx="5552524" cy="3086100"/>
          </a:xfrm>
          <a:prstGeom prst="rect">
            <a:avLst/>
          </a:prstGeom>
          <a:noFill/>
          <a:ln>
            <a:noFill/>
          </a:ln>
        </p:spPr>
      </p:pic>
      <p:sp>
        <p:nvSpPr>
          <p:cNvPr id="98" name="Google Shape;98;p19"/>
          <p:cNvSpPr txBox="1"/>
          <p:nvPr/>
        </p:nvSpPr>
        <p:spPr>
          <a:xfrm>
            <a:off x="6258950" y="1338550"/>
            <a:ext cx="2404500" cy="3036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There are categories for each variable as well as variable types.</a:t>
            </a:r>
            <a:endParaRPr>
              <a:solidFill>
                <a:srgbClr val="FFFFFF"/>
              </a:solidFill>
              <a:latin typeface="Calibri"/>
              <a:ea typeface="Calibri"/>
              <a:cs typeface="Calibri"/>
              <a:sym typeface="Calibri"/>
            </a:endParaRPr>
          </a:p>
          <a:p>
            <a:pPr marL="0" lvl="0" indent="0" algn="l" rtl="0">
              <a:spcBef>
                <a:spcPts val="0"/>
              </a:spcBef>
              <a:spcAft>
                <a:spcPts val="0"/>
              </a:spcAft>
              <a:buNone/>
            </a:pPr>
            <a:endParaRPr>
              <a:solidFill>
                <a:srgbClr val="FFFFFF"/>
              </a:solidFill>
              <a:latin typeface="Calibri"/>
              <a:ea typeface="Calibri"/>
              <a:cs typeface="Calibri"/>
              <a:sym typeface="Calibri"/>
            </a:endParaRPr>
          </a:p>
          <a:p>
            <a:pPr marL="457200" lvl="0" indent="-317500" algn="l" rtl="0">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We included headers like variable name, level of measurement and others.</a:t>
            </a:r>
            <a:endParaRPr>
              <a:solidFill>
                <a:srgbClr val="FFFFFF"/>
              </a:solidFill>
              <a:latin typeface="Calibri"/>
              <a:ea typeface="Calibri"/>
              <a:cs typeface="Calibri"/>
              <a:sym typeface="Calibri"/>
            </a:endParaRPr>
          </a:p>
          <a:p>
            <a:pPr marL="0" lvl="0" indent="0" algn="l" rtl="0">
              <a:spcBef>
                <a:spcPts val="0"/>
              </a:spcBef>
              <a:spcAft>
                <a:spcPts val="0"/>
              </a:spcAft>
              <a:buNone/>
            </a:pPr>
            <a:endParaRPr>
              <a:solidFill>
                <a:srgbClr val="FFFFFF"/>
              </a:solidFill>
              <a:latin typeface="Calibri"/>
              <a:ea typeface="Calibri"/>
              <a:cs typeface="Calibri"/>
              <a:sym typeface="Calibri"/>
            </a:endParaRPr>
          </a:p>
          <a:p>
            <a:pPr marL="457200" lvl="0" indent="-317500" algn="l" rtl="0">
              <a:spcBef>
                <a:spcPts val="0"/>
              </a:spcBef>
              <a:spcAft>
                <a:spcPts val="0"/>
              </a:spcAft>
              <a:buClr>
                <a:srgbClr val="FFFFFF"/>
              </a:buClr>
              <a:buSzPts val="1400"/>
              <a:buFont typeface="Calibri"/>
              <a:buChar char="●"/>
            </a:pPr>
            <a:r>
              <a:rPr lang="en">
                <a:solidFill>
                  <a:srgbClr val="FFFFFF"/>
                </a:solidFill>
                <a:latin typeface="Calibri"/>
                <a:ea typeface="Calibri"/>
                <a:cs typeface="Calibri"/>
                <a:sym typeface="Calibri"/>
              </a:rPr>
              <a:t>Mathematical equations were included like mean, minimum and maximum.</a:t>
            </a:r>
            <a:endParaRPr>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311700" y="1735150"/>
            <a:ext cx="8520600" cy="28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a:p>
            <a:pPr marL="457200" lvl="0" indent="-342900" algn="l" rtl="0">
              <a:spcBef>
                <a:spcPts val="1600"/>
              </a:spcBef>
              <a:spcAft>
                <a:spcPts val="0"/>
              </a:spcAft>
              <a:buClr>
                <a:srgbClr val="FFFFFF"/>
              </a:buClr>
              <a:buSzPts val="1800"/>
              <a:buFont typeface="Calibri"/>
              <a:buChar char="●"/>
            </a:pPr>
            <a:r>
              <a:rPr lang="en">
                <a:solidFill>
                  <a:srgbClr val="FFFFFF"/>
                </a:solidFill>
                <a:latin typeface="Calibri"/>
                <a:ea typeface="Calibri"/>
                <a:cs typeface="Calibri"/>
                <a:sym typeface="Calibri"/>
              </a:rPr>
              <a:t>The 4 top food producing countries are China, United States of America, India, Brazil</a:t>
            </a:r>
            <a:endParaRPr>
              <a:solidFill>
                <a:srgbClr val="FFFFFF"/>
              </a:solidFill>
              <a:latin typeface="Calibri"/>
              <a:ea typeface="Calibri"/>
              <a:cs typeface="Calibri"/>
              <a:sym typeface="Calibri"/>
            </a:endParaRPr>
          </a:p>
          <a:p>
            <a:pPr marL="457200" lvl="0" indent="-342900" algn="l" rtl="0">
              <a:spcBef>
                <a:spcPts val="0"/>
              </a:spcBef>
              <a:spcAft>
                <a:spcPts val="0"/>
              </a:spcAft>
              <a:buClr>
                <a:srgbClr val="FFFFFF"/>
              </a:buClr>
              <a:buSzPts val="1800"/>
              <a:buFont typeface="Calibri"/>
              <a:buChar char="●"/>
            </a:pPr>
            <a:r>
              <a:rPr lang="en">
                <a:solidFill>
                  <a:srgbClr val="FFFFFF"/>
                </a:solidFill>
                <a:latin typeface="Calibri"/>
                <a:ea typeface="Calibri"/>
                <a:cs typeface="Calibri"/>
                <a:sym typeface="Calibri"/>
              </a:rPr>
              <a:t>China, India and the United States are also the top 3 in the world population</a:t>
            </a:r>
            <a:endParaRPr>
              <a:solidFill>
                <a:srgbClr val="FFFFFF"/>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a:solidFill>
                  <a:srgbClr val="FFFFFF"/>
                </a:solidFill>
                <a:latin typeface="Calibri"/>
                <a:ea typeface="Calibri"/>
                <a:cs typeface="Calibri"/>
                <a:sym typeface="Calibri"/>
              </a:rPr>
              <a:t>We look at the food being produced and how they are so efficient at producing such volumes, use it as a model.</a:t>
            </a:r>
            <a:r>
              <a:rPr lang="en">
                <a:latin typeface="Calibri"/>
                <a:ea typeface="Calibri"/>
                <a:cs typeface="Calibri"/>
                <a:sym typeface="Calibri"/>
              </a:rPr>
              <a:t> </a:t>
            </a:r>
            <a:endParaRPr>
              <a:latin typeface="Calibri"/>
              <a:ea typeface="Calibri"/>
              <a:cs typeface="Calibri"/>
              <a:sym typeface="Calibri"/>
            </a:endParaRPr>
          </a:p>
        </p:txBody>
      </p:sp>
      <p:pic>
        <p:nvPicPr>
          <p:cNvPr id="105" name="Google Shape;105;p20"/>
          <p:cNvPicPr preferRelativeResize="0"/>
          <p:nvPr/>
        </p:nvPicPr>
        <p:blipFill>
          <a:blip r:embed="rId3">
            <a:alphaModFix/>
          </a:blip>
          <a:stretch>
            <a:fillRect/>
          </a:stretch>
        </p:blipFill>
        <p:spPr>
          <a:xfrm>
            <a:off x="311700" y="121113"/>
            <a:ext cx="8520601" cy="1394025"/>
          </a:xfrm>
          <a:prstGeom prst="rect">
            <a:avLst/>
          </a:prstGeom>
          <a:noFill/>
          <a:ln>
            <a:noFill/>
          </a:ln>
        </p:spPr>
      </p:pic>
      <p:sp>
        <p:nvSpPr>
          <p:cNvPr id="106" name="Google Shape;106;p20"/>
          <p:cNvSpPr txBox="1"/>
          <p:nvPr/>
        </p:nvSpPr>
        <p:spPr>
          <a:xfrm>
            <a:off x="1189825" y="1412925"/>
            <a:ext cx="2553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Calibri"/>
                <a:ea typeface="Calibri"/>
                <a:cs typeface="Calibri"/>
                <a:sym typeface="Calibri"/>
              </a:rPr>
              <a:t>4 top food producers and elements they produce</a:t>
            </a:r>
            <a:endParaRPr b="1">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Map of Top Four Producers</a:t>
            </a:r>
            <a:endParaRPr>
              <a:latin typeface="Calibri"/>
              <a:ea typeface="Calibri"/>
              <a:cs typeface="Calibri"/>
              <a:sym typeface="Calibri"/>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13" name="Google Shape;113;p21"/>
          <p:cNvSpPr txBox="1"/>
          <p:nvPr/>
        </p:nvSpPr>
        <p:spPr>
          <a:xfrm>
            <a:off x="1276575" y="4176775"/>
            <a:ext cx="52923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Calibri"/>
                <a:ea typeface="Calibri"/>
                <a:cs typeface="Calibri"/>
                <a:sym typeface="Calibri"/>
              </a:rPr>
              <a:t>Top Four Food Producers (China, India, US, Brazil) and Items Made in the year 2013</a:t>
            </a:r>
            <a:endParaRPr sz="1000">
              <a:solidFill>
                <a:srgbClr val="FFFFFF"/>
              </a:solidFill>
              <a:latin typeface="Calibri"/>
              <a:ea typeface="Calibri"/>
              <a:cs typeface="Calibri"/>
              <a:sym typeface="Calibri"/>
            </a:endParaRPr>
          </a:p>
        </p:txBody>
      </p:sp>
      <p:pic>
        <p:nvPicPr>
          <p:cNvPr id="114" name="Google Shape;114;p21"/>
          <p:cNvPicPr preferRelativeResize="0"/>
          <p:nvPr/>
        </p:nvPicPr>
        <p:blipFill>
          <a:blip r:embed="rId3">
            <a:alphaModFix/>
          </a:blip>
          <a:stretch>
            <a:fillRect/>
          </a:stretch>
        </p:blipFill>
        <p:spPr>
          <a:xfrm>
            <a:off x="1276575" y="1017725"/>
            <a:ext cx="6816700" cy="3159050"/>
          </a:xfrm>
          <a:prstGeom prst="rect">
            <a:avLst/>
          </a:prstGeom>
          <a:noFill/>
          <a:ln>
            <a:noFill/>
          </a:ln>
        </p:spPr>
      </p:pic>
      <p:sp>
        <p:nvSpPr>
          <p:cNvPr id="115" name="Google Shape;115;p21"/>
          <p:cNvSpPr txBox="1"/>
          <p:nvPr/>
        </p:nvSpPr>
        <p:spPr>
          <a:xfrm>
            <a:off x="2206125" y="1995425"/>
            <a:ext cx="4587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US</a:t>
            </a:r>
            <a:endParaRPr/>
          </a:p>
        </p:txBody>
      </p:sp>
      <p:sp>
        <p:nvSpPr>
          <p:cNvPr id="116" name="Google Shape;116;p21"/>
          <p:cNvSpPr txBox="1"/>
          <p:nvPr/>
        </p:nvSpPr>
        <p:spPr>
          <a:xfrm>
            <a:off x="2801175" y="2649900"/>
            <a:ext cx="10287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Brazil</a:t>
            </a:r>
            <a:endParaRPr/>
          </a:p>
        </p:txBody>
      </p:sp>
      <p:sp>
        <p:nvSpPr>
          <p:cNvPr id="117" name="Google Shape;117;p21"/>
          <p:cNvSpPr txBox="1"/>
          <p:nvPr/>
        </p:nvSpPr>
        <p:spPr>
          <a:xfrm>
            <a:off x="4784100" y="2479500"/>
            <a:ext cx="8553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India</a:t>
            </a:r>
            <a:endParaRPr>
              <a:solidFill>
                <a:srgbClr val="FFFFFF"/>
              </a:solidFill>
            </a:endParaRPr>
          </a:p>
        </p:txBody>
      </p:sp>
      <p:sp>
        <p:nvSpPr>
          <p:cNvPr id="118" name="Google Shape;118;p21"/>
          <p:cNvSpPr txBox="1"/>
          <p:nvPr/>
        </p:nvSpPr>
        <p:spPr>
          <a:xfrm>
            <a:off x="5217850" y="2057400"/>
            <a:ext cx="681600" cy="2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China</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On-screen Show (16:9)</PresentationFormat>
  <Paragraphs>70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Simple Dark</vt:lpstr>
      <vt:lpstr>World Food Production</vt:lpstr>
      <vt:lpstr>The Problem</vt:lpstr>
      <vt:lpstr>PowerPoint Presentation</vt:lpstr>
      <vt:lpstr>Concept Map</vt:lpstr>
      <vt:lpstr>Preliminary Research Questions</vt:lpstr>
      <vt:lpstr>Unwrangled Data Set</vt:lpstr>
      <vt:lpstr>Wrangled Data Set</vt:lpstr>
      <vt:lpstr>PowerPoint Presentation</vt:lpstr>
      <vt:lpstr>Map of Top Four Producers</vt:lpstr>
      <vt:lpstr>Projected Population Growth</vt:lpstr>
      <vt:lpstr>Answering the Final Research Questions</vt:lpstr>
      <vt:lpstr>Final Recommendations</vt:lpstr>
      <vt:lpstr>Data Science Discussion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Food Production</dc:title>
  <dc:creator>Kayla Wright</dc:creator>
  <cp:lastModifiedBy>Kayla Wright</cp:lastModifiedBy>
  <cp:revision>1</cp:revision>
  <dcterms:modified xsi:type="dcterms:W3CDTF">2019-09-12T21:56:25Z</dcterms:modified>
</cp:coreProperties>
</file>