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69766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D0"/>
    <a:srgbClr val="E0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5"/>
    <p:restoredTop sz="94559"/>
  </p:normalViewPr>
  <p:slideViewPr>
    <p:cSldViewPr snapToGrid="0" snapToObjects="1">
      <p:cViewPr>
        <p:scale>
          <a:sx n="171" d="100"/>
          <a:sy n="171" d="100"/>
        </p:scale>
        <p:origin x="1616" y="-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9" d="100"/>
          <a:sy n="139" d="100"/>
        </p:scale>
        <p:origin x="347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00AA2-8A1F-8C44-85FD-371AC428BCBC}" type="datetimeFigureOut">
              <a:rPr lang="en-US" smtClean="0"/>
              <a:t>2/18/17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434D5-2847-E248-82D6-C4D6537B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3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089025" y="685800"/>
            <a:ext cx="4679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089025" y="685800"/>
            <a:ext cx="4679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69556"/>
            <a:ext cx="8520600" cy="2672815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690486"/>
            <a:ext cx="8520600" cy="103209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072256"/>
            <a:ext cx="548700" cy="51253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40353"/>
            <a:ext cx="8520600" cy="2556792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104703"/>
            <a:ext cx="8520600" cy="169385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072256"/>
            <a:ext cx="548700" cy="51253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072256"/>
            <a:ext cx="548700" cy="51253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00752"/>
            <a:ext cx="8520600" cy="109615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072256"/>
            <a:ext cx="548700" cy="51253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79494"/>
            <a:ext cx="8520600" cy="74574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00708"/>
            <a:ext cx="8520600" cy="4448701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072256"/>
            <a:ext cx="548700" cy="51253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79494"/>
            <a:ext cx="8520600" cy="74574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00708"/>
            <a:ext cx="3999900" cy="4448701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00708"/>
            <a:ext cx="3999900" cy="4448701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072256"/>
            <a:ext cx="548700" cy="51253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79494"/>
            <a:ext cx="8520600" cy="74574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072256"/>
            <a:ext cx="548700" cy="51253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23480"/>
            <a:ext cx="2808000" cy="984043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09483"/>
            <a:ext cx="2808000" cy="414008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072256"/>
            <a:ext cx="548700" cy="51253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586167"/>
            <a:ext cx="6367800" cy="532687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072256"/>
            <a:ext cx="548700" cy="51253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3"/>
            <a:ext cx="4572000" cy="669766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05792"/>
            <a:ext cx="4045200" cy="1930193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650054"/>
            <a:ext cx="4045200" cy="1608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42862"/>
            <a:ext cx="3837000" cy="4811614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072256"/>
            <a:ext cx="548700" cy="51253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508888"/>
            <a:ext cx="5998800" cy="787937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072256"/>
            <a:ext cx="548700" cy="51253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79494"/>
            <a:ext cx="8520600" cy="7457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00708"/>
            <a:ext cx="8520600" cy="44487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072256"/>
            <a:ext cx="548700" cy="512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algn="r"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99104" y="2353294"/>
            <a:ext cx="2875950" cy="3546573"/>
          </a:xfrm>
          <a:prstGeom prst="rect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  <a:ln w="6350">
            <a:solidFill>
              <a:srgbClr val="000000">
                <a:alpha val="75000"/>
              </a:srgbClr>
            </a:solidFill>
            <a:prstDash val="sysDash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000" smtClean="0"/>
              <a:t>etpx_create_t_harts_wi_condensed_grp.sql</a:t>
            </a:r>
            <a:endParaRPr lang="en-US" sz="1000" dirty="0" smtClean="0"/>
          </a:p>
        </p:txBody>
      </p:sp>
      <p:sp>
        <p:nvSpPr>
          <p:cNvPr id="54" name="Shape 54"/>
          <p:cNvSpPr txBox="1"/>
          <p:nvPr/>
        </p:nvSpPr>
        <p:spPr>
          <a:xfrm>
            <a:off x="6926146" y="490886"/>
            <a:ext cx="1562570" cy="338524"/>
          </a:xfrm>
          <a:prstGeom prst="rect">
            <a:avLst/>
          </a:prstGeom>
          <a:solidFill>
            <a:srgbClr val="E0FCFF"/>
          </a:solidFill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" sz="1000" dirty="0" err="1" smtClean="0"/>
              <a:t>n_tevs_v_hart_format</a:t>
            </a:r>
            <a:r>
              <a:rPr lang="en-US" sz="1000" smtClean="0"/>
              <a:t>_5</a:t>
            </a:r>
            <a:endParaRPr lang="en" sz="1000" dirty="0"/>
          </a:p>
        </p:txBody>
      </p:sp>
      <p:sp>
        <p:nvSpPr>
          <p:cNvPr id="55" name="Shape 55"/>
          <p:cNvSpPr txBox="1"/>
          <p:nvPr/>
        </p:nvSpPr>
        <p:spPr>
          <a:xfrm>
            <a:off x="5345281" y="2036529"/>
            <a:ext cx="1221538" cy="3385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" sz="1000" dirty="0" err="1" smtClean="0"/>
              <a:t>n_tevs_v_hart</a:t>
            </a:r>
            <a:r>
              <a:rPr lang="en-US" sz="1000" dirty="0" smtClean="0"/>
              <a:t>_10</a:t>
            </a:r>
            <a:endParaRPr lang="en" sz="1000" dirty="0"/>
          </a:p>
        </p:txBody>
      </p:sp>
      <p:cxnSp>
        <p:nvCxnSpPr>
          <p:cNvPr id="56" name="Shape 56"/>
          <p:cNvCxnSpPr>
            <a:stCxn id="54" idx="2"/>
            <a:endCxn id="55" idx="0"/>
          </p:cNvCxnSpPr>
          <p:nvPr/>
        </p:nvCxnSpPr>
        <p:spPr>
          <a:xfrm rot="5400000">
            <a:off x="6228182" y="557279"/>
            <a:ext cx="1207119" cy="175138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  <p:sp>
        <p:nvSpPr>
          <p:cNvPr id="57" name="Shape 57"/>
          <p:cNvSpPr txBox="1"/>
          <p:nvPr/>
        </p:nvSpPr>
        <p:spPr>
          <a:xfrm>
            <a:off x="3286562" y="4614608"/>
            <a:ext cx="1326674" cy="33852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-US" sz="1000"/>
              <a:t>n_harts_unexcluded</a:t>
            </a:r>
            <a:endParaRPr lang="en" sz="1000" dirty="0"/>
          </a:p>
        </p:txBody>
      </p:sp>
      <p:cxnSp>
        <p:nvCxnSpPr>
          <p:cNvPr id="60" name="Shape 60"/>
          <p:cNvCxnSpPr>
            <a:stCxn id="45" idx="0"/>
            <a:endCxn id="55" idx="1"/>
          </p:cNvCxnSpPr>
          <p:nvPr/>
        </p:nvCxnSpPr>
        <p:spPr>
          <a:xfrm rot="5400000" flipH="1" flipV="1">
            <a:off x="4495385" y="1660305"/>
            <a:ext cx="304410" cy="139538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sm" len="med"/>
          </a:ln>
        </p:spPr>
      </p:cxnSp>
      <p:sp>
        <p:nvSpPr>
          <p:cNvPr id="17" name="Rectangle 16"/>
          <p:cNvSpPr/>
          <p:nvPr/>
        </p:nvSpPr>
        <p:spPr>
          <a:xfrm>
            <a:off x="6154813" y="5318547"/>
            <a:ext cx="55335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dk2"/>
            </a:solidFill>
          </a:ln>
        </p:spPr>
        <p:txBody>
          <a:bodyPr wrap="none">
            <a:spAutoFit/>
          </a:bodyPr>
          <a:lstStyle/>
          <a:p>
            <a:r>
              <a:rPr lang="en-US" sz="1000"/>
              <a:t>ballots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37984" y="5325160"/>
            <a:ext cx="630301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dk2"/>
            </a:solidFill>
          </a:ln>
        </p:spPr>
        <p:txBody>
          <a:bodyPr wrap="none">
            <a:spAutoFit/>
          </a:bodyPr>
          <a:lstStyle/>
          <a:p>
            <a:r>
              <a:rPr lang="en-US" sz="1000"/>
              <a:t>voteops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7652086" y="2230184"/>
            <a:ext cx="87876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dk2"/>
            </a:solidFill>
          </a:ln>
        </p:spPr>
        <p:txBody>
          <a:bodyPr wrap="none">
            <a:spAutoFit/>
          </a:bodyPr>
          <a:lstStyle/>
          <a:p>
            <a:r>
              <a:rPr lang="en-US" sz="1000" dirty="0"/>
              <a:t>t2h_precinct</a:t>
            </a:r>
          </a:p>
        </p:txBody>
      </p:sp>
      <p:cxnSp>
        <p:nvCxnSpPr>
          <p:cNvPr id="29" name="Elbow Connector 28"/>
          <p:cNvCxnSpPr>
            <a:stCxn id="17" idx="0"/>
            <a:endCxn id="148" idx="2"/>
          </p:cNvCxnSpPr>
          <p:nvPr/>
        </p:nvCxnSpPr>
        <p:spPr>
          <a:xfrm rot="16200000" flipV="1">
            <a:off x="6013010" y="4900064"/>
            <a:ext cx="365414" cy="4715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8" idx="0"/>
            <a:endCxn id="148" idx="2"/>
          </p:cNvCxnSpPr>
          <p:nvPr/>
        </p:nvCxnSpPr>
        <p:spPr>
          <a:xfrm rot="5400000" flipH="1" flipV="1">
            <a:off x="5520525" y="4885744"/>
            <a:ext cx="372027" cy="5068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58"/>
          <p:cNvSpPr txBox="1"/>
          <p:nvPr/>
        </p:nvSpPr>
        <p:spPr>
          <a:xfrm>
            <a:off x="7416259" y="2598319"/>
            <a:ext cx="1350423" cy="338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/>
            <a:r>
              <a:rPr lang="en" sz="1000" dirty="0"/>
              <a:t>t2h_choice</a:t>
            </a:r>
          </a:p>
        </p:txBody>
      </p:sp>
      <p:sp>
        <p:nvSpPr>
          <p:cNvPr id="52" name="Shape 58"/>
          <p:cNvSpPr txBox="1"/>
          <p:nvPr/>
        </p:nvSpPr>
        <p:spPr>
          <a:xfrm>
            <a:off x="7443852" y="3046156"/>
            <a:ext cx="1350423" cy="338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/>
            <a:r>
              <a:rPr lang="en" sz="1000" dirty="0"/>
              <a:t>t2h_contest</a:t>
            </a:r>
          </a:p>
        </p:txBody>
      </p:sp>
      <p:sp>
        <p:nvSpPr>
          <p:cNvPr id="69" name="Shape 55"/>
          <p:cNvSpPr txBox="1"/>
          <p:nvPr/>
        </p:nvSpPr>
        <p:spPr>
          <a:xfrm>
            <a:off x="5105067" y="2596438"/>
            <a:ext cx="1705450" cy="3385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/>
            <a:r>
              <a:rPr lang="en" sz="1000" dirty="0"/>
              <a:t>n_tevs_counts_mapped_5</a:t>
            </a:r>
          </a:p>
        </p:txBody>
      </p:sp>
      <p:sp>
        <p:nvSpPr>
          <p:cNvPr id="84" name="Shape 55"/>
          <p:cNvSpPr txBox="1"/>
          <p:nvPr/>
        </p:nvSpPr>
        <p:spPr>
          <a:xfrm>
            <a:off x="5103324" y="3156127"/>
            <a:ext cx="1705450" cy="646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/>
            <a:r>
              <a:rPr lang="en" sz="1000" dirty="0" err="1" smtClean="0"/>
              <a:t>n_tevs_counts</a:t>
            </a:r>
            <a:r>
              <a:rPr lang="en-US" sz="1000" dirty="0" smtClean="0"/>
              <a:t>_2</a:t>
            </a:r>
            <a:endParaRPr lang="en-US" sz="1000" dirty="0"/>
          </a:p>
          <a:p>
            <a:pPr algn="ctr"/>
            <a:r>
              <a:rPr lang="en-US" sz="1000" dirty="0"/>
              <a:t>Group: precinct, contest, choice</a:t>
            </a:r>
            <a:endParaRPr lang="en" sz="1000" dirty="0"/>
          </a:p>
        </p:txBody>
      </p:sp>
      <p:cxnSp>
        <p:nvCxnSpPr>
          <p:cNvPr id="85" name="Shape 56"/>
          <p:cNvCxnSpPr>
            <a:stCxn id="69" idx="2"/>
            <a:endCxn id="84" idx="0"/>
          </p:cNvCxnSpPr>
          <p:nvPr/>
        </p:nvCxnSpPr>
        <p:spPr>
          <a:xfrm rot="5400000">
            <a:off x="5846340" y="3044674"/>
            <a:ext cx="221165" cy="174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  <p:cxnSp>
        <p:nvCxnSpPr>
          <p:cNvPr id="92" name="Shape 56"/>
          <p:cNvCxnSpPr>
            <a:stCxn id="69" idx="3"/>
            <a:endCxn id="31" idx="1"/>
          </p:cNvCxnSpPr>
          <p:nvPr/>
        </p:nvCxnSpPr>
        <p:spPr>
          <a:xfrm flipV="1">
            <a:off x="6810517" y="2353295"/>
            <a:ext cx="841569" cy="412405"/>
          </a:xfrm>
          <a:prstGeom prst="bentConnector3">
            <a:avLst>
              <a:gd name="adj1" fmla="val 3714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  <p:cxnSp>
        <p:nvCxnSpPr>
          <p:cNvPr id="103" name="Shape 56"/>
          <p:cNvCxnSpPr>
            <a:stCxn id="69" idx="3"/>
            <a:endCxn id="52" idx="1"/>
          </p:cNvCxnSpPr>
          <p:nvPr/>
        </p:nvCxnSpPr>
        <p:spPr>
          <a:xfrm>
            <a:off x="6810517" y="2765700"/>
            <a:ext cx="633335" cy="44971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  <p:cxnSp>
        <p:nvCxnSpPr>
          <p:cNvPr id="120" name="Shape 56"/>
          <p:cNvCxnSpPr>
            <a:stCxn id="69" idx="3"/>
            <a:endCxn id="51" idx="1"/>
          </p:cNvCxnSpPr>
          <p:nvPr/>
        </p:nvCxnSpPr>
        <p:spPr>
          <a:xfrm>
            <a:off x="6810517" y="2765700"/>
            <a:ext cx="605742" cy="188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  <p:sp>
        <p:nvSpPr>
          <p:cNvPr id="148" name="Shape 55"/>
          <p:cNvSpPr txBox="1"/>
          <p:nvPr/>
        </p:nvSpPr>
        <p:spPr>
          <a:xfrm>
            <a:off x="5107216" y="4614609"/>
            <a:ext cx="1705450" cy="3385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/>
            <a:r>
              <a:rPr lang="en" sz="1000" dirty="0" err="1"/>
              <a:t>n_bal_voteops</a:t>
            </a:r>
            <a:endParaRPr lang="en-US" sz="1000" dirty="0"/>
          </a:p>
        </p:txBody>
      </p:sp>
      <p:cxnSp>
        <p:nvCxnSpPr>
          <p:cNvPr id="149" name="Shape 56"/>
          <p:cNvCxnSpPr>
            <a:stCxn id="36" idx="2"/>
            <a:endCxn id="148" idx="0"/>
          </p:cNvCxnSpPr>
          <p:nvPr/>
        </p:nvCxnSpPr>
        <p:spPr>
          <a:xfrm rot="16200000" flipH="1">
            <a:off x="5839581" y="4494248"/>
            <a:ext cx="236829" cy="389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  <p:cxnSp>
        <p:nvCxnSpPr>
          <p:cNvPr id="58" name="Shape 56"/>
          <p:cNvCxnSpPr>
            <a:stCxn id="55" idx="2"/>
            <a:endCxn id="69" idx="0"/>
          </p:cNvCxnSpPr>
          <p:nvPr/>
        </p:nvCxnSpPr>
        <p:spPr>
          <a:xfrm rot="16200000" flipH="1">
            <a:off x="5846229" y="2484874"/>
            <a:ext cx="221385" cy="174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  <p:sp>
        <p:nvSpPr>
          <p:cNvPr id="74" name="Shape 57"/>
          <p:cNvSpPr txBox="1"/>
          <p:nvPr/>
        </p:nvSpPr>
        <p:spPr>
          <a:xfrm>
            <a:off x="3628038" y="5258684"/>
            <a:ext cx="643722" cy="338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1000"/>
              <a:t>harts </a:t>
            </a:r>
          </a:p>
        </p:txBody>
      </p:sp>
      <p:cxnSp>
        <p:nvCxnSpPr>
          <p:cNvPr id="86" name="Shape 63"/>
          <p:cNvCxnSpPr>
            <a:stCxn id="74" idx="0"/>
            <a:endCxn id="57" idx="2"/>
          </p:cNvCxnSpPr>
          <p:nvPr/>
        </p:nvCxnSpPr>
        <p:spPr>
          <a:xfrm rot="5400000" flipH="1" flipV="1">
            <a:off x="3797123" y="5105908"/>
            <a:ext cx="305552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med"/>
          </a:ln>
        </p:spPr>
      </p:cxnSp>
      <p:sp>
        <p:nvSpPr>
          <p:cNvPr id="36" name="Shape 55"/>
          <p:cNvSpPr txBox="1"/>
          <p:nvPr/>
        </p:nvSpPr>
        <p:spPr>
          <a:xfrm>
            <a:off x="5000651" y="4039256"/>
            <a:ext cx="1910798" cy="3385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/>
            <a:r>
              <a:rPr lang="en" sz="1000" dirty="0" err="1" smtClean="0"/>
              <a:t>n_bal_voteops</a:t>
            </a:r>
            <a:r>
              <a:rPr lang="en-US" sz="1000" dirty="0" smtClean="0"/>
              <a:t>_</a:t>
            </a:r>
            <a:r>
              <a:rPr lang="en-US" sz="1000" dirty="0" err="1" smtClean="0"/>
              <a:t>not_excluded</a:t>
            </a:r>
            <a:endParaRPr lang="en-US" sz="1000" dirty="0"/>
          </a:p>
        </p:txBody>
      </p:sp>
      <p:cxnSp>
        <p:nvCxnSpPr>
          <p:cNvPr id="40" name="Shape 56"/>
          <p:cNvCxnSpPr>
            <a:stCxn id="84" idx="2"/>
            <a:endCxn id="36" idx="0"/>
          </p:cNvCxnSpPr>
          <p:nvPr/>
        </p:nvCxnSpPr>
        <p:spPr>
          <a:xfrm rot="16200000" flipH="1">
            <a:off x="5837635" y="3920840"/>
            <a:ext cx="236829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  <p:sp>
        <p:nvSpPr>
          <p:cNvPr id="59" name="Shape 57"/>
          <p:cNvSpPr txBox="1"/>
          <p:nvPr/>
        </p:nvSpPr>
        <p:spPr>
          <a:xfrm>
            <a:off x="3111633" y="3989657"/>
            <a:ext cx="1676532" cy="33852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-US" sz="1000" dirty="0" err="1" smtClean="0"/>
              <a:t>n_harts_WI_condensed</a:t>
            </a:r>
            <a:endParaRPr lang="en" sz="1000" dirty="0"/>
          </a:p>
        </p:txBody>
      </p:sp>
      <p:cxnSp>
        <p:nvCxnSpPr>
          <p:cNvPr id="61" name="Shape 63"/>
          <p:cNvCxnSpPr>
            <a:stCxn id="57" idx="0"/>
            <a:endCxn id="59" idx="2"/>
          </p:cNvCxnSpPr>
          <p:nvPr/>
        </p:nvCxnSpPr>
        <p:spPr>
          <a:xfrm rot="5400000" flipH="1" flipV="1">
            <a:off x="3806686" y="4471395"/>
            <a:ext cx="286427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med"/>
          </a:ln>
        </p:spPr>
      </p:cxnSp>
      <p:sp>
        <p:nvSpPr>
          <p:cNvPr id="63" name="Shape 57"/>
          <p:cNvSpPr txBox="1"/>
          <p:nvPr/>
        </p:nvSpPr>
        <p:spPr>
          <a:xfrm>
            <a:off x="2942292" y="3257134"/>
            <a:ext cx="2015214" cy="33852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-US" sz="1000" dirty="0" smtClean="0"/>
              <a:t>n_harts_WI_condensed_grp_2</a:t>
            </a:r>
            <a:endParaRPr lang="en" sz="1000" dirty="0"/>
          </a:p>
        </p:txBody>
      </p:sp>
      <p:cxnSp>
        <p:nvCxnSpPr>
          <p:cNvPr id="64" name="Shape 63"/>
          <p:cNvCxnSpPr>
            <a:stCxn id="59" idx="0"/>
            <a:endCxn id="63" idx="2"/>
          </p:cNvCxnSpPr>
          <p:nvPr/>
        </p:nvCxnSpPr>
        <p:spPr>
          <a:xfrm rot="5400000" flipH="1" flipV="1">
            <a:off x="3752900" y="3792658"/>
            <a:ext cx="393999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med"/>
          </a:ln>
        </p:spPr>
      </p:cxnSp>
      <p:sp>
        <p:nvSpPr>
          <p:cNvPr id="76" name="Rectangle 75"/>
          <p:cNvSpPr/>
          <p:nvPr/>
        </p:nvSpPr>
        <p:spPr>
          <a:xfrm>
            <a:off x="4684173" y="5943408"/>
            <a:ext cx="907621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dk2"/>
            </a:solidFill>
          </a:ln>
        </p:spPr>
        <p:txBody>
          <a:bodyPr wrap="square">
            <a:spAutoFit/>
          </a:bodyPr>
          <a:lstStyle/>
          <a:p>
            <a:r>
              <a:rPr lang="en-US" sz="1000" smtClean="0"/>
              <a:t>ocrc_contest</a:t>
            </a:r>
            <a:endParaRPr lang="en-US" sz="1000" dirty="0"/>
          </a:p>
        </p:txBody>
      </p:sp>
      <p:cxnSp>
        <p:nvCxnSpPr>
          <p:cNvPr id="77" name="Shape 56"/>
          <p:cNvCxnSpPr>
            <a:stCxn id="148" idx="2"/>
            <a:endCxn id="76" idx="0"/>
          </p:cNvCxnSpPr>
          <p:nvPr/>
        </p:nvCxnSpPr>
        <p:spPr>
          <a:xfrm rot="5400000">
            <a:off x="5053826" y="5037292"/>
            <a:ext cx="990275" cy="821957"/>
          </a:xfrm>
          <a:prstGeom prst="bentConnector3">
            <a:avLst>
              <a:gd name="adj1" fmla="val 8153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  <p:sp>
        <p:nvSpPr>
          <p:cNvPr id="75" name="Line Callout 1 74"/>
          <p:cNvSpPr/>
          <p:nvPr/>
        </p:nvSpPr>
        <p:spPr>
          <a:xfrm>
            <a:off x="2203447" y="4555718"/>
            <a:ext cx="669206" cy="1015663"/>
          </a:xfrm>
          <a:prstGeom prst="borderCallout1">
            <a:avLst>
              <a:gd name="adj1" fmla="val 607"/>
              <a:gd name="adj2" fmla="val 85283"/>
              <a:gd name="adj3" fmla="val -22325"/>
              <a:gd name="adj4" fmla="val 140477"/>
            </a:avLst>
          </a:prstGeom>
          <a:solidFill>
            <a:srgbClr val="FFCFD0"/>
          </a:solidFill>
          <a:ln>
            <a:solidFill>
              <a:schemeClr val="dk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smtClean="0"/>
              <a:t>Includes ugly patch for EKA CC wards</a:t>
            </a:r>
            <a:endParaRPr lang="en-US" sz="1000"/>
          </a:p>
        </p:txBody>
      </p:sp>
      <p:sp>
        <p:nvSpPr>
          <p:cNvPr id="34" name="Shape 54"/>
          <p:cNvSpPr txBox="1"/>
          <p:nvPr/>
        </p:nvSpPr>
        <p:spPr>
          <a:xfrm>
            <a:off x="2999273" y="525756"/>
            <a:ext cx="1562570" cy="338524"/>
          </a:xfrm>
          <a:prstGeom prst="rect">
            <a:avLst/>
          </a:prstGeom>
          <a:solidFill>
            <a:srgbClr val="E0FCFF"/>
          </a:solidFill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" sz="1000" dirty="0" err="1" smtClean="0"/>
              <a:t>n_margin_report</a:t>
            </a:r>
            <a:r>
              <a:rPr lang="en-US" sz="1000" dirty="0" smtClean="0"/>
              <a:t>_format</a:t>
            </a:r>
            <a:endParaRPr lang="en" sz="1000" dirty="0"/>
          </a:p>
        </p:txBody>
      </p:sp>
      <p:sp>
        <p:nvSpPr>
          <p:cNvPr id="35" name="Shape 57"/>
          <p:cNvSpPr txBox="1"/>
          <p:nvPr/>
        </p:nvSpPr>
        <p:spPr>
          <a:xfrm>
            <a:off x="2772951" y="1549706"/>
            <a:ext cx="2015214" cy="33852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-US" sz="1000" dirty="0" err="1"/>
              <a:t>n_summary_by_contest</a:t>
            </a:r>
            <a:endParaRPr lang="en" sz="1000" dirty="0"/>
          </a:p>
        </p:txBody>
      </p:sp>
      <p:cxnSp>
        <p:nvCxnSpPr>
          <p:cNvPr id="37" name="Shape 60"/>
          <p:cNvCxnSpPr>
            <a:stCxn id="45" idx="0"/>
            <a:endCxn id="35" idx="2"/>
          </p:cNvCxnSpPr>
          <p:nvPr/>
        </p:nvCxnSpPr>
        <p:spPr>
          <a:xfrm rot="16200000" flipV="1">
            <a:off x="3554244" y="2114545"/>
            <a:ext cx="621971" cy="16934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sm" len="med"/>
          </a:ln>
        </p:spPr>
      </p:cxnSp>
      <p:cxnSp>
        <p:nvCxnSpPr>
          <p:cNvPr id="41" name="Shape 60"/>
          <p:cNvCxnSpPr>
            <a:stCxn id="50" idx="0"/>
            <a:endCxn id="34" idx="2"/>
          </p:cNvCxnSpPr>
          <p:nvPr/>
        </p:nvCxnSpPr>
        <p:spPr>
          <a:xfrm rot="5400000" flipH="1" flipV="1">
            <a:off x="3683495" y="961343"/>
            <a:ext cx="194126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sm" len="med"/>
          </a:ln>
        </p:spPr>
      </p:cxnSp>
      <p:sp>
        <p:nvSpPr>
          <p:cNvPr id="50" name="Shape 57"/>
          <p:cNvSpPr txBox="1"/>
          <p:nvPr/>
        </p:nvSpPr>
        <p:spPr>
          <a:xfrm>
            <a:off x="2772951" y="1058406"/>
            <a:ext cx="2015214" cy="33852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-US" sz="1000" dirty="0" err="1"/>
              <a:t>n_margin_report</a:t>
            </a:r>
            <a:endParaRPr lang="en" sz="1000" dirty="0"/>
          </a:p>
        </p:txBody>
      </p:sp>
      <p:cxnSp>
        <p:nvCxnSpPr>
          <p:cNvPr id="53" name="Shape 60"/>
          <p:cNvCxnSpPr>
            <a:stCxn id="35" idx="0"/>
            <a:endCxn id="50" idx="2"/>
          </p:cNvCxnSpPr>
          <p:nvPr/>
        </p:nvCxnSpPr>
        <p:spPr>
          <a:xfrm rot="5400000" flipH="1" flipV="1">
            <a:off x="3704170" y="1473318"/>
            <a:ext cx="152776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sm" len="med"/>
          </a:ln>
        </p:spPr>
      </p:cxnSp>
      <p:sp>
        <p:nvSpPr>
          <p:cNvPr id="45" name="Shape 57"/>
          <p:cNvSpPr txBox="1"/>
          <p:nvPr/>
        </p:nvSpPr>
        <p:spPr>
          <a:xfrm>
            <a:off x="2942292" y="2510201"/>
            <a:ext cx="2015214" cy="3385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-US" sz="1000" dirty="0" err="1" smtClean="0"/>
              <a:t>t_harts_WI_condensed_grp</a:t>
            </a:r>
            <a:endParaRPr lang="en" sz="1000" dirty="0"/>
          </a:p>
        </p:txBody>
      </p:sp>
      <p:cxnSp>
        <p:nvCxnSpPr>
          <p:cNvPr id="62" name="Shape 63"/>
          <p:cNvCxnSpPr>
            <a:stCxn id="63" idx="0"/>
            <a:endCxn id="45" idx="2"/>
          </p:cNvCxnSpPr>
          <p:nvPr/>
        </p:nvCxnSpPr>
        <p:spPr>
          <a:xfrm rot="5400000" flipH="1" flipV="1">
            <a:off x="3745695" y="3052930"/>
            <a:ext cx="408409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med"/>
          </a:ln>
        </p:spPr>
      </p:cxnSp>
      <p:sp>
        <p:nvSpPr>
          <p:cNvPr id="65" name="Shape 54"/>
          <p:cNvSpPr txBox="1"/>
          <p:nvPr/>
        </p:nvSpPr>
        <p:spPr>
          <a:xfrm>
            <a:off x="126453" y="535628"/>
            <a:ext cx="2175717" cy="338524"/>
          </a:xfrm>
          <a:prstGeom prst="rect">
            <a:avLst/>
          </a:prstGeom>
          <a:solidFill>
            <a:srgbClr val="E0FCFF"/>
          </a:solidFill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" sz="1000"/>
              <a:t>n_tevs_v_hart_by_precinct_format</a:t>
            </a:r>
            <a:endParaRPr lang="en" sz="1000" dirty="0"/>
          </a:p>
        </p:txBody>
      </p:sp>
      <p:sp>
        <p:nvSpPr>
          <p:cNvPr id="66" name="Shape 55"/>
          <p:cNvSpPr txBox="1"/>
          <p:nvPr/>
        </p:nvSpPr>
        <p:spPr>
          <a:xfrm>
            <a:off x="332497" y="1064756"/>
            <a:ext cx="1763628" cy="3385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" sz="1000"/>
              <a:t>n_tevs_v_hart_by_precinct</a:t>
            </a:r>
            <a:endParaRPr lang="en" sz="1000" dirty="0"/>
          </a:p>
        </p:txBody>
      </p:sp>
      <p:sp>
        <p:nvSpPr>
          <p:cNvPr id="67" name="Shape 55"/>
          <p:cNvSpPr txBox="1"/>
          <p:nvPr/>
        </p:nvSpPr>
        <p:spPr>
          <a:xfrm>
            <a:off x="332497" y="1550434"/>
            <a:ext cx="1763628" cy="3385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" sz="1000"/>
              <a:t>n_harts_ballot_by_precinct</a:t>
            </a:r>
            <a:endParaRPr lang="en" sz="1000" dirty="0"/>
          </a:p>
        </p:txBody>
      </p:sp>
      <p:cxnSp>
        <p:nvCxnSpPr>
          <p:cNvPr id="68" name="Shape 63"/>
          <p:cNvCxnSpPr>
            <a:stCxn id="57" idx="0"/>
            <a:endCxn id="67" idx="2"/>
          </p:cNvCxnSpPr>
          <p:nvPr/>
        </p:nvCxnSpPr>
        <p:spPr>
          <a:xfrm rot="16200000" flipV="1">
            <a:off x="1219280" y="1883989"/>
            <a:ext cx="2725650" cy="2735588"/>
          </a:xfrm>
          <a:prstGeom prst="bentConnector3">
            <a:avLst>
              <a:gd name="adj1" fmla="val 56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med"/>
          </a:ln>
        </p:spPr>
      </p:cxnSp>
      <p:cxnSp>
        <p:nvCxnSpPr>
          <p:cNvPr id="72" name="Shape 63"/>
          <p:cNvCxnSpPr>
            <a:stCxn id="67" idx="0"/>
            <a:endCxn id="66" idx="2"/>
          </p:cNvCxnSpPr>
          <p:nvPr/>
        </p:nvCxnSpPr>
        <p:spPr>
          <a:xfrm rot="5400000" flipH="1" flipV="1">
            <a:off x="1140734" y="1476857"/>
            <a:ext cx="147154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med"/>
          </a:ln>
        </p:spPr>
      </p:cxnSp>
      <p:cxnSp>
        <p:nvCxnSpPr>
          <p:cNvPr id="73" name="Shape 63"/>
          <p:cNvCxnSpPr>
            <a:stCxn id="66" idx="0"/>
            <a:endCxn id="65" idx="2"/>
          </p:cNvCxnSpPr>
          <p:nvPr/>
        </p:nvCxnSpPr>
        <p:spPr>
          <a:xfrm rot="5400000" flipH="1" flipV="1">
            <a:off x="1119009" y="969454"/>
            <a:ext cx="190604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med"/>
          </a:ln>
        </p:spPr>
      </p:cxnSp>
      <p:sp>
        <p:nvSpPr>
          <p:cNvPr id="79" name="Shape 55"/>
          <p:cNvSpPr txBox="1"/>
          <p:nvPr/>
        </p:nvSpPr>
        <p:spPr>
          <a:xfrm>
            <a:off x="7238744" y="1613085"/>
            <a:ext cx="1705450" cy="3385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/>
            <a:r>
              <a:rPr lang="en" sz="1000" dirty="0" err="1"/>
              <a:t>n_tevs_counts_by_pct</a:t>
            </a:r>
            <a:endParaRPr lang="en" sz="1000" dirty="0"/>
          </a:p>
        </p:txBody>
      </p:sp>
      <p:cxnSp>
        <p:nvCxnSpPr>
          <p:cNvPr id="80" name="Shape 56"/>
          <p:cNvCxnSpPr>
            <a:stCxn id="49" idx="4"/>
            <a:endCxn id="69" idx="0"/>
          </p:cNvCxnSpPr>
          <p:nvPr/>
        </p:nvCxnSpPr>
        <p:spPr>
          <a:xfrm rot="5400000">
            <a:off x="6308086" y="1879892"/>
            <a:ext cx="366253" cy="1066839"/>
          </a:xfrm>
          <a:prstGeom prst="bentConnector3">
            <a:avLst>
              <a:gd name="adj1" fmla="val 7014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med"/>
            <a:tailEnd type="none" w="lg" len="lg"/>
          </a:ln>
        </p:spPr>
      </p:cxnSp>
      <p:grpSp>
        <p:nvGrpSpPr>
          <p:cNvPr id="89" name="Group 88"/>
          <p:cNvGrpSpPr/>
          <p:nvPr/>
        </p:nvGrpSpPr>
        <p:grpSpPr>
          <a:xfrm>
            <a:off x="6993661" y="2168245"/>
            <a:ext cx="61940" cy="61940"/>
            <a:chOff x="6964799" y="2066251"/>
            <a:chExt cx="119663" cy="119663"/>
          </a:xfrm>
        </p:grpSpPr>
        <p:sp>
          <p:nvSpPr>
            <p:cNvPr id="49" name="Oval 48"/>
            <p:cNvSpPr/>
            <p:nvPr/>
          </p:nvSpPr>
          <p:spPr>
            <a:xfrm>
              <a:off x="6964799" y="2066251"/>
              <a:ext cx="119663" cy="119663"/>
            </a:xfrm>
            <a:prstGeom prst="ellipse">
              <a:avLst/>
            </a:prstGeom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en-US" sz="1000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7024630" y="2066251"/>
              <a:ext cx="0" cy="119663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hape 56"/>
          <p:cNvCxnSpPr>
            <a:stCxn id="79" idx="2"/>
            <a:endCxn id="49" idx="0"/>
          </p:cNvCxnSpPr>
          <p:nvPr/>
        </p:nvCxnSpPr>
        <p:spPr>
          <a:xfrm rot="5400000">
            <a:off x="7449732" y="1526508"/>
            <a:ext cx="216636" cy="106683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  <p:cxnSp>
        <p:nvCxnSpPr>
          <p:cNvPr id="101" name="Shape 56"/>
          <p:cNvCxnSpPr>
            <a:stCxn id="104" idx="4"/>
            <a:endCxn id="79" idx="0"/>
          </p:cNvCxnSpPr>
          <p:nvPr/>
        </p:nvCxnSpPr>
        <p:spPr>
          <a:xfrm rot="16200000" flipV="1">
            <a:off x="6685359" y="3019196"/>
            <a:ext cx="3814861" cy="1002639"/>
          </a:xfrm>
          <a:prstGeom prst="bentConnector3">
            <a:avLst>
              <a:gd name="adj1" fmla="val 10599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med"/>
            <a:tailEnd type="none" w="lg" len="lg"/>
          </a:ln>
        </p:spPr>
      </p:cxnSp>
      <p:grpSp>
        <p:nvGrpSpPr>
          <p:cNvPr id="102" name="Group 101"/>
          <p:cNvGrpSpPr/>
          <p:nvPr/>
        </p:nvGrpSpPr>
        <p:grpSpPr>
          <a:xfrm flipV="1">
            <a:off x="9063138" y="5427946"/>
            <a:ext cx="61940" cy="61940"/>
            <a:chOff x="6964799" y="2066251"/>
            <a:chExt cx="119663" cy="119663"/>
          </a:xfrm>
        </p:grpSpPr>
        <p:sp>
          <p:nvSpPr>
            <p:cNvPr id="104" name="Oval 103"/>
            <p:cNvSpPr/>
            <p:nvPr/>
          </p:nvSpPr>
          <p:spPr>
            <a:xfrm>
              <a:off x="6964799" y="2066251"/>
              <a:ext cx="119663" cy="119663"/>
            </a:xfrm>
            <a:prstGeom prst="ellipse">
              <a:avLst/>
            </a:prstGeom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en-US" sz="1000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7024630" y="2066251"/>
              <a:ext cx="0" cy="119663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hape 56"/>
          <p:cNvCxnSpPr>
            <a:stCxn id="66" idx="1"/>
            <a:endCxn id="104" idx="0"/>
          </p:cNvCxnSpPr>
          <p:nvPr/>
        </p:nvCxnSpPr>
        <p:spPr>
          <a:xfrm rot="10800000" flipH="1" flipV="1">
            <a:off x="332496" y="1234018"/>
            <a:ext cx="8761611" cy="4255868"/>
          </a:xfrm>
          <a:prstGeom prst="bentConnector4">
            <a:avLst>
              <a:gd name="adj1" fmla="val -2609"/>
              <a:gd name="adj2" fmla="val 12511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  <p:cxnSp>
        <p:nvCxnSpPr>
          <p:cNvPr id="115" name="Shape 56"/>
          <p:cNvCxnSpPr>
            <a:stCxn id="116" idx="1"/>
            <a:endCxn id="36" idx="3"/>
          </p:cNvCxnSpPr>
          <p:nvPr/>
        </p:nvCxnSpPr>
        <p:spPr>
          <a:xfrm rot="10800000" flipV="1">
            <a:off x="6911449" y="4206372"/>
            <a:ext cx="363972" cy="214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  <p:sp>
        <p:nvSpPr>
          <p:cNvPr id="116" name="Shape 55"/>
          <p:cNvSpPr txBox="1"/>
          <p:nvPr/>
        </p:nvSpPr>
        <p:spPr>
          <a:xfrm>
            <a:off x="7275421" y="4037110"/>
            <a:ext cx="1343794" cy="3385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/>
            <a:r>
              <a:rPr lang="en" sz="1000"/>
              <a:t>n_ballot_batches_1</a:t>
            </a:r>
            <a:endParaRPr lang="en-US" sz="1000" dirty="0"/>
          </a:p>
        </p:txBody>
      </p:sp>
      <p:cxnSp>
        <p:nvCxnSpPr>
          <p:cNvPr id="123" name="Shape 56"/>
          <p:cNvCxnSpPr>
            <a:stCxn id="54" idx="3"/>
            <a:endCxn id="116" idx="3"/>
          </p:cNvCxnSpPr>
          <p:nvPr/>
        </p:nvCxnSpPr>
        <p:spPr>
          <a:xfrm>
            <a:off x="8488716" y="660148"/>
            <a:ext cx="130499" cy="3546224"/>
          </a:xfrm>
          <a:prstGeom prst="bentConnector3">
            <a:avLst>
              <a:gd name="adj1" fmla="val 3834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  <p:sp>
        <p:nvSpPr>
          <p:cNvPr id="70" name="Rectangle 69"/>
          <p:cNvSpPr/>
          <p:nvPr/>
        </p:nvSpPr>
        <p:spPr>
          <a:xfrm>
            <a:off x="6219563" y="5936696"/>
            <a:ext cx="907621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dk2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 smtClean="0"/>
              <a:t>ocrc_choice</a:t>
            </a:r>
            <a:endParaRPr lang="en-US" sz="1000" dirty="0" smtClean="0"/>
          </a:p>
        </p:txBody>
      </p:sp>
      <p:cxnSp>
        <p:nvCxnSpPr>
          <p:cNvPr id="71" name="Shape 56"/>
          <p:cNvCxnSpPr>
            <a:stCxn id="148" idx="2"/>
            <a:endCxn id="70" idx="0"/>
          </p:cNvCxnSpPr>
          <p:nvPr/>
        </p:nvCxnSpPr>
        <p:spPr>
          <a:xfrm rot="16200000" flipH="1">
            <a:off x="5824876" y="5088197"/>
            <a:ext cx="983563" cy="713433"/>
          </a:xfrm>
          <a:prstGeom prst="bentConnector3">
            <a:avLst>
              <a:gd name="adj1" fmla="val 825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  <p:sp>
        <p:nvSpPr>
          <p:cNvPr id="78" name="Shape 54"/>
          <p:cNvSpPr txBox="1"/>
          <p:nvPr/>
        </p:nvSpPr>
        <p:spPr>
          <a:xfrm>
            <a:off x="4979538" y="493081"/>
            <a:ext cx="1562570" cy="338524"/>
          </a:xfrm>
          <a:prstGeom prst="rect">
            <a:avLst/>
          </a:prstGeom>
          <a:solidFill>
            <a:srgbClr val="E0FCFF"/>
          </a:solidFill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" sz="1000" dirty="0" err="1"/>
              <a:t>n_overall_tevs_v_hart</a:t>
            </a:r>
            <a:endParaRPr lang="en" sz="1000" dirty="0"/>
          </a:p>
        </p:txBody>
      </p:sp>
      <p:cxnSp>
        <p:nvCxnSpPr>
          <p:cNvPr id="81" name="Shape 56"/>
          <p:cNvCxnSpPr>
            <a:stCxn id="78" idx="2"/>
            <a:endCxn id="55" idx="0"/>
          </p:cNvCxnSpPr>
          <p:nvPr/>
        </p:nvCxnSpPr>
        <p:spPr>
          <a:xfrm rot="16200000" flipH="1">
            <a:off x="5255974" y="1336453"/>
            <a:ext cx="1204924" cy="19522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4"/>
          <p:cNvSpPr txBox="1"/>
          <p:nvPr/>
        </p:nvSpPr>
        <p:spPr>
          <a:xfrm>
            <a:off x="4027080" y="944736"/>
            <a:ext cx="1467934" cy="492412"/>
          </a:xfrm>
          <a:prstGeom prst="rect">
            <a:avLst/>
          </a:prstGeom>
          <a:solidFill>
            <a:srgbClr val="E0FCFF"/>
          </a:solidFill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/>
            <a:r>
              <a:rPr lang="en" sz="1000" dirty="0" err="1"/>
              <a:t>n_inconsistency_cnts_format</a:t>
            </a:r>
            <a:endParaRPr lang="en" sz="1000" dirty="0"/>
          </a:p>
        </p:txBody>
      </p:sp>
      <p:cxnSp>
        <p:nvCxnSpPr>
          <p:cNvPr id="3" name="Shape 56"/>
          <p:cNvCxnSpPr/>
          <p:nvPr/>
        </p:nvCxnSpPr>
        <p:spPr>
          <a:xfrm rot="16200000" flipH="1">
            <a:off x="5184903" y="1013291"/>
            <a:ext cx="217723" cy="1065435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sm" len="med"/>
            <a:tailEnd type="none" w="lg" len="lg"/>
          </a:ln>
        </p:spPr>
      </p:cxnSp>
      <p:sp>
        <p:nvSpPr>
          <p:cNvPr id="4" name="Rectangle 3"/>
          <p:cNvSpPr/>
          <p:nvPr/>
        </p:nvSpPr>
        <p:spPr>
          <a:xfrm>
            <a:off x="3589890" y="5315762"/>
            <a:ext cx="907621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dk2"/>
            </a:solidFill>
          </a:ln>
        </p:spPr>
        <p:txBody>
          <a:bodyPr wrap="none">
            <a:spAutoFit/>
          </a:bodyPr>
          <a:lstStyle/>
          <a:p>
            <a:r>
              <a:rPr lang="en-US" sz="1000" dirty="0" err="1"/>
              <a:t>ocrc_contest</a:t>
            </a:r>
            <a:endParaRPr lang="en-US" sz="1000" dirty="0"/>
          </a:p>
        </p:txBody>
      </p:sp>
      <p:cxnSp>
        <p:nvCxnSpPr>
          <p:cNvPr id="5" name="Shape 56"/>
          <p:cNvCxnSpPr/>
          <p:nvPr/>
        </p:nvCxnSpPr>
        <p:spPr>
          <a:xfrm rot="16200000" flipH="1">
            <a:off x="3590442" y="4862503"/>
            <a:ext cx="906492" cy="2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  <p:sp>
        <p:nvSpPr>
          <p:cNvPr id="6" name="Shape 55"/>
          <p:cNvSpPr txBox="1"/>
          <p:nvPr/>
        </p:nvSpPr>
        <p:spPr>
          <a:xfrm>
            <a:off x="2418960" y="2098345"/>
            <a:ext cx="1624716" cy="3385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" sz="1000"/>
              <a:t>n_tevs_v_hart_null_fix</a:t>
            </a:r>
            <a:endParaRPr lang="en" sz="1000" dirty="0"/>
          </a:p>
        </p:txBody>
      </p:sp>
      <p:cxnSp>
        <p:nvCxnSpPr>
          <p:cNvPr id="7" name="Shape 56"/>
          <p:cNvCxnSpPr/>
          <p:nvPr/>
        </p:nvCxnSpPr>
        <p:spPr>
          <a:xfrm rot="5400000">
            <a:off x="3030337" y="1894618"/>
            <a:ext cx="404709" cy="274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4267102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dk2"/>
          </a:solidFill>
        </a:ln>
      </a:spPr>
      <a:bodyPr wrap="none">
        <a:spAutoFit/>
      </a:bodyPr>
      <a:lstStyle>
        <a:defPPr>
          <a:defRPr sz="1000"/>
        </a:defPPr>
      </a:lstStyle>
    </a:sp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34586</TotalTime>
  <Words>50</Words>
  <Application>Microsoft Macintosh PowerPoint</Application>
  <PresentationFormat>Custom</PresentationFormat>
  <Paragraphs>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simple-light-2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Wesley Rishel</cp:lastModifiedBy>
  <cp:revision>90</cp:revision>
  <dcterms:modified xsi:type="dcterms:W3CDTF">2017-02-23T02:33:20Z</dcterms:modified>
</cp:coreProperties>
</file>