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6976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D0"/>
    <a:srgbClr val="E0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1"/>
    <p:restoredTop sz="94629"/>
  </p:normalViewPr>
  <p:slideViewPr>
    <p:cSldViewPr snapToGrid="0" snapToObjects="1">
      <p:cViewPr varScale="1">
        <p:scale>
          <a:sx n="122" d="100"/>
          <a:sy n="122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9" d="100"/>
          <a:sy n="139" d="100"/>
        </p:scale>
        <p:origin x="347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00AA2-8A1F-8C44-85FD-371AC428BCB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434D5-2847-E248-82D6-C4D6537B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3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69556"/>
            <a:ext cx="8520600" cy="267281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690486"/>
            <a:ext cx="8520600" cy="103209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40353"/>
            <a:ext cx="8520600" cy="2556792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104703"/>
            <a:ext cx="8520600" cy="169385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00752"/>
            <a:ext cx="8520600" cy="109615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79494"/>
            <a:ext cx="8520600" cy="74574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00708"/>
            <a:ext cx="8520600" cy="444870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79494"/>
            <a:ext cx="8520600" cy="74574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00708"/>
            <a:ext cx="3999900" cy="444870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00708"/>
            <a:ext cx="3999900" cy="444870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79494"/>
            <a:ext cx="8520600" cy="74574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23480"/>
            <a:ext cx="2808000" cy="98404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09483"/>
            <a:ext cx="2808000" cy="41400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586167"/>
            <a:ext cx="6367800" cy="532687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3"/>
            <a:ext cx="4572000" cy="66976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05792"/>
            <a:ext cx="4045200" cy="193019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650054"/>
            <a:ext cx="4045200" cy="160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42862"/>
            <a:ext cx="3837000" cy="48116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508888"/>
            <a:ext cx="5998800" cy="78793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79494"/>
            <a:ext cx="8520600" cy="745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00708"/>
            <a:ext cx="8520600" cy="4448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072256"/>
            <a:ext cx="548700" cy="512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99104" y="2353294"/>
            <a:ext cx="2875950" cy="3546573"/>
          </a:xfrm>
          <a:prstGeom prst="rect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  <a:ln w="6350">
            <a:solidFill>
              <a:srgbClr val="000000">
                <a:alpha val="75000"/>
              </a:srgbClr>
            </a:solidFill>
            <a:prstDash val="sysDash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000" smtClean="0"/>
              <a:t>etpx_create_t_harts_wi_condensed_grp.sqls</a:t>
            </a:r>
            <a:endParaRPr lang="en-US" sz="1000" dirty="0" smtClean="0"/>
          </a:p>
        </p:txBody>
      </p:sp>
      <p:sp>
        <p:nvSpPr>
          <p:cNvPr id="54" name="Shape 54"/>
          <p:cNvSpPr txBox="1"/>
          <p:nvPr/>
        </p:nvSpPr>
        <p:spPr>
          <a:xfrm>
            <a:off x="6926146" y="490886"/>
            <a:ext cx="1562570" cy="338524"/>
          </a:xfrm>
          <a:prstGeom prst="rect">
            <a:avLst/>
          </a:prstGeom>
          <a:solidFill>
            <a:srgbClr val="E0FCFF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 dirty="0" err="1" smtClean="0"/>
              <a:t>n_tevs_v_hart_format</a:t>
            </a:r>
            <a:r>
              <a:rPr lang="en-US" sz="1000" smtClean="0"/>
              <a:t>_5</a:t>
            </a:r>
            <a:endParaRPr lang="en" sz="1000" dirty="0"/>
          </a:p>
        </p:txBody>
      </p:sp>
      <p:sp>
        <p:nvSpPr>
          <p:cNvPr id="55" name="Shape 55"/>
          <p:cNvSpPr txBox="1"/>
          <p:nvPr/>
        </p:nvSpPr>
        <p:spPr>
          <a:xfrm>
            <a:off x="5345281" y="2036529"/>
            <a:ext cx="1221538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 dirty="0" err="1" smtClean="0"/>
              <a:t>n_tevs_v_hart</a:t>
            </a:r>
            <a:r>
              <a:rPr lang="en-US" sz="1000" dirty="0" smtClean="0"/>
              <a:t>_10</a:t>
            </a:r>
            <a:endParaRPr lang="en" sz="1000" dirty="0"/>
          </a:p>
        </p:txBody>
      </p:sp>
      <p:cxnSp>
        <p:nvCxnSpPr>
          <p:cNvPr id="56" name="Shape 56"/>
          <p:cNvCxnSpPr>
            <a:stCxn id="54" idx="2"/>
            <a:endCxn id="55" idx="0"/>
          </p:cNvCxnSpPr>
          <p:nvPr/>
        </p:nvCxnSpPr>
        <p:spPr>
          <a:xfrm rot="5400000">
            <a:off x="6228182" y="557279"/>
            <a:ext cx="1207119" cy="175138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57" name="Shape 57"/>
          <p:cNvSpPr txBox="1"/>
          <p:nvPr/>
        </p:nvSpPr>
        <p:spPr>
          <a:xfrm>
            <a:off x="3249392" y="4614608"/>
            <a:ext cx="1326674" cy="33852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1000"/>
              <a:t>n_harts_unexcluded</a:t>
            </a:r>
            <a:endParaRPr lang="en" sz="1000" dirty="0"/>
          </a:p>
        </p:txBody>
      </p:sp>
      <p:cxnSp>
        <p:nvCxnSpPr>
          <p:cNvPr id="60" name="Shape 60"/>
          <p:cNvCxnSpPr>
            <a:stCxn id="45" idx="0"/>
            <a:endCxn id="55" idx="1"/>
          </p:cNvCxnSpPr>
          <p:nvPr/>
        </p:nvCxnSpPr>
        <p:spPr>
          <a:xfrm rot="5400000" flipH="1" flipV="1">
            <a:off x="4473083" y="1638003"/>
            <a:ext cx="304410" cy="143998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sm" len="med"/>
          </a:ln>
        </p:spPr>
      </p:cxnSp>
      <p:sp>
        <p:nvSpPr>
          <p:cNvPr id="17" name="Rectangle 16"/>
          <p:cNvSpPr/>
          <p:nvPr/>
        </p:nvSpPr>
        <p:spPr>
          <a:xfrm>
            <a:off x="6154813" y="5318547"/>
            <a:ext cx="55335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2"/>
            </a:solidFill>
          </a:ln>
        </p:spPr>
        <p:txBody>
          <a:bodyPr wrap="none">
            <a:spAutoFit/>
          </a:bodyPr>
          <a:lstStyle/>
          <a:p>
            <a:r>
              <a:rPr lang="en-US" sz="1000"/>
              <a:t>ballots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37984" y="5325160"/>
            <a:ext cx="63030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2"/>
            </a:solidFill>
          </a:ln>
        </p:spPr>
        <p:txBody>
          <a:bodyPr wrap="none">
            <a:spAutoFit/>
          </a:bodyPr>
          <a:lstStyle/>
          <a:p>
            <a:r>
              <a:rPr lang="en-US" sz="1000"/>
              <a:t>voteops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7416259" y="2222472"/>
            <a:ext cx="87876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2"/>
            </a:solidFill>
          </a:ln>
        </p:spPr>
        <p:txBody>
          <a:bodyPr wrap="none">
            <a:spAutoFit/>
          </a:bodyPr>
          <a:lstStyle/>
          <a:p>
            <a:r>
              <a:rPr lang="en-US" sz="1000" dirty="0"/>
              <a:t>t2h_precinct</a:t>
            </a:r>
          </a:p>
        </p:txBody>
      </p:sp>
      <p:cxnSp>
        <p:nvCxnSpPr>
          <p:cNvPr id="29" name="Elbow Connector 28"/>
          <p:cNvCxnSpPr>
            <a:stCxn id="17" idx="0"/>
            <a:endCxn id="148" idx="2"/>
          </p:cNvCxnSpPr>
          <p:nvPr/>
        </p:nvCxnSpPr>
        <p:spPr>
          <a:xfrm rot="16200000" flipV="1">
            <a:off x="6013010" y="4900064"/>
            <a:ext cx="365414" cy="4715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8" idx="0"/>
            <a:endCxn id="148" idx="2"/>
          </p:cNvCxnSpPr>
          <p:nvPr/>
        </p:nvCxnSpPr>
        <p:spPr>
          <a:xfrm rot="5400000" flipH="1" flipV="1">
            <a:off x="5520525" y="4885744"/>
            <a:ext cx="372027" cy="5068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58"/>
          <p:cNvSpPr txBox="1"/>
          <p:nvPr/>
        </p:nvSpPr>
        <p:spPr>
          <a:xfrm>
            <a:off x="7416259" y="2598319"/>
            <a:ext cx="887177" cy="338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 dirty="0"/>
              <a:t>t2h_choice</a:t>
            </a:r>
          </a:p>
        </p:txBody>
      </p:sp>
      <p:sp>
        <p:nvSpPr>
          <p:cNvPr id="52" name="Shape 58"/>
          <p:cNvSpPr txBox="1"/>
          <p:nvPr/>
        </p:nvSpPr>
        <p:spPr>
          <a:xfrm>
            <a:off x="7416259" y="3046156"/>
            <a:ext cx="878767" cy="338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 dirty="0"/>
              <a:t>t2h_contest</a:t>
            </a:r>
          </a:p>
        </p:txBody>
      </p:sp>
      <p:sp>
        <p:nvSpPr>
          <p:cNvPr id="69" name="Shape 55"/>
          <p:cNvSpPr txBox="1"/>
          <p:nvPr/>
        </p:nvSpPr>
        <p:spPr>
          <a:xfrm>
            <a:off x="5105067" y="2596438"/>
            <a:ext cx="1705450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 dirty="0"/>
              <a:t>n_tevs_counts_mapped_5</a:t>
            </a:r>
          </a:p>
        </p:txBody>
      </p:sp>
      <p:sp>
        <p:nvSpPr>
          <p:cNvPr id="84" name="Shape 55"/>
          <p:cNvSpPr txBox="1"/>
          <p:nvPr/>
        </p:nvSpPr>
        <p:spPr>
          <a:xfrm>
            <a:off x="5103324" y="3156127"/>
            <a:ext cx="1705450" cy="64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 dirty="0" err="1" smtClean="0"/>
              <a:t>n_tevs_counts</a:t>
            </a:r>
            <a:r>
              <a:rPr lang="en-US" sz="1000" dirty="0" smtClean="0"/>
              <a:t>_2</a:t>
            </a:r>
            <a:endParaRPr lang="en-US" sz="1000" dirty="0"/>
          </a:p>
          <a:p>
            <a:pPr algn="ctr"/>
            <a:r>
              <a:rPr lang="en-US" sz="1000" dirty="0"/>
              <a:t>Group: precinct, contest, choice</a:t>
            </a:r>
            <a:endParaRPr lang="en" sz="1000" dirty="0"/>
          </a:p>
        </p:txBody>
      </p:sp>
      <p:cxnSp>
        <p:nvCxnSpPr>
          <p:cNvPr id="85" name="Shape 56"/>
          <p:cNvCxnSpPr>
            <a:stCxn id="69" idx="2"/>
            <a:endCxn id="84" idx="0"/>
          </p:cNvCxnSpPr>
          <p:nvPr/>
        </p:nvCxnSpPr>
        <p:spPr>
          <a:xfrm rot="5400000">
            <a:off x="5846340" y="3044674"/>
            <a:ext cx="221165" cy="17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cxnSp>
        <p:nvCxnSpPr>
          <p:cNvPr id="92" name="Shape 56"/>
          <p:cNvCxnSpPr>
            <a:stCxn id="69" idx="3"/>
            <a:endCxn id="31" idx="1"/>
          </p:cNvCxnSpPr>
          <p:nvPr/>
        </p:nvCxnSpPr>
        <p:spPr>
          <a:xfrm flipV="1">
            <a:off x="6810517" y="2345583"/>
            <a:ext cx="605742" cy="4201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cxnSp>
        <p:nvCxnSpPr>
          <p:cNvPr id="103" name="Shape 56"/>
          <p:cNvCxnSpPr>
            <a:stCxn id="69" idx="3"/>
            <a:endCxn id="52" idx="1"/>
          </p:cNvCxnSpPr>
          <p:nvPr/>
        </p:nvCxnSpPr>
        <p:spPr>
          <a:xfrm>
            <a:off x="6810517" y="2765700"/>
            <a:ext cx="605742" cy="4497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cxnSp>
        <p:nvCxnSpPr>
          <p:cNvPr id="120" name="Shape 56"/>
          <p:cNvCxnSpPr>
            <a:stCxn id="69" idx="3"/>
            <a:endCxn id="51" idx="1"/>
          </p:cNvCxnSpPr>
          <p:nvPr/>
        </p:nvCxnSpPr>
        <p:spPr>
          <a:xfrm>
            <a:off x="6810517" y="2765700"/>
            <a:ext cx="605742" cy="188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148" name="Shape 55"/>
          <p:cNvSpPr txBox="1"/>
          <p:nvPr/>
        </p:nvSpPr>
        <p:spPr>
          <a:xfrm>
            <a:off x="5107216" y="4614609"/>
            <a:ext cx="1705450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 dirty="0" err="1"/>
              <a:t>n_bal_voteops</a:t>
            </a:r>
            <a:endParaRPr lang="en-US" sz="1000" dirty="0"/>
          </a:p>
        </p:txBody>
      </p:sp>
      <p:cxnSp>
        <p:nvCxnSpPr>
          <p:cNvPr id="149" name="Shape 56"/>
          <p:cNvCxnSpPr>
            <a:stCxn id="36" idx="2"/>
            <a:endCxn id="148" idx="0"/>
          </p:cNvCxnSpPr>
          <p:nvPr/>
        </p:nvCxnSpPr>
        <p:spPr>
          <a:xfrm rot="16200000" flipH="1">
            <a:off x="5839581" y="4494248"/>
            <a:ext cx="236829" cy="38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cxnSp>
        <p:nvCxnSpPr>
          <p:cNvPr id="58" name="Shape 56"/>
          <p:cNvCxnSpPr>
            <a:stCxn id="55" idx="2"/>
            <a:endCxn id="69" idx="0"/>
          </p:cNvCxnSpPr>
          <p:nvPr/>
        </p:nvCxnSpPr>
        <p:spPr>
          <a:xfrm rot="16200000" flipH="1">
            <a:off x="5846229" y="2484874"/>
            <a:ext cx="221385" cy="17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74" name="Shape 57"/>
          <p:cNvSpPr txBox="1"/>
          <p:nvPr/>
        </p:nvSpPr>
        <p:spPr>
          <a:xfrm>
            <a:off x="3590868" y="5258684"/>
            <a:ext cx="643722" cy="338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1000"/>
              <a:t>harts </a:t>
            </a:r>
          </a:p>
        </p:txBody>
      </p:sp>
      <p:cxnSp>
        <p:nvCxnSpPr>
          <p:cNvPr id="86" name="Shape 63"/>
          <p:cNvCxnSpPr>
            <a:stCxn id="74" idx="0"/>
            <a:endCxn id="57" idx="2"/>
          </p:cNvCxnSpPr>
          <p:nvPr/>
        </p:nvCxnSpPr>
        <p:spPr>
          <a:xfrm rot="5400000" flipH="1" flipV="1">
            <a:off x="3759953" y="5105908"/>
            <a:ext cx="305552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sp>
        <p:nvSpPr>
          <p:cNvPr id="36" name="Shape 55"/>
          <p:cNvSpPr txBox="1"/>
          <p:nvPr/>
        </p:nvSpPr>
        <p:spPr>
          <a:xfrm>
            <a:off x="5000651" y="4039256"/>
            <a:ext cx="1910798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 dirty="0" err="1" smtClean="0"/>
              <a:t>n_bal_voteops</a:t>
            </a:r>
            <a:r>
              <a:rPr lang="en-US" sz="1000" dirty="0" smtClean="0"/>
              <a:t>_</a:t>
            </a:r>
            <a:r>
              <a:rPr lang="en-US" sz="1000" dirty="0" err="1" smtClean="0"/>
              <a:t>not_excluded</a:t>
            </a:r>
            <a:endParaRPr lang="en-US" sz="1000" dirty="0"/>
          </a:p>
        </p:txBody>
      </p:sp>
      <p:cxnSp>
        <p:nvCxnSpPr>
          <p:cNvPr id="40" name="Shape 56"/>
          <p:cNvCxnSpPr>
            <a:stCxn id="84" idx="2"/>
            <a:endCxn id="36" idx="0"/>
          </p:cNvCxnSpPr>
          <p:nvPr/>
        </p:nvCxnSpPr>
        <p:spPr>
          <a:xfrm rot="16200000" flipH="1">
            <a:off x="5837635" y="3920840"/>
            <a:ext cx="236829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59" name="Shape 57"/>
          <p:cNvSpPr txBox="1"/>
          <p:nvPr/>
        </p:nvSpPr>
        <p:spPr>
          <a:xfrm>
            <a:off x="3067029" y="3989657"/>
            <a:ext cx="1676532" cy="33852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1000" dirty="0" err="1" smtClean="0"/>
              <a:t>n_harts_WI_condensed</a:t>
            </a:r>
            <a:endParaRPr lang="en" sz="1000" dirty="0"/>
          </a:p>
        </p:txBody>
      </p:sp>
      <p:cxnSp>
        <p:nvCxnSpPr>
          <p:cNvPr id="61" name="Shape 63"/>
          <p:cNvCxnSpPr>
            <a:stCxn id="57" idx="0"/>
            <a:endCxn id="59" idx="2"/>
          </p:cNvCxnSpPr>
          <p:nvPr/>
        </p:nvCxnSpPr>
        <p:spPr>
          <a:xfrm rot="16200000" flipV="1">
            <a:off x="3765799" y="4467678"/>
            <a:ext cx="286427" cy="74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sp>
        <p:nvSpPr>
          <p:cNvPr id="63" name="Shape 57"/>
          <p:cNvSpPr txBox="1"/>
          <p:nvPr/>
        </p:nvSpPr>
        <p:spPr>
          <a:xfrm>
            <a:off x="2989289" y="3257134"/>
            <a:ext cx="1832013" cy="33852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1000" dirty="0" smtClean="0"/>
              <a:t>n_harts_WI_condensed_grp_2</a:t>
            </a:r>
            <a:endParaRPr lang="en" sz="1000" dirty="0"/>
          </a:p>
        </p:txBody>
      </p:sp>
      <p:cxnSp>
        <p:nvCxnSpPr>
          <p:cNvPr id="64" name="Shape 63"/>
          <p:cNvCxnSpPr>
            <a:stCxn id="59" idx="0"/>
            <a:endCxn id="63" idx="2"/>
          </p:cNvCxnSpPr>
          <p:nvPr/>
        </p:nvCxnSpPr>
        <p:spPr>
          <a:xfrm rot="5400000" flipH="1" flipV="1">
            <a:off x="3708296" y="3792658"/>
            <a:ext cx="393999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sp>
        <p:nvSpPr>
          <p:cNvPr id="76" name="Rectangle 75"/>
          <p:cNvSpPr/>
          <p:nvPr/>
        </p:nvSpPr>
        <p:spPr>
          <a:xfrm>
            <a:off x="4684173" y="5943408"/>
            <a:ext cx="90762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2"/>
            </a:solidFill>
          </a:ln>
        </p:spPr>
        <p:txBody>
          <a:bodyPr wrap="square">
            <a:spAutoFit/>
          </a:bodyPr>
          <a:lstStyle/>
          <a:p>
            <a:r>
              <a:rPr lang="en-US" sz="1000" smtClean="0"/>
              <a:t>ocrc_contest</a:t>
            </a:r>
            <a:endParaRPr lang="en-US" sz="1000" dirty="0"/>
          </a:p>
        </p:txBody>
      </p:sp>
      <p:cxnSp>
        <p:nvCxnSpPr>
          <p:cNvPr id="77" name="Shape 56"/>
          <p:cNvCxnSpPr>
            <a:stCxn id="148" idx="2"/>
            <a:endCxn id="76" idx="0"/>
          </p:cNvCxnSpPr>
          <p:nvPr/>
        </p:nvCxnSpPr>
        <p:spPr>
          <a:xfrm rot="5400000">
            <a:off x="5053826" y="5037292"/>
            <a:ext cx="990275" cy="821957"/>
          </a:xfrm>
          <a:prstGeom prst="bentConnector3">
            <a:avLst>
              <a:gd name="adj1" fmla="val 815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75" name="Line Callout 1 74"/>
          <p:cNvSpPr/>
          <p:nvPr/>
        </p:nvSpPr>
        <p:spPr>
          <a:xfrm>
            <a:off x="1903262" y="4709607"/>
            <a:ext cx="969391" cy="707886"/>
          </a:xfrm>
          <a:prstGeom prst="borderCallout1">
            <a:avLst>
              <a:gd name="adj1" fmla="val 607"/>
              <a:gd name="adj2" fmla="val 85283"/>
              <a:gd name="adj3" fmla="val -50680"/>
              <a:gd name="adj4" fmla="val 148913"/>
            </a:avLst>
          </a:prstGeom>
          <a:solidFill>
            <a:srgbClr val="FFCFD0"/>
          </a:solidFill>
          <a:ln>
            <a:solidFill>
              <a:schemeClr val="dk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Not able </a:t>
            </a:r>
            <a:r>
              <a:rPr lang="en-US" sz="1000" smtClean="0"/>
              <a:t>to handle multi-choice elections</a:t>
            </a:r>
            <a:endParaRPr lang="en-US" sz="1000" dirty="0"/>
          </a:p>
        </p:txBody>
      </p:sp>
      <p:sp>
        <p:nvSpPr>
          <p:cNvPr id="34" name="Shape 54"/>
          <p:cNvSpPr txBox="1"/>
          <p:nvPr/>
        </p:nvSpPr>
        <p:spPr>
          <a:xfrm>
            <a:off x="2999273" y="525756"/>
            <a:ext cx="1562570" cy="338524"/>
          </a:xfrm>
          <a:prstGeom prst="rect">
            <a:avLst/>
          </a:prstGeom>
          <a:solidFill>
            <a:srgbClr val="E0FCFF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 dirty="0" err="1" smtClean="0"/>
              <a:t>n_margin_report</a:t>
            </a:r>
            <a:r>
              <a:rPr lang="en-US" sz="1000" dirty="0" smtClean="0"/>
              <a:t>_format</a:t>
            </a:r>
            <a:endParaRPr lang="en" sz="1000" dirty="0"/>
          </a:p>
        </p:txBody>
      </p:sp>
      <p:sp>
        <p:nvSpPr>
          <p:cNvPr id="35" name="Shape 57"/>
          <p:cNvSpPr txBox="1"/>
          <p:nvPr/>
        </p:nvSpPr>
        <p:spPr>
          <a:xfrm>
            <a:off x="2772951" y="1549706"/>
            <a:ext cx="2015214" cy="33852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1000" dirty="0" err="1"/>
              <a:t>n_summary_by_contest</a:t>
            </a:r>
            <a:endParaRPr lang="en" sz="1000" dirty="0"/>
          </a:p>
        </p:txBody>
      </p:sp>
      <p:cxnSp>
        <p:nvCxnSpPr>
          <p:cNvPr id="37" name="Shape 60"/>
          <p:cNvCxnSpPr>
            <a:stCxn id="45" idx="0"/>
            <a:endCxn id="35" idx="2"/>
          </p:cNvCxnSpPr>
          <p:nvPr/>
        </p:nvCxnSpPr>
        <p:spPr>
          <a:xfrm rot="16200000" flipV="1">
            <a:off x="3531942" y="2136847"/>
            <a:ext cx="621971" cy="1247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sm" len="med"/>
          </a:ln>
        </p:spPr>
      </p:cxnSp>
      <p:cxnSp>
        <p:nvCxnSpPr>
          <p:cNvPr id="41" name="Shape 60"/>
          <p:cNvCxnSpPr>
            <a:stCxn id="50" idx="0"/>
            <a:endCxn id="34" idx="2"/>
          </p:cNvCxnSpPr>
          <p:nvPr/>
        </p:nvCxnSpPr>
        <p:spPr>
          <a:xfrm rot="5400000" flipH="1" flipV="1">
            <a:off x="3683495" y="961343"/>
            <a:ext cx="19412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sm" len="med"/>
          </a:ln>
        </p:spPr>
      </p:cxnSp>
      <p:sp>
        <p:nvSpPr>
          <p:cNvPr id="50" name="Shape 57"/>
          <p:cNvSpPr txBox="1"/>
          <p:nvPr/>
        </p:nvSpPr>
        <p:spPr>
          <a:xfrm>
            <a:off x="2772951" y="1058406"/>
            <a:ext cx="2015214" cy="33852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1000" dirty="0" err="1"/>
              <a:t>n_margin_report</a:t>
            </a:r>
            <a:endParaRPr lang="en" sz="1000" dirty="0"/>
          </a:p>
        </p:txBody>
      </p:sp>
      <p:cxnSp>
        <p:nvCxnSpPr>
          <p:cNvPr id="53" name="Shape 60"/>
          <p:cNvCxnSpPr>
            <a:stCxn id="35" idx="0"/>
            <a:endCxn id="50" idx="2"/>
          </p:cNvCxnSpPr>
          <p:nvPr/>
        </p:nvCxnSpPr>
        <p:spPr>
          <a:xfrm rot="5400000" flipH="1" flipV="1">
            <a:off x="3704170" y="1473318"/>
            <a:ext cx="15277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sm" len="med"/>
          </a:ln>
        </p:spPr>
      </p:cxnSp>
      <p:sp>
        <p:nvSpPr>
          <p:cNvPr id="45" name="Shape 57"/>
          <p:cNvSpPr txBox="1"/>
          <p:nvPr/>
        </p:nvSpPr>
        <p:spPr>
          <a:xfrm>
            <a:off x="2897688" y="2510201"/>
            <a:ext cx="2015214" cy="3385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-US" sz="1000" dirty="0" err="1" smtClean="0"/>
              <a:t>t_harts_WI_condensed_grp</a:t>
            </a:r>
            <a:endParaRPr lang="en" sz="1000" dirty="0"/>
          </a:p>
        </p:txBody>
      </p:sp>
      <p:cxnSp>
        <p:nvCxnSpPr>
          <p:cNvPr id="62" name="Shape 63"/>
          <p:cNvCxnSpPr>
            <a:stCxn id="63" idx="0"/>
            <a:endCxn id="45" idx="2"/>
          </p:cNvCxnSpPr>
          <p:nvPr/>
        </p:nvCxnSpPr>
        <p:spPr>
          <a:xfrm rot="16200000" flipV="1">
            <a:off x="3701092" y="3052929"/>
            <a:ext cx="408409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sp>
        <p:nvSpPr>
          <p:cNvPr id="65" name="Shape 54"/>
          <p:cNvSpPr txBox="1"/>
          <p:nvPr/>
        </p:nvSpPr>
        <p:spPr>
          <a:xfrm>
            <a:off x="126453" y="535628"/>
            <a:ext cx="2175717" cy="338524"/>
          </a:xfrm>
          <a:prstGeom prst="rect">
            <a:avLst/>
          </a:prstGeom>
          <a:solidFill>
            <a:srgbClr val="E0FCFF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/>
              <a:t>n_tevs_v_hart_by_precinct_format</a:t>
            </a:r>
            <a:endParaRPr lang="en" sz="1000" dirty="0"/>
          </a:p>
        </p:txBody>
      </p:sp>
      <p:sp>
        <p:nvSpPr>
          <p:cNvPr id="66" name="Shape 55"/>
          <p:cNvSpPr txBox="1"/>
          <p:nvPr/>
        </p:nvSpPr>
        <p:spPr>
          <a:xfrm>
            <a:off x="332497" y="1064756"/>
            <a:ext cx="1763628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/>
              <a:t>n_tevs_v_hart_by_precinct</a:t>
            </a:r>
            <a:endParaRPr lang="en" sz="1000" dirty="0"/>
          </a:p>
        </p:txBody>
      </p:sp>
      <p:sp>
        <p:nvSpPr>
          <p:cNvPr id="67" name="Shape 55"/>
          <p:cNvSpPr txBox="1"/>
          <p:nvPr/>
        </p:nvSpPr>
        <p:spPr>
          <a:xfrm>
            <a:off x="332497" y="1550434"/>
            <a:ext cx="1763628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/>
              <a:t>n_harts_ballot_by_precinct</a:t>
            </a:r>
            <a:endParaRPr lang="en" sz="1000" dirty="0"/>
          </a:p>
        </p:txBody>
      </p:sp>
      <p:cxnSp>
        <p:nvCxnSpPr>
          <p:cNvPr id="68" name="Shape 63"/>
          <p:cNvCxnSpPr>
            <a:stCxn id="57" idx="0"/>
            <a:endCxn id="67" idx="2"/>
          </p:cNvCxnSpPr>
          <p:nvPr/>
        </p:nvCxnSpPr>
        <p:spPr>
          <a:xfrm rot="16200000" flipV="1">
            <a:off x="1200695" y="1902574"/>
            <a:ext cx="2725650" cy="26984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cxnSp>
        <p:nvCxnSpPr>
          <p:cNvPr id="72" name="Shape 63"/>
          <p:cNvCxnSpPr>
            <a:stCxn id="67" idx="0"/>
            <a:endCxn id="66" idx="2"/>
          </p:cNvCxnSpPr>
          <p:nvPr/>
        </p:nvCxnSpPr>
        <p:spPr>
          <a:xfrm rot="5400000" flipH="1" flipV="1">
            <a:off x="1140734" y="1476857"/>
            <a:ext cx="147154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cxnSp>
        <p:nvCxnSpPr>
          <p:cNvPr id="73" name="Shape 63"/>
          <p:cNvCxnSpPr>
            <a:stCxn id="66" idx="0"/>
            <a:endCxn id="65" idx="2"/>
          </p:cNvCxnSpPr>
          <p:nvPr/>
        </p:nvCxnSpPr>
        <p:spPr>
          <a:xfrm rot="5400000" flipH="1" flipV="1">
            <a:off x="1119009" y="969454"/>
            <a:ext cx="190604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med"/>
          </a:ln>
        </p:spPr>
      </p:cxnSp>
      <p:sp>
        <p:nvSpPr>
          <p:cNvPr id="79" name="Shape 55"/>
          <p:cNvSpPr txBox="1"/>
          <p:nvPr/>
        </p:nvSpPr>
        <p:spPr>
          <a:xfrm>
            <a:off x="7238744" y="1613085"/>
            <a:ext cx="1705450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 dirty="0" err="1"/>
              <a:t>n_tevs_counts_by_pct</a:t>
            </a:r>
            <a:endParaRPr lang="en" sz="1000" dirty="0"/>
          </a:p>
        </p:txBody>
      </p:sp>
      <p:cxnSp>
        <p:nvCxnSpPr>
          <p:cNvPr id="80" name="Shape 56"/>
          <p:cNvCxnSpPr>
            <a:stCxn id="49" idx="4"/>
            <a:endCxn id="69" idx="0"/>
          </p:cNvCxnSpPr>
          <p:nvPr/>
        </p:nvCxnSpPr>
        <p:spPr>
          <a:xfrm rot="5400000">
            <a:off x="6308086" y="1879892"/>
            <a:ext cx="366253" cy="1066839"/>
          </a:xfrm>
          <a:prstGeom prst="bentConnector3">
            <a:avLst>
              <a:gd name="adj1" fmla="val 701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med"/>
            <a:tailEnd type="none" w="lg" len="lg"/>
          </a:ln>
        </p:spPr>
      </p:cxnSp>
      <p:grpSp>
        <p:nvGrpSpPr>
          <p:cNvPr id="89" name="Group 88"/>
          <p:cNvGrpSpPr/>
          <p:nvPr/>
        </p:nvGrpSpPr>
        <p:grpSpPr>
          <a:xfrm>
            <a:off x="6993661" y="2168245"/>
            <a:ext cx="61940" cy="61940"/>
            <a:chOff x="6964799" y="2066251"/>
            <a:chExt cx="119663" cy="119663"/>
          </a:xfrm>
        </p:grpSpPr>
        <p:sp>
          <p:nvSpPr>
            <p:cNvPr id="49" name="Oval 48"/>
            <p:cNvSpPr/>
            <p:nvPr/>
          </p:nvSpPr>
          <p:spPr>
            <a:xfrm>
              <a:off x="6964799" y="2066251"/>
              <a:ext cx="119663" cy="119663"/>
            </a:xfrm>
            <a:prstGeom prst="ellipse">
              <a:avLst/>
            </a:prstGeom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en-US" sz="1000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7024630" y="2066251"/>
              <a:ext cx="0" cy="119663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hape 56"/>
          <p:cNvCxnSpPr>
            <a:stCxn id="79" idx="2"/>
            <a:endCxn id="49" idx="0"/>
          </p:cNvCxnSpPr>
          <p:nvPr/>
        </p:nvCxnSpPr>
        <p:spPr>
          <a:xfrm rot="5400000">
            <a:off x="7449732" y="1526508"/>
            <a:ext cx="216636" cy="10668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cxnSp>
        <p:nvCxnSpPr>
          <p:cNvPr id="101" name="Shape 56"/>
          <p:cNvCxnSpPr>
            <a:stCxn id="104" idx="4"/>
            <a:endCxn id="79" idx="0"/>
          </p:cNvCxnSpPr>
          <p:nvPr/>
        </p:nvCxnSpPr>
        <p:spPr>
          <a:xfrm rot="16200000" flipV="1">
            <a:off x="6685359" y="3019196"/>
            <a:ext cx="3814861" cy="1002639"/>
          </a:xfrm>
          <a:prstGeom prst="bentConnector3">
            <a:avLst>
              <a:gd name="adj1" fmla="val 105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med"/>
            <a:tailEnd type="none" w="lg" len="lg"/>
          </a:ln>
        </p:spPr>
      </p:cxnSp>
      <p:grpSp>
        <p:nvGrpSpPr>
          <p:cNvPr id="102" name="Group 101"/>
          <p:cNvGrpSpPr/>
          <p:nvPr/>
        </p:nvGrpSpPr>
        <p:grpSpPr>
          <a:xfrm flipV="1">
            <a:off x="9063138" y="5427946"/>
            <a:ext cx="61940" cy="61940"/>
            <a:chOff x="6964799" y="2066251"/>
            <a:chExt cx="119663" cy="119663"/>
          </a:xfrm>
        </p:grpSpPr>
        <p:sp>
          <p:nvSpPr>
            <p:cNvPr id="104" name="Oval 103"/>
            <p:cNvSpPr/>
            <p:nvPr/>
          </p:nvSpPr>
          <p:spPr>
            <a:xfrm>
              <a:off x="6964799" y="2066251"/>
              <a:ext cx="119663" cy="119663"/>
            </a:xfrm>
            <a:prstGeom prst="ellipse">
              <a:avLst/>
            </a:prstGeom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en-US" sz="1000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7024630" y="2066251"/>
              <a:ext cx="0" cy="119663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hape 56"/>
          <p:cNvCxnSpPr>
            <a:stCxn id="66" idx="1"/>
            <a:endCxn id="104" idx="0"/>
          </p:cNvCxnSpPr>
          <p:nvPr/>
        </p:nvCxnSpPr>
        <p:spPr>
          <a:xfrm rot="10800000" flipH="1" flipV="1">
            <a:off x="332496" y="1234018"/>
            <a:ext cx="8761611" cy="4255868"/>
          </a:xfrm>
          <a:prstGeom prst="bentConnector4">
            <a:avLst>
              <a:gd name="adj1" fmla="val -2609"/>
              <a:gd name="adj2" fmla="val 1251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cxnSp>
        <p:nvCxnSpPr>
          <p:cNvPr id="115" name="Shape 56"/>
          <p:cNvCxnSpPr>
            <a:stCxn id="116" idx="1"/>
            <a:endCxn id="36" idx="3"/>
          </p:cNvCxnSpPr>
          <p:nvPr/>
        </p:nvCxnSpPr>
        <p:spPr>
          <a:xfrm rot="10800000" flipV="1">
            <a:off x="6911449" y="4206372"/>
            <a:ext cx="363972" cy="21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116" name="Shape 55"/>
          <p:cNvSpPr txBox="1"/>
          <p:nvPr/>
        </p:nvSpPr>
        <p:spPr>
          <a:xfrm>
            <a:off x="7275421" y="4037110"/>
            <a:ext cx="1343794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" sz="1000"/>
              <a:t>n_ballot_batches_1</a:t>
            </a:r>
            <a:endParaRPr lang="en-US" sz="1000" dirty="0"/>
          </a:p>
        </p:txBody>
      </p:sp>
      <p:cxnSp>
        <p:nvCxnSpPr>
          <p:cNvPr id="123" name="Shape 56"/>
          <p:cNvCxnSpPr>
            <a:stCxn id="54" idx="3"/>
            <a:endCxn id="116" idx="3"/>
          </p:cNvCxnSpPr>
          <p:nvPr/>
        </p:nvCxnSpPr>
        <p:spPr>
          <a:xfrm>
            <a:off x="8488716" y="660148"/>
            <a:ext cx="130499" cy="3546224"/>
          </a:xfrm>
          <a:prstGeom prst="bentConnector3">
            <a:avLst>
              <a:gd name="adj1" fmla="val 3834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70" name="Rectangle 69"/>
          <p:cNvSpPr/>
          <p:nvPr/>
        </p:nvSpPr>
        <p:spPr>
          <a:xfrm>
            <a:off x="6219563" y="5936696"/>
            <a:ext cx="90762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2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err="1" smtClean="0"/>
              <a:t>ocrc_choice</a:t>
            </a:r>
            <a:endParaRPr lang="en-US" sz="1000" dirty="0" smtClean="0"/>
          </a:p>
        </p:txBody>
      </p:sp>
      <p:cxnSp>
        <p:nvCxnSpPr>
          <p:cNvPr id="71" name="Shape 56"/>
          <p:cNvCxnSpPr>
            <a:stCxn id="148" idx="2"/>
            <a:endCxn id="70" idx="0"/>
          </p:cNvCxnSpPr>
          <p:nvPr/>
        </p:nvCxnSpPr>
        <p:spPr>
          <a:xfrm rot="16200000" flipH="1">
            <a:off x="5824876" y="5088197"/>
            <a:ext cx="983563" cy="713433"/>
          </a:xfrm>
          <a:prstGeom prst="bentConnector3">
            <a:avLst>
              <a:gd name="adj1" fmla="val 825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78" name="Shape 54"/>
          <p:cNvSpPr txBox="1"/>
          <p:nvPr/>
        </p:nvSpPr>
        <p:spPr>
          <a:xfrm>
            <a:off x="4979538" y="493081"/>
            <a:ext cx="1562570" cy="338524"/>
          </a:xfrm>
          <a:prstGeom prst="rect">
            <a:avLst/>
          </a:prstGeom>
          <a:solidFill>
            <a:srgbClr val="E0FCFF"/>
          </a:solidFill>
          <a:ln w="9525" cap="flat" cmpd="sng">
            <a:solidFill>
              <a:srgbClr val="000000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1000" dirty="0" err="1"/>
              <a:t>n_overall_tevs_v_hart</a:t>
            </a:r>
            <a:endParaRPr lang="en" sz="1000" dirty="0"/>
          </a:p>
        </p:txBody>
      </p:sp>
      <p:cxnSp>
        <p:nvCxnSpPr>
          <p:cNvPr id="81" name="Shape 56"/>
          <p:cNvCxnSpPr>
            <a:stCxn id="78" idx="2"/>
            <a:endCxn id="55" idx="0"/>
          </p:cNvCxnSpPr>
          <p:nvPr/>
        </p:nvCxnSpPr>
        <p:spPr>
          <a:xfrm rot="16200000" flipH="1">
            <a:off x="5255974" y="1336453"/>
            <a:ext cx="1204924" cy="1952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82" name="Shape 58"/>
          <p:cNvSpPr txBox="1"/>
          <p:nvPr/>
        </p:nvSpPr>
        <p:spPr>
          <a:xfrm>
            <a:off x="7416259" y="3518653"/>
            <a:ext cx="887177" cy="338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/>
            <a:r>
              <a:rPr lang="en-US" sz="1000" dirty="0" smtClean="0"/>
              <a:t>h</a:t>
            </a:r>
            <a:r>
              <a:rPr lang="en" sz="1000" dirty="0" smtClean="0"/>
              <a:t>2h_contest</a:t>
            </a:r>
            <a:endParaRPr lang="en" sz="1000" dirty="0"/>
          </a:p>
        </p:txBody>
      </p:sp>
      <p:cxnSp>
        <p:nvCxnSpPr>
          <p:cNvPr id="83" name="Shape 56"/>
          <p:cNvCxnSpPr>
            <a:stCxn id="69" idx="3"/>
            <a:endCxn id="82" idx="1"/>
          </p:cNvCxnSpPr>
          <p:nvPr/>
        </p:nvCxnSpPr>
        <p:spPr>
          <a:xfrm>
            <a:off x="6810517" y="2765700"/>
            <a:ext cx="605742" cy="92221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sm" len="med"/>
            <a:tailEnd type="none" w="lg" len="lg"/>
          </a:ln>
        </p:spPr>
      </p:cxnSp>
      <p:sp>
        <p:nvSpPr>
          <p:cNvPr id="9" name="Rectangular Callout 8"/>
          <p:cNvSpPr/>
          <p:nvPr/>
        </p:nvSpPr>
        <p:spPr>
          <a:xfrm>
            <a:off x="1437801" y="2588191"/>
            <a:ext cx="1078908" cy="615553"/>
          </a:xfrm>
          <a:prstGeom prst="wedgeRectCallout">
            <a:avLst>
              <a:gd name="adj1" fmla="val 177964"/>
              <a:gd name="adj2" fmla="val 2533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u="sng" dirty="0"/>
              <a:t>Manual </a:t>
            </a:r>
            <a:r>
              <a:rPr lang="en-US" sz="1000" u="sng" dirty="0" smtClean="0"/>
              <a:t>Step:</a:t>
            </a:r>
          </a:p>
          <a:p>
            <a:pPr algn="ctr"/>
            <a:r>
              <a:rPr lang="en-US" sz="800" dirty="0" err="1"/>
              <a:t>etpx_create_t_harts_wi_condensed_grp.sql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dk2"/>
          </a:solidFill>
        </a:ln>
      </a:spPr>
      <a:bodyPr wrap="none">
        <a:spAutoFit/>
      </a:bodyPr>
      <a:lstStyle>
        <a:defPPr>
          <a:defRPr sz="1000"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40228</TotalTime>
  <Words>52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simple-light-2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Wesley Rishel</cp:lastModifiedBy>
  <cp:revision>96</cp:revision>
  <dcterms:modified xsi:type="dcterms:W3CDTF">2017-04-20T20:22:48Z</dcterms:modified>
</cp:coreProperties>
</file>