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5"/>
  </p:notesMasterIdLst>
  <p:sldIdLst>
    <p:sldId id="309" r:id="rId2"/>
    <p:sldId id="314" r:id="rId3"/>
    <p:sldId id="315" r:id="rId4"/>
    <p:sldId id="313" r:id="rId5"/>
    <p:sldId id="387" r:id="rId6"/>
    <p:sldId id="325" r:id="rId7"/>
    <p:sldId id="310" r:id="rId8"/>
    <p:sldId id="318" r:id="rId9"/>
    <p:sldId id="388" r:id="rId10"/>
    <p:sldId id="326" r:id="rId11"/>
    <p:sldId id="327" r:id="rId12"/>
    <p:sldId id="344" r:id="rId13"/>
    <p:sldId id="328" r:id="rId14"/>
    <p:sldId id="316" r:id="rId15"/>
    <p:sldId id="332" r:id="rId16"/>
    <p:sldId id="331" r:id="rId17"/>
    <p:sldId id="321" r:id="rId18"/>
    <p:sldId id="329" r:id="rId19"/>
    <p:sldId id="382" r:id="rId20"/>
    <p:sldId id="383" r:id="rId21"/>
    <p:sldId id="339" r:id="rId22"/>
    <p:sldId id="343" r:id="rId23"/>
    <p:sldId id="384" r:id="rId24"/>
    <p:sldId id="385" r:id="rId25"/>
    <p:sldId id="386" r:id="rId26"/>
    <p:sldId id="345" r:id="rId27"/>
    <p:sldId id="346" r:id="rId28"/>
    <p:sldId id="340" r:id="rId29"/>
    <p:sldId id="341" r:id="rId30"/>
    <p:sldId id="342" r:id="rId31"/>
    <p:sldId id="347" r:id="rId32"/>
    <p:sldId id="348" r:id="rId33"/>
    <p:sldId id="391" r:id="rId34"/>
    <p:sldId id="312" r:id="rId35"/>
    <p:sldId id="311" r:id="rId36"/>
    <p:sldId id="349" r:id="rId37"/>
    <p:sldId id="352" r:id="rId38"/>
    <p:sldId id="390" r:id="rId39"/>
    <p:sldId id="392" r:id="rId40"/>
    <p:sldId id="350" r:id="rId41"/>
    <p:sldId id="351" r:id="rId42"/>
    <p:sldId id="393" r:id="rId43"/>
    <p:sldId id="35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8646"/>
    <a:srgbClr val="FFDDDD"/>
    <a:srgbClr val="FFE7E7"/>
    <a:srgbClr val="2B952B"/>
    <a:srgbClr val="E5FF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61639" autoAdjust="0"/>
  </p:normalViewPr>
  <p:slideViewPr>
    <p:cSldViewPr snapToGrid="0">
      <p:cViewPr varScale="1">
        <p:scale>
          <a:sx n="72" d="100"/>
          <a:sy n="72" d="100"/>
        </p:scale>
        <p:origin x="178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D864D-A7E2-4D80-8A1A-D1F4E168E73A}" type="datetimeFigureOut">
              <a:rPr lang="en-AU" smtClean="0"/>
              <a:t>4/04/2016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6530C-7BF7-4EBD-AC0C-D6A4A597FEA6}" type="slidenum">
              <a:rPr lang="en-AU" smtClean="0"/>
              <a:t>‹#›</a:t>
            </a:fld>
            <a:endParaRPr lang="en-AU"/>
          </a:p>
        </p:txBody>
      </p:sp>
    </p:spTree>
    <p:extLst>
      <p:ext uri="{BB962C8B-B14F-4D97-AF65-F5344CB8AC3E}">
        <p14:creationId xmlns:p14="http://schemas.microsoft.com/office/powerpoint/2010/main" val="164117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err="1" smtClean="0"/>
              <a:t>Javascript</a:t>
            </a:r>
            <a:r>
              <a:rPr lang="en-AU" dirty="0" smtClean="0"/>
              <a:t> is a very important language in the modern web environment.</a:t>
            </a:r>
            <a:r>
              <a:rPr lang="en-AU"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Later on we will make heavy use of the browser </a:t>
            </a:r>
            <a:r>
              <a:rPr lang="en-AU" baseline="0" dirty="0" err="1" smtClean="0"/>
              <a:t>javascript</a:t>
            </a:r>
            <a:r>
              <a:rPr lang="en-AU" baseline="0" dirty="0" smtClean="0"/>
              <a:t> functionality.  It is also important to note that many fancy features used to improve user experiences on the web are built around JavaScript functionality. </a:t>
            </a:r>
            <a:endParaRPr lang="en-AU" dirty="0" smtClean="0"/>
          </a:p>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2</a:t>
            </a:fld>
            <a:endParaRPr lang="en-AU"/>
          </a:p>
        </p:txBody>
      </p:sp>
    </p:spTree>
    <p:extLst>
      <p:ext uri="{BB962C8B-B14F-4D97-AF65-F5344CB8AC3E}">
        <p14:creationId xmlns:p14="http://schemas.microsoft.com/office/powerpoint/2010/main" val="185369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 JavaScript functions are highly regarded! </a:t>
            </a:r>
          </a:p>
          <a:p>
            <a:endParaRPr lang="en-AU" dirty="0" smtClean="0"/>
          </a:p>
          <a:p>
            <a:r>
              <a:rPr lang="en-AU" dirty="0" smtClean="0"/>
              <a:t>JavaScript</a:t>
            </a:r>
            <a:r>
              <a:rPr lang="en-AU" baseline="0" dirty="0" smtClean="0"/>
              <a:t> also allows </a:t>
            </a:r>
            <a:r>
              <a:rPr lang="en-AU" b="1" baseline="0" dirty="0" smtClean="0"/>
              <a:t>Hoisting</a:t>
            </a:r>
            <a:endParaRPr lang="en-AU" dirty="0" smtClean="0"/>
          </a:p>
          <a:p>
            <a:pPr marL="171450" lvl="0" indent="-171450">
              <a:buFont typeface="Arial" panose="020B0604020202020204" pitchFamily="34" charset="0"/>
              <a:buChar char="•"/>
            </a:pPr>
            <a:r>
              <a:rPr lang="en-AU" dirty="0" smtClean="0"/>
              <a:t>Is where a function can be defined later in code than where it appears to be used</a:t>
            </a:r>
          </a:p>
          <a:p>
            <a:pPr marL="171450" lvl="0" indent="-171450">
              <a:buFont typeface="Arial" panose="020B0604020202020204" pitchFamily="34" charset="0"/>
              <a:buChar char="•"/>
            </a:pPr>
            <a:r>
              <a:rPr lang="en-AU" dirty="0" smtClean="0"/>
              <a:t>The compiler looks ahead and sees that there are functions defined later in the code and it considers that </a:t>
            </a:r>
          </a:p>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18</a:t>
            </a:fld>
            <a:endParaRPr lang="en-AU"/>
          </a:p>
        </p:txBody>
      </p:sp>
    </p:spTree>
    <p:extLst>
      <p:ext uri="{BB962C8B-B14F-4D97-AF65-F5344CB8AC3E}">
        <p14:creationId xmlns:p14="http://schemas.microsoft.com/office/powerpoint/2010/main" val="2274727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19</a:t>
            </a:fld>
            <a:endParaRPr lang="en-AU"/>
          </a:p>
        </p:txBody>
      </p:sp>
    </p:spTree>
    <p:extLst>
      <p:ext uri="{BB962C8B-B14F-4D97-AF65-F5344CB8AC3E}">
        <p14:creationId xmlns:p14="http://schemas.microsoft.com/office/powerpoint/2010/main" val="453894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AU" altLang="en-US" dirty="0" smtClean="0"/>
              <a:t>The Document Object Model</a:t>
            </a:r>
          </a:p>
          <a:p>
            <a:pPr>
              <a:spcBef>
                <a:spcPct val="0"/>
              </a:spcBef>
            </a:pPr>
            <a:r>
              <a:rPr lang="en-AU" altLang="en-US" dirty="0" smtClean="0"/>
              <a:t>Once an HTML page has been parsed and displayed it is structured as a document object according to the Document Object Model (DOM). So programming the HTML document can also be considered as manipulating an object that conforms to the DOM. </a:t>
            </a:r>
            <a:endParaRPr lang="en-US" altLang="en-US" dirty="0" smtClean="0"/>
          </a:p>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26</a:t>
            </a:fld>
            <a:endParaRPr lang="en-AU"/>
          </a:p>
        </p:txBody>
      </p:sp>
    </p:spTree>
    <p:extLst>
      <p:ext uri="{BB962C8B-B14F-4D97-AF65-F5344CB8AC3E}">
        <p14:creationId xmlns:p14="http://schemas.microsoft.com/office/powerpoint/2010/main" val="3021116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28</a:t>
            </a:fld>
            <a:endParaRPr lang="en-AU"/>
          </a:p>
        </p:txBody>
      </p:sp>
    </p:spTree>
    <p:extLst>
      <p:ext uri="{BB962C8B-B14F-4D97-AF65-F5344CB8AC3E}">
        <p14:creationId xmlns:p14="http://schemas.microsoft.com/office/powerpoint/2010/main" val="743229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An event handler is assigned directly to a HTML element.  For example:</a:t>
            </a:r>
            <a:r>
              <a:rPr lang="en-AU" baseline="0" dirty="0" smtClean="0"/>
              <a:t> &lt;button </a:t>
            </a:r>
            <a:r>
              <a:rPr lang="en-AU" baseline="0" dirty="0" err="1" smtClean="0"/>
              <a:t>onclick</a:t>
            </a:r>
            <a:r>
              <a:rPr lang="en-AU" baseline="0" dirty="0" smtClean="0"/>
              <a:t>=“</a:t>
            </a:r>
            <a:r>
              <a:rPr lang="en-AU" baseline="0" dirty="0" err="1" smtClean="0"/>
              <a:t>somefunction</a:t>
            </a:r>
            <a:r>
              <a:rPr lang="en-AU" baseline="0" dirty="0" smtClean="0"/>
              <a:t>” /&gt;</a:t>
            </a:r>
          </a:p>
          <a:p>
            <a:r>
              <a:rPr lang="en-AU" baseline="0" dirty="0" smtClean="0"/>
              <a:t>This has the disadvantage that only one function can be associated with that handler for that element.  This means if you want two things to happen when the button is clicked you must add it to the </a:t>
            </a:r>
            <a:r>
              <a:rPr lang="en-AU" baseline="0" dirty="0" err="1" smtClean="0"/>
              <a:t>somefunction</a:t>
            </a:r>
            <a:r>
              <a:rPr lang="en-AU" baseline="0" dirty="0" smtClean="0"/>
              <a:t> code.</a:t>
            </a:r>
          </a:p>
          <a:p>
            <a:endParaRPr lang="en-AU" baseline="0" dirty="0" smtClean="0"/>
          </a:p>
          <a:p>
            <a:r>
              <a:rPr lang="en-AU" baseline="0" dirty="0" smtClean="0"/>
              <a:t>Alternatively, you can add as many event listeners for a element as you like.  This is done independently of the element html tag (see following slide)</a:t>
            </a:r>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31</a:t>
            </a:fld>
            <a:endParaRPr lang="en-AU"/>
          </a:p>
        </p:txBody>
      </p:sp>
    </p:spTree>
    <p:extLst>
      <p:ext uri="{BB962C8B-B14F-4D97-AF65-F5344CB8AC3E}">
        <p14:creationId xmlns:p14="http://schemas.microsoft.com/office/powerpoint/2010/main" val="493838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 that this</a:t>
            </a:r>
            <a:r>
              <a:rPr lang="en-AU" baseline="0" dirty="0" smtClean="0"/>
              <a:t> is an </a:t>
            </a:r>
            <a:r>
              <a:rPr lang="en-AU" b="1" baseline="0" dirty="0" err="1" smtClean="0"/>
              <a:t>EventListner</a:t>
            </a:r>
            <a:r>
              <a:rPr lang="en-AU" b="0" baseline="0" dirty="0" smtClean="0"/>
              <a:t> as opposed to an </a:t>
            </a:r>
            <a:r>
              <a:rPr lang="en-AU" b="1" baseline="0" dirty="0" err="1" smtClean="0"/>
              <a:t>EventHandler</a:t>
            </a:r>
            <a:r>
              <a:rPr lang="en-AU" b="0" baseline="0" dirty="0" smtClean="0"/>
              <a:t>.</a:t>
            </a:r>
          </a:p>
          <a:p>
            <a:r>
              <a:rPr lang="en-AU" b="0" baseline="0" dirty="0" smtClean="0"/>
              <a:t>The difference is that an event handler would assign an event to the button:</a:t>
            </a:r>
          </a:p>
          <a:p>
            <a:r>
              <a:rPr lang="en-AU" b="0" baseline="0" dirty="0" err="1" smtClean="0"/>
              <a:t>button.onclick</a:t>
            </a:r>
            <a:r>
              <a:rPr lang="en-AU" b="0" baseline="0" dirty="0" smtClean="0"/>
              <a:t> = </a:t>
            </a:r>
            <a:r>
              <a:rPr lang="en-AU" b="0" baseline="0" dirty="0" err="1" smtClean="0"/>
              <a:t>toggleContent</a:t>
            </a:r>
            <a:r>
              <a:rPr lang="en-AU" b="0" baseline="0" dirty="0" smtClean="0"/>
              <a:t>;</a:t>
            </a:r>
          </a:p>
          <a:p>
            <a:endParaRPr lang="en-AU" b="0" baseline="0" dirty="0" smtClean="0"/>
          </a:p>
          <a:p>
            <a:r>
              <a:rPr lang="en-AU" b="0" baseline="0" dirty="0" smtClean="0"/>
              <a:t>This is different because only one event can be assigned to the button.  However, many event listeners can be assigned to the same button even if they overlap.</a:t>
            </a:r>
          </a:p>
          <a:p>
            <a:endParaRPr lang="en-AU" b="0" baseline="0" dirty="0" smtClean="0"/>
          </a:p>
          <a:p>
            <a:r>
              <a:rPr lang="en-AU" baseline="0" dirty="0" smtClean="0"/>
              <a:t>This function defines a variable called “content” which is based on the div id=content element (the div and all of the html it contains).</a:t>
            </a:r>
          </a:p>
          <a:p>
            <a:endParaRPr lang="en-AU" baseline="0" dirty="0" smtClean="0"/>
          </a:p>
          <a:p>
            <a:r>
              <a:rPr lang="en-AU" baseline="0" dirty="0" smtClean="0"/>
              <a:t>Now we are using the content div, checking its style properties for a display value.  If the item is not visible (display == “none” then we set the display to “block” or visible.</a:t>
            </a:r>
          </a:p>
          <a:p>
            <a:r>
              <a:rPr lang="en-AU" baseline="0" dirty="0" smtClean="0"/>
              <a:t>If not, then set it to hidden (“display none”);</a:t>
            </a:r>
          </a:p>
          <a:p>
            <a:r>
              <a:rPr lang="en-AU" baseline="0" dirty="0" smtClean="0"/>
              <a:t>This function does nothing unless another event calls it.  You can call it anything you want.</a:t>
            </a:r>
          </a:p>
          <a:p>
            <a:endParaRPr lang="en-AU" baseline="0" dirty="0" smtClean="0"/>
          </a:p>
          <a:p>
            <a:r>
              <a:rPr lang="en-AU" baseline="0" dirty="0" smtClean="0"/>
              <a:t>Thus </a:t>
            </a:r>
            <a:r>
              <a:rPr lang="en-AU" baseline="0" dirty="0" err="1" smtClean="0"/>
              <a:t>javascript</a:t>
            </a:r>
            <a:r>
              <a:rPr lang="en-AU" baseline="0" dirty="0" smtClean="0"/>
              <a:t> allows us to use HTML elements as objects and to read and or modify them.</a:t>
            </a:r>
          </a:p>
          <a:p>
            <a:endParaRPr lang="en-AU" baseline="0" dirty="0" smtClean="0"/>
          </a:p>
          <a:p>
            <a:r>
              <a:rPr lang="en-AU" baseline="0" dirty="0" smtClean="0"/>
              <a:t>Remember a function is a declaration of behaviour and does nothing until called.</a:t>
            </a:r>
          </a:p>
          <a:p>
            <a:r>
              <a:rPr lang="en-AU" baseline="0" dirty="0" smtClean="0"/>
              <a:t>The last statements find the button on the page, and add a click event listener to it.  Clicking the button calls the “</a:t>
            </a:r>
            <a:r>
              <a:rPr lang="en-AU" baseline="0" dirty="0" err="1" smtClean="0"/>
              <a:t>toggleContent</a:t>
            </a:r>
            <a:r>
              <a:rPr lang="en-AU" baseline="0" dirty="0" smtClean="0"/>
              <a:t>” function.</a:t>
            </a:r>
          </a:p>
          <a:p>
            <a:endParaRPr lang="en-AU" baseline="0"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32</a:t>
            </a:fld>
            <a:endParaRPr lang="en-AU"/>
          </a:p>
        </p:txBody>
      </p:sp>
    </p:spTree>
    <p:extLst>
      <p:ext uri="{BB962C8B-B14F-4D97-AF65-F5344CB8AC3E}">
        <p14:creationId xmlns:p14="http://schemas.microsoft.com/office/powerpoint/2010/main" val="1546825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33</a:t>
            </a:fld>
            <a:endParaRPr lang="en-AU"/>
          </a:p>
        </p:txBody>
      </p:sp>
    </p:spTree>
    <p:extLst>
      <p:ext uri="{BB962C8B-B14F-4D97-AF65-F5344CB8AC3E}">
        <p14:creationId xmlns:p14="http://schemas.microsoft.com/office/powerpoint/2010/main" val="2922630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AU" altLang="en-US" dirty="0" smtClean="0"/>
              <a:t>jQuery is designed to search the HTML document object quickly in a browser independent way. </a:t>
            </a:r>
          </a:p>
          <a:p>
            <a:pPr>
              <a:spcBef>
                <a:spcPct val="0"/>
              </a:spcBef>
            </a:pPr>
            <a:r>
              <a:rPr lang="en-AU" altLang="en-US" dirty="0" smtClean="0"/>
              <a:t>It uses </a:t>
            </a:r>
            <a:r>
              <a:rPr lang="en-AU" altLang="en-US" dirty="0" err="1" smtClean="0"/>
              <a:t>document.getElementById</a:t>
            </a:r>
            <a:r>
              <a:rPr lang="en-AU" altLang="en-US" dirty="0" smtClean="0"/>
              <a:t>() and the query selectors to do this. </a:t>
            </a:r>
          </a:p>
          <a:p>
            <a:pPr>
              <a:spcBef>
                <a:spcPct val="0"/>
              </a:spcBef>
            </a:pPr>
            <a:endParaRPr lang="en-AU" altLang="en-US" dirty="0" smtClean="0"/>
          </a:p>
          <a:p>
            <a:pPr>
              <a:spcBef>
                <a:spcPct val="0"/>
              </a:spcBef>
            </a:pPr>
            <a:r>
              <a:rPr lang="en-AU" altLang="en-US" dirty="0" smtClean="0"/>
              <a:t>It takes all the standard </a:t>
            </a:r>
            <a:r>
              <a:rPr lang="en-AU" altLang="en-US" dirty="0" err="1" smtClean="0"/>
              <a:t>Javascript</a:t>
            </a:r>
            <a:r>
              <a:rPr lang="en-AU" altLang="en-US" dirty="0" smtClean="0"/>
              <a:t> methods</a:t>
            </a:r>
            <a:r>
              <a:rPr lang="en-AU" altLang="en-US" baseline="0" dirty="0" smtClean="0"/>
              <a:t> and wraps them in more user-friendly functions.</a:t>
            </a:r>
          </a:p>
        </p:txBody>
      </p:sp>
      <p:sp>
        <p:nvSpPr>
          <p:cNvPr id="4" name="Slide Number Placeholder 3"/>
          <p:cNvSpPr>
            <a:spLocks noGrp="1"/>
          </p:cNvSpPr>
          <p:nvPr>
            <p:ph type="sldNum" sz="quarter" idx="10"/>
          </p:nvPr>
        </p:nvSpPr>
        <p:spPr/>
        <p:txBody>
          <a:bodyPr/>
          <a:lstStyle/>
          <a:p>
            <a:fld id="{04E6530C-7BF7-4EBD-AC0C-D6A4A597FEA6}" type="slidenum">
              <a:rPr lang="en-AU" smtClean="0"/>
              <a:t>35</a:t>
            </a:fld>
            <a:endParaRPr lang="en-AU"/>
          </a:p>
        </p:txBody>
      </p:sp>
    </p:spTree>
    <p:extLst>
      <p:ext uri="{BB962C8B-B14F-4D97-AF65-F5344CB8AC3E}">
        <p14:creationId xmlns:p14="http://schemas.microsoft.com/office/powerpoint/2010/main" val="541651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41</a:t>
            </a:fld>
            <a:endParaRPr lang="en-AU"/>
          </a:p>
        </p:txBody>
      </p:sp>
    </p:spTree>
    <p:extLst>
      <p:ext uri="{BB962C8B-B14F-4D97-AF65-F5344CB8AC3E}">
        <p14:creationId xmlns:p14="http://schemas.microsoft.com/office/powerpoint/2010/main" val="2074912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42</a:t>
            </a:fld>
            <a:endParaRPr lang="en-AU"/>
          </a:p>
        </p:txBody>
      </p:sp>
    </p:spTree>
    <p:extLst>
      <p:ext uri="{BB962C8B-B14F-4D97-AF65-F5344CB8AC3E}">
        <p14:creationId xmlns:p14="http://schemas.microsoft.com/office/powerpoint/2010/main" val="49204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Javascript</a:t>
            </a:r>
            <a:r>
              <a:rPr lang="en-AU" dirty="0" smtClean="0"/>
              <a:t> had made major advances in the last 5-6 years </a:t>
            </a:r>
          </a:p>
          <a:p>
            <a:pPr marL="171450" indent="-171450">
              <a:buFont typeface="Arial" panose="020B0604020202020204" pitchFamily="34" charset="0"/>
              <a:buChar char="•"/>
            </a:pPr>
            <a:r>
              <a:rPr lang="en-AU" dirty="0" err="1" smtClean="0"/>
              <a:t>Javascript</a:t>
            </a:r>
            <a:r>
              <a:rPr lang="en-AU" dirty="0" smtClean="0"/>
              <a:t> is much faster</a:t>
            </a:r>
          </a:p>
          <a:p>
            <a:pPr marL="171450" indent="-171450">
              <a:buFont typeface="Arial" panose="020B0604020202020204" pitchFamily="34" charset="0"/>
              <a:buChar char="•"/>
            </a:pPr>
            <a:r>
              <a:rPr lang="en-AU" dirty="0" smtClean="0"/>
              <a:t>Manipulating the DOM is much faster</a:t>
            </a:r>
          </a:p>
          <a:p>
            <a:pPr marL="171450" indent="-171450">
              <a:buFont typeface="Arial" panose="020B0604020202020204" pitchFamily="34" charset="0"/>
              <a:buChar char="•"/>
            </a:pPr>
            <a:r>
              <a:rPr lang="en-AU" dirty="0" smtClean="0"/>
              <a:t>It has a lot more powerful APIs</a:t>
            </a:r>
          </a:p>
          <a:p>
            <a:pPr marL="171450" indent="-171450">
              <a:buFont typeface="Arial" panose="020B0604020202020204" pitchFamily="34" charset="0"/>
              <a:buChar char="•"/>
            </a:pPr>
            <a:r>
              <a:rPr lang="en-AU" dirty="0" smtClean="0"/>
              <a:t>Implementation across browsers is a lot more consistent</a:t>
            </a:r>
          </a:p>
          <a:p>
            <a:pPr marL="171450" indent="-171450">
              <a:buFont typeface="Arial" panose="020B0604020202020204" pitchFamily="34" charset="0"/>
              <a:buChar char="•"/>
            </a:pPr>
            <a:r>
              <a:rPr lang="en-AU" dirty="0" smtClean="0"/>
              <a:t>Pretty much don’t need </a:t>
            </a:r>
            <a:r>
              <a:rPr lang="en-AU" dirty="0" err="1" smtClean="0"/>
              <a:t>Jquery</a:t>
            </a:r>
            <a:r>
              <a:rPr lang="en-AU" dirty="0" smtClean="0"/>
              <a:t> anymore since browsers are up to date</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4</a:t>
            </a:fld>
            <a:endParaRPr lang="en-AU"/>
          </a:p>
        </p:txBody>
      </p:sp>
    </p:spTree>
    <p:extLst>
      <p:ext uri="{BB962C8B-B14F-4D97-AF65-F5344CB8AC3E}">
        <p14:creationId xmlns:p14="http://schemas.microsoft.com/office/powerpoint/2010/main" val="140081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AU" altLang="en-US" dirty="0" smtClean="0"/>
              <a:t>JavaScript programs are just content in the HTML document so they have their own tag the script tag:</a:t>
            </a:r>
          </a:p>
          <a:p>
            <a:pPr>
              <a:spcBef>
                <a:spcPct val="0"/>
              </a:spcBef>
            </a:pPr>
            <a:r>
              <a:rPr lang="en-AU" altLang="en-US" dirty="0" smtClean="0"/>
              <a:t>&lt;script language="JavaScript" type="text/</a:t>
            </a:r>
            <a:r>
              <a:rPr lang="en-AU" altLang="en-US" dirty="0" err="1" smtClean="0"/>
              <a:t>javascript</a:t>
            </a:r>
            <a:r>
              <a:rPr lang="en-AU" altLang="en-US" dirty="0" smtClean="0"/>
              <a:t>"&gt;</a:t>
            </a:r>
          </a:p>
          <a:p>
            <a:pPr>
              <a:spcBef>
                <a:spcPct val="0"/>
              </a:spcBef>
            </a:pPr>
            <a:r>
              <a:rPr lang="en-AU" altLang="en-US" dirty="0" smtClean="0"/>
              <a:t>A page can have multiple scripts using a combination of embedding or linking. </a:t>
            </a:r>
          </a:p>
          <a:p>
            <a:pPr>
              <a:spcBef>
                <a:spcPct val="0"/>
              </a:spcBef>
            </a:pPr>
            <a:endParaRPr lang="en-AU" altLang="en-US" dirty="0" smtClean="0"/>
          </a:p>
          <a:p>
            <a:pPr>
              <a:spcBef>
                <a:spcPct val="0"/>
              </a:spcBef>
            </a:pPr>
            <a:r>
              <a:rPr lang="en-AU" altLang="en-US" dirty="0" smtClean="0"/>
              <a:t>Regardless of their location, these scripts can be executed immediately or just contain definitions of functions that will be called elsewhere in the page. The HTML engine reads the scripts twice: once to parse any function definitions and a second time, to execute code that is not a function definition.</a:t>
            </a:r>
          </a:p>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6</a:t>
            </a:fld>
            <a:endParaRPr lang="en-AU"/>
          </a:p>
        </p:txBody>
      </p:sp>
    </p:spTree>
    <p:extLst>
      <p:ext uri="{BB962C8B-B14F-4D97-AF65-F5344CB8AC3E}">
        <p14:creationId xmlns:p14="http://schemas.microsoft.com/office/powerpoint/2010/main" val="1871397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Javascript</a:t>
            </a:r>
            <a:r>
              <a:rPr lang="en-AU" dirty="0" smtClean="0"/>
              <a:t> does not throw compile errors.</a:t>
            </a:r>
            <a:r>
              <a:rPr lang="en-AU" baseline="0" dirty="0" smtClean="0"/>
              <a:t>  It works or it doesn’t</a:t>
            </a:r>
          </a:p>
          <a:p>
            <a:r>
              <a:rPr lang="en-AU" dirty="0" err="1" smtClean="0"/>
              <a:t>Javascript</a:t>
            </a:r>
            <a:r>
              <a:rPr lang="en-AU" dirty="0" smtClean="0"/>
              <a:t> is not compiled.  Compiled languages are checked for functionality, correct data types </a:t>
            </a:r>
            <a:r>
              <a:rPr lang="en-AU" dirty="0" err="1" smtClean="0"/>
              <a:t>etc</a:t>
            </a:r>
            <a:r>
              <a:rPr lang="en-AU" dirty="0" smtClean="0"/>
              <a:t> before</a:t>
            </a:r>
            <a:r>
              <a:rPr lang="en-AU" baseline="0" dirty="0" smtClean="0"/>
              <a:t> they are used whereas interpreted languages are run and interpreted when needed.</a:t>
            </a:r>
          </a:p>
          <a:p>
            <a:r>
              <a:rPr lang="en-AU" baseline="0" dirty="0" err="1" smtClean="0"/>
              <a:t>Javascript</a:t>
            </a:r>
            <a:r>
              <a:rPr lang="en-AU" baseline="0" dirty="0" smtClean="0"/>
              <a:t> must be used more carefully.</a:t>
            </a:r>
            <a:endParaRPr lang="en-AU" dirty="0" smtClean="0"/>
          </a:p>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7</a:t>
            </a:fld>
            <a:endParaRPr lang="en-AU"/>
          </a:p>
        </p:txBody>
      </p:sp>
    </p:spTree>
    <p:extLst>
      <p:ext uri="{BB962C8B-B14F-4D97-AF65-F5344CB8AC3E}">
        <p14:creationId xmlns:p14="http://schemas.microsoft.com/office/powerpoint/2010/main" val="77114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Javascript</a:t>
            </a:r>
            <a:r>
              <a:rPr lang="en-AU" dirty="0" smtClean="0"/>
              <a:t> does not throw compile errors.</a:t>
            </a:r>
            <a:r>
              <a:rPr lang="en-AU" baseline="0" dirty="0" smtClean="0"/>
              <a:t>  It works or it doesn’t</a:t>
            </a:r>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8</a:t>
            </a:fld>
            <a:endParaRPr lang="en-AU"/>
          </a:p>
        </p:txBody>
      </p:sp>
    </p:spTree>
    <p:extLst>
      <p:ext uri="{BB962C8B-B14F-4D97-AF65-F5344CB8AC3E}">
        <p14:creationId xmlns:p14="http://schemas.microsoft.com/office/powerpoint/2010/main" val="418919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11</a:t>
            </a:fld>
            <a:endParaRPr lang="en-AU"/>
          </a:p>
        </p:txBody>
      </p:sp>
    </p:spTree>
    <p:extLst>
      <p:ext uri="{BB962C8B-B14F-4D97-AF65-F5344CB8AC3E}">
        <p14:creationId xmlns:p14="http://schemas.microsoft.com/office/powerpoint/2010/main" val="4049352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12</a:t>
            </a:fld>
            <a:endParaRPr lang="en-AU"/>
          </a:p>
        </p:txBody>
      </p:sp>
    </p:spTree>
    <p:extLst>
      <p:ext uri="{BB962C8B-B14F-4D97-AF65-F5344CB8AC3E}">
        <p14:creationId xmlns:p14="http://schemas.microsoft.com/office/powerpoint/2010/main" val="2184822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14</a:t>
            </a:fld>
            <a:endParaRPr lang="en-AU"/>
          </a:p>
        </p:txBody>
      </p:sp>
    </p:spTree>
    <p:extLst>
      <p:ext uri="{BB962C8B-B14F-4D97-AF65-F5344CB8AC3E}">
        <p14:creationId xmlns:p14="http://schemas.microsoft.com/office/powerpoint/2010/main" val="2661644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04E6530C-7BF7-4EBD-AC0C-D6A4A597FEA6}" type="slidenum">
              <a:rPr lang="en-AU" smtClean="0"/>
              <a:t>16</a:t>
            </a:fld>
            <a:endParaRPr lang="en-AU"/>
          </a:p>
        </p:txBody>
      </p:sp>
    </p:spTree>
    <p:extLst>
      <p:ext uri="{BB962C8B-B14F-4D97-AF65-F5344CB8AC3E}">
        <p14:creationId xmlns:p14="http://schemas.microsoft.com/office/powerpoint/2010/main" val="303703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D9201-BBB7-4AFE-9069-DEB45D73BE26}" type="datetime1">
              <a:rPr lang="en-AU" smtClean="0"/>
              <a:t>4/04/2016</a:t>
            </a:fld>
            <a:endParaRPr lang="en-AU"/>
          </a:p>
        </p:txBody>
      </p:sp>
      <p:sp>
        <p:nvSpPr>
          <p:cNvPr id="6" name="Slide Number Placeholder 5"/>
          <p:cNvSpPr>
            <a:spLocks noGrp="1"/>
          </p:cNvSpPr>
          <p:nvPr>
            <p:ph type="sldNum" sz="quarter" idx="12"/>
          </p:nvPr>
        </p:nvSpPr>
        <p:spPr/>
        <p:txBody>
          <a:bodyPr/>
          <a:lstStyle/>
          <a:p>
            <a:fld id="{307B58AD-467E-445B-A40B-5642F1A0DB87}" type="slidenum">
              <a:rPr lang="en-AU" smtClean="0"/>
              <a:t>‹#›</a:t>
            </a:fld>
            <a:endParaRPr lang="en-AU"/>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68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BC19D-CF16-450C-9E2B-289CBD2B07DF}" type="datetime1">
              <a:rPr lang="en-AU" smtClean="0"/>
              <a:t>4/04/2016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329584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EE6C35-B9FC-4C20-9ACB-3F243CB57DCF}" type="datetime1">
              <a:rPr lang="en-AU" smtClean="0"/>
              <a:t>4/04/2016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1814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769600" cy="9144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09600" y="1600200"/>
            <a:ext cx="5435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hart Placeholder 3"/>
          <p:cNvSpPr>
            <a:spLocks noGrp="1"/>
          </p:cNvSpPr>
          <p:nvPr>
            <p:ph type="chart" sz="half" idx="2"/>
          </p:nvPr>
        </p:nvSpPr>
        <p:spPr>
          <a:xfrm>
            <a:off x="6248400" y="1600200"/>
            <a:ext cx="5435600" cy="4419600"/>
          </a:xfrm>
        </p:spPr>
        <p:txBody>
          <a:bodyPr/>
          <a:lstStyle/>
          <a:p>
            <a:r>
              <a:rPr lang="en-US" smtClean="0"/>
              <a:t>Click icon to add chart</a:t>
            </a:r>
            <a:endParaRPr lang="en-AU"/>
          </a:p>
        </p:txBody>
      </p:sp>
      <p:sp>
        <p:nvSpPr>
          <p:cNvPr id="5" name="Date Placeholder 4"/>
          <p:cNvSpPr>
            <a:spLocks noGrp="1"/>
          </p:cNvSpPr>
          <p:nvPr>
            <p:ph type="dt" sz="half" idx="10"/>
          </p:nvPr>
        </p:nvSpPr>
        <p:spPr>
          <a:xfrm>
            <a:off x="1117600" y="6172200"/>
            <a:ext cx="2540000" cy="457200"/>
          </a:xfrm>
        </p:spPr>
        <p:txBody>
          <a:bodyPr/>
          <a:lstStyle>
            <a:lvl1pPr>
              <a:defRPr/>
            </a:lvl1pPr>
          </a:lstStyle>
          <a:p>
            <a:fld id="{EDBF2F36-0EB8-46EA-9165-232265579D7F}" type="datetime1">
              <a:rPr lang="en-AU" smtClean="0"/>
              <a:t>4/04/2016</a:t>
            </a:fld>
            <a:endParaRPr lang="en-US"/>
          </a:p>
        </p:txBody>
      </p:sp>
      <p:sp>
        <p:nvSpPr>
          <p:cNvPr id="6" name="Footer Placeholder 5"/>
          <p:cNvSpPr>
            <a:spLocks noGrp="1"/>
          </p:cNvSpPr>
          <p:nvPr>
            <p:ph type="ftr" sz="quarter" idx="11"/>
          </p:nvPr>
        </p:nvSpPr>
        <p:spPr>
          <a:xfrm>
            <a:off x="3759200" y="6172200"/>
            <a:ext cx="45720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432800" y="6172200"/>
            <a:ext cx="2540000" cy="457200"/>
          </a:xfrm>
        </p:spPr>
        <p:txBody>
          <a:bodyPr/>
          <a:lstStyle>
            <a:lvl1pPr>
              <a:defRPr/>
            </a:lvl1pPr>
          </a:lstStyle>
          <a:p>
            <a:fld id="{307B58AD-467E-445B-A40B-5642F1A0DB87}" type="slidenum">
              <a:rPr lang="en-AU" smtClean="0"/>
              <a:t>‹#›</a:t>
            </a:fld>
            <a:endParaRPr lang="en-AU"/>
          </a:p>
        </p:txBody>
      </p:sp>
    </p:spTree>
    <p:extLst>
      <p:ext uri="{BB962C8B-B14F-4D97-AF65-F5344CB8AC3E}">
        <p14:creationId xmlns:p14="http://schemas.microsoft.com/office/powerpoint/2010/main" val="32458164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482139" y="1340590"/>
            <a:ext cx="11238806" cy="4743307"/>
          </a:xfrm>
        </p:spPr>
        <p:txBody>
          <a:bodyPr lIns="72000">
            <a:normAutofit/>
          </a:bodyPr>
          <a:lstStyle>
            <a:lvl1pPr marL="360000" indent="-3600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lang="en-US" sz="3200" kern="1200" dirty="0" smtClean="0">
                <a:solidFill>
                  <a:schemeClr val="tx1">
                    <a:lumMod val="75000"/>
                    <a:lumOff val="25000"/>
                  </a:schemeClr>
                </a:solidFill>
                <a:latin typeface="+mn-lt"/>
                <a:ea typeface="+mn-ea"/>
                <a:cs typeface="+mn-cs"/>
              </a:defRPr>
            </a:lvl1pPr>
            <a:lvl2pPr algn="l" defTabSz="914400" rtl="0" eaLnBrk="1" latinLnBrk="0" hangingPunct="1">
              <a:lnSpc>
                <a:spcPct val="100000"/>
              </a:lnSpc>
              <a:buClr>
                <a:schemeClr val="accent1"/>
              </a:buClr>
              <a:buFont typeface="Calibri" panose="020F0502020204030204" pitchFamily="34" charset="0"/>
              <a:defRPr lang="en-US" sz="2800" i="0" kern="1200" dirty="0" smtClean="0">
                <a:solidFill>
                  <a:schemeClr val="tx1">
                    <a:lumMod val="75000"/>
                    <a:lumOff val="25000"/>
                  </a:schemeClr>
                </a:solidFill>
                <a:latin typeface="+mn-lt"/>
                <a:ea typeface="+mn-ea"/>
                <a:cs typeface="+mn-cs"/>
              </a:defRPr>
            </a:lvl2pPr>
            <a:lvl3pPr>
              <a:lnSpc>
                <a:spcPct val="100000"/>
              </a:lnSpc>
              <a:defRPr sz="2800"/>
            </a:lvl3pPr>
            <a:lvl4pPr>
              <a:lnSpc>
                <a:spcPct val="100000"/>
              </a:lnSpc>
              <a:defRPr sz="2800"/>
            </a:lvl4pPr>
            <a:lvl5pPr>
              <a:lnSpc>
                <a:spcPct val="100000"/>
              </a:lnSpc>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6123B55-EF71-402E-BAC8-895F3E2FD287}" type="datetime1">
              <a:rPr lang="en-AU" smtClean="0"/>
              <a:t>4/04/2016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158106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CA2AD-4320-430F-ABCE-4131AF6763C2}" type="datetime1">
              <a:rPr lang="en-AU" smtClean="0"/>
              <a:t>4/04/2016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7B58AD-467E-445B-A40B-5642F1A0DB87}" type="slidenum">
              <a:rPr lang="en-AU" smtClean="0"/>
              <a:t>‹#›</a:t>
            </a:fld>
            <a:endParaRPr lang="en-AU"/>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89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5A98FB-2F3E-44C5-97D2-B4B36EA132B3}" type="datetime1">
              <a:rPr lang="en-AU" smtClean="0"/>
              <a:t>4/04/2016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109492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8FD64E-6413-4777-8EC2-C3D611FF95D6}" type="datetime1">
              <a:rPr lang="en-AU" smtClean="0"/>
              <a:t>4/04/2016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147395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93F5DE-CD73-47CB-AEB5-B00A306CAAF4}" type="datetime1">
              <a:rPr lang="en-AU" smtClean="0"/>
              <a:t>4/04/2016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94958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C51D87-F84B-453D-8C99-4960AF90D862}" type="datetime1">
              <a:rPr lang="en-AU" smtClean="0"/>
              <a:t>4/04/2016</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194565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8037918F-02C6-40F8-AF9F-BA425B4F47EB}" type="datetime1">
              <a:rPr lang="en-AU" smtClean="0"/>
              <a:t>4/04/2016</a:t>
            </a:fld>
            <a:endParaRPr lang="en-AU"/>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7B58AD-467E-445B-A40B-5642F1A0DB87}" type="slidenum">
              <a:rPr lang="en-AU" smtClean="0"/>
              <a:t>‹#›</a:t>
            </a:fld>
            <a:endParaRPr lang="en-AU"/>
          </a:p>
        </p:txBody>
      </p:sp>
    </p:spTree>
    <p:extLst>
      <p:ext uri="{BB962C8B-B14F-4D97-AF65-F5344CB8AC3E}">
        <p14:creationId xmlns:p14="http://schemas.microsoft.com/office/powerpoint/2010/main" val="202988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EA79C-4462-45E5-A416-9FB46D6E6B9F}" type="datetime1">
              <a:rPr lang="en-AU" smtClean="0"/>
              <a:t>4/04/2016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7B58AD-467E-445B-A40B-5642F1A0DB87}" type="slidenum">
              <a:rPr lang="en-AU" smtClean="0"/>
              <a:t>‹#›</a:t>
            </a:fld>
            <a:endParaRPr lang="en-AU"/>
          </a:p>
        </p:txBody>
      </p:sp>
    </p:spTree>
    <p:extLst>
      <p:ext uri="{BB962C8B-B14F-4D97-AF65-F5344CB8AC3E}">
        <p14:creationId xmlns:p14="http://schemas.microsoft.com/office/powerpoint/2010/main" val="5837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82139" y="286605"/>
            <a:ext cx="11238806" cy="703996"/>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82139" y="1290805"/>
            <a:ext cx="11238806" cy="4743307"/>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82139" y="6446837"/>
            <a:ext cx="2472271" cy="365125"/>
          </a:xfrm>
          <a:prstGeom prst="rect">
            <a:avLst/>
          </a:prstGeom>
        </p:spPr>
        <p:txBody>
          <a:bodyPr vert="horz" lIns="91440" tIns="45720" rIns="91440" bIns="45720" rtlCol="0" anchor="ctr"/>
          <a:lstStyle>
            <a:lvl1pPr algn="l">
              <a:defRPr sz="1600">
                <a:solidFill>
                  <a:srgbClr val="FFFFFF"/>
                </a:solidFill>
              </a:defRPr>
            </a:lvl1pPr>
          </a:lstStyle>
          <a:p>
            <a:fld id="{B1F8E704-A4D3-486C-A6BC-B8498F48AADC}" type="datetime1">
              <a:rPr lang="en-AU" smtClean="0"/>
              <a:t>4/04/2016</a:t>
            </a:fld>
            <a:endParaRPr lang="en-AU"/>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16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10408920" y="6446836"/>
            <a:ext cx="1312025" cy="365125"/>
          </a:xfrm>
          <a:prstGeom prst="rect">
            <a:avLst/>
          </a:prstGeom>
        </p:spPr>
        <p:txBody>
          <a:bodyPr vert="horz" lIns="91440" tIns="45720" rIns="91440" bIns="45720" rtlCol="0" anchor="ctr"/>
          <a:lstStyle>
            <a:lvl1pPr algn="r">
              <a:defRPr sz="2000">
                <a:solidFill>
                  <a:srgbClr val="FFFFFF"/>
                </a:solidFill>
              </a:defRPr>
            </a:lvl1pPr>
          </a:lstStyle>
          <a:p>
            <a:fld id="{307B58AD-467E-445B-A40B-5642F1A0DB87}" type="slidenum">
              <a:rPr lang="en-AU" smtClean="0"/>
              <a:t>‹#›</a:t>
            </a:fld>
            <a:endParaRPr lang="en-AU"/>
          </a:p>
        </p:txBody>
      </p:sp>
      <p:cxnSp>
        <p:nvCxnSpPr>
          <p:cNvPr id="10" name="Straight Connector 9"/>
          <p:cNvCxnSpPr/>
          <p:nvPr/>
        </p:nvCxnSpPr>
        <p:spPr>
          <a:xfrm>
            <a:off x="1193532" y="10668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69537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ftr="0" dt="0"/>
  <p:txStyles>
    <p:titleStyle>
      <a:lvl1pPr algn="ctr"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342900" indent="-3429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lignedleft.com/tutorials/d3/data-typ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lignedleft.com/tutorials/d3/data-typ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mozilla.org/en-US/docs/Web/API/Window"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Web/API/Loca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n-US/docs/Web/API/Document/querySelectorAl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ejohn.org/apps/workshop/intro/"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jsfiddle.net/founddrama/ggMU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quirksmode.org/compatibility.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JavaScript</a:t>
            </a:r>
            <a:endParaRPr lang="en-AU" dirty="0"/>
          </a:p>
        </p:txBody>
      </p:sp>
      <p:sp>
        <p:nvSpPr>
          <p:cNvPr id="6" name="Text Placeholder 5"/>
          <p:cNvSpPr>
            <a:spLocks noGrp="1"/>
          </p:cNvSpPr>
          <p:nvPr>
            <p:ph type="body" idx="1"/>
          </p:nvPr>
        </p:nvSpPr>
        <p:spPr/>
        <p:txBody>
          <a:bodyPr/>
          <a:lstStyle/>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1</a:t>
            </a:fld>
            <a:endParaRPr lang="en-AU"/>
          </a:p>
        </p:txBody>
      </p:sp>
    </p:spTree>
    <p:extLst>
      <p:ext uri="{BB962C8B-B14F-4D97-AF65-F5344CB8AC3E}">
        <p14:creationId xmlns:p14="http://schemas.microsoft.com/office/powerpoint/2010/main" val="613709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Variables</a:t>
            </a:r>
          </a:p>
        </p:txBody>
      </p:sp>
      <p:sp>
        <p:nvSpPr>
          <p:cNvPr id="3" name="Content Placeholder 2"/>
          <p:cNvSpPr>
            <a:spLocks noGrp="1"/>
          </p:cNvSpPr>
          <p:nvPr>
            <p:ph idx="1"/>
          </p:nvPr>
        </p:nvSpPr>
        <p:spPr/>
        <p:txBody>
          <a:bodyPr/>
          <a:lstStyle/>
          <a:p>
            <a:r>
              <a:rPr lang="en-AU" dirty="0" smtClean="0"/>
              <a:t>JavaScript uses </a:t>
            </a:r>
            <a:r>
              <a:rPr lang="en-AU" b="1" dirty="0" smtClean="0"/>
              <a:t>variables</a:t>
            </a:r>
            <a:endParaRPr lang="en-AU" dirty="0"/>
          </a:p>
          <a:p>
            <a:pPr lvl="1"/>
            <a:r>
              <a:rPr lang="en-AU" dirty="0" smtClean="0"/>
              <a:t>Variables are used to temporarily store information that can change over time when the script is running</a:t>
            </a:r>
            <a:endParaRPr lang="en-AU" dirty="0"/>
          </a:p>
          <a:p>
            <a:pPr lvl="1"/>
            <a:r>
              <a:rPr lang="en-AU" dirty="0" smtClean="0"/>
              <a:t>Variables are defined using the </a:t>
            </a:r>
            <a:r>
              <a:rPr lang="en-AU" b="1" dirty="0" err="1" smtClean="0">
                <a:solidFill>
                  <a:srgbClr val="0070C0"/>
                </a:solidFill>
              </a:rPr>
              <a:t>var</a:t>
            </a:r>
            <a:r>
              <a:rPr lang="en-AU" dirty="0" smtClean="0">
                <a:solidFill>
                  <a:srgbClr val="0070C0"/>
                </a:solidFill>
              </a:rPr>
              <a:t> </a:t>
            </a:r>
            <a:r>
              <a:rPr lang="en-AU" dirty="0" smtClean="0"/>
              <a:t>syntax with a </a:t>
            </a:r>
            <a:r>
              <a:rPr lang="en-AU" b="1" dirty="0" smtClean="0"/>
              <a:t>unique name</a:t>
            </a:r>
            <a:endParaRPr lang="en-AU" b="1" dirty="0"/>
          </a:p>
        </p:txBody>
      </p:sp>
      <p:sp>
        <p:nvSpPr>
          <p:cNvPr id="4" name="Slide Number Placeholder 3"/>
          <p:cNvSpPr>
            <a:spLocks noGrp="1"/>
          </p:cNvSpPr>
          <p:nvPr>
            <p:ph type="sldNum" sz="quarter" idx="12"/>
          </p:nvPr>
        </p:nvSpPr>
        <p:spPr/>
        <p:txBody>
          <a:bodyPr/>
          <a:lstStyle/>
          <a:p>
            <a:fld id="{307B58AD-467E-445B-A40B-5642F1A0DB87}" type="slidenum">
              <a:rPr lang="en-AU" smtClean="0"/>
              <a:t>10</a:t>
            </a:fld>
            <a:endParaRPr lang="en-AU"/>
          </a:p>
        </p:txBody>
      </p:sp>
      <p:sp>
        <p:nvSpPr>
          <p:cNvPr id="5" name="TextBox 4"/>
          <p:cNvSpPr txBox="1"/>
          <p:nvPr/>
        </p:nvSpPr>
        <p:spPr>
          <a:xfrm>
            <a:off x="2942732" y="3690686"/>
            <a:ext cx="7506222" cy="243143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3200" dirty="0" err="1" smtClean="0">
                <a:solidFill>
                  <a:srgbClr val="0070C0"/>
                </a:solidFill>
              </a:rPr>
              <a:t>var</a:t>
            </a:r>
            <a:r>
              <a:rPr lang="en-AU" sz="3200" dirty="0" smtClean="0"/>
              <a:t> height = 6;</a:t>
            </a:r>
          </a:p>
          <a:p>
            <a:endParaRPr lang="en-AU" sz="2800" dirty="0"/>
          </a:p>
          <a:p>
            <a:r>
              <a:rPr lang="en-AU" sz="3200" dirty="0" err="1" smtClean="0">
                <a:solidFill>
                  <a:srgbClr val="0070C0"/>
                </a:solidFill>
              </a:rPr>
              <a:t>var</a:t>
            </a:r>
            <a:r>
              <a:rPr lang="en-AU" sz="3200" dirty="0" smtClean="0"/>
              <a:t> text = </a:t>
            </a:r>
            <a:r>
              <a:rPr lang="en-AU" sz="2800" dirty="0">
                <a:solidFill>
                  <a:srgbClr val="A31515"/>
                </a:solidFill>
                <a:highlight>
                  <a:srgbClr val="FFFFFF"/>
                </a:highlight>
                <a:latin typeface="Consolas" panose="020B0609020204030204" pitchFamily="49" charset="0"/>
              </a:rPr>
              <a:t>"Hello World</a:t>
            </a:r>
            <a:r>
              <a:rPr lang="en-AU" sz="2800" dirty="0" smtClean="0">
                <a:solidFill>
                  <a:srgbClr val="A31515"/>
                </a:solidFill>
                <a:highlight>
                  <a:srgbClr val="FFFFFF"/>
                </a:highlight>
                <a:latin typeface="Consolas" panose="020B0609020204030204" pitchFamily="49" charset="0"/>
              </a:rPr>
              <a:t>"</a:t>
            </a:r>
            <a:r>
              <a:rPr lang="en-AU" sz="2800" dirty="0"/>
              <a:t> </a:t>
            </a:r>
            <a:r>
              <a:rPr lang="en-AU" sz="2800" dirty="0" smtClean="0"/>
              <a:t>;</a:t>
            </a:r>
          </a:p>
          <a:p>
            <a:endParaRPr lang="en-AU" sz="2800" dirty="0">
              <a:solidFill>
                <a:srgbClr val="A31515"/>
              </a:solidFill>
              <a:highlight>
                <a:srgbClr val="FFFFFF"/>
              </a:highlight>
              <a:latin typeface="Consolas" panose="020B0609020204030204" pitchFamily="49" charset="0"/>
            </a:endParaRPr>
          </a:p>
          <a:p>
            <a:r>
              <a:rPr lang="en-AU" sz="3200" dirty="0" err="1">
                <a:solidFill>
                  <a:srgbClr val="0070C0"/>
                </a:solidFill>
              </a:rPr>
              <a:t>var</a:t>
            </a:r>
            <a:r>
              <a:rPr lang="en-AU" sz="3200" dirty="0"/>
              <a:t> </a:t>
            </a:r>
            <a:r>
              <a:rPr lang="en-AU" sz="3200" dirty="0" smtClean="0"/>
              <a:t>text2 </a:t>
            </a:r>
            <a:r>
              <a:rPr lang="en-AU" sz="3200" dirty="0"/>
              <a:t>= </a:t>
            </a:r>
            <a:r>
              <a:rPr lang="en-AU" sz="2800" dirty="0" smtClean="0">
                <a:solidFill>
                  <a:srgbClr val="A31515"/>
                </a:solidFill>
                <a:highlight>
                  <a:srgbClr val="FFFFFF"/>
                </a:highlight>
                <a:latin typeface="Consolas" panose="020B0609020204030204" pitchFamily="49" charset="0"/>
              </a:rPr>
              <a:t>'Hello World'</a:t>
            </a:r>
            <a:r>
              <a:rPr lang="en-AU" sz="2800" dirty="0" smtClean="0"/>
              <a:t> ; </a:t>
            </a:r>
            <a:r>
              <a:rPr lang="en-AU" sz="2800" dirty="0" smtClean="0">
                <a:solidFill>
                  <a:srgbClr val="468646"/>
                </a:solidFill>
              </a:rPr>
              <a:t>// </a:t>
            </a:r>
            <a:r>
              <a:rPr lang="en-AU" sz="2800" dirty="0" smtClean="0">
                <a:solidFill>
                  <a:srgbClr val="468646"/>
                </a:solidFill>
              </a:rPr>
              <a:t>preferred string</a:t>
            </a:r>
            <a:endParaRPr lang="en-AU" sz="2800" dirty="0">
              <a:solidFill>
                <a:srgbClr val="468646"/>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613580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 Variables</a:t>
            </a:r>
            <a:endParaRPr lang="en-AU" dirty="0"/>
          </a:p>
        </p:txBody>
      </p:sp>
      <p:sp>
        <p:nvSpPr>
          <p:cNvPr id="3" name="Content Placeholder 2"/>
          <p:cNvSpPr>
            <a:spLocks noGrp="1"/>
          </p:cNvSpPr>
          <p:nvPr>
            <p:ph idx="1"/>
          </p:nvPr>
        </p:nvSpPr>
        <p:spPr/>
        <p:txBody>
          <a:bodyPr/>
          <a:lstStyle/>
          <a:p>
            <a:r>
              <a:rPr lang="en-AU" dirty="0" smtClean="0"/>
              <a:t>Types</a:t>
            </a:r>
          </a:p>
          <a:p>
            <a:pPr lvl="1"/>
            <a:r>
              <a:rPr lang="en-AU" dirty="0" smtClean="0"/>
              <a:t>String, number, Boolean, array, object, null, undefined</a:t>
            </a:r>
          </a:p>
          <a:p>
            <a:pPr lvl="2"/>
            <a:r>
              <a:rPr lang="en-AU" sz="2000" dirty="0"/>
              <a:t>If you ask for a variable that </a:t>
            </a:r>
            <a:r>
              <a:rPr lang="en-AU" sz="2000" dirty="0" smtClean="0"/>
              <a:t>isn’t initialised – </a:t>
            </a:r>
            <a:r>
              <a:rPr lang="en-AU" sz="2000" dirty="0"/>
              <a:t>it returns </a:t>
            </a:r>
            <a:r>
              <a:rPr lang="en-AU" sz="2000" b="1" dirty="0"/>
              <a:t>undefined</a:t>
            </a:r>
          </a:p>
          <a:p>
            <a:pPr lvl="2"/>
            <a:r>
              <a:rPr lang="en-AU" sz="2000" dirty="0"/>
              <a:t>If you ask for a variable that doesn’t have a </a:t>
            </a:r>
            <a:r>
              <a:rPr lang="en-AU" sz="2000" dirty="0" smtClean="0"/>
              <a:t>value </a:t>
            </a:r>
            <a:r>
              <a:rPr lang="en-AU" sz="2000" dirty="0"/>
              <a:t>– it returns </a:t>
            </a:r>
            <a:r>
              <a:rPr lang="en-AU" sz="2000" b="1" dirty="0"/>
              <a:t>null</a:t>
            </a:r>
          </a:p>
        </p:txBody>
      </p:sp>
      <p:sp>
        <p:nvSpPr>
          <p:cNvPr id="4" name="Slide Number Placeholder 3"/>
          <p:cNvSpPr>
            <a:spLocks noGrp="1"/>
          </p:cNvSpPr>
          <p:nvPr>
            <p:ph type="sldNum" sz="quarter" idx="12"/>
          </p:nvPr>
        </p:nvSpPr>
        <p:spPr/>
        <p:txBody>
          <a:bodyPr/>
          <a:lstStyle/>
          <a:p>
            <a:fld id="{307B58AD-467E-445B-A40B-5642F1A0DB87}" type="slidenum">
              <a:rPr lang="en-AU" smtClean="0"/>
              <a:t>11</a:t>
            </a:fld>
            <a:endParaRPr lang="en-AU"/>
          </a:p>
        </p:txBody>
      </p:sp>
      <p:sp>
        <p:nvSpPr>
          <p:cNvPr id="5" name="TextBox 4"/>
          <p:cNvSpPr txBox="1"/>
          <p:nvPr/>
        </p:nvSpPr>
        <p:spPr>
          <a:xfrm>
            <a:off x="951318" y="3165896"/>
            <a:ext cx="7964082" cy="32624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1600" dirty="0" smtClean="0">
                <a:solidFill>
                  <a:srgbClr val="0000FF"/>
                </a:solidFill>
                <a:highlight>
                  <a:srgbClr val="FFFFFF"/>
                </a:highlight>
                <a:latin typeface="Consolas" panose="020B0609020204030204" pitchFamily="49" charset="0"/>
              </a:rPr>
              <a:t>function </a:t>
            </a:r>
            <a:r>
              <a:rPr lang="en-AU" sz="1600" dirty="0" err="1">
                <a:solidFill>
                  <a:srgbClr val="000000"/>
                </a:solidFill>
                <a:highlight>
                  <a:srgbClr val="FFFFFF"/>
                </a:highlight>
                <a:latin typeface="Consolas" panose="020B0609020204030204" pitchFamily="49" charset="0"/>
              </a:rPr>
              <a:t>onready</a:t>
            </a:r>
            <a:r>
              <a:rPr lang="en-AU" sz="1600" dirty="0">
                <a:solidFill>
                  <a:srgbClr val="000000"/>
                </a:solidFill>
                <a:highlight>
                  <a:srgbClr val="FFFFFF"/>
                </a:highlight>
                <a:latin typeface="Consolas" panose="020B0609020204030204" pitchFamily="49" charset="0"/>
              </a:rPr>
              <a:t> () </a:t>
            </a:r>
            <a:r>
              <a:rPr lang="en-AU" sz="1600" dirty="0" smtClean="0">
                <a:solidFill>
                  <a:srgbClr val="000000"/>
                </a:solidFill>
                <a:highlight>
                  <a:srgbClr val="FFFFFF"/>
                </a:highlight>
                <a:latin typeface="Consolas" panose="020B0609020204030204" pitchFamily="49" charset="0"/>
              </a:rPr>
              <a:t>{ </a:t>
            </a:r>
          </a:p>
          <a:p>
            <a:r>
              <a:rPr lang="en-AU" dirty="0" smtClean="0">
                <a:solidFill>
                  <a:srgbClr val="0000FF"/>
                </a:solidFill>
                <a:highlight>
                  <a:srgbClr val="FFFFFF"/>
                </a:highlight>
                <a:latin typeface="Consolas" panose="020B0609020204030204" pitchFamily="49" charset="0"/>
              </a:rPr>
              <a:t>	</a:t>
            </a:r>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myString</a:t>
            </a:r>
            <a:r>
              <a:rPr lang="en-AU" dirty="0">
                <a:solidFill>
                  <a:srgbClr val="000000"/>
                </a:solidFill>
                <a:highlight>
                  <a:srgbClr val="FFFFFF"/>
                </a:highlight>
                <a:latin typeface="Consolas" panose="020B0609020204030204" pitchFamily="49" charset="0"/>
              </a:rPr>
              <a:t> = </a:t>
            </a:r>
            <a:r>
              <a:rPr lang="en-AU" dirty="0">
                <a:solidFill>
                  <a:srgbClr val="A31515"/>
                </a:solidFill>
                <a:highlight>
                  <a:srgbClr val="FFFFFF"/>
                </a:highlight>
                <a:latin typeface="Consolas" panose="020B0609020204030204" pitchFamily="49" charset="0"/>
              </a:rPr>
              <a:t>"hello world</a:t>
            </a:r>
            <a:r>
              <a:rPr lang="en-AU" dirty="0" smtClean="0">
                <a:solidFill>
                  <a:srgbClr val="A31515"/>
                </a:solidFill>
                <a:highlight>
                  <a:srgbClr val="FFFFFF"/>
                </a:highlight>
                <a:latin typeface="Consolas" panose="020B0609020204030204" pitchFamily="49" charset="0"/>
              </a:rPr>
              <a:t>"</a:t>
            </a:r>
            <a:r>
              <a:rPr lang="en-AU" dirty="0" smtClean="0">
                <a:solidFill>
                  <a:srgbClr val="000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smtClean="0">
                <a:solidFill>
                  <a:srgbClr val="000000"/>
                </a:solidFill>
                <a:highlight>
                  <a:srgbClr val="FFFFFF"/>
                </a:highlight>
                <a:latin typeface="Consolas" panose="020B0609020204030204" pitchFamily="49" charset="0"/>
              </a:rPr>
              <a:t>	</a:t>
            </a:r>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myBoolean</a:t>
            </a:r>
            <a:r>
              <a:rPr lang="en-AU" dirty="0">
                <a:solidFill>
                  <a:srgbClr val="000000"/>
                </a:solidFill>
                <a:highlight>
                  <a:srgbClr val="FFFFFF"/>
                </a:highlight>
                <a:latin typeface="Consolas" panose="020B0609020204030204" pitchFamily="49" charset="0"/>
              </a:rPr>
              <a:t> = </a:t>
            </a:r>
            <a:r>
              <a:rPr lang="en-AU" dirty="0">
                <a:solidFill>
                  <a:srgbClr val="0000FF"/>
                </a:solidFill>
                <a:highlight>
                  <a:srgbClr val="FFFFFF"/>
                </a:highlight>
                <a:latin typeface="Consolas" panose="020B0609020204030204" pitchFamily="49" charset="0"/>
              </a:rPr>
              <a:t>true</a:t>
            </a:r>
            <a:r>
              <a:rPr lang="en-AU" dirty="0" smtClean="0">
                <a:solidFill>
                  <a:srgbClr val="000000"/>
                </a:solidFill>
                <a:highlight>
                  <a:srgbClr val="FFFFFF"/>
                </a:highlight>
                <a:latin typeface="Consolas" panose="020B0609020204030204" pitchFamily="49" charset="0"/>
              </a:rPr>
              <a:t>;</a:t>
            </a:r>
          </a:p>
          <a:p>
            <a:pPr lvl="2"/>
            <a:r>
              <a:rPr lang="en-AU" dirty="0" err="1">
                <a:solidFill>
                  <a:srgbClr val="0000FF"/>
                </a:solidFill>
                <a:highlight>
                  <a:srgbClr val="FFFFFF"/>
                </a:highlight>
                <a:latin typeface="Consolas" panose="020B0609020204030204" pitchFamily="49" charset="0"/>
              </a:rPr>
              <a:t>var</a:t>
            </a:r>
            <a:r>
              <a:rPr lang="en-AU" dirty="0">
                <a:solidFill>
                  <a:srgbClr val="000000"/>
                </a:solidFill>
                <a:highlight>
                  <a:srgbClr val="FFFFFF"/>
                </a:highlight>
                <a:latin typeface="Consolas" panose="020B0609020204030204" pitchFamily="49" charset="0"/>
              </a:rPr>
              <a:t> </a:t>
            </a:r>
            <a:r>
              <a:rPr lang="en-AU" dirty="0" err="1" smtClean="0">
                <a:solidFill>
                  <a:srgbClr val="000000"/>
                </a:solidFill>
                <a:highlight>
                  <a:srgbClr val="FFFFFF"/>
                </a:highlight>
                <a:latin typeface="Consolas" panose="020B0609020204030204" pitchFamily="49" charset="0"/>
              </a:rPr>
              <a:t>myNumber</a:t>
            </a:r>
            <a:r>
              <a:rPr lang="en-AU" dirty="0" smtClean="0">
                <a:solidFill>
                  <a:srgbClr val="000000"/>
                </a:solidFill>
                <a:highlight>
                  <a:srgbClr val="FFFFFF"/>
                </a:highlight>
                <a:latin typeface="Consolas" panose="020B0609020204030204" pitchFamily="49" charset="0"/>
              </a:rPr>
              <a:t> </a:t>
            </a:r>
            <a:r>
              <a:rPr lang="en-AU" dirty="0" smtClean="0">
                <a:solidFill>
                  <a:schemeClr val="tx1"/>
                </a:solidFill>
                <a:highlight>
                  <a:srgbClr val="FFFFFF"/>
                </a:highlight>
                <a:latin typeface="Consolas" panose="020B0609020204030204" pitchFamily="49" charset="0"/>
              </a:rPr>
              <a:t>= 1</a:t>
            </a:r>
            <a:r>
              <a:rPr lang="en-AU" dirty="0">
                <a:solidFill>
                  <a:schemeClr val="tx1"/>
                </a:solidFill>
                <a:highlight>
                  <a:srgbClr val="FFFFFF"/>
                </a:highlight>
                <a:latin typeface="Consolas" panose="020B0609020204030204" pitchFamily="49" charset="0"/>
              </a:rPr>
              <a:t>0</a:t>
            </a:r>
            <a:r>
              <a:rPr lang="en-AU" dirty="0" smtClean="0">
                <a:solidFill>
                  <a:schemeClr val="tx1"/>
                </a:solidFill>
                <a:highlight>
                  <a:srgbClr val="FFFFFF"/>
                </a:highlight>
                <a:latin typeface="Consolas" panose="020B0609020204030204" pitchFamily="49" charset="0"/>
              </a:rPr>
              <a:t>;</a:t>
            </a:r>
            <a:endParaRPr lang="en-AU" dirty="0">
              <a:solidFill>
                <a:schemeClr val="tx1"/>
              </a:solidFill>
              <a:highlight>
                <a:srgbClr val="FFFFFF"/>
              </a:highlight>
              <a:latin typeface="Consolas" panose="020B0609020204030204" pitchFamily="49" charset="0"/>
            </a:endParaRPr>
          </a:p>
          <a:p>
            <a:pPr lvl="2"/>
            <a:r>
              <a:rPr lang="en-AU" dirty="0" err="1">
                <a:solidFill>
                  <a:srgbClr val="0000FF"/>
                </a:solidFill>
                <a:highlight>
                  <a:srgbClr val="FFFFFF"/>
                </a:highlight>
                <a:latin typeface="Consolas" panose="020B0609020204030204" pitchFamily="49" charset="0"/>
              </a:rPr>
              <a:t>var</a:t>
            </a:r>
            <a:r>
              <a:rPr lang="en-AU" dirty="0">
                <a:solidFill>
                  <a:srgbClr val="000000"/>
                </a:solidFill>
                <a:highlight>
                  <a:srgbClr val="FFFFFF"/>
                </a:highlight>
                <a:latin typeface="Consolas" panose="020B0609020204030204" pitchFamily="49" charset="0"/>
              </a:rPr>
              <a:t> </a:t>
            </a:r>
            <a:r>
              <a:rPr lang="en-AU" dirty="0" err="1" smtClean="0">
                <a:solidFill>
                  <a:srgbClr val="000000"/>
                </a:solidFill>
                <a:highlight>
                  <a:srgbClr val="FFFFFF"/>
                </a:highlight>
                <a:latin typeface="Consolas" panose="020B0609020204030204" pitchFamily="49" charset="0"/>
              </a:rPr>
              <a:t>myFloat</a:t>
            </a:r>
            <a:r>
              <a:rPr lang="en-AU" dirty="0" smtClean="0">
                <a:solidFill>
                  <a:srgbClr val="000000"/>
                </a:solidFill>
                <a:highlight>
                  <a:srgbClr val="FFFFFF"/>
                </a:highlight>
                <a:latin typeface="Consolas" panose="020B0609020204030204" pitchFamily="49" charset="0"/>
              </a:rPr>
              <a:t> = </a:t>
            </a:r>
            <a:r>
              <a:rPr lang="en-AU" dirty="0" smtClean="0">
                <a:solidFill>
                  <a:schemeClr val="tx1"/>
                </a:solidFill>
                <a:highlight>
                  <a:srgbClr val="FFFFFF"/>
                </a:highlight>
                <a:latin typeface="Consolas" panose="020B0609020204030204" pitchFamily="49" charset="0"/>
              </a:rPr>
              <a:t>10.111</a:t>
            </a:r>
            <a:r>
              <a:rPr lang="en-AU" dirty="0" smtClean="0">
                <a:solidFill>
                  <a:srgbClr val="000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pPr lvl="2"/>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myEmpty</a:t>
            </a:r>
            <a:r>
              <a:rPr lang="en-AU" dirty="0">
                <a:solidFill>
                  <a:srgbClr val="000000"/>
                </a:solidFill>
                <a:highlight>
                  <a:srgbClr val="FFFFFF"/>
                </a:highlight>
                <a:latin typeface="Consolas" panose="020B0609020204030204" pitchFamily="49" charset="0"/>
              </a:rPr>
              <a:t> = </a:t>
            </a:r>
            <a:r>
              <a:rPr lang="en-AU" dirty="0">
                <a:solidFill>
                  <a:srgbClr val="0000FF"/>
                </a:solidFill>
                <a:highlight>
                  <a:srgbClr val="FFFFFF"/>
                </a:highlight>
                <a:latin typeface="Consolas" panose="020B0609020204030204" pitchFamily="49" charset="0"/>
              </a:rPr>
              <a:t>null</a:t>
            </a:r>
            <a:r>
              <a:rPr lang="en-AU" dirty="0" smtClean="0">
                <a:solidFill>
                  <a:srgbClr val="000000"/>
                </a:solidFill>
                <a:highlight>
                  <a:srgbClr val="FFFFFF"/>
                </a:highlight>
                <a:latin typeface="Consolas" panose="020B0609020204030204" pitchFamily="49" charset="0"/>
              </a:rPr>
              <a:t>; </a:t>
            </a:r>
            <a:endParaRPr lang="en-AU" dirty="0">
              <a:solidFill>
                <a:srgbClr val="000000"/>
              </a:solidFill>
              <a:highlight>
                <a:srgbClr val="FFFFFF"/>
              </a:highlight>
              <a:latin typeface="Consolas" panose="020B0609020204030204" pitchFamily="49" charset="0"/>
            </a:endParaRPr>
          </a:p>
          <a:p>
            <a:pPr lvl="1"/>
            <a:r>
              <a:rPr lang="en-AU" dirty="0" smtClean="0">
                <a:solidFill>
                  <a:srgbClr val="0000FF"/>
                </a:solidFill>
                <a:highlight>
                  <a:srgbClr val="FFFFFF"/>
                </a:highlight>
                <a:latin typeface="Consolas" panose="020B0609020204030204" pitchFamily="49" charset="0"/>
              </a:rPr>
              <a:t>	</a:t>
            </a:r>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myUndefined</a:t>
            </a:r>
            <a:r>
              <a:rPr lang="en-AU" dirty="0" smtClean="0">
                <a:solidFill>
                  <a:srgbClr val="000000"/>
                </a:solidFill>
                <a:highlight>
                  <a:srgbClr val="FFFFFF"/>
                </a:highlight>
                <a:latin typeface="Consolas" panose="020B0609020204030204" pitchFamily="49" charset="0"/>
              </a:rPr>
              <a:t>; </a:t>
            </a:r>
            <a:r>
              <a:rPr lang="en-AU" dirty="0" smtClean="0">
                <a:solidFill>
                  <a:srgbClr val="468646"/>
                </a:solidFill>
                <a:highlight>
                  <a:srgbClr val="FFFFFF"/>
                </a:highlight>
                <a:latin typeface="Consolas" panose="020B0609020204030204" pitchFamily="49" charset="0"/>
              </a:rPr>
              <a:t>// undefined!</a:t>
            </a:r>
          </a:p>
          <a:p>
            <a:pPr lvl="1"/>
            <a:r>
              <a:rPr lang="en-AU" dirty="0" smtClean="0">
                <a:solidFill>
                  <a:srgbClr val="0000FF"/>
                </a:solidFill>
                <a:highlight>
                  <a:srgbClr val="FFFFFF"/>
                </a:highlight>
                <a:latin typeface="Consolas" panose="020B0609020204030204" pitchFamily="49" charset="0"/>
              </a:rPr>
              <a:t>	</a:t>
            </a:r>
            <a:r>
              <a:rPr lang="en-AU" dirty="0" smtClean="0">
                <a:solidFill>
                  <a:schemeClr val="tx1">
                    <a:lumMod val="65000"/>
                    <a:lumOff val="35000"/>
                  </a:schemeClr>
                </a:solidFill>
                <a:highlight>
                  <a:srgbClr val="FFFFFF"/>
                </a:highlight>
                <a:latin typeface="Consolas" panose="020B0609020204030204" pitchFamily="49" charset="0"/>
              </a:rPr>
              <a:t>alert(</a:t>
            </a:r>
            <a:r>
              <a:rPr lang="en-AU" dirty="0">
                <a:solidFill>
                  <a:schemeClr val="tx1">
                    <a:lumMod val="65000"/>
                    <a:lumOff val="35000"/>
                  </a:schemeClr>
                </a:solidFill>
                <a:highlight>
                  <a:srgbClr val="FFFFFF"/>
                </a:highlight>
                <a:latin typeface="Consolas" panose="020B0609020204030204" pitchFamily="49" charset="0"/>
              </a:rPr>
              <a:t>"</a:t>
            </a:r>
            <a:r>
              <a:rPr lang="en-AU" dirty="0" err="1" smtClean="0">
                <a:solidFill>
                  <a:schemeClr val="tx1">
                    <a:lumMod val="65000"/>
                    <a:lumOff val="35000"/>
                  </a:schemeClr>
                </a:solidFill>
                <a:highlight>
                  <a:srgbClr val="FFFFFF"/>
                </a:highlight>
                <a:latin typeface="Consolas" panose="020B0609020204030204" pitchFamily="49" charset="0"/>
              </a:rPr>
              <a:t>myUndefined</a:t>
            </a:r>
            <a:r>
              <a:rPr lang="en-AU" dirty="0" smtClean="0">
                <a:solidFill>
                  <a:schemeClr val="tx1">
                    <a:lumMod val="65000"/>
                    <a:lumOff val="35000"/>
                  </a:schemeClr>
                </a:solidFill>
                <a:highlight>
                  <a:srgbClr val="FFFFFF"/>
                </a:highlight>
                <a:latin typeface="Consolas" panose="020B0609020204030204" pitchFamily="49" charset="0"/>
              </a:rPr>
              <a:t>" + </a:t>
            </a:r>
            <a:r>
              <a:rPr lang="en-AU" dirty="0" err="1" smtClean="0">
                <a:solidFill>
                  <a:schemeClr val="tx1">
                    <a:lumMod val="65000"/>
                    <a:lumOff val="35000"/>
                  </a:schemeClr>
                </a:solidFill>
                <a:highlight>
                  <a:srgbClr val="FFFFFF"/>
                </a:highlight>
                <a:latin typeface="Consolas" panose="020B0609020204030204" pitchFamily="49" charset="0"/>
              </a:rPr>
              <a:t>myUndefined</a:t>
            </a:r>
            <a:r>
              <a:rPr lang="en-AU" dirty="0" smtClean="0">
                <a:solidFill>
                  <a:schemeClr val="tx1">
                    <a:lumMod val="65000"/>
                    <a:lumOff val="35000"/>
                  </a:schemeClr>
                </a:solidFill>
                <a:highlight>
                  <a:srgbClr val="FFFFFF"/>
                </a:highlight>
                <a:latin typeface="Consolas" panose="020B0609020204030204" pitchFamily="49" charset="0"/>
              </a:rPr>
              <a:t>);</a:t>
            </a:r>
            <a:endParaRPr lang="en-AU" dirty="0">
              <a:solidFill>
                <a:schemeClr val="tx1">
                  <a:lumMod val="65000"/>
                  <a:lumOff val="35000"/>
                </a:schemeClr>
              </a:solidFill>
              <a:highlight>
                <a:srgbClr val="FFFFFF"/>
              </a:highlight>
              <a:latin typeface="Consolas" panose="020B0609020204030204" pitchFamily="49" charset="0"/>
            </a:endParaRPr>
          </a:p>
          <a:p>
            <a:r>
              <a:rPr lang="en-AU" sz="1600" dirty="0" smtClean="0">
                <a:solidFill>
                  <a:srgbClr val="000000"/>
                </a:solidFill>
                <a:highlight>
                  <a:srgbClr val="FFFFFF"/>
                </a:highlight>
                <a:latin typeface="Consolas" panose="020B0609020204030204" pitchFamily="49" charset="0"/>
              </a:rPr>
              <a:t>}</a:t>
            </a:r>
          </a:p>
          <a:p>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body</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r>
              <a:rPr lang="en-AU" sz="1600" dirty="0" smtClean="0">
                <a:solidFill>
                  <a:srgbClr val="000000"/>
                </a:solidFill>
                <a:highlight>
                  <a:srgbClr val="FFFFFF"/>
                </a:highlight>
                <a:latin typeface="Consolas" panose="020B0609020204030204" pitchFamily="49" charset="0"/>
              </a:rPr>
              <a:t>    </a:t>
            </a:r>
            <a:r>
              <a:rPr lang="en-AU" sz="1600" dirty="0">
                <a:solidFill>
                  <a:srgbClr val="0000FF"/>
                </a:solidFill>
                <a:highlight>
                  <a:srgbClr val="FFFFFF"/>
                </a:highlight>
                <a:latin typeface="Consolas" panose="020B0609020204030204" pitchFamily="49" charset="0"/>
              </a:rPr>
              <a:t>&lt;</a:t>
            </a:r>
            <a:r>
              <a:rPr lang="en-AU" sz="1600" dirty="0" smtClean="0">
                <a:solidFill>
                  <a:srgbClr val="800000"/>
                </a:solidFill>
                <a:highlight>
                  <a:srgbClr val="FFFFFF"/>
                </a:highlight>
                <a:latin typeface="Consolas" panose="020B0609020204030204" pitchFamily="49" charset="0"/>
              </a:rPr>
              <a:t>script</a:t>
            </a:r>
            <a:r>
              <a:rPr lang="en-AU" sz="1600" dirty="0" smtClean="0">
                <a:solidFill>
                  <a:srgbClr val="0000FF"/>
                </a:solidFill>
                <a:highlight>
                  <a:srgbClr val="FFFFFF"/>
                </a:highlight>
                <a:latin typeface="Consolas" panose="020B0609020204030204" pitchFamily="49" charset="0"/>
              </a:rPr>
              <a:t>&gt;</a:t>
            </a:r>
            <a:r>
              <a:rPr lang="en-AU" sz="1600" dirty="0" err="1" smtClean="0">
                <a:solidFill>
                  <a:schemeClr val="tx1"/>
                </a:solidFill>
                <a:highlight>
                  <a:srgbClr val="FFFFFF"/>
                </a:highlight>
                <a:latin typeface="Consolas" panose="020B0609020204030204" pitchFamily="49" charset="0"/>
              </a:rPr>
              <a:t>onready</a:t>
            </a:r>
            <a:r>
              <a:rPr lang="en-AU" sz="1600" dirty="0">
                <a:solidFill>
                  <a:schemeClr val="tx1"/>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script</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body</a:t>
            </a:r>
            <a:r>
              <a:rPr lang="en-AU" sz="1600" dirty="0" smtClean="0">
                <a:solidFill>
                  <a:srgbClr val="0000FF"/>
                </a:solidFill>
                <a:highlight>
                  <a:srgbClr val="FFFFFF"/>
                </a:highlight>
                <a:latin typeface="Consolas" panose="020B0609020204030204" pitchFamily="49" charset="0"/>
              </a:rPr>
              <a:t>&gt; </a:t>
            </a:r>
            <a:endParaRPr lang="en-AU" sz="1600" dirty="0">
              <a:solidFill>
                <a:srgbClr val="000000"/>
              </a:solidFill>
              <a:highlight>
                <a:srgbClr val="FFFFFF"/>
              </a:highlight>
              <a:latin typeface="Consolas" panose="020B0609020204030204" pitchFamily="49" charset="0"/>
            </a:endParaRPr>
          </a:p>
        </p:txBody>
      </p:sp>
      <p:sp>
        <p:nvSpPr>
          <p:cNvPr id="6" name="TextBox 5"/>
          <p:cNvSpPr txBox="1"/>
          <p:nvPr/>
        </p:nvSpPr>
        <p:spPr>
          <a:xfrm>
            <a:off x="0" y="6471310"/>
            <a:ext cx="460908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solidFill>
                  <a:srgbClr val="0070C0"/>
                </a:solidFill>
                <a:hlinkClick r:id="rId3"/>
              </a:rPr>
              <a:t>http://</a:t>
            </a:r>
            <a:r>
              <a:rPr lang="en-AU" dirty="0" smtClean="0">
                <a:solidFill>
                  <a:srgbClr val="0070C0"/>
                </a:solidFill>
                <a:hlinkClick r:id="rId3"/>
              </a:rPr>
              <a:t>alignedleft.com/tutorials/d3/data-types</a:t>
            </a:r>
            <a:r>
              <a:rPr lang="en-AU" dirty="0" smtClean="0">
                <a:solidFill>
                  <a:srgbClr val="0070C0"/>
                </a:solidFill>
              </a:rPr>
              <a:t> </a:t>
            </a:r>
            <a:endParaRPr lang="en-AU" dirty="0">
              <a:solidFill>
                <a:srgbClr val="0070C0"/>
              </a:solidFill>
            </a:endParaRPr>
          </a:p>
        </p:txBody>
      </p:sp>
    </p:spTree>
    <p:extLst>
      <p:ext uri="{BB962C8B-B14F-4D97-AF65-F5344CB8AC3E}">
        <p14:creationId xmlns:p14="http://schemas.microsoft.com/office/powerpoint/2010/main" val="2537498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 Variables</a:t>
            </a:r>
            <a:endParaRPr lang="en-AU" dirty="0"/>
          </a:p>
        </p:txBody>
      </p:sp>
      <p:sp>
        <p:nvSpPr>
          <p:cNvPr id="3" name="Content Placeholder 2"/>
          <p:cNvSpPr>
            <a:spLocks noGrp="1"/>
          </p:cNvSpPr>
          <p:nvPr>
            <p:ph idx="1"/>
          </p:nvPr>
        </p:nvSpPr>
        <p:spPr/>
        <p:txBody>
          <a:bodyPr/>
          <a:lstStyle/>
          <a:p>
            <a:r>
              <a:rPr lang="en-AU" dirty="0" smtClean="0"/>
              <a:t>Types</a:t>
            </a:r>
          </a:p>
          <a:p>
            <a:pPr lvl="1"/>
            <a:r>
              <a:rPr lang="en-AU" dirty="0" smtClean="0"/>
              <a:t>String, number, Boolean, array, object, null, undefined</a:t>
            </a:r>
          </a:p>
          <a:p>
            <a:pPr lvl="2"/>
            <a:r>
              <a:rPr lang="en-AU" sz="2000" dirty="0"/>
              <a:t>If you ask for a variable that </a:t>
            </a:r>
            <a:r>
              <a:rPr lang="en-AU" sz="2000" dirty="0" smtClean="0"/>
              <a:t>isn’t initialised – </a:t>
            </a:r>
            <a:r>
              <a:rPr lang="en-AU" sz="2000" dirty="0"/>
              <a:t>it returns </a:t>
            </a:r>
            <a:r>
              <a:rPr lang="en-AU" sz="2000" b="1" dirty="0"/>
              <a:t>undefined</a:t>
            </a:r>
          </a:p>
          <a:p>
            <a:pPr lvl="2"/>
            <a:r>
              <a:rPr lang="en-AU" sz="2000" dirty="0"/>
              <a:t>If you ask for a variable that doesn’t have a </a:t>
            </a:r>
            <a:r>
              <a:rPr lang="en-AU" sz="2000" dirty="0" smtClean="0"/>
              <a:t>value </a:t>
            </a:r>
            <a:r>
              <a:rPr lang="en-AU" sz="2000" dirty="0"/>
              <a:t>– it returns </a:t>
            </a:r>
            <a:r>
              <a:rPr lang="en-AU" sz="2000" b="1" dirty="0"/>
              <a:t>null</a:t>
            </a:r>
          </a:p>
        </p:txBody>
      </p:sp>
      <p:sp>
        <p:nvSpPr>
          <p:cNvPr id="4" name="Slide Number Placeholder 3"/>
          <p:cNvSpPr>
            <a:spLocks noGrp="1"/>
          </p:cNvSpPr>
          <p:nvPr>
            <p:ph type="sldNum" sz="quarter" idx="12"/>
          </p:nvPr>
        </p:nvSpPr>
        <p:spPr/>
        <p:txBody>
          <a:bodyPr/>
          <a:lstStyle/>
          <a:p>
            <a:fld id="{307B58AD-467E-445B-A40B-5642F1A0DB87}" type="slidenum">
              <a:rPr lang="en-AU" smtClean="0"/>
              <a:t>12</a:t>
            </a:fld>
            <a:endParaRPr lang="en-AU"/>
          </a:p>
        </p:txBody>
      </p:sp>
      <p:sp>
        <p:nvSpPr>
          <p:cNvPr id="6" name="TextBox 5"/>
          <p:cNvSpPr txBox="1"/>
          <p:nvPr/>
        </p:nvSpPr>
        <p:spPr>
          <a:xfrm>
            <a:off x="0" y="6471310"/>
            <a:ext cx="460908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solidFill>
                  <a:srgbClr val="0070C0"/>
                </a:solidFill>
                <a:hlinkClick r:id="rId3"/>
              </a:rPr>
              <a:t>http://</a:t>
            </a:r>
            <a:r>
              <a:rPr lang="en-AU" dirty="0" smtClean="0">
                <a:solidFill>
                  <a:srgbClr val="0070C0"/>
                </a:solidFill>
                <a:hlinkClick r:id="rId3"/>
              </a:rPr>
              <a:t>alignedleft.com/tutorials/d3/data-types</a:t>
            </a:r>
            <a:r>
              <a:rPr lang="en-AU" dirty="0" smtClean="0">
                <a:solidFill>
                  <a:srgbClr val="0070C0"/>
                </a:solidFill>
              </a:rPr>
              <a:t> </a:t>
            </a:r>
            <a:endParaRPr lang="en-AU" dirty="0">
              <a:solidFill>
                <a:srgbClr val="0070C0"/>
              </a:solidFill>
            </a:endParaRPr>
          </a:p>
        </p:txBody>
      </p:sp>
      <p:sp>
        <p:nvSpPr>
          <p:cNvPr id="7" name="TextBox 6"/>
          <p:cNvSpPr txBox="1"/>
          <p:nvPr/>
        </p:nvSpPr>
        <p:spPr>
          <a:xfrm>
            <a:off x="1110442" y="3280196"/>
            <a:ext cx="5883342"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solidFill>
                  <a:srgbClr val="000000"/>
                </a:solidFill>
                <a:highlight>
                  <a:srgbClr val="FFFFFF"/>
                </a:highlight>
                <a:latin typeface="Consolas" panose="020B0609020204030204" pitchFamily="49" charset="0"/>
              </a:rPr>
              <a:t> </a:t>
            </a:r>
            <a:r>
              <a:rPr lang="en-AU" dirty="0" err="1">
                <a:solidFill>
                  <a:srgbClr val="0000FF"/>
                </a:solidFill>
                <a:highlight>
                  <a:srgbClr val="FFFFFF"/>
                </a:highlight>
                <a:latin typeface="Consolas" panose="020B0609020204030204" pitchFamily="49" charset="0"/>
              </a:rPr>
              <a:t>var</a:t>
            </a:r>
            <a:r>
              <a:rPr lang="en-AU" dirty="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calc</a:t>
            </a:r>
            <a:r>
              <a:rPr lang="en-AU" dirty="0">
                <a:solidFill>
                  <a:srgbClr val="000000"/>
                </a:solidFill>
                <a:highlight>
                  <a:srgbClr val="FFFFFF"/>
                </a:highlight>
                <a:latin typeface="Consolas" panose="020B0609020204030204" pitchFamily="49" charset="0"/>
              </a:rPr>
              <a:t> = 5 + </a:t>
            </a:r>
            <a:r>
              <a:rPr lang="en-AU" dirty="0">
                <a:solidFill>
                  <a:srgbClr val="A31515"/>
                </a:solidFill>
                <a:highlight>
                  <a:srgbClr val="FFFFFF"/>
                </a:highlight>
                <a:latin typeface="Consolas" panose="020B0609020204030204" pitchFamily="49" charset="0"/>
              </a:rPr>
              <a:t>'5</a:t>
            </a:r>
            <a:r>
              <a:rPr lang="en-AU" dirty="0" smtClean="0">
                <a:solidFill>
                  <a:srgbClr val="A31515"/>
                </a:solidFill>
                <a:highlight>
                  <a:srgbClr val="FFFFFF"/>
                </a:highlight>
                <a:latin typeface="Consolas" panose="020B0609020204030204" pitchFamily="49" charset="0"/>
              </a:rPr>
              <a:t>'</a:t>
            </a:r>
            <a:r>
              <a:rPr lang="en-AU" dirty="0" smtClean="0">
                <a:solidFill>
                  <a:srgbClr val="000000"/>
                </a:solidFill>
                <a:highlight>
                  <a:srgbClr val="FFFFFF"/>
                </a:highlight>
                <a:latin typeface="Consolas" panose="020B0609020204030204" pitchFamily="49" charset="0"/>
              </a:rPr>
              <a:t>;</a:t>
            </a:r>
          </a:p>
          <a:p>
            <a:r>
              <a:rPr lang="en-AU" dirty="0" smtClean="0">
                <a:solidFill>
                  <a:srgbClr val="000000"/>
                </a:solidFill>
                <a:highlight>
                  <a:srgbClr val="FFFFFF"/>
                </a:highlight>
                <a:latin typeface="Consolas" panose="020B0609020204030204" pitchFamily="49" charset="0"/>
              </a:rPr>
              <a:t>log</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calc</a:t>
            </a:r>
            <a:r>
              <a:rPr lang="en-AU" dirty="0">
                <a:solidFill>
                  <a:srgbClr val="A31515"/>
                </a:solidFill>
                <a:highlight>
                  <a:srgbClr val="FFFFFF"/>
                </a:highlight>
                <a:latin typeface="Consolas" panose="020B0609020204030204" pitchFamily="49" charset="0"/>
              </a:rPr>
              <a:t>: "</a:t>
            </a:r>
            <a:r>
              <a:rPr lang="en-AU" dirty="0">
                <a:solidFill>
                  <a:srgbClr val="000000"/>
                </a:solidFill>
                <a:highlight>
                  <a:srgbClr val="FFFFFF"/>
                </a:highlight>
                <a:latin typeface="Consolas" panose="020B0609020204030204" pitchFamily="49" charset="0"/>
              </a:rPr>
              <a:t> + </a:t>
            </a:r>
            <a:r>
              <a:rPr lang="en-AU" dirty="0" err="1">
                <a:solidFill>
                  <a:srgbClr val="000000"/>
                </a:solidFill>
                <a:highlight>
                  <a:srgbClr val="FFFFFF"/>
                </a:highlight>
                <a:latin typeface="Consolas" panose="020B0609020204030204" pitchFamily="49" charset="0"/>
              </a:rPr>
              <a:t>calc</a:t>
            </a:r>
            <a:r>
              <a:rPr lang="en-AU" dirty="0" smtClean="0">
                <a:solidFill>
                  <a:srgbClr val="000000"/>
                </a:solidFill>
                <a:highlight>
                  <a:srgbClr val="FFFFFF"/>
                </a:highlight>
                <a:latin typeface="Consolas" panose="020B0609020204030204" pitchFamily="49" charset="0"/>
              </a:rPr>
              <a:t>);</a:t>
            </a:r>
          </a:p>
          <a:p>
            <a:r>
              <a:rPr lang="it-IT" dirty="0" smtClean="0">
                <a:solidFill>
                  <a:srgbClr val="000000"/>
                </a:solidFill>
                <a:highlight>
                  <a:srgbClr val="FFFFFF"/>
                </a:highlight>
                <a:latin typeface="Consolas" panose="020B0609020204030204" pitchFamily="49" charset="0"/>
              </a:rPr>
              <a:t>log</a:t>
            </a:r>
            <a:r>
              <a:rPr lang="it-IT" dirty="0">
                <a:solidFill>
                  <a:srgbClr val="000000"/>
                </a:solidFill>
                <a:highlight>
                  <a:srgbClr val="FFFFFF"/>
                </a:highlight>
                <a:latin typeface="Consolas" panose="020B0609020204030204" pitchFamily="49" charset="0"/>
              </a:rPr>
              <a:t>(</a:t>
            </a:r>
            <a:r>
              <a:rPr lang="it-IT" dirty="0">
                <a:solidFill>
                  <a:srgbClr val="A31515"/>
                </a:solidFill>
                <a:highlight>
                  <a:srgbClr val="FFFFFF"/>
                </a:highlight>
                <a:latin typeface="Consolas" panose="020B0609020204030204" pitchFamily="49" charset="0"/>
              </a:rPr>
              <a:t>"calc == 55: "</a:t>
            </a:r>
            <a:r>
              <a:rPr lang="it-IT" dirty="0">
                <a:solidFill>
                  <a:srgbClr val="000000"/>
                </a:solidFill>
                <a:highlight>
                  <a:srgbClr val="FFFFFF"/>
                </a:highlight>
                <a:latin typeface="Consolas" panose="020B0609020204030204" pitchFamily="49" charset="0"/>
              </a:rPr>
              <a:t> + (calc == 55</a:t>
            </a:r>
            <a:r>
              <a:rPr lang="it-IT" dirty="0" smtClean="0">
                <a:solidFill>
                  <a:srgbClr val="000000"/>
                </a:solidFill>
                <a:highlight>
                  <a:srgbClr val="FFFFFF"/>
                </a:highlight>
                <a:latin typeface="Consolas" panose="020B0609020204030204" pitchFamily="49" charset="0"/>
              </a:rPr>
              <a:t>)); </a:t>
            </a:r>
            <a:r>
              <a:rPr lang="it-IT" dirty="0" smtClean="0">
                <a:solidFill>
                  <a:srgbClr val="468646"/>
                </a:solidFill>
                <a:highlight>
                  <a:srgbClr val="FFFFFF"/>
                </a:highlight>
                <a:latin typeface="Consolas" panose="020B0609020204030204" pitchFamily="49" charset="0"/>
              </a:rPr>
              <a:t>// true</a:t>
            </a:r>
          </a:p>
          <a:p>
            <a:r>
              <a:rPr lang="it-IT" dirty="0">
                <a:solidFill>
                  <a:srgbClr val="000000"/>
                </a:solidFill>
                <a:highlight>
                  <a:srgbClr val="FFFFFF"/>
                </a:highlight>
                <a:latin typeface="Consolas" panose="020B0609020204030204" pitchFamily="49" charset="0"/>
              </a:rPr>
              <a:t>log(</a:t>
            </a:r>
            <a:r>
              <a:rPr lang="it-IT" dirty="0">
                <a:solidFill>
                  <a:srgbClr val="A31515"/>
                </a:solidFill>
                <a:highlight>
                  <a:srgbClr val="FFFFFF"/>
                </a:highlight>
                <a:latin typeface="Consolas" panose="020B0609020204030204" pitchFamily="49" charset="0"/>
              </a:rPr>
              <a:t>"calc == 55: "</a:t>
            </a:r>
            <a:r>
              <a:rPr lang="it-IT" dirty="0">
                <a:solidFill>
                  <a:srgbClr val="000000"/>
                </a:solidFill>
                <a:highlight>
                  <a:srgbClr val="FFFFFF"/>
                </a:highlight>
                <a:latin typeface="Consolas" panose="020B0609020204030204" pitchFamily="49" charset="0"/>
              </a:rPr>
              <a:t> + (calc </a:t>
            </a:r>
            <a:r>
              <a:rPr lang="it-IT" dirty="0" smtClean="0">
                <a:solidFill>
                  <a:srgbClr val="000000"/>
                </a:solidFill>
                <a:highlight>
                  <a:srgbClr val="FFFFFF"/>
                </a:highlight>
                <a:latin typeface="Consolas" panose="020B0609020204030204" pitchFamily="49" charset="0"/>
              </a:rPr>
              <a:t>=== </a:t>
            </a:r>
            <a:r>
              <a:rPr lang="it-IT" dirty="0">
                <a:solidFill>
                  <a:srgbClr val="000000"/>
                </a:solidFill>
                <a:highlight>
                  <a:srgbClr val="FFFFFF"/>
                </a:highlight>
                <a:latin typeface="Consolas" panose="020B0609020204030204" pitchFamily="49" charset="0"/>
              </a:rPr>
              <a:t>55</a:t>
            </a:r>
            <a:r>
              <a:rPr lang="it-IT" dirty="0" smtClean="0">
                <a:solidFill>
                  <a:srgbClr val="000000"/>
                </a:solidFill>
                <a:highlight>
                  <a:srgbClr val="FFFFFF"/>
                </a:highlight>
                <a:latin typeface="Consolas" panose="020B0609020204030204" pitchFamily="49" charset="0"/>
              </a:rPr>
              <a:t>)); </a:t>
            </a:r>
            <a:r>
              <a:rPr lang="it-IT" dirty="0" smtClean="0">
                <a:solidFill>
                  <a:srgbClr val="468646"/>
                </a:solidFill>
                <a:highlight>
                  <a:srgbClr val="FFFFFF"/>
                </a:highlight>
                <a:latin typeface="Consolas" panose="020B0609020204030204" pitchFamily="49" charset="0"/>
              </a:rPr>
              <a:t>// false</a:t>
            </a:r>
          </a:p>
          <a:p>
            <a:endParaRPr lang="it-IT" dirty="0">
              <a:solidFill>
                <a:srgbClr val="468646"/>
              </a:solidFill>
              <a:highlight>
                <a:srgbClr val="FFFFFF"/>
              </a:highlight>
              <a:latin typeface="Consolas" panose="020B0609020204030204" pitchFamily="49" charset="0"/>
            </a:endParaRPr>
          </a:p>
          <a:p>
            <a:r>
              <a:rPr lang="en-AU" dirty="0" err="1">
                <a:solidFill>
                  <a:srgbClr val="0000FF"/>
                </a:solidFill>
                <a:highlight>
                  <a:srgbClr val="FFFFFF"/>
                </a:highlight>
                <a:latin typeface="Consolas" panose="020B0609020204030204" pitchFamily="49" charset="0"/>
              </a:rPr>
              <a:t>var</a:t>
            </a:r>
            <a:r>
              <a:rPr lang="en-AU" dirty="0">
                <a:solidFill>
                  <a:srgbClr val="000000"/>
                </a:solidFill>
                <a:highlight>
                  <a:srgbClr val="FFFFFF"/>
                </a:highlight>
                <a:latin typeface="Consolas" panose="020B0609020204030204" pitchFamily="49" charset="0"/>
              </a:rPr>
              <a:t> calc2 = 5 + </a:t>
            </a:r>
            <a:r>
              <a:rPr lang="en-AU" dirty="0" err="1">
                <a:solidFill>
                  <a:srgbClr val="000000"/>
                </a:solidFill>
                <a:highlight>
                  <a:srgbClr val="FFFFFF"/>
                </a:highlight>
                <a:latin typeface="Consolas" panose="020B0609020204030204" pitchFamily="49" charset="0"/>
              </a:rPr>
              <a:t>parseInt</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'5</a:t>
            </a:r>
            <a:r>
              <a:rPr lang="en-AU" dirty="0" smtClean="0">
                <a:solidFill>
                  <a:srgbClr val="A31515"/>
                </a:solidFill>
                <a:highlight>
                  <a:srgbClr val="FFFFFF"/>
                </a:highlight>
                <a:latin typeface="Consolas" panose="020B0609020204030204" pitchFamily="49" charset="0"/>
              </a:rPr>
              <a:t>'</a:t>
            </a:r>
            <a:r>
              <a:rPr lang="en-AU" dirty="0" smtClean="0">
                <a:solidFill>
                  <a:srgbClr val="000000"/>
                </a:solidFill>
                <a:highlight>
                  <a:srgbClr val="FFFFFF"/>
                </a:highlight>
                <a:latin typeface="Consolas" panose="020B0609020204030204" pitchFamily="49" charset="0"/>
              </a:rPr>
              <a:t>);</a:t>
            </a:r>
          </a:p>
          <a:p>
            <a:r>
              <a:rPr lang="en-AU" dirty="0" smtClean="0">
                <a:solidFill>
                  <a:srgbClr val="000000"/>
                </a:solidFill>
                <a:highlight>
                  <a:srgbClr val="FFFFFF"/>
                </a:highlight>
                <a:latin typeface="Consolas" panose="020B0609020204030204" pitchFamily="49" charset="0"/>
              </a:rPr>
              <a:t>alert(calc2 </a:t>
            </a:r>
            <a:r>
              <a:rPr lang="en-AU" dirty="0">
                <a:solidFill>
                  <a:srgbClr val="000000"/>
                </a:solidFill>
                <a:highlight>
                  <a:srgbClr val="FFFFFF"/>
                </a:highlight>
                <a:latin typeface="Consolas" panose="020B0609020204030204" pitchFamily="49" charset="0"/>
              </a:rPr>
              <a:t>== </a:t>
            </a:r>
            <a:r>
              <a:rPr lang="en-AU" dirty="0" smtClean="0">
                <a:solidFill>
                  <a:srgbClr val="000000"/>
                </a:solidFill>
                <a:highlight>
                  <a:srgbClr val="FFFFFF"/>
                </a:highlight>
                <a:latin typeface="Consolas" panose="020B0609020204030204" pitchFamily="49" charset="0"/>
              </a:rPr>
              <a:t>10); </a:t>
            </a:r>
            <a:r>
              <a:rPr lang="en-AU" dirty="0">
                <a:solidFill>
                  <a:srgbClr val="008000"/>
                </a:solidFill>
                <a:highlight>
                  <a:srgbClr val="FFFFFF"/>
                </a:highlight>
                <a:latin typeface="Consolas" panose="020B0609020204030204" pitchFamily="49" charset="0"/>
              </a:rPr>
              <a:t>// </a:t>
            </a:r>
            <a:r>
              <a:rPr lang="en-AU" dirty="0" smtClean="0">
                <a:solidFill>
                  <a:srgbClr val="008000"/>
                </a:solidFill>
                <a:highlight>
                  <a:srgbClr val="FFFFFF"/>
                </a:highlight>
                <a:latin typeface="Consolas" panose="020B0609020204030204" pitchFamily="49" charset="0"/>
              </a:rPr>
              <a:t>true</a:t>
            </a:r>
            <a:endParaRPr lang="en-AU" dirty="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alert(calc2 </a:t>
            </a:r>
            <a:r>
              <a:rPr lang="en-AU" dirty="0">
                <a:solidFill>
                  <a:srgbClr val="000000"/>
                </a:solidFill>
                <a:highlight>
                  <a:srgbClr val="FFFFFF"/>
                </a:highlight>
                <a:latin typeface="Consolas" panose="020B0609020204030204" pitchFamily="49" charset="0"/>
              </a:rPr>
              <a:t>=== </a:t>
            </a:r>
            <a:r>
              <a:rPr lang="en-AU" dirty="0" smtClean="0">
                <a:solidFill>
                  <a:srgbClr val="000000"/>
                </a:solidFill>
                <a:highlight>
                  <a:srgbClr val="FFFFFF"/>
                </a:highlight>
                <a:latin typeface="Consolas" panose="020B0609020204030204" pitchFamily="49" charset="0"/>
              </a:rPr>
              <a:t>10); </a:t>
            </a:r>
            <a:r>
              <a:rPr lang="en-AU" dirty="0">
                <a:solidFill>
                  <a:srgbClr val="008000"/>
                </a:solidFill>
                <a:highlight>
                  <a:srgbClr val="FFFFFF"/>
                </a:highlight>
                <a:latin typeface="Consolas" panose="020B0609020204030204" pitchFamily="49" charset="0"/>
              </a:rPr>
              <a:t>// </a:t>
            </a:r>
            <a:r>
              <a:rPr lang="en-AU" dirty="0" smtClean="0">
                <a:solidFill>
                  <a:srgbClr val="008000"/>
                </a:solidFill>
                <a:highlight>
                  <a:srgbClr val="FFFFFF"/>
                </a:highlight>
                <a:latin typeface="Consolas" panose="020B0609020204030204" pitchFamily="49" charset="0"/>
              </a:rPr>
              <a:t>true</a:t>
            </a:r>
            <a:endParaRPr lang="en-AU" dirty="0">
              <a:solidFill>
                <a:srgbClr val="468646"/>
              </a:solidFill>
            </a:endParaRPr>
          </a:p>
        </p:txBody>
      </p:sp>
    </p:spTree>
    <p:extLst>
      <p:ext uri="{BB962C8B-B14F-4D97-AF65-F5344CB8AC3E}">
        <p14:creationId xmlns:p14="http://schemas.microsoft.com/office/powerpoint/2010/main" val="439083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Variables</a:t>
            </a:r>
          </a:p>
        </p:txBody>
      </p:sp>
      <p:sp>
        <p:nvSpPr>
          <p:cNvPr id="3" name="Content Placeholder 2"/>
          <p:cNvSpPr>
            <a:spLocks noGrp="1"/>
          </p:cNvSpPr>
          <p:nvPr>
            <p:ph idx="1"/>
          </p:nvPr>
        </p:nvSpPr>
        <p:spPr/>
        <p:txBody>
          <a:bodyPr/>
          <a:lstStyle/>
          <a:p>
            <a:r>
              <a:rPr lang="en-AU" dirty="0" smtClean="0"/>
              <a:t>Rules for naming variables</a:t>
            </a:r>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13</a:t>
            </a:fld>
            <a:endParaRPr lang="en-AU"/>
          </a:p>
        </p:txBody>
      </p:sp>
      <p:pic>
        <p:nvPicPr>
          <p:cNvPr id="7" name="Picture 6"/>
          <p:cNvPicPr>
            <a:picLocks noChangeAspect="1"/>
          </p:cNvPicPr>
          <p:nvPr/>
        </p:nvPicPr>
        <p:blipFill>
          <a:blip r:embed="rId2"/>
          <a:stretch>
            <a:fillRect/>
          </a:stretch>
        </p:blipFill>
        <p:spPr>
          <a:xfrm>
            <a:off x="1055370" y="1947611"/>
            <a:ext cx="9677400" cy="4486275"/>
          </a:xfrm>
          <a:prstGeom prst="rect">
            <a:avLst/>
          </a:prstGeom>
        </p:spPr>
      </p:pic>
      <p:sp>
        <p:nvSpPr>
          <p:cNvPr id="8" name="TextBox 7"/>
          <p:cNvSpPr txBox="1"/>
          <p:nvPr/>
        </p:nvSpPr>
        <p:spPr>
          <a:xfrm>
            <a:off x="8305800" y="2705100"/>
            <a:ext cx="169148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AU" dirty="0" err="1" smtClean="0">
                <a:solidFill>
                  <a:srgbClr val="0070C0"/>
                </a:solidFill>
              </a:rPr>
              <a:t>var</a:t>
            </a:r>
            <a:r>
              <a:rPr lang="en-AU" dirty="0" smtClean="0">
                <a:solidFill>
                  <a:srgbClr val="0070C0"/>
                </a:solidFill>
              </a:rPr>
              <a:t>, function </a:t>
            </a:r>
            <a:r>
              <a:rPr lang="en-AU" dirty="0" err="1" smtClean="0"/>
              <a:t>etc</a:t>
            </a:r>
            <a:endParaRPr lang="en-AU" dirty="0"/>
          </a:p>
        </p:txBody>
      </p:sp>
    </p:spTree>
    <p:extLst>
      <p:ext uri="{BB962C8B-B14F-4D97-AF65-F5344CB8AC3E}">
        <p14:creationId xmlns:p14="http://schemas.microsoft.com/office/powerpoint/2010/main" val="3860680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a:t>
            </a:r>
            <a:r>
              <a:rPr lang="en-AU" dirty="0" smtClean="0"/>
              <a:t>Functions</a:t>
            </a:r>
            <a:endParaRPr lang="en-AU" dirty="0"/>
          </a:p>
        </p:txBody>
      </p:sp>
      <p:sp>
        <p:nvSpPr>
          <p:cNvPr id="3" name="Content Placeholder 2"/>
          <p:cNvSpPr>
            <a:spLocks noGrp="1"/>
          </p:cNvSpPr>
          <p:nvPr>
            <p:ph idx="1"/>
          </p:nvPr>
        </p:nvSpPr>
        <p:spPr>
          <a:xfrm>
            <a:off x="482139" y="1340590"/>
            <a:ext cx="7366461" cy="4964960"/>
          </a:xfrm>
        </p:spPr>
        <p:txBody>
          <a:bodyPr>
            <a:normAutofit/>
          </a:bodyPr>
          <a:lstStyle/>
          <a:p>
            <a:r>
              <a:rPr lang="en-AU" b="1" dirty="0" smtClean="0"/>
              <a:t>JavaScript Functions</a:t>
            </a:r>
            <a:endParaRPr lang="en-AU" dirty="0" smtClean="0"/>
          </a:p>
          <a:p>
            <a:pPr lvl="1"/>
            <a:r>
              <a:rPr lang="en-AU" dirty="0" smtClean="0"/>
              <a:t>A </a:t>
            </a:r>
            <a:r>
              <a:rPr lang="en-AU" b="1" dirty="0" smtClean="0"/>
              <a:t>Function</a:t>
            </a:r>
            <a:r>
              <a:rPr lang="en-AU" dirty="0" smtClean="0"/>
              <a:t> is a group of statements that are combined to perform a given task (e.g. add two numbers)</a:t>
            </a:r>
          </a:p>
          <a:p>
            <a:pPr lvl="1"/>
            <a:endParaRPr lang="en-AU" dirty="0" smtClean="0"/>
          </a:p>
          <a:p>
            <a:pPr lvl="1"/>
            <a:r>
              <a:rPr lang="en-AU" dirty="0" smtClean="0"/>
              <a:t>A </a:t>
            </a:r>
            <a:r>
              <a:rPr lang="en-AU" b="1" dirty="0" smtClean="0"/>
              <a:t>Statement</a:t>
            </a:r>
            <a:r>
              <a:rPr lang="en-AU" dirty="0" smtClean="0"/>
              <a:t> is a line of code that performs a specific action.</a:t>
            </a:r>
          </a:p>
          <a:p>
            <a:pPr lvl="2"/>
            <a:r>
              <a:rPr lang="en-AU" sz="2400" dirty="0" smtClean="0"/>
              <a:t>In JavaScript, statements are ended with a semicolon (;) although even this is now optional!</a:t>
            </a:r>
            <a:endParaRPr lang="en-AU" sz="2400" dirty="0"/>
          </a:p>
        </p:txBody>
      </p:sp>
      <p:sp>
        <p:nvSpPr>
          <p:cNvPr id="4" name="Slide Number Placeholder 3"/>
          <p:cNvSpPr>
            <a:spLocks noGrp="1"/>
          </p:cNvSpPr>
          <p:nvPr>
            <p:ph type="sldNum" sz="quarter" idx="12"/>
          </p:nvPr>
        </p:nvSpPr>
        <p:spPr/>
        <p:txBody>
          <a:bodyPr/>
          <a:lstStyle/>
          <a:p>
            <a:fld id="{307B58AD-467E-445B-A40B-5642F1A0DB87}" type="slidenum">
              <a:rPr lang="en-AU" smtClean="0"/>
              <a:t>14</a:t>
            </a:fld>
            <a:endParaRPr lang="en-AU"/>
          </a:p>
        </p:txBody>
      </p:sp>
      <p:sp>
        <p:nvSpPr>
          <p:cNvPr id="6" name="TextBox 5"/>
          <p:cNvSpPr txBox="1"/>
          <p:nvPr/>
        </p:nvSpPr>
        <p:spPr>
          <a:xfrm>
            <a:off x="7848600" y="1747519"/>
            <a:ext cx="4256116" cy="40626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head</a:t>
            </a:r>
            <a:r>
              <a:rPr lang="en-AU" dirty="0">
                <a:solidFill>
                  <a:srgbClr val="0000FF"/>
                </a:solidFill>
                <a:highlight>
                  <a:srgbClr val="FFFFFF"/>
                </a:highlight>
                <a:latin typeface="Consolas" panose="020B0609020204030204" pitchFamily="49" charset="0"/>
              </a:rPr>
              <a:t>&gt;</a:t>
            </a:r>
          </a:p>
          <a:p>
            <a:pPr lvl="1"/>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p>
          <a:p>
            <a:pPr lvl="1"/>
            <a:r>
              <a:rPr lang="en-AU" dirty="0" smtClean="0">
                <a:solidFill>
                  <a:srgbClr val="008000"/>
                </a:solidFill>
                <a:highlight>
                  <a:srgbClr val="FFFFFF"/>
                </a:highlight>
                <a:latin typeface="Consolas" panose="020B0609020204030204" pitchFamily="49" charset="0"/>
              </a:rPr>
              <a:t>	// </a:t>
            </a:r>
            <a:r>
              <a:rPr lang="en-AU" dirty="0">
                <a:solidFill>
                  <a:srgbClr val="008000"/>
                </a:solidFill>
                <a:highlight>
                  <a:srgbClr val="FFFFFF"/>
                </a:highlight>
                <a:latin typeface="Consolas" panose="020B0609020204030204" pitchFamily="49" charset="0"/>
              </a:rPr>
              <a:t>a </a:t>
            </a:r>
            <a:r>
              <a:rPr lang="en-AU" dirty="0" smtClean="0">
                <a:solidFill>
                  <a:srgbClr val="468646"/>
                </a:solidFill>
                <a:highlight>
                  <a:srgbClr val="FFFFFF"/>
                </a:highlight>
                <a:latin typeface="Consolas" panose="020B0609020204030204" pitchFamily="49" charset="0"/>
              </a:rPr>
              <a:t>named </a:t>
            </a:r>
            <a:r>
              <a:rPr lang="en-AU" b="1" dirty="0" smtClean="0">
                <a:solidFill>
                  <a:srgbClr val="468646"/>
                </a:solidFill>
                <a:highlight>
                  <a:srgbClr val="FFFFFF"/>
                </a:highlight>
                <a:latin typeface="Consolas" panose="020B0609020204030204" pitchFamily="49" charset="0"/>
              </a:rPr>
              <a:t>function </a:t>
            </a:r>
            <a:endParaRPr lang="en-AU" b="1" dirty="0">
              <a:solidFill>
                <a:srgbClr val="000000"/>
              </a:solidFill>
              <a:highlight>
                <a:srgbClr val="FFFFFF"/>
              </a:highlight>
              <a:latin typeface="Consolas" panose="020B0609020204030204" pitchFamily="49" charset="0"/>
            </a:endParaRPr>
          </a:p>
          <a:p>
            <a:pPr lvl="1"/>
            <a:r>
              <a:rPr lang="en-AU" dirty="0" smtClean="0">
                <a:solidFill>
                  <a:srgbClr val="0000FF"/>
                </a:solidFill>
                <a:highlight>
                  <a:srgbClr val="FFFFFF"/>
                </a:highlight>
                <a:latin typeface="Consolas" panose="020B0609020204030204" pitchFamily="49" charset="0"/>
              </a:rPr>
              <a:t>	</a:t>
            </a:r>
            <a:r>
              <a:rPr lang="en-AU" sz="2000" b="1" dirty="0" smtClean="0">
                <a:solidFill>
                  <a:srgbClr val="0000FF"/>
                </a:solidFill>
                <a:highlight>
                  <a:srgbClr val="FFFFFF"/>
                </a:highlight>
                <a:latin typeface="Consolas" panose="020B0609020204030204" pitchFamily="49" charset="0"/>
              </a:rPr>
              <a:t>function </a:t>
            </a:r>
            <a:r>
              <a:rPr lang="en-AU" sz="2000" b="1" dirty="0" err="1" smtClean="0">
                <a:solidFill>
                  <a:srgbClr val="000000"/>
                </a:solidFill>
                <a:highlight>
                  <a:srgbClr val="FFFFFF"/>
                </a:highlight>
                <a:latin typeface="Consolas" panose="020B0609020204030204" pitchFamily="49" charset="0"/>
              </a:rPr>
              <a:t>onready</a:t>
            </a:r>
            <a:r>
              <a:rPr lang="en-AU" sz="2000" dirty="0" smtClean="0">
                <a:solidFill>
                  <a:srgbClr val="000000"/>
                </a:solidFill>
                <a:highlight>
                  <a:srgbClr val="FFFFFF"/>
                </a:highlight>
                <a:latin typeface="Consolas" panose="020B0609020204030204" pitchFamily="49" charset="0"/>
              </a:rPr>
              <a:t>() {</a:t>
            </a:r>
          </a:p>
          <a:p>
            <a:pPr lvl="1"/>
            <a:r>
              <a:rPr lang="en-AU" sz="2000" dirty="0" smtClean="0">
                <a:solidFill>
                  <a:srgbClr val="008000"/>
                </a:solidFill>
                <a:highlight>
                  <a:srgbClr val="FFFFFF"/>
                </a:highlight>
                <a:latin typeface="Consolas" panose="020B0609020204030204" pitchFamily="49" charset="0"/>
              </a:rPr>
              <a:t>	</a:t>
            </a:r>
          </a:p>
          <a:p>
            <a:pPr lvl="1"/>
            <a:r>
              <a:rPr lang="en-AU" sz="2000" dirty="0">
                <a:solidFill>
                  <a:srgbClr val="008000"/>
                </a:solidFill>
                <a:highlight>
                  <a:srgbClr val="FFFFFF"/>
                </a:highlight>
                <a:latin typeface="Consolas" panose="020B0609020204030204" pitchFamily="49" charset="0"/>
              </a:rPr>
              <a:t>	</a:t>
            </a:r>
            <a:r>
              <a:rPr lang="en-AU" sz="2000" dirty="0" smtClean="0">
                <a:solidFill>
                  <a:srgbClr val="008000"/>
                </a:solidFill>
                <a:highlight>
                  <a:srgbClr val="FFFFFF"/>
                </a:highlight>
                <a:latin typeface="Consolas" panose="020B0609020204030204" pitchFamily="49" charset="0"/>
              </a:rPr>
              <a:t>// </a:t>
            </a:r>
            <a:r>
              <a:rPr lang="en-AU" sz="2000" dirty="0">
                <a:solidFill>
                  <a:srgbClr val="008000"/>
                </a:solidFill>
                <a:highlight>
                  <a:srgbClr val="FFFFFF"/>
                </a:highlight>
                <a:latin typeface="Consolas" panose="020B0609020204030204" pitchFamily="49" charset="0"/>
              </a:rPr>
              <a:t>a </a:t>
            </a:r>
            <a:r>
              <a:rPr lang="en-AU" sz="2000" b="1" dirty="0" smtClean="0">
                <a:solidFill>
                  <a:srgbClr val="468646"/>
                </a:solidFill>
                <a:highlight>
                  <a:srgbClr val="FFFFFF"/>
                </a:highlight>
                <a:latin typeface="Consolas" panose="020B0609020204030204" pitchFamily="49" charset="0"/>
              </a:rPr>
              <a:t>statement </a:t>
            </a:r>
            <a:r>
              <a:rPr lang="en-AU" sz="2000" b="1" dirty="0" smtClean="0">
                <a:solidFill>
                  <a:srgbClr val="000000"/>
                </a:solidFill>
                <a:highlight>
                  <a:srgbClr val="FFFFFF"/>
                </a:highlight>
                <a:latin typeface="Consolas" panose="020B0609020204030204" pitchFamily="49" charset="0"/>
              </a:rPr>
              <a:t> </a:t>
            </a:r>
          </a:p>
          <a:p>
            <a:pPr lvl="1"/>
            <a:r>
              <a:rPr lang="en-AU" dirty="0">
                <a:solidFill>
                  <a:srgbClr val="000000"/>
                </a:solidFill>
                <a:highlight>
                  <a:srgbClr val="FFFFFF"/>
                </a:highlight>
                <a:latin typeface="Consolas" panose="020B0609020204030204" pitchFamily="49" charset="0"/>
              </a:rPr>
              <a:t>	</a:t>
            </a:r>
            <a:r>
              <a:rPr lang="en-AU" dirty="0">
                <a:solidFill>
                  <a:schemeClr val="tx1"/>
                </a:solidFill>
                <a:highlight>
                  <a:srgbClr val="FFFFFF"/>
                </a:highlight>
                <a:latin typeface="Consolas" panose="020B0609020204030204" pitchFamily="49" charset="0"/>
              </a:rPr>
              <a:t>alert(</a:t>
            </a:r>
            <a:r>
              <a:rPr lang="en-AU" dirty="0">
                <a:solidFill>
                  <a:srgbClr val="C00000"/>
                </a:solidFill>
                <a:highlight>
                  <a:srgbClr val="FFFFFF"/>
                </a:highlight>
                <a:latin typeface="Consolas" panose="020B0609020204030204" pitchFamily="49" charset="0"/>
              </a:rPr>
              <a:t>"hello world</a:t>
            </a:r>
            <a:r>
              <a:rPr lang="en-AU" dirty="0" smtClean="0">
                <a:solidFill>
                  <a:srgbClr val="C00000"/>
                </a:solidFill>
                <a:highlight>
                  <a:srgbClr val="FFFFFF"/>
                </a:highlight>
                <a:latin typeface="Consolas" panose="020B0609020204030204" pitchFamily="49" charset="0"/>
              </a:rPr>
              <a:t>"</a:t>
            </a:r>
            <a:r>
              <a:rPr lang="en-AU" dirty="0" smtClean="0">
                <a:solidFill>
                  <a:schemeClr val="tx1"/>
                </a:solidFill>
                <a:highlight>
                  <a:srgbClr val="FFFFFF"/>
                </a:highlight>
                <a:latin typeface="Consolas" panose="020B0609020204030204" pitchFamily="49" charset="0"/>
              </a:rPr>
              <a:t>); </a:t>
            </a:r>
          </a:p>
          <a:p>
            <a:pPr lvl="1"/>
            <a:r>
              <a:rPr lang="en-AU" dirty="0" smtClean="0">
                <a:solidFill>
                  <a:srgbClr val="000000"/>
                </a:solidFill>
                <a:highlight>
                  <a:srgbClr val="FFFFFF"/>
                </a:highlight>
                <a:latin typeface="Consolas" panose="020B0609020204030204" pitchFamily="49" charset="0"/>
              </a:rPr>
              <a:t>}</a:t>
            </a:r>
          </a:p>
          <a:p>
            <a:pPr lvl="1"/>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pPr lvl="0"/>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head</a:t>
            </a:r>
            <a:r>
              <a:rPr lang="en-AU" dirty="0">
                <a:solidFill>
                  <a:srgbClr val="0000FF"/>
                </a:solidFill>
                <a:highlight>
                  <a:srgbClr val="FFFFFF"/>
                </a:highlight>
                <a:latin typeface="Consolas" panose="020B0609020204030204" pitchFamily="49" charset="0"/>
              </a:rPr>
              <a:t>&gt;</a:t>
            </a:r>
          </a:p>
          <a:p>
            <a:endParaRPr lang="en-AU" dirty="0" smtClean="0">
              <a:solidFill>
                <a:srgbClr val="0000FF"/>
              </a:solidFill>
              <a:highlight>
                <a:srgbClr val="FFFFFF"/>
              </a:highlight>
              <a:latin typeface="Consolas" panose="020B0609020204030204" pitchFamily="49" charset="0"/>
            </a:endParaRPr>
          </a:p>
          <a:p>
            <a:r>
              <a:rPr lang="en-AU" dirty="0" smtClean="0">
                <a:solidFill>
                  <a:schemeClr val="tx1">
                    <a:lumMod val="50000"/>
                    <a:lumOff val="50000"/>
                  </a:schemeClr>
                </a:solidFill>
                <a:highlight>
                  <a:srgbClr val="FFFFFF"/>
                </a:highlight>
                <a:latin typeface="Consolas" panose="020B0609020204030204" pitchFamily="49" charset="0"/>
              </a:rPr>
              <a:t>&lt;</a:t>
            </a:r>
            <a:r>
              <a:rPr lang="en-AU" dirty="0">
                <a:solidFill>
                  <a:schemeClr val="tx1">
                    <a:lumMod val="50000"/>
                    <a:lumOff val="50000"/>
                  </a:schemeClr>
                </a:solidFill>
                <a:highlight>
                  <a:srgbClr val="FFFFFF"/>
                </a:highlight>
                <a:latin typeface="Consolas" panose="020B0609020204030204" pitchFamily="49" charset="0"/>
              </a:rPr>
              <a:t>body&gt;</a:t>
            </a:r>
          </a:p>
          <a:p>
            <a:r>
              <a:rPr lang="en-AU" dirty="0" smtClean="0">
                <a:solidFill>
                  <a:schemeClr val="tx1">
                    <a:lumMod val="50000"/>
                    <a:lumOff val="50000"/>
                  </a:schemeClr>
                </a:solidFill>
                <a:highlight>
                  <a:srgbClr val="FFFFFF"/>
                </a:highlight>
                <a:latin typeface="Consolas" panose="020B0609020204030204" pitchFamily="49" charset="0"/>
              </a:rPr>
              <a:t>    </a:t>
            </a:r>
            <a:r>
              <a:rPr lang="en-AU" dirty="0">
                <a:solidFill>
                  <a:schemeClr val="tx1">
                    <a:lumMod val="50000"/>
                    <a:lumOff val="50000"/>
                  </a:schemeClr>
                </a:solidFill>
                <a:highlight>
                  <a:srgbClr val="FFFFFF"/>
                </a:highlight>
                <a:latin typeface="Consolas" panose="020B0609020204030204" pitchFamily="49" charset="0"/>
              </a:rPr>
              <a:t>&lt;</a:t>
            </a:r>
            <a:r>
              <a:rPr lang="en-AU" dirty="0" smtClean="0">
                <a:solidFill>
                  <a:schemeClr val="tx1">
                    <a:lumMod val="50000"/>
                    <a:lumOff val="50000"/>
                  </a:schemeClr>
                </a:solidFill>
                <a:highlight>
                  <a:srgbClr val="FFFFFF"/>
                </a:highlight>
                <a:latin typeface="Consolas" panose="020B0609020204030204" pitchFamily="49" charset="0"/>
              </a:rPr>
              <a:t>script&gt;</a:t>
            </a:r>
            <a:r>
              <a:rPr lang="en-AU" dirty="0" err="1" smtClean="0">
                <a:solidFill>
                  <a:schemeClr val="tx1"/>
                </a:solidFill>
                <a:highlight>
                  <a:srgbClr val="FFFFFF"/>
                </a:highlight>
                <a:latin typeface="Consolas" panose="020B0609020204030204" pitchFamily="49" charset="0"/>
              </a:rPr>
              <a:t>onready</a:t>
            </a:r>
            <a:r>
              <a:rPr lang="en-AU" dirty="0">
                <a:solidFill>
                  <a:schemeClr val="tx1"/>
                </a:solidFill>
                <a:highlight>
                  <a:srgbClr val="FFFFFF"/>
                </a:highlight>
                <a:latin typeface="Consolas" panose="020B0609020204030204" pitchFamily="49" charset="0"/>
              </a:rPr>
              <a:t>();</a:t>
            </a:r>
            <a:r>
              <a:rPr lang="en-AU" dirty="0">
                <a:solidFill>
                  <a:schemeClr val="tx1">
                    <a:lumMod val="50000"/>
                    <a:lumOff val="50000"/>
                  </a:schemeClr>
                </a:solidFill>
                <a:highlight>
                  <a:srgbClr val="FFFFFF"/>
                </a:highlight>
                <a:latin typeface="Consolas" panose="020B0609020204030204" pitchFamily="49" charset="0"/>
              </a:rPr>
              <a:t>&lt;/script&gt;</a:t>
            </a:r>
          </a:p>
          <a:p>
            <a:r>
              <a:rPr lang="en-AU" dirty="0">
                <a:solidFill>
                  <a:schemeClr val="tx1">
                    <a:lumMod val="50000"/>
                    <a:lumOff val="50000"/>
                  </a:schemeClr>
                </a:solidFill>
                <a:highlight>
                  <a:srgbClr val="FFFFFF"/>
                </a:highlight>
                <a:latin typeface="Consolas" panose="020B0609020204030204" pitchFamily="49" charset="0"/>
              </a:rPr>
              <a:t>&lt;/body&gt;</a:t>
            </a:r>
          </a:p>
        </p:txBody>
      </p:sp>
    </p:spTree>
    <p:extLst>
      <p:ext uri="{BB962C8B-B14F-4D97-AF65-F5344CB8AC3E}">
        <p14:creationId xmlns:p14="http://schemas.microsoft.com/office/powerpoint/2010/main" val="3731264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Functions</a:t>
            </a:r>
          </a:p>
        </p:txBody>
      </p:sp>
      <p:sp>
        <p:nvSpPr>
          <p:cNvPr id="3" name="Content Placeholder 2"/>
          <p:cNvSpPr>
            <a:spLocks noGrp="1"/>
          </p:cNvSpPr>
          <p:nvPr>
            <p:ph idx="1"/>
          </p:nvPr>
        </p:nvSpPr>
        <p:spPr/>
        <p:txBody>
          <a:bodyPr/>
          <a:lstStyle/>
          <a:p>
            <a:r>
              <a:rPr lang="en-AU" b="1" dirty="0"/>
              <a:t>JavaScript Functions</a:t>
            </a:r>
            <a:endParaRPr lang="en-AU" dirty="0"/>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15</a:t>
            </a:fld>
            <a:endParaRPr lang="en-AU"/>
          </a:p>
        </p:txBody>
      </p:sp>
      <p:pic>
        <p:nvPicPr>
          <p:cNvPr id="5" name="Picture 4"/>
          <p:cNvPicPr>
            <a:picLocks noChangeAspect="1"/>
          </p:cNvPicPr>
          <p:nvPr/>
        </p:nvPicPr>
        <p:blipFill>
          <a:blip r:embed="rId2"/>
          <a:stretch>
            <a:fillRect/>
          </a:stretch>
        </p:blipFill>
        <p:spPr>
          <a:xfrm>
            <a:off x="2415367" y="1931068"/>
            <a:ext cx="7372350" cy="3562350"/>
          </a:xfrm>
          <a:prstGeom prst="rect">
            <a:avLst/>
          </a:prstGeom>
        </p:spPr>
      </p:pic>
    </p:spTree>
    <p:extLst>
      <p:ext uri="{BB962C8B-B14F-4D97-AF65-F5344CB8AC3E}">
        <p14:creationId xmlns:p14="http://schemas.microsoft.com/office/powerpoint/2010/main" val="2677550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a:t>
            </a:r>
            <a:r>
              <a:rPr lang="en-AU" dirty="0" smtClean="0"/>
              <a:t>Functions</a:t>
            </a:r>
            <a:endParaRPr lang="en-AU" dirty="0"/>
          </a:p>
        </p:txBody>
      </p:sp>
      <p:sp>
        <p:nvSpPr>
          <p:cNvPr id="3" name="Content Placeholder 2"/>
          <p:cNvSpPr>
            <a:spLocks noGrp="1"/>
          </p:cNvSpPr>
          <p:nvPr>
            <p:ph idx="1"/>
          </p:nvPr>
        </p:nvSpPr>
        <p:spPr>
          <a:xfrm>
            <a:off x="482139" y="1340590"/>
            <a:ext cx="11238806" cy="4964960"/>
          </a:xfrm>
        </p:spPr>
        <p:txBody>
          <a:bodyPr>
            <a:normAutofit fontScale="92500" lnSpcReduction="10000"/>
          </a:bodyPr>
          <a:lstStyle/>
          <a:p>
            <a:r>
              <a:rPr lang="en-AU" b="1" dirty="0" smtClean="0"/>
              <a:t>JavaScript </a:t>
            </a:r>
            <a:r>
              <a:rPr lang="en-AU" dirty="0" smtClean="0"/>
              <a:t>supports </a:t>
            </a:r>
            <a:r>
              <a:rPr lang="en-AU" b="1" dirty="0" smtClean="0"/>
              <a:t>1</a:t>
            </a:r>
            <a:r>
              <a:rPr lang="en-AU" b="1" baseline="30000" dirty="0" smtClean="0"/>
              <a:t>st</a:t>
            </a:r>
            <a:r>
              <a:rPr lang="en-AU" b="1" dirty="0" smtClean="0"/>
              <a:t> Class Functions</a:t>
            </a:r>
            <a:endParaRPr lang="en-AU" dirty="0" smtClean="0"/>
          </a:p>
          <a:p>
            <a:pPr lvl="1"/>
            <a:r>
              <a:rPr lang="en-AU" dirty="0" smtClean="0"/>
              <a:t>Unlike modern programming languages, functions are equivalent to </a:t>
            </a:r>
            <a:r>
              <a:rPr lang="en-AU" b="1" dirty="0" smtClean="0"/>
              <a:t>objects</a:t>
            </a:r>
            <a:r>
              <a:rPr lang="en-AU" dirty="0" smtClean="0"/>
              <a:t> meaning they can be passed around, modified and have attributes added whenever!</a:t>
            </a:r>
          </a:p>
          <a:p>
            <a:pPr lvl="2"/>
            <a:r>
              <a:rPr lang="en-AU" sz="2400" dirty="0" smtClean="0"/>
              <a:t>This allows functions to be passed as variables to other functions/objects</a:t>
            </a:r>
          </a:p>
          <a:p>
            <a:pPr lvl="2"/>
            <a:r>
              <a:rPr lang="en-AU" sz="2400" dirty="0" smtClean="0"/>
              <a:t>Useful for “</a:t>
            </a:r>
            <a:r>
              <a:rPr lang="en-AU" sz="2400" b="1" dirty="0" err="1" smtClean="0"/>
              <a:t>callbacks</a:t>
            </a:r>
            <a:r>
              <a:rPr lang="en-AU" sz="2400" dirty="0" smtClean="0"/>
              <a:t>”</a:t>
            </a:r>
          </a:p>
          <a:p>
            <a:pPr lvl="1"/>
            <a:endParaRPr lang="en-AU" dirty="0"/>
          </a:p>
          <a:p>
            <a:pPr lvl="1"/>
            <a:r>
              <a:rPr lang="en-AU" dirty="0" smtClean="0"/>
              <a:t>It uses a syntax very similar to Java, C# </a:t>
            </a:r>
            <a:r>
              <a:rPr lang="en-AU" dirty="0" err="1" smtClean="0"/>
              <a:t>etc</a:t>
            </a:r>
            <a:endParaRPr lang="en-AU" dirty="0" smtClean="0"/>
          </a:p>
          <a:p>
            <a:pPr lvl="2"/>
            <a:r>
              <a:rPr lang="en-AU" sz="2400" dirty="0" smtClean="0"/>
              <a:t>Angle braces for code blocks</a:t>
            </a:r>
          </a:p>
          <a:p>
            <a:pPr lvl="2"/>
            <a:r>
              <a:rPr lang="en-AU" sz="2400" dirty="0" smtClean="0"/>
              <a:t>Square brackets for arrays of values</a:t>
            </a:r>
          </a:p>
          <a:p>
            <a:pPr lvl="2"/>
            <a:r>
              <a:rPr lang="en-AU" sz="2400" dirty="0" smtClean="0"/>
              <a:t>Semi colons for ends of statements</a:t>
            </a:r>
          </a:p>
          <a:p>
            <a:pPr lvl="2"/>
            <a:r>
              <a:rPr lang="en-AU" sz="2400" dirty="0" smtClean="0"/>
              <a:t>Variables declared in code blocks exist only in that block</a:t>
            </a:r>
            <a:endParaRPr lang="en-AU" sz="2400" dirty="0"/>
          </a:p>
        </p:txBody>
      </p:sp>
      <p:sp>
        <p:nvSpPr>
          <p:cNvPr id="4" name="Slide Number Placeholder 3"/>
          <p:cNvSpPr>
            <a:spLocks noGrp="1"/>
          </p:cNvSpPr>
          <p:nvPr>
            <p:ph type="sldNum" sz="quarter" idx="12"/>
          </p:nvPr>
        </p:nvSpPr>
        <p:spPr/>
        <p:txBody>
          <a:bodyPr/>
          <a:lstStyle/>
          <a:p>
            <a:fld id="{307B58AD-467E-445B-A40B-5642F1A0DB87}" type="slidenum">
              <a:rPr lang="en-AU" smtClean="0"/>
              <a:t>16</a:t>
            </a:fld>
            <a:endParaRPr lang="en-AU"/>
          </a:p>
        </p:txBody>
      </p:sp>
    </p:spTree>
    <p:extLst>
      <p:ext uri="{BB962C8B-B14F-4D97-AF65-F5344CB8AC3E}">
        <p14:creationId xmlns:p14="http://schemas.microsoft.com/office/powerpoint/2010/main" val="3623964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Functions</a:t>
            </a:r>
          </a:p>
        </p:txBody>
      </p:sp>
      <p:sp>
        <p:nvSpPr>
          <p:cNvPr id="3" name="Content Placeholder 2"/>
          <p:cNvSpPr>
            <a:spLocks noGrp="1"/>
          </p:cNvSpPr>
          <p:nvPr>
            <p:ph idx="1"/>
          </p:nvPr>
        </p:nvSpPr>
        <p:spPr/>
        <p:txBody>
          <a:bodyPr/>
          <a:lstStyle/>
          <a:p>
            <a:r>
              <a:rPr lang="en-AU" b="1" dirty="0" smtClean="0"/>
              <a:t>JavaScript </a:t>
            </a:r>
            <a:r>
              <a:rPr lang="en-AU" dirty="0" smtClean="0"/>
              <a:t>supports </a:t>
            </a:r>
            <a:r>
              <a:rPr lang="en-AU" b="1" dirty="0" smtClean="0"/>
              <a:t>1</a:t>
            </a:r>
            <a:r>
              <a:rPr lang="en-AU" b="1" baseline="30000" dirty="0" smtClean="0"/>
              <a:t>st</a:t>
            </a:r>
            <a:r>
              <a:rPr lang="en-AU" b="1" dirty="0" smtClean="0"/>
              <a:t> Class Functions</a:t>
            </a:r>
            <a:endParaRPr lang="en-AU" dirty="0" smtClean="0"/>
          </a:p>
        </p:txBody>
      </p:sp>
      <p:sp>
        <p:nvSpPr>
          <p:cNvPr id="4" name="Slide Number Placeholder 3"/>
          <p:cNvSpPr>
            <a:spLocks noGrp="1"/>
          </p:cNvSpPr>
          <p:nvPr>
            <p:ph type="sldNum" sz="quarter" idx="12"/>
          </p:nvPr>
        </p:nvSpPr>
        <p:spPr/>
        <p:txBody>
          <a:bodyPr/>
          <a:lstStyle/>
          <a:p>
            <a:fld id="{307B58AD-467E-445B-A40B-5642F1A0DB87}" type="slidenum">
              <a:rPr lang="en-AU" smtClean="0"/>
              <a:t>17</a:t>
            </a:fld>
            <a:endParaRPr lang="en-AU"/>
          </a:p>
        </p:txBody>
      </p:sp>
      <p:sp>
        <p:nvSpPr>
          <p:cNvPr id="5" name="TextBox 4"/>
          <p:cNvSpPr txBox="1"/>
          <p:nvPr/>
        </p:nvSpPr>
        <p:spPr>
          <a:xfrm>
            <a:off x="482139" y="2015047"/>
            <a:ext cx="4775661"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head</a:t>
            </a:r>
            <a:r>
              <a:rPr lang="en-AU" dirty="0">
                <a:solidFill>
                  <a:srgbClr val="0000FF"/>
                </a:solidFill>
                <a:highlight>
                  <a:srgbClr val="FFFFFF"/>
                </a:highlight>
                <a:latin typeface="Consolas" panose="020B0609020204030204" pitchFamily="49" charset="0"/>
              </a:rPr>
              <a:t>&gt;</a:t>
            </a:r>
          </a:p>
          <a:p>
            <a:pPr lvl="1"/>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p>
          <a:p>
            <a:pPr lvl="1"/>
            <a:r>
              <a:rPr lang="en-AU" dirty="0" smtClean="0">
                <a:solidFill>
                  <a:srgbClr val="008000"/>
                </a:solidFill>
                <a:highlight>
                  <a:srgbClr val="FFFFFF"/>
                </a:highlight>
                <a:latin typeface="Consolas" panose="020B0609020204030204" pitchFamily="49" charset="0"/>
              </a:rPr>
              <a:t>	/* </a:t>
            </a:r>
            <a:r>
              <a:rPr lang="en-AU" dirty="0">
                <a:solidFill>
                  <a:srgbClr val="008000"/>
                </a:solidFill>
                <a:highlight>
                  <a:srgbClr val="FFFFFF"/>
                </a:highlight>
                <a:latin typeface="Consolas" panose="020B0609020204030204" pitchFamily="49" charset="0"/>
              </a:rPr>
              <a:t>a </a:t>
            </a:r>
            <a:r>
              <a:rPr lang="en-AU" dirty="0" smtClean="0">
                <a:solidFill>
                  <a:srgbClr val="468646"/>
                </a:solidFill>
                <a:highlight>
                  <a:srgbClr val="FFFFFF"/>
                </a:highlight>
                <a:latin typeface="Consolas" panose="020B0609020204030204" pitchFamily="49" charset="0"/>
              </a:rPr>
              <a:t>named function </a:t>
            </a:r>
            <a:r>
              <a:rPr lang="en-AU" dirty="0" smtClean="0">
                <a:solidFill>
                  <a:srgbClr val="008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pPr lvl="1"/>
            <a:r>
              <a:rPr lang="en-AU" dirty="0" smtClean="0">
                <a:solidFill>
                  <a:srgbClr val="0000FF"/>
                </a:solidFill>
                <a:highlight>
                  <a:srgbClr val="FFFFFF"/>
                </a:highlight>
                <a:latin typeface="Consolas" panose="020B0609020204030204" pitchFamily="49" charset="0"/>
              </a:rPr>
              <a:t>	</a:t>
            </a:r>
            <a:r>
              <a:rPr lang="en-AU" sz="2000" b="1" dirty="0" smtClean="0">
                <a:solidFill>
                  <a:srgbClr val="0000FF"/>
                </a:solidFill>
                <a:highlight>
                  <a:srgbClr val="FFFFFF"/>
                </a:highlight>
                <a:latin typeface="Consolas" panose="020B0609020204030204" pitchFamily="49" charset="0"/>
              </a:rPr>
              <a:t>function </a:t>
            </a:r>
            <a:r>
              <a:rPr lang="en-AU" sz="2000" b="1" dirty="0" err="1" smtClean="0">
                <a:solidFill>
                  <a:srgbClr val="000000"/>
                </a:solidFill>
                <a:highlight>
                  <a:srgbClr val="FFFFFF"/>
                </a:highlight>
                <a:latin typeface="Consolas" panose="020B0609020204030204" pitchFamily="49" charset="0"/>
              </a:rPr>
              <a:t>onready</a:t>
            </a:r>
            <a:r>
              <a:rPr lang="en-AU" sz="2000" dirty="0" smtClean="0">
                <a:solidFill>
                  <a:srgbClr val="000000"/>
                </a:solidFill>
                <a:highlight>
                  <a:srgbClr val="FFFFFF"/>
                </a:highlight>
                <a:latin typeface="Consolas" panose="020B0609020204030204" pitchFamily="49" charset="0"/>
              </a:rPr>
              <a:t>() { </a:t>
            </a:r>
          </a:p>
          <a:p>
            <a:pPr lvl="1"/>
            <a:r>
              <a:rPr lang="en-AU" dirty="0">
                <a:solidFill>
                  <a:srgbClr val="000000"/>
                </a:solidFill>
                <a:highlight>
                  <a:srgbClr val="FFFFFF"/>
                </a:highlight>
                <a:latin typeface="Consolas" panose="020B0609020204030204" pitchFamily="49" charset="0"/>
              </a:rPr>
              <a:t>	</a:t>
            </a:r>
            <a:r>
              <a:rPr lang="en-AU" dirty="0" smtClean="0">
                <a:solidFill>
                  <a:schemeClr val="tx1">
                    <a:lumMod val="50000"/>
                    <a:lumOff val="50000"/>
                  </a:schemeClr>
                </a:solidFill>
                <a:highlight>
                  <a:srgbClr val="FFFFFF"/>
                </a:highlight>
                <a:latin typeface="Consolas" panose="020B0609020204030204" pitchFamily="49" charset="0"/>
              </a:rPr>
              <a:t>alert(</a:t>
            </a:r>
            <a:r>
              <a:rPr lang="en-AU" dirty="0" err="1" smtClean="0">
                <a:solidFill>
                  <a:schemeClr val="tx1">
                    <a:lumMod val="50000"/>
                    <a:lumOff val="50000"/>
                  </a:schemeClr>
                </a:solidFill>
                <a:highlight>
                  <a:srgbClr val="FFFFFF"/>
                </a:highlight>
                <a:latin typeface="Consolas" panose="020B0609020204030204" pitchFamily="49" charset="0"/>
              </a:rPr>
              <a:t>onready</a:t>
            </a:r>
            <a:r>
              <a:rPr lang="en-AU" dirty="0" smtClean="0">
                <a:solidFill>
                  <a:schemeClr val="tx1">
                    <a:lumMod val="50000"/>
                    <a:lumOff val="50000"/>
                  </a:schemeClr>
                </a:solidFill>
                <a:highlight>
                  <a:srgbClr val="FFFFFF"/>
                </a:highlight>
                <a:latin typeface="Consolas" panose="020B0609020204030204" pitchFamily="49" charset="0"/>
              </a:rPr>
              <a:t>); </a:t>
            </a:r>
          </a:p>
          <a:p>
            <a:pPr lvl="1"/>
            <a:r>
              <a:rPr lang="en-AU" dirty="0">
                <a:solidFill>
                  <a:schemeClr val="tx1">
                    <a:lumMod val="50000"/>
                    <a:lumOff val="50000"/>
                  </a:schemeClr>
                </a:solidFill>
                <a:highlight>
                  <a:srgbClr val="FFFFFF"/>
                </a:highlight>
                <a:latin typeface="Consolas" panose="020B0609020204030204" pitchFamily="49" charset="0"/>
              </a:rPr>
              <a:t>	</a:t>
            </a:r>
            <a:r>
              <a:rPr lang="en-AU" dirty="0" err="1" smtClean="0">
                <a:solidFill>
                  <a:schemeClr val="tx1">
                    <a:lumMod val="50000"/>
                    <a:lumOff val="50000"/>
                  </a:schemeClr>
                </a:solidFill>
                <a:highlight>
                  <a:srgbClr val="FFFFFF"/>
                </a:highlight>
                <a:latin typeface="Consolas" panose="020B0609020204030204" pitchFamily="49" charset="0"/>
              </a:rPr>
              <a:t>var</a:t>
            </a:r>
            <a:r>
              <a:rPr lang="en-AU" dirty="0" smtClean="0">
                <a:solidFill>
                  <a:schemeClr val="tx1">
                    <a:lumMod val="50000"/>
                    <a:lumOff val="50000"/>
                  </a:schemeClr>
                </a:solidFill>
                <a:highlight>
                  <a:srgbClr val="FFFFFF"/>
                </a:highlight>
                <a:latin typeface="Consolas" panose="020B0609020204030204" pitchFamily="49" charset="0"/>
              </a:rPr>
              <a:t> </a:t>
            </a:r>
            <a:r>
              <a:rPr lang="en-AU" dirty="0" err="1">
                <a:solidFill>
                  <a:schemeClr val="tx1">
                    <a:lumMod val="50000"/>
                    <a:lumOff val="50000"/>
                  </a:schemeClr>
                </a:solidFill>
                <a:highlight>
                  <a:srgbClr val="FFFFFF"/>
                </a:highlight>
                <a:latin typeface="Consolas" panose="020B0609020204030204" pitchFamily="49" charset="0"/>
              </a:rPr>
              <a:t>myString</a:t>
            </a:r>
            <a:r>
              <a:rPr lang="en-AU" dirty="0">
                <a:solidFill>
                  <a:schemeClr val="tx1">
                    <a:lumMod val="50000"/>
                    <a:lumOff val="50000"/>
                  </a:schemeClr>
                </a:solidFill>
                <a:highlight>
                  <a:srgbClr val="FFFFFF"/>
                </a:highlight>
                <a:latin typeface="Consolas" panose="020B0609020204030204" pitchFamily="49" charset="0"/>
              </a:rPr>
              <a:t> = "hello world</a:t>
            </a:r>
            <a:r>
              <a:rPr lang="en-AU" dirty="0" smtClean="0">
                <a:solidFill>
                  <a:schemeClr val="tx1">
                    <a:lumMod val="50000"/>
                    <a:lumOff val="50000"/>
                  </a:schemeClr>
                </a:solidFill>
                <a:highlight>
                  <a:srgbClr val="FFFFFF"/>
                </a:highlight>
                <a:latin typeface="Consolas" panose="020B0609020204030204" pitchFamily="49" charset="0"/>
              </a:rPr>
              <a:t>";</a:t>
            </a:r>
            <a:endParaRPr lang="en-AU" dirty="0">
              <a:solidFill>
                <a:schemeClr val="tx1">
                  <a:lumMod val="50000"/>
                  <a:lumOff val="50000"/>
                </a:schemeClr>
              </a:solidFill>
              <a:highlight>
                <a:srgbClr val="FFFFFF"/>
              </a:highlight>
              <a:latin typeface="Consolas" panose="020B0609020204030204" pitchFamily="49" charset="0"/>
            </a:endParaRPr>
          </a:p>
          <a:p>
            <a:pPr lvl="1"/>
            <a:r>
              <a:rPr lang="en-AU" dirty="0" smtClean="0">
                <a:solidFill>
                  <a:srgbClr val="000000"/>
                </a:solidFill>
                <a:highlight>
                  <a:srgbClr val="FFFFFF"/>
                </a:highlight>
                <a:latin typeface="Consolas" panose="020B0609020204030204" pitchFamily="49" charset="0"/>
              </a:rPr>
              <a:t>}</a:t>
            </a:r>
          </a:p>
          <a:p>
            <a:pPr lvl="1"/>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pPr lvl="0"/>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head</a:t>
            </a:r>
            <a:r>
              <a:rPr lang="en-AU" dirty="0">
                <a:solidFill>
                  <a:srgbClr val="0000FF"/>
                </a:solidFill>
                <a:highlight>
                  <a:srgbClr val="FFFFFF"/>
                </a:highlight>
                <a:latin typeface="Consolas" panose="020B0609020204030204" pitchFamily="49" charset="0"/>
              </a:rPr>
              <a:t>&gt;</a:t>
            </a:r>
          </a:p>
          <a:p>
            <a:endParaRPr lang="en-AU" dirty="0" smtClean="0">
              <a:solidFill>
                <a:srgbClr val="0000FF"/>
              </a:solidFill>
              <a:highlight>
                <a:srgbClr val="FFFFFF"/>
              </a:highlight>
              <a:latin typeface="Consolas" panose="020B0609020204030204" pitchFamily="49" charset="0"/>
            </a:endParaRPr>
          </a:p>
          <a:p>
            <a:r>
              <a:rPr lang="en-AU" dirty="0" smtClean="0">
                <a:solidFill>
                  <a:schemeClr val="tx1">
                    <a:lumMod val="50000"/>
                    <a:lumOff val="50000"/>
                  </a:schemeClr>
                </a:solidFill>
                <a:highlight>
                  <a:srgbClr val="FFFFFF"/>
                </a:highlight>
                <a:latin typeface="Consolas" panose="020B0609020204030204" pitchFamily="49" charset="0"/>
              </a:rPr>
              <a:t>&lt;</a:t>
            </a:r>
            <a:r>
              <a:rPr lang="en-AU" dirty="0">
                <a:solidFill>
                  <a:schemeClr val="tx1">
                    <a:lumMod val="50000"/>
                    <a:lumOff val="50000"/>
                  </a:schemeClr>
                </a:solidFill>
                <a:highlight>
                  <a:srgbClr val="FFFFFF"/>
                </a:highlight>
                <a:latin typeface="Consolas" panose="020B0609020204030204" pitchFamily="49" charset="0"/>
              </a:rPr>
              <a:t>body&gt;</a:t>
            </a:r>
          </a:p>
          <a:p>
            <a:r>
              <a:rPr lang="en-AU" dirty="0" smtClean="0">
                <a:solidFill>
                  <a:schemeClr val="tx1">
                    <a:lumMod val="50000"/>
                    <a:lumOff val="50000"/>
                  </a:schemeClr>
                </a:solidFill>
                <a:highlight>
                  <a:srgbClr val="FFFFFF"/>
                </a:highlight>
                <a:latin typeface="Consolas" panose="020B0609020204030204" pitchFamily="49" charset="0"/>
              </a:rPr>
              <a:t>    </a:t>
            </a:r>
            <a:r>
              <a:rPr lang="en-AU" dirty="0">
                <a:solidFill>
                  <a:schemeClr val="tx1">
                    <a:lumMod val="50000"/>
                    <a:lumOff val="50000"/>
                  </a:schemeClr>
                </a:solidFill>
                <a:highlight>
                  <a:srgbClr val="FFFFFF"/>
                </a:highlight>
                <a:latin typeface="Consolas" panose="020B0609020204030204" pitchFamily="49" charset="0"/>
              </a:rPr>
              <a:t>&lt;</a:t>
            </a:r>
            <a:r>
              <a:rPr lang="en-AU" dirty="0" smtClean="0">
                <a:solidFill>
                  <a:schemeClr val="tx1">
                    <a:lumMod val="50000"/>
                    <a:lumOff val="50000"/>
                  </a:schemeClr>
                </a:solidFill>
                <a:highlight>
                  <a:srgbClr val="FFFFFF"/>
                </a:highlight>
                <a:latin typeface="Consolas" panose="020B0609020204030204" pitchFamily="49" charset="0"/>
              </a:rPr>
              <a:t>script&gt;</a:t>
            </a:r>
            <a:r>
              <a:rPr lang="en-AU" dirty="0" err="1" smtClean="0">
                <a:solidFill>
                  <a:schemeClr val="tx1"/>
                </a:solidFill>
                <a:highlight>
                  <a:srgbClr val="FFFFFF"/>
                </a:highlight>
                <a:latin typeface="Consolas" panose="020B0609020204030204" pitchFamily="49" charset="0"/>
              </a:rPr>
              <a:t>onready</a:t>
            </a:r>
            <a:r>
              <a:rPr lang="en-AU" dirty="0">
                <a:solidFill>
                  <a:schemeClr val="tx1"/>
                </a:solidFill>
                <a:highlight>
                  <a:srgbClr val="FFFFFF"/>
                </a:highlight>
                <a:latin typeface="Consolas" panose="020B0609020204030204" pitchFamily="49" charset="0"/>
              </a:rPr>
              <a:t>();</a:t>
            </a:r>
            <a:r>
              <a:rPr lang="en-AU" dirty="0">
                <a:solidFill>
                  <a:schemeClr val="tx1">
                    <a:lumMod val="50000"/>
                    <a:lumOff val="50000"/>
                  </a:schemeClr>
                </a:solidFill>
                <a:highlight>
                  <a:srgbClr val="FFFFFF"/>
                </a:highlight>
                <a:latin typeface="Consolas" panose="020B0609020204030204" pitchFamily="49" charset="0"/>
              </a:rPr>
              <a:t>&lt;/script&gt;</a:t>
            </a:r>
          </a:p>
          <a:p>
            <a:r>
              <a:rPr lang="en-AU" dirty="0">
                <a:solidFill>
                  <a:schemeClr val="tx1">
                    <a:lumMod val="50000"/>
                    <a:lumOff val="50000"/>
                  </a:schemeClr>
                </a:solidFill>
                <a:highlight>
                  <a:srgbClr val="FFFFFF"/>
                </a:highlight>
                <a:latin typeface="Consolas" panose="020B0609020204030204" pitchFamily="49" charset="0"/>
              </a:rPr>
              <a:t>&lt;/body&gt;</a:t>
            </a:r>
          </a:p>
        </p:txBody>
      </p:sp>
      <p:sp>
        <p:nvSpPr>
          <p:cNvPr id="6" name="TextBox 5"/>
          <p:cNvSpPr txBox="1"/>
          <p:nvPr/>
        </p:nvSpPr>
        <p:spPr>
          <a:xfrm>
            <a:off x="5453842" y="2015047"/>
            <a:ext cx="6509558"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head</a:t>
            </a:r>
            <a:r>
              <a:rPr lang="en-AU" dirty="0" smtClean="0">
                <a:solidFill>
                  <a:srgbClr val="0000FF"/>
                </a:solidFill>
                <a:highlight>
                  <a:srgbClr val="FFFFFF"/>
                </a:highlight>
                <a:latin typeface="Consolas" panose="020B0609020204030204" pitchFamily="49" charset="0"/>
              </a:rPr>
              <a:t>&gt;</a:t>
            </a:r>
          </a:p>
          <a:p>
            <a:pPr lvl="1"/>
            <a:r>
              <a:rPr lang="en-AU" dirty="0" smtClean="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smtClean="0">
                <a:solidFill>
                  <a:srgbClr val="0000FF"/>
                </a:solidFill>
                <a:highlight>
                  <a:srgbClr val="FFFFFF"/>
                </a:highlight>
                <a:latin typeface="Consolas" panose="020B0609020204030204" pitchFamily="49" charset="0"/>
              </a:rPr>
              <a:t>&gt;</a:t>
            </a:r>
          </a:p>
          <a:p>
            <a:pPr lvl="1"/>
            <a:r>
              <a:rPr lang="en-AU" dirty="0" smtClean="0">
                <a:solidFill>
                  <a:srgbClr val="008000"/>
                </a:solidFill>
                <a:highlight>
                  <a:srgbClr val="FFFFFF"/>
                </a:highlight>
                <a:latin typeface="Consolas" panose="020B0609020204030204" pitchFamily="49" charset="0"/>
              </a:rPr>
              <a:t>	/* </a:t>
            </a:r>
            <a:r>
              <a:rPr lang="en-AU" dirty="0">
                <a:solidFill>
                  <a:srgbClr val="008000"/>
                </a:solidFill>
                <a:highlight>
                  <a:srgbClr val="FFFFFF"/>
                </a:highlight>
                <a:latin typeface="Consolas" panose="020B0609020204030204" pitchFamily="49" charset="0"/>
              </a:rPr>
              <a:t>a </a:t>
            </a:r>
            <a:r>
              <a:rPr lang="en-AU" dirty="0" smtClean="0">
                <a:solidFill>
                  <a:srgbClr val="468646"/>
                </a:solidFill>
                <a:highlight>
                  <a:srgbClr val="FFFFFF"/>
                </a:highlight>
                <a:latin typeface="Consolas" panose="020B0609020204030204" pitchFamily="49" charset="0"/>
              </a:rPr>
              <a:t>function declared as a variable </a:t>
            </a:r>
            <a:r>
              <a:rPr lang="en-AU" dirty="0" smtClean="0">
                <a:solidFill>
                  <a:srgbClr val="008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pPr lvl="1"/>
            <a:r>
              <a:rPr lang="en-AU" dirty="0" smtClean="0">
                <a:solidFill>
                  <a:srgbClr val="0000FF"/>
                </a:solidFill>
                <a:highlight>
                  <a:srgbClr val="FFFFFF"/>
                </a:highlight>
                <a:latin typeface="Consolas" panose="020B0609020204030204" pitchFamily="49" charset="0"/>
              </a:rPr>
              <a:t>	</a:t>
            </a:r>
            <a:r>
              <a:rPr lang="en-AU" sz="2000" b="1" dirty="0" err="1" smtClean="0">
                <a:solidFill>
                  <a:srgbClr val="0000FF"/>
                </a:solidFill>
                <a:highlight>
                  <a:srgbClr val="FFFFFF"/>
                </a:highlight>
                <a:latin typeface="Consolas" panose="020B0609020204030204" pitchFamily="49" charset="0"/>
              </a:rPr>
              <a:t>var</a:t>
            </a:r>
            <a:r>
              <a:rPr lang="en-AU" sz="2000" b="1" dirty="0" smtClean="0">
                <a:solidFill>
                  <a:srgbClr val="0000FF"/>
                </a:solidFill>
                <a:highlight>
                  <a:srgbClr val="FFFFFF"/>
                </a:highlight>
                <a:latin typeface="Consolas" panose="020B0609020204030204" pitchFamily="49" charset="0"/>
              </a:rPr>
              <a:t> </a:t>
            </a:r>
            <a:r>
              <a:rPr lang="en-AU" sz="2000" b="1" dirty="0" err="1" smtClean="0">
                <a:solidFill>
                  <a:srgbClr val="000000"/>
                </a:solidFill>
                <a:highlight>
                  <a:srgbClr val="FFFFFF"/>
                </a:highlight>
                <a:latin typeface="Consolas" panose="020B0609020204030204" pitchFamily="49" charset="0"/>
              </a:rPr>
              <a:t>onready</a:t>
            </a:r>
            <a:r>
              <a:rPr lang="en-AU" sz="2000" b="1" dirty="0" smtClean="0">
                <a:solidFill>
                  <a:srgbClr val="000000"/>
                </a:solidFill>
                <a:highlight>
                  <a:srgbClr val="FFFFFF"/>
                </a:highlight>
                <a:latin typeface="Consolas" panose="020B0609020204030204" pitchFamily="49" charset="0"/>
              </a:rPr>
              <a:t> = </a:t>
            </a:r>
            <a:r>
              <a:rPr lang="en-AU" sz="2000" dirty="0" smtClean="0">
                <a:solidFill>
                  <a:srgbClr val="0000FF"/>
                </a:solidFill>
                <a:highlight>
                  <a:srgbClr val="FFFFFF"/>
                </a:highlight>
                <a:latin typeface="Consolas" panose="020B0609020204030204" pitchFamily="49" charset="0"/>
              </a:rPr>
              <a:t>function</a:t>
            </a:r>
            <a:r>
              <a:rPr lang="en-AU" sz="2000" dirty="0" smtClean="0">
                <a:solidFill>
                  <a:srgbClr val="000000"/>
                </a:solidFill>
                <a:highlight>
                  <a:srgbClr val="FFFFFF"/>
                </a:highlight>
                <a:latin typeface="Consolas" panose="020B0609020204030204" pitchFamily="49" charset="0"/>
              </a:rPr>
              <a:t>() {</a:t>
            </a:r>
            <a:r>
              <a:rPr lang="en-AU" dirty="0" smtClean="0">
                <a:solidFill>
                  <a:srgbClr val="000000"/>
                </a:solidFill>
                <a:highlight>
                  <a:srgbClr val="FFFFFF"/>
                </a:highlight>
                <a:latin typeface="Consolas" panose="020B0609020204030204" pitchFamily="49" charset="0"/>
              </a:rPr>
              <a:t> </a:t>
            </a:r>
          </a:p>
          <a:p>
            <a:pPr lvl="1"/>
            <a:r>
              <a:rPr lang="en-AU" dirty="0">
                <a:solidFill>
                  <a:srgbClr val="000000"/>
                </a:solidFill>
                <a:highlight>
                  <a:srgbClr val="FFFFFF"/>
                </a:highlight>
                <a:latin typeface="Consolas" panose="020B0609020204030204" pitchFamily="49" charset="0"/>
              </a:rPr>
              <a:t>	</a:t>
            </a:r>
            <a:r>
              <a:rPr lang="en-AU" dirty="0" smtClean="0">
                <a:solidFill>
                  <a:schemeClr val="tx1">
                    <a:lumMod val="50000"/>
                    <a:lumOff val="50000"/>
                  </a:schemeClr>
                </a:solidFill>
                <a:highlight>
                  <a:srgbClr val="FFFFFF"/>
                </a:highlight>
                <a:latin typeface="Consolas" panose="020B0609020204030204" pitchFamily="49" charset="0"/>
              </a:rPr>
              <a:t>alert(</a:t>
            </a:r>
            <a:r>
              <a:rPr lang="en-AU" dirty="0" err="1" smtClean="0">
                <a:solidFill>
                  <a:schemeClr val="tx1">
                    <a:lumMod val="50000"/>
                    <a:lumOff val="50000"/>
                  </a:schemeClr>
                </a:solidFill>
                <a:highlight>
                  <a:srgbClr val="FFFFFF"/>
                </a:highlight>
                <a:latin typeface="Consolas" panose="020B0609020204030204" pitchFamily="49" charset="0"/>
              </a:rPr>
              <a:t>onready</a:t>
            </a:r>
            <a:r>
              <a:rPr lang="en-AU" dirty="0" smtClean="0">
                <a:solidFill>
                  <a:schemeClr val="tx1">
                    <a:lumMod val="50000"/>
                    <a:lumOff val="50000"/>
                  </a:schemeClr>
                </a:solidFill>
                <a:highlight>
                  <a:srgbClr val="FFFFFF"/>
                </a:highlight>
                <a:latin typeface="Consolas" panose="020B0609020204030204" pitchFamily="49" charset="0"/>
              </a:rPr>
              <a:t>); </a:t>
            </a:r>
          </a:p>
          <a:p>
            <a:pPr lvl="1"/>
            <a:r>
              <a:rPr lang="en-AU" dirty="0">
                <a:solidFill>
                  <a:schemeClr val="tx1">
                    <a:lumMod val="50000"/>
                    <a:lumOff val="50000"/>
                  </a:schemeClr>
                </a:solidFill>
                <a:highlight>
                  <a:srgbClr val="FFFFFF"/>
                </a:highlight>
                <a:latin typeface="Consolas" panose="020B0609020204030204" pitchFamily="49" charset="0"/>
              </a:rPr>
              <a:t>	</a:t>
            </a:r>
            <a:r>
              <a:rPr lang="en-AU" dirty="0" err="1" smtClean="0">
                <a:solidFill>
                  <a:schemeClr val="tx1">
                    <a:lumMod val="50000"/>
                    <a:lumOff val="50000"/>
                  </a:schemeClr>
                </a:solidFill>
                <a:highlight>
                  <a:srgbClr val="FFFFFF"/>
                </a:highlight>
                <a:latin typeface="Consolas" panose="020B0609020204030204" pitchFamily="49" charset="0"/>
              </a:rPr>
              <a:t>var</a:t>
            </a:r>
            <a:r>
              <a:rPr lang="en-AU" dirty="0" smtClean="0">
                <a:solidFill>
                  <a:schemeClr val="tx1">
                    <a:lumMod val="50000"/>
                    <a:lumOff val="50000"/>
                  </a:schemeClr>
                </a:solidFill>
                <a:highlight>
                  <a:srgbClr val="FFFFFF"/>
                </a:highlight>
                <a:latin typeface="Consolas" panose="020B0609020204030204" pitchFamily="49" charset="0"/>
              </a:rPr>
              <a:t> </a:t>
            </a:r>
            <a:r>
              <a:rPr lang="en-AU" dirty="0" err="1">
                <a:solidFill>
                  <a:schemeClr val="tx1">
                    <a:lumMod val="50000"/>
                    <a:lumOff val="50000"/>
                  </a:schemeClr>
                </a:solidFill>
                <a:highlight>
                  <a:srgbClr val="FFFFFF"/>
                </a:highlight>
                <a:latin typeface="Consolas" panose="020B0609020204030204" pitchFamily="49" charset="0"/>
              </a:rPr>
              <a:t>myString</a:t>
            </a:r>
            <a:r>
              <a:rPr lang="en-AU" dirty="0">
                <a:solidFill>
                  <a:schemeClr val="tx1">
                    <a:lumMod val="50000"/>
                    <a:lumOff val="50000"/>
                  </a:schemeClr>
                </a:solidFill>
                <a:highlight>
                  <a:srgbClr val="FFFFFF"/>
                </a:highlight>
                <a:latin typeface="Consolas" panose="020B0609020204030204" pitchFamily="49" charset="0"/>
              </a:rPr>
              <a:t> = "hello world</a:t>
            </a:r>
            <a:r>
              <a:rPr lang="en-AU" dirty="0" smtClean="0">
                <a:solidFill>
                  <a:schemeClr val="tx1">
                    <a:lumMod val="50000"/>
                    <a:lumOff val="50000"/>
                  </a:schemeClr>
                </a:solidFill>
                <a:highlight>
                  <a:srgbClr val="FFFFFF"/>
                </a:highlight>
                <a:latin typeface="Consolas" panose="020B0609020204030204" pitchFamily="49" charset="0"/>
              </a:rPr>
              <a:t>";</a:t>
            </a:r>
            <a:endParaRPr lang="en-AU" dirty="0">
              <a:solidFill>
                <a:schemeClr val="tx1">
                  <a:lumMod val="50000"/>
                  <a:lumOff val="50000"/>
                </a:schemeClr>
              </a:solidFill>
              <a:highlight>
                <a:srgbClr val="FFFFFF"/>
              </a:highlight>
              <a:latin typeface="Consolas" panose="020B0609020204030204" pitchFamily="49" charset="0"/>
            </a:endParaRPr>
          </a:p>
          <a:p>
            <a:pPr lvl="1"/>
            <a:r>
              <a:rPr lang="en-AU" dirty="0" smtClean="0">
                <a:solidFill>
                  <a:srgbClr val="000000"/>
                </a:solidFill>
                <a:highlight>
                  <a:srgbClr val="FFFFFF"/>
                </a:highlight>
                <a:latin typeface="Consolas" panose="020B0609020204030204" pitchFamily="49" charset="0"/>
              </a:rPr>
              <a:t>}</a:t>
            </a:r>
          </a:p>
          <a:p>
            <a:pPr lvl="1"/>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head</a:t>
            </a:r>
            <a:r>
              <a:rPr lang="en-AU" dirty="0" smtClean="0">
                <a:solidFill>
                  <a:srgbClr val="0000FF"/>
                </a:solidFill>
                <a:highlight>
                  <a:srgbClr val="FFFFFF"/>
                </a:highlight>
                <a:latin typeface="Consolas" panose="020B0609020204030204" pitchFamily="49" charset="0"/>
              </a:rPr>
              <a:t>&gt;</a:t>
            </a:r>
          </a:p>
          <a:p>
            <a:endParaRPr lang="en-AU" dirty="0" smtClean="0">
              <a:solidFill>
                <a:srgbClr val="0000FF"/>
              </a:solidFill>
              <a:highlight>
                <a:srgbClr val="FFFFFF"/>
              </a:highlight>
              <a:latin typeface="Consolas" panose="020B0609020204030204" pitchFamily="49" charset="0"/>
            </a:endParaRPr>
          </a:p>
          <a:p>
            <a:r>
              <a:rPr lang="en-AU" dirty="0" smtClean="0">
                <a:solidFill>
                  <a:schemeClr val="tx1">
                    <a:lumMod val="50000"/>
                    <a:lumOff val="50000"/>
                  </a:schemeClr>
                </a:solidFill>
                <a:highlight>
                  <a:srgbClr val="FFFFFF"/>
                </a:highlight>
                <a:latin typeface="Consolas" panose="020B0609020204030204" pitchFamily="49" charset="0"/>
              </a:rPr>
              <a:t>&lt;</a:t>
            </a:r>
            <a:r>
              <a:rPr lang="en-AU" dirty="0">
                <a:solidFill>
                  <a:schemeClr val="tx1">
                    <a:lumMod val="50000"/>
                    <a:lumOff val="50000"/>
                  </a:schemeClr>
                </a:solidFill>
                <a:highlight>
                  <a:srgbClr val="FFFFFF"/>
                </a:highlight>
                <a:latin typeface="Consolas" panose="020B0609020204030204" pitchFamily="49" charset="0"/>
              </a:rPr>
              <a:t>body&gt;</a:t>
            </a:r>
          </a:p>
          <a:p>
            <a:r>
              <a:rPr lang="en-AU" dirty="0" smtClean="0">
                <a:solidFill>
                  <a:schemeClr val="tx1">
                    <a:lumMod val="50000"/>
                    <a:lumOff val="50000"/>
                  </a:schemeClr>
                </a:solidFill>
                <a:highlight>
                  <a:srgbClr val="FFFFFF"/>
                </a:highlight>
                <a:latin typeface="Consolas" panose="020B0609020204030204" pitchFamily="49" charset="0"/>
              </a:rPr>
              <a:t>    </a:t>
            </a:r>
            <a:r>
              <a:rPr lang="en-AU" dirty="0">
                <a:solidFill>
                  <a:schemeClr val="tx1">
                    <a:lumMod val="50000"/>
                    <a:lumOff val="50000"/>
                  </a:schemeClr>
                </a:solidFill>
                <a:highlight>
                  <a:srgbClr val="FFFFFF"/>
                </a:highlight>
                <a:latin typeface="Consolas" panose="020B0609020204030204" pitchFamily="49" charset="0"/>
              </a:rPr>
              <a:t>&lt;</a:t>
            </a:r>
            <a:r>
              <a:rPr lang="en-AU" dirty="0" smtClean="0">
                <a:solidFill>
                  <a:schemeClr val="tx1">
                    <a:lumMod val="50000"/>
                    <a:lumOff val="50000"/>
                  </a:schemeClr>
                </a:solidFill>
                <a:highlight>
                  <a:srgbClr val="FFFFFF"/>
                </a:highlight>
                <a:latin typeface="Consolas" panose="020B0609020204030204" pitchFamily="49" charset="0"/>
              </a:rPr>
              <a:t>script&gt;</a:t>
            </a:r>
            <a:r>
              <a:rPr lang="en-AU" dirty="0" err="1" smtClean="0">
                <a:solidFill>
                  <a:schemeClr val="tx1"/>
                </a:solidFill>
                <a:highlight>
                  <a:srgbClr val="FFFFFF"/>
                </a:highlight>
                <a:latin typeface="Consolas" panose="020B0609020204030204" pitchFamily="49" charset="0"/>
              </a:rPr>
              <a:t>onready</a:t>
            </a:r>
            <a:r>
              <a:rPr lang="en-AU" dirty="0">
                <a:solidFill>
                  <a:schemeClr val="tx1"/>
                </a:solidFill>
                <a:highlight>
                  <a:srgbClr val="FFFFFF"/>
                </a:highlight>
                <a:latin typeface="Consolas" panose="020B0609020204030204" pitchFamily="49" charset="0"/>
              </a:rPr>
              <a:t>();</a:t>
            </a:r>
            <a:r>
              <a:rPr lang="en-AU" dirty="0">
                <a:solidFill>
                  <a:schemeClr val="tx1">
                    <a:lumMod val="50000"/>
                    <a:lumOff val="50000"/>
                  </a:schemeClr>
                </a:solidFill>
                <a:highlight>
                  <a:srgbClr val="FFFFFF"/>
                </a:highlight>
                <a:latin typeface="Consolas" panose="020B0609020204030204" pitchFamily="49" charset="0"/>
              </a:rPr>
              <a:t>&lt;/script&gt;</a:t>
            </a:r>
          </a:p>
          <a:p>
            <a:r>
              <a:rPr lang="en-AU" dirty="0">
                <a:solidFill>
                  <a:schemeClr val="tx1">
                    <a:lumMod val="50000"/>
                    <a:lumOff val="50000"/>
                  </a:schemeClr>
                </a:solidFill>
                <a:highlight>
                  <a:srgbClr val="FFFFFF"/>
                </a:highlight>
                <a:latin typeface="Consolas" panose="020B0609020204030204" pitchFamily="49" charset="0"/>
              </a:rPr>
              <a:t>&lt;/body&gt;</a:t>
            </a:r>
          </a:p>
        </p:txBody>
      </p:sp>
    </p:spTree>
    <p:extLst>
      <p:ext uri="{BB962C8B-B14F-4D97-AF65-F5344CB8AC3E}">
        <p14:creationId xmlns:p14="http://schemas.microsoft.com/office/powerpoint/2010/main" val="159410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Functions</a:t>
            </a:r>
          </a:p>
        </p:txBody>
      </p:sp>
      <p:sp>
        <p:nvSpPr>
          <p:cNvPr id="3" name="Content Placeholder 2"/>
          <p:cNvSpPr>
            <a:spLocks noGrp="1"/>
          </p:cNvSpPr>
          <p:nvPr>
            <p:ph idx="1"/>
          </p:nvPr>
        </p:nvSpPr>
        <p:spPr>
          <a:xfrm>
            <a:off x="482139" y="1340590"/>
            <a:ext cx="5785311" cy="5003060"/>
          </a:xfrm>
        </p:spPr>
        <p:txBody>
          <a:bodyPr>
            <a:normAutofit/>
          </a:bodyPr>
          <a:lstStyle/>
          <a:p>
            <a:r>
              <a:rPr lang="en-AU" dirty="0" smtClean="0"/>
              <a:t>JavaScript implements </a:t>
            </a:r>
            <a:r>
              <a:rPr lang="en-AU" b="1" dirty="0" smtClean="0"/>
              <a:t>Hoisting</a:t>
            </a:r>
            <a:endParaRPr lang="en-AU" dirty="0" smtClean="0"/>
          </a:p>
          <a:p>
            <a:pPr lvl="1"/>
            <a:r>
              <a:rPr lang="en-AU" sz="2400" dirty="0"/>
              <a:t>The compiler looks ahead and sees that there are functions defined later in the code </a:t>
            </a:r>
            <a:r>
              <a:rPr lang="en-AU" sz="2400" dirty="0" smtClean="0"/>
              <a:t>after they have been used</a:t>
            </a:r>
          </a:p>
          <a:p>
            <a:pPr lvl="1"/>
            <a:endParaRPr lang="en-AU" sz="2400" dirty="0"/>
          </a:p>
          <a:p>
            <a:pPr lvl="1"/>
            <a:r>
              <a:rPr lang="en-AU" sz="2400" dirty="0" smtClean="0"/>
              <a:t>If a function is used as a variable, </a:t>
            </a:r>
            <a:r>
              <a:rPr lang="en-AU" sz="2400" b="1" dirty="0" smtClean="0"/>
              <a:t>it must be declared before it is used</a:t>
            </a:r>
            <a:r>
              <a:rPr lang="en-AU" sz="2400" dirty="0" smtClean="0"/>
              <a:t> not after</a:t>
            </a:r>
          </a:p>
          <a:p>
            <a:pPr lvl="1"/>
            <a:endParaRPr lang="en-AU" sz="2400" dirty="0" smtClean="0"/>
          </a:p>
          <a:p>
            <a:pPr lvl="2"/>
            <a:r>
              <a:rPr lang="en-AU" sz="2000" dirty="0" smtClean="0"/>
              <a:t>F1 is declared using normal function syntax and so is hoisted (compiled ahead of time)</a:t>
            </a:r>
          </a:p>
          <a:p>
            <a:pPr lvl="2"/>
            <a:r>
              <a:rPr lang="en-AU" sz="2000" dirty="0" smtClean="0"/>
              <a:t>F2 is declared as a variable and so hasn’t been hoisted and thus had not been compiled yet</a:t>
            </a:r>
          </a:p>
          <a:p>
            <a:pPr lvl="1"/>
            <a:endParaRPr lang="en-AU" dirty="0"/>
          </a:p>
        </p:txBody>
      </p:sp>
      <p:pic>
        <p:nvPicPr>
          <p:cNvPr id="5" name="Picture 4"/>
          <p:cNvPicPr>
            <a:picLocks noChangeAspect="1"/>
          </p:cNvPicPr>
          <p:nvPr/>
        </p:nvPicPr>
        <p:blipFill rotWithShape="1">
          <a:blip r:embed="rId3"/>
          <a:srcRect r="34863"/>
          <a:stretch/>
        </p:blipFill>
        <p:spPr>
          <a:xfrm>
            <a:off x="6196342" y="1426315"/>
            <a:ext cx="5995658" cy="4831610"/>
          </a:xfrm>
          <a:prstGeom prst="rect">
            <a:avLst/>
          </a:prstGeom>
        </p:spPr>
        <p:style>
          <a:lnRef idx="2">
            <a:schemeClr val="accent1"/>
          </a:lnRef>
          <a:fillRef idx="1">
            <a:schemeClr val="lt1"/>
          </a:fillRef>
          <a:effectRef idx="0">
            <a:schemeClr val="accent1"/>
          </a:effectRef>
          <a:fontRef idx="minor">
            <a:schemeClr val="dk1"/>
          </a:fontRef>
        </p:style>
      </p:pic>
      <p:sp>
        <p:nvSpPr>
          <p:cNvPr id="4" name="Rectangle 3"/>
          <p:cNvSpPr/>
          <p:nvPr/>
        </p:nvSpPr>
        <p:spPr>
          <a:xfrm>
            <a:off x="6917635" y="3949148"/>
            <a:ext cx="2411895" cy="29154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p:nvPr/>
        </p:nvCxnSpPr>
        <p:spPr>
          <a:xfrm>
            <a:off x="8786191" y="2597426"/>
            <a:ext cx="13252" cy="1311965"/>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804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JavaScript Functions</a:t>
            </a:r>
          </a:p>
        </p:txBody>
      </p:sp>
      <p:sp>
        <p:nvSpPr>
          <p:cNvPr id="3" name="Content Placeholder 2"/>
          <p:cNvSpPr>
            <a:spLocks noGrp="1"/>
          </p:cNvSpPr>
          <p:nvPr>
            <p:ph idx="1"/>
          </p:nvPr>
        </p:nvSpPr>
        <p:spPr/>
        <p:txBody>
          <a:bodyPr/>
          <a:lstStyle/>
          <a:p>
            <a:r>
              <a:rPr lang="en-AU" b="1" dirty="0" smtClean="0"/>
              <a:t>Variable Scope</a:t>
            </a:r>
            <a:endParaRPr lang="en-AU" dirty="0" smtClean="0"/>
          </a:p>
          <a:p>
            <a:pPr lvl="1"/>
            <a:r>
              <a:rPr lang="en-AU" dirty="0" smtClean="0"/>
              <a:t>Variables declared inside a function are </a:t>
            </a:r>
            <a:r>
              <a:rPr lang="en-AU" b="1" dirty="0" smtClean="0"/>
              <a:t>not</a:t>
            </a:r>
            <a:r>
              <a:rPr lang="en-AU" dirty="0" smtClean="0"/>
              <a:t> available outside the function</a:t>
            </a:r>
          </a:p>
        </p:txBody>
      </p:sp>
      <p:sp>
        <p:nvSpPr>
          <p:cNvPr id="4" name="Slide Number Placeholder 3"/>
          <p:cNvSpPr>
            <a:spLocks noGrp="1"/>
          </p:cNvSpPr>
          <p:nvPr>
            <p:ph type="sldNum" sz="quarter" idx="12"/>
          </p:nvPr>
        </p:nvSpPr>
        <p:spPr/>
        <p:txBody>
          <a:bodyPr/>
          <a:lstStyle/>
          <a:p>
            <a:fld id="{307B58AD-467E-445B-A40B-5642F1A0DB87}" type="slidenum">
              <a:rPr lang="en-AU" smtClean="0"/>
              <a:t>19</a:t>
            </a:fld>
            <a:endParaRPr lang="en-AU"/>
          </a:p>
        </p:txBody>
      </p:sp>
      <p:sp>
        <p:nvSpPr>
          <p:cNvPr id="5" name="TextBox 4"/>
          <p:cNvSpPr txBox="1"/>
          <p:nvPr/>
        </p:nvSpPr>
        <p:spPr>
          <a:xfrm>
            <a:off x="482139" y="2636799"/>
            <a:ext cx="4775661"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head</a:t>
            </a:r>
            <a:r>
              <a:rPr lang="en-AU" sz="1600" dirty="0">
                <a:solidFill>
                  <a:srgbClr val="0000FF"/>
                </a:solidFill>
                <a:highlight>
                  <a:srgbClr val="FFFFFF"/>
                </a:highlight>
                <a:latin typeface="Consolas" panose="020B0609020204030204" pitchFamily="49" charset="0"/>
              </a:rPr>
              <a:t>&gt;</a:t>
            </a:r>
          </a:p>
          <a:p>
            <a:pPr lvl="1"/>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script</a:t>
            </a:r>
            <a:r>
              <a:rPr lang="en-AU" sz="1600" dirty="0">
                <a:solidFill>
                  <a:srgbClr val="0000FF"/>
                </a:solidFill>
                <a:highlight>
                  <a:srgbClr val="FFFFFF"/>
                </a:highlight>
                <a:latin typeface="Consolas" panose="020B0609020204030204" pitchFamily="49" charset="0"/>
              </a:rPr>
              <a:t>&gt;</a:t>
            </a:r>
          </a:p>
          <a:p>
            <a:pPr lvl="1"/>
            <a:r>
              <a:rPr lang="en-AU" dirty="0" smtClean="0">
                <a:solidFill>
                  <a:srgbClr val="008000"/>
                </a:solidFill>
                <a:highlight>
                  <a:srgbClr val="FFFFFF"/>
                </a:highlight>
                <a:latin typeface="Consolas" panose="020B0609020204030204" pitchFamily="49" charset="0"/>
              </a:rPr>
              <a:t>	</a:t>
            </a:r>
            <a:r>
              <a:rPr lang="en-AU" dirty="0" err="1" smtClean="0">
                <a:solidFill>
                  <a:srgbClr val="0000FF"/>
                </a:solidFill>
                <a:highlight>
                  <a:srgbClr val="FFFFFF"/>
                </a:highlight>
                <a:latin typeface="Consolas" panose="020B0609020204030204" pitchFamily="49" charset="0"/>
              </a:rPr>
              <a:t>var</a:t>
            </a:r>
            <a:r>
              <a:rPr lang="en-AU" dirty="0" smtClean="0">
                <a:solidFill>
                  <a:srgbClr val="0000FF"/>
                </a:solidFill>
                <a:highlight>
                  <a:srgbClr val="FFFFFF"/>
                </a:highlight>
                <a:latin typeface="Consolas" panose="020B0609020204030204" pitchFamily="49" charset="0"/>
              </a:rPr>
              <a:t> </a:t>
            </a:r>
            <a:r>
              <a:rPr lang="en-AU" dirty="0" smtClean="0">
                <a:solidFill>
                  <a:srgbClr val="000000"/>
                </a:solidFill>
                <a:highlight>
                  <a:srgbClr val="FFFFFF"/>
                </a:highlight>
                <a:latin typeface="Consolas" panose="020B0609020204030204" pitchFamily="49" charset="0"/>
              </a:rPr>
              <a:t>x = 5</a:t>
            </a:r>
          </a:p>
          <a:p>
            <a:pPr lvl="1"/>
            <a:endParaRPr lang="en-AU" sz="1400" dirty="0" smtClean="0">
              <a:solidFill>
                <a:srgbClr val="000000"/>
              </a:solidFill>
              <a:highlight>
                <a:srgbClr val="FFFFFF"/>
              </a:highlight>
              <a:latin typeface="Consolas" panose="020B0609020204030204" pitchFamily="49" charset="0"/>
            </a:endParaRPr>
          </a:p>
          <a:p>
            <a:pPr lvl="1"/>
            <a:r>
              <a:rPr lang="en-AU" dirty="0" smtClean="0">
                <a:solidFill>
                  <a:srgbClr val="000000"/>
                </a:solidFill>
                <a:highlight>
                  <a:srgbClr val="FFFFFF"/>
                </a:highlight>
                <a:latin typeface="Consolas" panose="020B0609020204030204" pitchFamily="49" charset="0"/>
              </a:rPr>
              <a:t> </a:t>
            </a:r>
            <a:r>
              <a:rPr lang="en-AU" dirty="0" smtClean="0">
                <a:solidFill>
                  <a:srgbClr val="0000FF"/>
                </a:solidFill>
                <a:highlight>
                  <a:srgbClr val="FFFFFF"/>
                </a:highlight>
                <a:latin typeface="Consolas" panose="020B0609020204030204" pitchFamily="49" charset="0"/>
              </a:rPr>
              <a:t>	function </a:t>
            </a:r>
            <a:r>
              <a:rPr lang="en-AU" dirty="0" err="1" smtClean="0">
                <a:solidFill>
                  <a:srgbClr val="000000"/>
                </a:solidFill>
                <a:highlight>
                  <a:srgbClr val="FFFFFF"/>
                </a:highlight>
                <a:latin typeface="Consolas" panose="020B0609020204030204" pitchFamily="49" charset="0"/>
              </a:rPr>
              <a:t>someFunction</a:t>
            </a:r>
            <a:r>
              <a:rPr lang="en-AU" dirty="0" smtClean="0">
                <a:solidFill>
                  <a:srgbClr val="000000"/>
                </a:solidFill>
                <a:highlight>
                  <a:srgbClr val="FFFFFF"/>
                </a:highlight>
                <a:latin typeface="Consolas" panose="020B0609020204030204" pitchFamily="49" charset="0"/>
              </a:rPr>
              <a:t>() </a:t>
            </a:r>
            <a:r>
              <a:rPr lang="en-AU" sz="2000" dirty="0" smtClean="0">
                <a:solidFill>
                  <a:srgbClr val="000000"/>
                </a:solidFill>
                <a:highlight>
                  <a:srgbClr val="FFFFFF"/>
                </a:highlight>
                <a:latin typeface="Consolas" panose="020B0609020204030204" pitchFamily="49" charset="0"/>
              </a:rPr>
              <a:t>{ </a:t>
            </a:r>
          </a:p>
          <a:p>
            <a:pPr lvl="1"/>
            <a:r>
              <a:rPr lang="en-AU" dirty="0">
                <a:solidFill>
                  <a:srgbClr val="000000"/>
                </a:solidFill>
                <a:highlight>
                  <a:srgbClr val="FFFFFF"/>
                </a:highlight>
                <a:latin typeface="Consolas" panose="020B0609020204030204" pitchFamily="49" charset="0"/>
              </a:rPr>
              <a:t>	</a:t>
            </a:r>
            <a:r>
              <a:rPr lang="en-AU" dirty="0" err="1">
                <a:solidFill>
                  <a:srgbClr val="0000FF"/>
                </a:solidFill>
                <a:highlight>
                  <a:srgbClr val="FFFFFF"/>
                </a:highlight>
                <a:latin typeface="Consolas" panose="020B0609020204030204" pitchFamily="49" charset="0"/>
              </a:rPr>
              <a:t>var</a:t>
            </a:r>
            <a:r>
              <a:rPr lang="en-AU" dirty="0">
                <a:solidFill>
                  <a:srgbClr val="0000FF"/>
                </a:solidFill>
                <a:highlight>
                  <a:srgbClr val="FFFFFF"/>
                </a:highlight>
                <a:latin typeface="Consolas" panose="020B0609020204030204" pitchFamily="49" charset="0"/>
              </a:rPr>
              <a:t> </a:t>
            </a:r>
            <a:r>
              <a:rPr lang="en-AU" dirty="0" err="1" smtClean="0">
                <a:solidFill>
                  <a:srgbClr val="000000"/>
                </a:solidFill>
                <a:highlight>
                  <a:srgbClr val="FFFFFF"/>
                </a:highlight>
                <a:latin typeface="Consolas" panose="020B0609020204030204" pitchFamily="49" charset="0"/>
              </a:rPr>
              <a:t>localVal</a:t>
            </a:r>
            <a:r>
              <a:rPr lang="en-AU" dirty="0" smtClean="0">
                <a:solidFill>
                  <a:srgbClr val="000000"/>
                </a:solidFill>
                <a:highlight>
                  <a:srgbClr val="FFFFFF"/>
                </a:highlight>
                <a:latin typeface="Consolas" panose="020B0609020204030204" pitchFamily="49" charset="0"/>
              </a:rPr>
              <a:t> = 12;</a:t>
            </a:r>
          </a:p>
          <a:p>
            <a:pPr lvl="1"/>
            <a:endParaRPr lang="en-AU" sz="1200" dirty="0" smtClean="0">
              <a:solidFill>
                <a:schemeClr val="tx1">
                  <a:lumMod val="50000"/>
                  <a:lumOff val="50000"/>
                </a:schemeClr>
              </a:solidFill>
              <a:highlight>
                <a:srgbClr val="FFFFFF"/>
              </a:highlight>
              <a:latin typeface="Consolas" panose="020B0609020204030204" pitchFamily="49" charset="0"/>
            </a:endParaRPr>
          </a:p>
          <a:p>
            <a:pPr lvl="1"/>
            <a:r>
              <a:rPr lang="en-AU" dirty="0">
                <a:solidFill>
                  <a:schemeClr val="tx1">
                    <a:lumMod val="50000"/>
                    <a:lumOff val="50000"/>
                  </a:schemeClr>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return</a:t>
            </a:r>
            <a:r>
              <a:rPr lang="en-AU" dirty="0" smtClean="0">
                <a:solidFill>
                  <a:schemeClr val="tx1">
                    <a:lumMod val="50000"/>
                    <a:lumOff val="50000"/>
                  </a:schemeClr>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insideVal</a:t>
            </a:r>
            <a:r>
              <a:rPr lang="en-AU" dirty="0" smtClean="0">
                <a:solidFill>
                  <a:schemeClr val="tx1">
                    <a:lumMod val="50000"/>
                    <a:lumOff val="50000"/>
                  </a:schemeClr>
                </a:solidFill>
                <a:highlight>
                  <a:srgbClr val="FFFFFF"/>
                </a:highlight>
                <a:latin typeface="Consolas" panose="020B0609020204030204" pitchFamily="49" charset="0"/>
              </a:rPr>
              <a:t>;</a:t>
            </a:r>
          </a:p>
          <a:p>
            <a:pPr lvl="1"/>
            <a:r>
              <a:rPr lang="en-AU" dirty="0" smtClean="0">
                <a:solidFill>
                  <a:srgbClr val="000000"/>
                </a:solidFill>
                <a:highlight>
                  <a:srgbClr val="FFFFFF"/>
                </a:highlight>
                <a:latin typeface="Consolas" panose="020B0609020204030204" pitchFamily="49" charset="0"/>
              </a:rPr>
              <a:t>}</a:t>
            </a:r>
          </a:p>
          <a:p>
            <a:pPr lvl="1"/>
            <a:endParaRPr lang="en-AU" dirty="0">
              <a:solidFill>
                <a:srgbClr val="000000"/>
              </a:solidFill>
              <a:highlight>
                <a:srgbClr val="FFFFFF"/>
              </a:highlight>
              <a:latin typeface="Consolas" panose="020B0609020204030204" pitchFamily="49" charset="0"/>
            </a:endParaRPr>
          </a:p>
          <a:p>
            <a:pPr lvl="1"/>
            <a:r>
              <a:rPr lang="en-AU" dirty="0" smtClean="0">
                <a:solidFill>
                  <a:srgbClr val="000000"/>
                </a:solidFill>
                <a:highlight>
                  <a:srgbClr val="FFFFFF"/>
                </a:highlight>
                <a:latin typeface="Consolas" panose="020B0609020204030204" pitchFamily="49" charset="0"/>
              </a:rPr>
              <a:t>alert(x + </a:t>
            </a:r>
            <a:r>
              <a:rPr lang="en-AU" dirty="0" err="1" smtClean="0">
                <a:solidFill>
                  <a:srgbClr val="000000"/>
                </a:solidFill>
                <a:highlight>
                  <a:srgbClr val="FFFFFF"/>
                </a:highlight>
                <a:latin typeface="Consolas" panose="020B0609020204030204" pitchFamily="49" charset="0"/>
              </a:rPr>
              <a:t>localVal</a:t>
            </a:r>
            <a:r>
              <a:rPr lang="en-AU" dirty="0" smtClean="0">
                <a:solidFill>
                  <a:srgbClr val="000000"/>
                </a:solidFill>
                <a:highlight>
                  <a:srgbClr val="FFFFFF"/>
                </a:highlight>
                <a:latin typeface="Consolas" panose="020B0609020204030204" pitchFamily="49" charset="0"/>
              </a:rPr>
              <a:t>); </a:t>
            </a:r>
            <a:r>
              <a:rPr lang="en-AU" dirty="0" smtClean="0">
                <a:solidFill>
                  <a:srgbClr val="468646"/>
                </a:solidFill>
                <a:highlight>
                  <a:srgbClr val="FFFFFF"/>
                </a:highlight>
                <a:latin typeface="Consolas" panose="020B0609020204030204" pitchFamily="49" charset="0"/>
              </a:rPr>
              <a:t>// error</a:t>
            </a:r>
          </a:p>
          <a:p>
            <a:pPr lvl="1"/>
            <a:r>
              <a:rPr lang="en-AU" dirty="0">
                <a:solidFill>
                  <a:srgbClr val="000000"/>
                </a:solidFill>
                <a:highlight>
                  <a:srgbClr val="FFFFFF"/>
                </a:highlight>
                <a:latin typeface="Consolas" panose="020B0609020204030204" pitchFamily="49" charset="0"/>
              </a:rPr>
              <a:t>a</a:t>
            </a:r>
            <a:r>
              <a:rPr lang="en-AU" dirty="0" smtClean="0">
                <a:solidFill>
                  <a:srgbClr val="000000"/>
                </a:solidFill>
                <a:highlight>
                  <a:srgbClr val="FFFFFF"/>
                </a:highlight>
                <a:latin typeface="Consolas" panose="020B0609020204030204" pitchFamily="49" charset="0"/>
              </a:rPr>
              <a:t>lert(x + </a:t>
            </a:r>
            <a:r>
              <a:rPr lang="en-AU" dirty="0" err="1" smtClean="0">
                <a:solidFill>
                  <a:srgbClr val="000000"/>
                </a:solidFill>
                <a:highlight>
                  <a:srgbClr val="FFFFFF"/>
                </a:highlight>
                <a:latin typeface="Consolas" panose="020B0609020204030204" pitchFamily="49" charset="0"/>
              </a:rPr>
              <a:t>someFunction</a:t>
            </a:r>
            <a:r>
              <a:rPr lang="en-AU" dirty="0" smtClean="0">
                <a:solidFill>
                  <a:srgbClr val="000000"/>
                </a:solidFill>
                <a:highlight>
                  <a:srgbClr val="FFFFFF"/>
                </a:highlight>
                <a:latin typeface="Consolas" panose="020B0609020204030204" pitchFamily="49" charset="0"/>
              </a:rPr>
              <a:t>()); </a:t>
            </a:r>
            <a:r>
              <a:rPr lang="en-AU" dirty="0" smtClean="0">
                <a:solidFill>
                  <a:srgbClr val="468646"/>
                </a:solidFill>
                <a:highlight>
                  <a:srgbClr val="FFFFFF"/>
                </a:highlight>
                <a:latin typeface="Consolas" panose="020B0609020204030204" pitchFamily="49" charset="0"/>
              </a:rPr>
              <a:t>// 17 </a:t>
            </a:r>
          </a:p>
          <a:p>
            <a:pPr lvl="1"/>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script</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pPr lvl="0"/>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head</a:t>
            </a:r>
            <a:r>
              <a:rPr lang="en-AU" sz="1600" dirty="0" smtClean="0">
                <a:solidFill>
                  <a:srgbClr val="0000FF"/>
                </a:solidFill>
                <a:highlight>
                  <a:srgbClr val="FFFFFF"/>
                </a:highlight>
                <a:latin typeface="Consolas" panose="020B0609020204030204" pitchFamily="49" charset="0"/>
              </a:rPr>
              <a:t>&gt;</a:t>
            </a:r>
            <a:endParaRPr lang="en-AU" sz="1600" dirty="0">
              <a:solidFill>
                <a:srgbClr val="0000FF"/>
              </a:solidFill>
              <a:highlight>
                <a:srgbClr val="FFFFFF"/>
              </a:highlight>
              <a:latin typeface="Consolas" panose="020B0609020204030204" pitchFamily="49" charset="0"/>
            </a:endParaRPr>
          </a:p>
        </p:txBody>
      </p:sp>
      <p:sp>
        <p:nvSpPr>
          <p:cNvPr id="8" name="TextBox 7"/>
          <p:cNvSpPr txBox="1"/>
          <p:nvPr/>
        </p:nvSpPr>
        <p:spPr>
          <a:xfrm>
            <a:off x="5554133" y="4025842"/>
            <a:ext cx="6030955" cy="646331"/>
          </a:xfrm>
          <a:prstGeom prst="rect">
            <a:avLst/>
          </a:prstGeom>
          <a:solidFill>
            <a:srgbClr val="FFE7E7"/>
          </a:solidFill>
          <a:ln>
            <a:solidFill>
              <a:srgbClr val="C00000"/>
            </a:solidFill>
          </a:ln>
        </p:spPr>
        <p:txBody>
          <a:bodyPr wrap="square" rtlCol="0">
            <a:spAutoFit/>
          </a:bodyPr>
          <a:lstStyle/>
          <a:p>
            <a:r>
              <a:rPr lang="en-AU" b="1" dirty="0" smtClean="0"/>
              <a:t>Local Scope:</a:t>
            </a:r>
          </a:p>
          <a:p>
            <a:r>
              <a:rPr lang="en-AU" dirty="0" smtClean="0"/>
              <a:t>Variables declared inside a function exist only in the function</a:t>
            </a:r>
          </a:p>
        </p:txBody>
      </p:sp>
      <p:sp>
        <p:nvSpPr>
          <p:cNvPr id="9" name="TextBox 8"/>
          <p:cNvSpPr txBox="1"/>
          <p:nvPr/>
        </p:nvSpPr>
        <p:spPr>
          <a:xfrm>
            <a:off x="5554133" y="2898409"/>
            <a:ext cx="6030956" cy="646331"/>
          </a:xfrm>
          <a:prstGeom prst="rect">
            <a:avLst/>
          </a:prstGeom>
          <a:solidFill>
            <a:schemeClr val="accent1">
              <a:lumMod val="20000"/>
              <a:lumOff val="80000"/>
            </a:schemeClr>
          </a:solidFill>
          <a:ln>
            <a:solidFill>
              <a:schemeClr val="accent1"/>
            </a:solidFill>
          </a:ln>
        </p:spPr>
        <p:txBody>
          <a:bodyPr wrap="square" rtlCol="0">
            <a:spAutoFit/>
          </a:bodyPr>
          <a:lstStyle/>
          <a:p>
            <a:r>
              <a:rPr lang="en-AU" b="1" dirty="0" smtClean="0"/>
              <a:t>Global Scope:</a:t>
            </a:r>
          </a:p>
          <a:p>
            <a:r>
              <a:rPr lang="en-AU" dirty="0" smtClean="0"/>
              <a:t>Variables declared outside a function exist for the whole page</a:t>
            </a:r>
          </a:p>
        </p:txBody>
      </p:sp>
      <p:sp>
        <p:nvSpPr>
          <p:cNvPr id="10" name="TextBox 9"/>
          <p:cNvSpPr txBox="1"/>
          <p:nvPr/>
        </p:nvSpPr>
        <p:spPr>
          <a:xfrm>
            <a:off x="5554133" y="5102559"/>
            <a:ext cx="6030955" cy="923330"/>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smtClean="0"/>
              <a:t>Automatically Global:</a:t>
            </a:r>
          </a:p>
          <a:p>
            <a:r>
              <a:rPr lang="en-AU" dirty="0" smtClean="0"/>
              <a:t>Variables declared inside a function without the </a:t>
            </a:r>
            <a:r>
              <a:rPr lang="en-AU" b="1" dirty="0" err="1" smtClean="0"/>
              <a:t>var</a:t>
            </a:r>
            <a:r>
              <a:rPr lang="en-AU" dirty="0" smtClean="0"/>
              <a:t> keyword are also </a:t>
            </a:r>
            <a:r>
              <a:rPr lang="en-AU" b="1" dirty="0" smtClean="0"/>
              <a:t>global</a:t>
            </a:r>
            <a:r>
              <a:rPr lang="en-AU" dirty="0" smtClean="0"/>
              <a:t> </a:t>
            </a:r>
            <a:r>
              <a:rPr lang="en-AU" b="1" dirty="0" smtClean="0"/>
              <a:t>scope</a:t>
            </a:r>
            <a:r>
              <a:rPr lang="en-AU" dirty="0" smtClean="0"/>
              <a:t> variables</a:t>
            </a:r>
          </a:p>
        </p:txBody>
      </p:sp>
    </p:spTree>
    <p:extLst>
      <p:ext uri="{BB962C8B-B14F-4D97-AF65-F5344CB8AC3E}">
        <p14:creationId xmlns:p14="http://schemas.microsoft.com/office/powerpoint/2010/main" val="3250195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a:t>
            </a:r>
            <a:endParaRPr lang="en-AU" dirty="0"/>
          </a:p>
        </p:txBody>
      </p:sp>
      <p:sp>
        <p:nvSpPr>
          <p:cNvPr id="3" name="Content Placeholder 2"/>
          <p:cNvSpPr>
            <a:spLocks noGrp="1"/>
          </p:cNvSpPr>
          <p:nvPr>
            <p:ph idx="1"/>
          </p:nvPr>
        </p:nvSpPr>
        <p:spPr/>
        <p:txBody>
          <a:bodyPr/>
          <a:lstStyle/>
          <a:p>
            <a:pPr lvl="1"/>
            <a:r>
              <a:rPr lang="en-AU" dirty="0"/>
              <a:t>Overview</a:t>
            </a:r>
          </a:p>
          <a:p>
            <a:pPr lvl="1"/>
            <a:r>
              <a:rPr lang="en-AU" dirty="0"/>
              <a:t>Variables</a:t>
            </a:r>
          </a:p>
          <a:p>
            <a:pPr lvl="1"/>
            <a:r>
              <a:rPr lang="en-AU" dirty="0" smtClean="0"/>
              <a:t>Functions and Scope</a:t>
            </a:r>
            <a:endParaRPr lang="en-AU" dirty="0"/>
          </a:p>
          <a:p>
            <a:pPr lvl="1"/>
            <a:r>
              <a:rPr lang="en-AU" dirty="0" smtClean="0"/>
              <a:t>Event Handling</a:t>
            </a:r>
          </a:p>
          <a:p>
            <a:pPr lvl="1"/>
            <a:r>
              <a:rPr lang="en-AU" smtClean="0"/>
              <a:t>JQuery</a:t>
            </a:r>
            <a:endParaRPr lang="en-AU" dirty="0"/>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a:t>
            </a:fld>
            <a:endParaRPr lang="en-AU"/>
          </a:p>
        </p:txBody>
      </p:sp>
      <p:sp>
        <p:nvSpPr>
          <p:cNvPr id="5" name="TextBox 4"/>
          <p:cNvSpPr txBox="1"/>
          <p:nvPr/>
        </p:nvSpPr>
        <p:spPr>
          <a:xfrm>
            <a:off x="1600200" y="5311259"/>
            <a:ext cx="8664423" cy="95410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800" dirty="0" smtClean="0"/>
              <a:t>Note: </a:t>
            </a:r>
            <a:r>
              <a:rPr lang="en-AU" sz="2800" dirty="0" err="1" smtClean="0"/>
              <a:t>Javascript</a:t>
            </a:r>
            <a:r>
              <a:rPr lang="en-AU" sz="2800" dirty="0" smtClean="0"/>
              <a:t> comments can use </a:t>
            </a:r>
            <a:r>
              <a:rPr lang="en-AU" sz="2800" dirty="0" smtClean="0">
                <a:solidFill>
                  <a:srgbClr val="468646"/>
                </a:solidFill>
              </a:rPr>
              <a:t>/* multi-line syntax */ </a:t>
            </a:r>
          </a:p>
          <a:p>
            <a:r>
              <a:rPr lang="en-AU" sz="2800" dirty="0" smtClean="0"/>
              <a:t>or </a:t>
            </a:r>
            <a:r>
              <a:rPr lang="en-AU" sz="2800" dirty="0" smtClean="0">
                <a:solidFill>
                  <a:srgbClr val="468646"/>
                </a:solidFill>
              </a:rPr>
              <a:t>//single line syntax</a:t>
            </a:r>
            <a:endParaRPr lang="en-AU" sz="2800" dirty="0">
              <a:solidFill>
                <a:srgbClr val="468646"/>
              </a:solidFill>
            </a:endParaRPr>
          </a:p>
        </p:txBody>
      </p:sp>
    </p:spTree>
    <p:extLst>
      <p:ext uri="{BB962C8B-B14F-4D97-AF65-F5344CB8AC3E}">
        <p14:creationId xmlns:p14="http://schemas.microsoft.com/office/powerpoint/2010/main" val="3126769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 Functions</a:t>
            </a:r>
            <a:endParaRPr lang="en-AU" dirty="0"/>
          </a:p>
        </p:txBody>
      </p:sp>
      <p:sp>
        <p:nvSpPr>
          <p:cNvPr id="3" name="Content Placeholder 2"/>
          <p:cNvSpPr>
            <a:spLocks noGrp="1"/>
          </p:cNvSpPr>
          <p:nvPr>
            <p:ph idx="1"/>
          </p:nvPr>
        </p:nvSpPr>
        <p:spPr/>
        <p:txBody>
          <a:bodyPr/>
          <a:lstStyle/>
          <a:p>
            <a:r>
              <a:rPr lang="en-AU" dirty="0" smtClean="0"/>
              <a:t>Executing a Function</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20</a:t>
            </a:fld>
            <a:endParaRPr lang="en-AU"/>
          </a:p>
        </p:txBody>
      </p:sp>
      <p:sp>
        <p:nvSpPr>
          <p:cNvPr id="5" name="TextBox 4"/>
          <p:cNvSpPr txBox="1"/>
          <p:nvPr/>
        </p:nvSpPr>
        <p:spPr>
          <a:xfrm>
            <a:off x="482139" y="2116666"/>
            <a:ext cx="4564070"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smtClean="0">
                <a:solidFill>
                  <a:srgbClr val="0000FF"/>
                </a:solidFill>
                <a:highlight>
                  <a:srgbClr val="FFFFFF"/>
                </a:highlight>
                <a:latin typeface="Consolas" panose="020B0609020204030204" pitchFamily="49" charset="0"/>
              </a:rPr>
              <a:t>   function</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helloWorld</a:t>
            </a:r>
            <a:r>
              <a:rPr lang="en-AU" dirty="0">
                <a:solidFill>
                  <a:srgbClr val="000000"/>
                </a:solidFill>
                <a:highlight>
                  <a:srgbClr val="FFFFFF"/>
                </a:highlight>
                <a:latin typeface="Consolas" panose="020B0609020204030204" pitchFamily="49" charset="0"/>
              </a:rPr>
              <a:t>() {</a:t>
            </a:r>
          </a:p>
          <a:p>
            <a:r>
              <a:rPr lang="en-AU" dirty="0" smtClean="0">
                <a:solidFill>
                  <a:srgbClr val="000000"/>
                </a:solidFill>
                <a:highlight>
                  <a:srgbClr val="FFFFFF"/>
                </a:highlight>
                <a:latin typeface="Consolas" panose="020B0609020204030204" pitchFamily="49" charset="0"/>
              </a:rPr>
              <a:t>  		alert</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helloWorld</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p>
          <a:p>
            <a:r>
              <a:rPr lang="en-AU" dirty="0" smtClean="0">
                <a:solidFill>
                  <a:srgbClr val="000000"/>
                </a:solidFill>
                <a:highlight>
                  <a:srgbClr val="FFFFFF"/>
                </a:highlight>
                <a:latin typeface="Consolas" panose="020B0609020204030204" pitchFamily="49" charset="0"/>
              </a:rPr>
              <a:t>}</a:t>
            </a:r>
          </a:p>
          <a:p>
            <a:r>
              <a:rPr lang="en-AU" dirty="0" smtClean="0">
                <a:solidFill>
                  <a:srgbClr val="0000FF"/>
                </a:solidFill>
                <a:highlight>
                  <a:srgbClr val="FFFFFF"/>
                </a:highlight>
                <a:latin typeface="Consolas" panose="020B0609020204030204" pitchFamily="49" charset="0"/>
              </a:rPr>
              <a:t>&lt;/</a:t>
            </a:r>
            <a:r>
              <a:rPr lang="en-AU" dirty="0" smtClean="0">
                <a:solidFill>
                  <a:srgbClr val="800000"/>
                </a:solidFill>
                <a:highlight>
                  <a:srgbClr val="FFFFFF"/>
                </a:highlight>
                <a:latin typeface="Consolas" panose="020B0609020204030204" pitchFamily="49" charset="0"/>
              </a:rPr>
              <a:t>script</a:t>
            </a:r>
            <a:r>
              <a:rPr lang="en-AU" dirty="0" smtClean="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p:txBody>
      </p:sp>
      <p:sp>
        <p:nvSpPr>
          <p:cNvPr id="6" name="TextBox 5"/>
          <p:cNvSpPr txBox="1"/>
          <p:nvPr/>
        </p:nvSpPr>
        <p:spPr>
          <a:xfrm>
            <a:off x="4824505" y="3940001"/>
            <a:ext cx="6896440" cy="230832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body</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button</a:t>
            </a:r>
            <a:r>
              <a:rPr lang="en-AU" dirty="0">
                <a:solidFill>
                  <a:srgbClr val="000000"/>
                </a:solidFill>
                <a:highlight>
                  <a:srgbClr val="FFFFFF"/>
                </a:highlight>
                <a:latin typeface="Consolas" panose="020B0609020204030204" pitchFamily="49" charset="0"/>
              </a:rPr>
              <a:t> </a:t>
            </a:r>
            <a:r>
              <a:rPr lang="en-AU" dirty="0" err="1">
                <a:solidFill>
                  <a:srgbClr val="FF0000"/>
                </a:solidFill>
                <a:highlight>
                  <a:srgbClr val="FFFFFF"/>
                </a:highlight>
                <a:latin typeface="Consolas" panose="020B0609020204030204" pitchFamily="49" charset="0"/>
              </a:rPr>
              <a:t>onclick</a:t>
            </a:r>
            <a:r>
              <a:rPr lang="en-AU" dirty="0">
                <a:solidFill>
                  <a:srgbClr val="0000FF"/>
                </a:solidFill>
                <a:highlight>
                  <a:srgbClr val="FFFFFF"/>
                </a:highlight>
                <a:latin typeface="Consolas" panose="020B0609020204030204" pitchFamily="49" charset="0"/>
              </a:rPr>
              <a:t>="</a:t>
            </a:r>
            <a:r>
              <a:rPr lang="en-AU" dirty="0" err="1">
                <a:solidFill>
                  <a:srgbClr val="000000"/>
                </a:solidFill>
                <a:highlight>
                  <a:srgbClr val="FFFFFF"/>
                </a:highlight>
                <a:latin typeface="Consolas" panose="020B0609020204030204" pitchFamily="49" charset="0"/>
              </a:rPr>
              <a:t>helloWorld</a:t>
            </a:r>
            <a:r>
              <a:rPr lang="en-AU" dirty="0">
                <a:solidFill>
                  <a:srgbClr val="000000"/>
                </a:solidFill>
                <a:highlight>
                  <a:srgbClr val="FFFFFF"/>
                </a:highlight>
                <a:latin typeface="Consolas" panose="020B0609020204030204" pitchFamily="49" charset="0"/>
              </a:rPr>
              <a:t>()</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Click Me!</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button</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endParaRPr lang="en-AU" dirty="0" smtClean="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	</a:t>
            </a:r>
            <a:r>
              <a:rPr lang="en-AU" dirty="0" err="1" smtClean="0">
                <a:solidFill>
                  <a:srgbClr val="000000"/>
                </a:solidFill>
                <a:highlight>
                  <a:srgbClr val="FFFFFF"/>
                </a:highlight>
                <a:latin typeface="Consolas" panose="020B0609020204030204" pitchFamily="49" charset="0"/>
              </a:rPr>
              <a:t>helloWorld</a:t>
            </a:r>
            <a:r>
              <a:rPr lang="en-AU" dirty="0">
                <a:solidFill>
                  <a:srgbClr val="000000"/>
                </a:solidFill>
                <a:highlight>
                  <a:srgbClr val="FFFFFF"/>
                </a:highlight>
                <a:latin typeface="Consolas" panose="020B0609020204030204" pitchFamily="49" charset="0"/>
              </a:rPr>
              <a:t>();</a:t>
            </a: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smtClean="0">
                <a:solidFill>
                  <a:srgbClr val="0000FF"/>
                </a:solidFill>
                <a:highlight>
                  <a:srgbClr val="FFFFFF"/>
                </a:highlight>
                <a:latin typeface="Consolas" panose="020B0609020204030204" pitchFamily="49" charset="0"/>
              </a:rPr>
              <a:t>&gt;</a:t>
            </a:r>
          </a:p>
          <a:p>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body</a:t>
            </a:r>
            <a:r>
              <a:rPr lang="en-AU" dirty="0">
                <a:solidFill>
                  <a:srgbClr val="0000FF"/>
                </a:solidFill>
                <a:highlight>
                  <a:srgbClr val="FFFFFF"/>
                </a:highlight>
                <a:latin typeface="Consolas" panose="020B0609020204030204" pitchFamily="49" charset="0"/>
              </a:rPr>
              <a:t>&gt;</a:t>
            </a:r>
            <a:endParaRPr lang="en-AU" dirty="0"/>
          </a:p>
        </p:txBody>
      </p:sp>
      <p:sp>
        <p:nvSpPr>
          <p:cNvPr id="7" name="TextBox 6"/>
          <p:cNvSpPr txBox="1"/>
          <p:nvPr/>
        </p:nvSpPr>
        <p:spPr>
          <a:xfrm>
            <a:off x="4035702" y="2116666"/>
            <a:ext cx="1005403" cy="369332"/>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Function</a:t>
            </a:r>
            <a:endParaRPr lang="en-AU" dirty="0"/>
          </a:p>
        </p:txBody>
      </p:sp>
      <p:sp>
        <p:nvSpPr>
          <p:cNvPr id="8" name="TextBox 7"/>
          <p:cNvSpPr txBox="1"/>
          <p:nvPr/>
        </p:nvSpPr>
        <p:spPr>
          <a:xfrm>
            <a:off x="7702922" y="3570669"/>
            <a:ext cx="4018023" cy="369332"/>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Function </a:t>
            </a:r>
            <a:r>
              <a:rPr lang="en-AU" dirty="0" smtClean="0"/>
              <a:t>Trigger using an </a:t>
            </a:r>
            <a:r>
              <a:rPr lang="en-AU" b="1" dirty="0" smtClean="0"/>
              <a:t>Event Handler</a:t>
            </a:r>
            <a:endParaRPr lang="en-AU" b="1" dirty="0"/>
          </a:p>
        </p:txBody>
      </p:sp>
    </p:spTree>
    <p:extLst>
      <p:ext uri="{BB962C8B-B14F-4D97-AF65-F5344CB8AC3E}">
        <p14:creationId xmlns:p14="http://schemas.microsoft.com/office/powerpoint/2010/main" val="719699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Topics</a:t>
            </a:r>
            <a:endParaRPr lang="en-AU" dirty="0"/>
          </a:p>
        </p:txBody>
      </p:sp>
      <p:sp>
        <p:nvSpPr>
          <p:cNvPr id="5" name="Content Placeholder 4"/>
          <p:cNvSpPr>
            <a:spLocks noGrp="1"/>
          </p:cNvSpPr>
          <p:nvPr>
            <p:ph idx="1"/>
          </p:nvPr>
        </p:nvSpPr>
        <p:spPr/>
        <p:txBody>
          <a:bodyPr/>
          <a:lstStyle/>
          <a:p>
            <a:r>
              <a:rPr lang="en-AU" dirty="0" smtClean="0"/>
              <a:t>Querying the DOM</a:t>
            </a:r>
          </a:p>
          <a:p>
            <a:pPr lvl="1"/>
            <a:r>
              <a:rPr lang="en-AU" dirty="0" smtClean="0"/>
              <a:t>How to access a specific element(s)</a:t>
            </a:r>
          </a:p>
          <a:p>
            <a:r>
              <a:rPr lang="en-AU" dirty="0" smtClean="0"/>
              <a:t>Manipulating the DOM</a:t>
            </a:r>
          </a:p>
          <a:p>
            <a:r>
              <a:rPr lang="en-AU" dirty="0" smtClean="0"/>
              <a:t>Responding to Events</a:t>
            </a:r>
          </a:p>
          <a:p>
            <a:r>
              <a:rPr lang="en-AU" dirty="0" smtClean="0"/>
              <a:t>JQuery</a:t>
            </a:r>
          </a:p>
          <a:p>
            <a:endParaRPr lang="en-AU" dirty="0"/>
          </a:p>
        </p:txBody>
      </p:sp>
    </p:spTree>
    <p:extLst>
      <p:ext uri="{BB962C8B-B14F-4D97-AF65-F5344CB8AC3E}">
        <p14:creationId xmlns:p14="http://schemas.microsoft.com/office/powerpoint/2010/main" val="38029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Document Object Model</a:t>
            </a:r>
            <a:endParaRPr lang="en-AU" dirty="0"/>
          </a:p>
        </p:txBody>
      </p:sp>
      <p:sp>
        <p:nvSpPr>
          <p:cNvPr id="3" name="Content Placeholder 2"/>
          <p:cNvSpPr>
            <a:spLocks noGrp="1"/>
          </p:cNvSpPr>
          <p:nvPr>
            <p:ph idx="1"/>
          </p:nvPr>
        </p:nvSpPr>
        <p:spPr>
          <a:xfrm>
            <a:off x="482139" y="1340590"/>
            <a:ext cx="7728411" cy="4743307"/>
          </a:xfrm>
        </p:spPr>
        <p:txBody>
          <a:bodyPr>
            <a:normAutofit/>
          </a:bodyPr>
          <a:lstStyle/>
          <a:p>
            <a:r>
              <a:rPr lang="en-AU" dirty="0" smtClean="0"/>
              <a:t>Everything in html is an object to JavaScript</a:t>
            </a:r>
          </a:p>
          <a:p>
            <a:pPr lvl="1"/>
            <a:r>
              <a:rPr lang="en-AU" dirty="0" smtClean="0"/>
              <a:t>The </a:t>
            </a:r>
            <a:r>
              <a:rPr lang="en-AU" b="1" dirty="0" smtClean="0"/>
              <a:t>window</a:t>
            </a:r>
          </a:p>
          <a:p>
            <a:pPr lvl="1"/>
            <a:r>
              <a:rPr lang="en-AU" dirty="0" smtClean="0"/>
              <a:t>The HTML </a:t>
            </a:r>
            <a:r>
              <a:rPr lang="en-AU" b="1" dirty="0" smtClean="0"/>
              <a:t>document</a:t>
            </a:r>
          </a:p>
          <a:p>
            <a:pPr lvl="1"/>
            <a:r>
              <a:rPr lang="en-AU" dirty="0" smtClean="0"/>
              <a:t>All the HTML </a:t>
            </a:r>
            <a:r>
              <a:rPr lang="en-AU" b="1" dirty="0" smtClean="0"/>
              <a:t>elements</a:t>
            </a:r>
          </a:p>
          <a:p>
            <a:pPr lvl="2"/>
            <a:endParaRPr lang="en-AU" dirty="0" smtClean="0"/>
          </a:p>
          <a:p>
            <a:pPr lvl="2"/>
            <a:r>
              <a:rPr lang="en-AU" dirty="0" smtClean="0"/>
              <a:t>The HTML </a:t>
            </a:r>
            <a:r>
              <a:rPr lang="en-AU" dirty="0"/>
              <a:t>page </a:t>
            </a:r>
            <a:r>
              <a:rPr lang="en-AU" dirty="0" smtClean="0"/>
              <a:t>is </a:t>
            </a:r>
            <a:r>
              <a:rPr lang="en-AU" dirty="0"/>
              <a:t>parsed and </a:t>
            </a:r>
            <a:r>
              <a:rPr lang="en-AU" dirty="0" smtClean="0"/>
              <a:t>a Document </a:t>
            </a:r>
            <a:r>
              <a:rPr lang="en-AU" dirty="0"/>
              <a:t>Object Model (DOM</a:t>
            </a:r>
            <a:r>
              <a:rPr lang="en-AU" dirty="0" smtClean="0"/>
              <a:t>) created based on all of the element</a:t>
            </a:r>
            <a:endParaRPr lang="en-AU" dirty="0"/>
          </a:p>
        </p:txBody>
      </p:sp>
      <p:pic>
        <p:nvPicPr>
          <p:cNvPr id="4" name="Picture 3"/>
          <p:cNvPicPr>
            <a:picLocks noChangeAspect="1"/>
          </p:cNvPicPr>
          <p:nvPr/>
        </p:nvPicPr>
        <p:blipFill rotWithShape="1">
          <a:blip r:embed="rId2"/>
          <a:srcRect l="54162"/>
          <a:stretch/>
        </p:blipFill>
        <p:spPr>
          <a:xfrm>
            <a:off x="8280515" y="2978747"/>
            <a:ext cx="3440430" cy="3105150"/>
          </a:xfrm>
          <a:prstGeom prst="rect">
            <a:avLst/>
          </a:prstGeom>
        </p:spPr>
      </p:pic>
    </p:spTree>
    <p:extLst>
      <p:ext uri="{BB962C8B-B14F-4D97-AF65-F5344CB8AC3E}">
        <p14:creationId xmlns:p14="http://schemas.microsoft.com/office/powerpoint/2010/main" val="3680184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The Window Object</a:t>
            </a:r>
            <a:endParaRPr lang="en-AU" dirty="0"/>
          </a:p>
        </p:txBody>
      </p:sp>
      <p:sp>
        <p:nvSpPr>
          <p:cNvPr id="3" name="Content Placeholder 2"/>
          <p:cNvSpPr>
            <a:spLocks noGrp="1"/>
          </p:cNvSpPr>
          <p:nvPr>
            <p:ph idx="1"/>
          </p:nvPr>
        </p:nvSpPr>
        <p:spPr/>
        <p:txBody>
          <a:bodyPr/>
          <a:lstStyle/>
          <a:p>
            <a:r>
              <a:rPr lang="en-AU" dirty="0" smtClean="0"/>
              <a:t>The browser window is so important you rarely need to reference it directly</a:t>
            </a:r>
          </a:p>
          <a:p>
            <a:pPr lvl="1"/>
            <a:r>
              <a:rPr lang="en-AU" dirty="0" smtClean="0"/>
              <a:t>The following examples that trigger a popup window message are the same:</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23</a:t>
            </a:fld>
            <a:endParaRPr lang="en-AU"/>
          </a:p>
        </p:txBody>
      </p:sp>
      <p:sp>
        <p:nvSpPr>
          <p:cNvPr id="5" name="TextBox 4"/>
          <p:cNvSpPr txBox="1"/>
          <p:nvPr/>
        </p:nvSpPr>
        <p:spPr>
          <a:xfrm>
            <a:off x="819327" y="3455379"/>
            <a:ext cx="5452134" cy="120032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400" b="1" dirty="0" smtClean="0">
                <a:solidFill>
                  <a:srgbClr val="000000"/>
                </a:solidFill>
                <a:highlight>
                  <a:srgbClr val="FFFFFF"/>
                </a:highlight>
                <a:latin typeface="Consolas" panose="020B0609020204030204" pitchFamily="49" charset="0"/>
              </a:rPr>
              <a:t>window.</a:t>
            </a:r>
            <a:r>
              <a:rPr lang="en-AU" sz="2400" dirty="0" smtClean="0">
                <a:solidFill>
                  <a:srgbClr val="000000"/>
                </a:solidFill>
                <a:highlight>
                  <a:srgbClr val="FFFFFF"/>
                </a:highlight>
                <a:latin typeface="Consolas" panose="020B0609020204030204" pitchFamily="49" charset="0"/>
              </a:rPr>
              <a:t>alert</a:t>
            </a:r>
            <a:r>
              <a:rPr lang="en-AU" sz="2400" dirty="0">
                <a:solidFill>
                  <a:srgbClr val="000000"/>
                </a:solidFill>
                <a:highlight>
                  <a:srgbClr val="FFFFFF"/>
                </a:highlight>
                <a:latin typeface="Consolas" panose="020B0609020204030204" pitchFamily="49" charset="0"/>
              </a:rPr>
              <a:t>(</a:t>
            </a:r>
            <a:r>
              <a:rPr lang="en-AU" sz="2400" dirty="0">
                <a:solidFill>
                  <a:srgbClr val="A31515"/>
                </a:solidFill>
                <a:highlight>
                  <a:srgbClr val="FFFFFF"/>
                </a:highlight>
                <a:latin typeface="Consolas" panose="020B0609020204030204" pitchFamily="49" charset="0"/>
              </a:rPr>
              <a:t>'You pushed me</a:t>
            </a:r>
            <a:r>
              <a:rPr lang="en-AU" sz="2400" dirty="0" smtClean="0">
                <a:solidFill>
                  <a:srgbClr val="A31515"/>
                </a:solidFill>
                <a:highlight>
                  <a:srgbClr val="FFFFFF"/>
                </a:highlight>
                <a:latin typeface="Consolas" panose="020B0609020204030204" pitchFamily="49" charset="0"/>
              </a:rPr>
              <a:t>!'</a:t>
            </a:r>
            <a:r>
              <a:rPr lang="en-AU" sz="2400" dirty="0" smtClean="0">
                <a:solidFill>
                  <a:srgbClr val="000000"/>
                </a:solidFill>
                <a:highlight>
                  <a:srgbClr val="FFFFFF"/>
                </a:highlight>
                <a:latin typeface="Consolas" panose="020B0609020204030204" pitchFamily="49" charset="0"/>
              </a:rPr>
              <a:t>);</a:t>
            </a:r>
          </a:p>
          <a:p>
            <a:endParaRPr lang="en-AU" sz="2400" dirty="0">
              <a:solidFill>
                <a:srgbClr val="000000"/>
              </a:solidFill>
              <a:highlight>
                <a:srgbClr val="FFFFFF"/>
              </a:highlight>
              <a:latin typeface="Consolas" panose="020B0609020204030204" pitchFamily="49" charset="0"/>
            </a:endParaRPr>
          </a:p>
          <a:p>
            <a:r>
              <a:rPr lang="en-AU" sz="2400" dirty="0" smtClean="0">
                <a:solidFill>
                  <a:srgbClr val="000000"/>
                </a:solidFill>
                <a:highlight>
                  <a:srgbClr val="FFFFFF"/>
                </a:highlight>
                <a:latin typeface="Consolas" panose="020B0609020204030204" pitchFamily="49" charset="0"/>
              </a:rPr>
              <a:t>alert(</a:t>
            </a:r>
            <a:r>
              <a:rPr lang="en-AU" sz="2400" dirty="0" smtClean="0">
                <a:solidFill>
                  <a:srgbClr val="A31515"/>
                </a:solidFill>
                <a:highlight>
                  <a:srgbClr val="FFFFFF"/>
                </a:highlight>
                <a:latin typeface="Consolas" panose="020B0609020204030204" pitchFamily="49" charset="0"/>
              </a:rPr>
              <a:t>'You pushed me!'</a:t>
            </a:r>
            <a:r>
              <a:rPr lang="en-AU" sz="2400" dirty="0" smtClean="0">
                <a:solidFill>
                  <a:srgbClr val="000000"/>
                </a:solidFill>
                <a:highlight>
                  <a:srgbClr val="FFFFFF"/>
                </a:highlight>
                <a:latin typeface="Consolas" panose="020B0609020204030204" pitchFamily="49" charset="0"/>
              </a:rPr>
              <a:t>);</a:t>
            </a:r>
            <a:endParaRPr lang="en-AU" sz="2400" dirty="0"/>
          </a:p>
        </p:txBody>
      </p:sp>
      <p:sp>
        <p:nvSpPr>
          <p:cNvPr id="6" name="TextBox 5"/>
          <p:cNvSpPr txBox="1"/>
          <p:nvPr/>
        </p:nvSpPr>
        <p:spPr>
          <a:xfrm>
            <a:off x="0" y="6471735"/>
            <a:ext cx="588520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hlinkClick r:id="rId2"/>
              </a:rPr>
              <a:t>https://</a:t>
            </a:r>
            <a:r>
              <a:rPr lang="en-AU" dirty="0" smtClean="0">
                <a:hlinkClick r:id="rId2"/>
              </a:rPr>
              <a:t>developer.mozilla.org/en-US/docs/Web/API/Window</a:t>
            </a:r>
            <a:r>
              <a:rPr lang="en-AU" dirty="0" smtClean="0"/>
              <a:t> </a:t>
            </a:r>
            <a:endParaRPr lang="en-AU" dirty="0"/>
          </a:p>
        </p:txBody>
      </p:sp>
    </p:spTree>
    <p:extLst>
      <p:ext uri="{BB962C8B-B14F-4D97-AF65-F5344CB8AC3E}">
        <p14:creationId xmlns:p14="http://schemas.microsoft.com/office/powerpoint/2010/main" val="2857247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The Window Object</a:t>
            </a:r>
            <a:endParaRPr lang="en-AU" dirty="0"/>
          </a:p>
        </p:txBody>
      </p:sp>
      <p:sp>
        <p:nvSpPr>
          <p:cNvPr id="3" name="Content Placeholder 2"/>
          <p:cNvSpPr>
            <a:spLocks noGrp="1"/>
          </p:cNvSpPr>
          <p:nvPr>
            <p:ph idx="1"/>
          </p:nvPr>
        </p:nvSpPr>
        <p:spPr/>
        <p:txBody>
          <a:bodyPr/>
          <a:lstStyle/>
          <a:p>
            <a:r>
              <a:rPr lang="en-AU" dirty="0" smtClean="0"/>
              <a:t>The window object can also be used to get information about the current page location</a:t>
            </a:r>
          </a:p>
          <a:p>
            <a:pPr lvl="1"/>
            <a:r>
              <a:rPr lang="en-AU" dirty="0" smtClean="0"/>
              <a:t>The location is both readable and writable</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24</a:t>
            </a:fld>
            <a:endParaRPr lang="en-AU"/>
          </a:p>
        </p:txBody>
      </p:sp>
      <p:sp>
        <p:nvSpPr>
          <p:cNvPr id="5" name="TextBox 4"/>
          <p:cNvSpPr txBox="1"/>
          <p:nvPr/>
        </p:nvSpPr>
        <p:spPr>
          <a:xfrm>
            <a:off x="971726" y="2927413"/>
            <a:ext cx="10315644"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sz="2400" dirty="0" smtClean="0">
                <a:solidFill>
                  <a:srgbClr val="0000FF"/>
                </a:solidFill>
                <a:highlight>
                  <a:srgbClr val="FFFFFF"/>
                </a:highlight>
                <a:latin typeface="Consolas" panose="020B0609020204030204" pitchFamily="49" charset="0"/>
              </a:rPr>
              <a:t>&lt;</a:t>
            </a:r>
            <a:r>
              <a:rPr lang="en-AU" sz="2400" dirty="0">
                <a:solidFill>
                  <a:srgbClr val="800000"/>
                </a:solidFill>
                <a:highlight>
                  <a:srgbClr val="FFFFFF"/>
                </a:highlight>
                <a:latin typeface="Consolas" panose="020B0609020204030204" pitchFamily="49" charset="0"/>
              </a:rPr>
              <a:t>script</a:t>
            </a:r>
            <a:r>
              <a:rPr lang="en-AU" sz="2400" dirty="0">
                <a:solidFill>
                  <a:srgbClr val="0000FF"/>
                </a:solidFill>
                <a:highlight>
                  <a:srgbClr val="FFFFFF"/>
                </a:highlight>
                <a:latin typeface="Consolas" panose="020B0609020204030204" pitchFamily="49" charset="0"/>
              </a:rPr>
              <a:t>&gt;</a:t>
            </a:r>
            <a:endParaRPr lang="en-AU" sz="2400" dirty="0">
              <a:solidFill>
                <a:srgbClr val="000000"/>
              </a:solidFill>
              <a:highlight>
                <a:srgbClr val="FFFFFF"/>
              </a:highlight>
              <a:latin typeface="Consolas" panose="020B0609020204030204" pitchFamily="49" charset="0"/>
            </a:endParaRPr>
          </a:p>
          <a:p>
            <a:r>
              <a:rPr lang="en-AU" sz="2400" dirty="0" smtClean="0">
                <a:solidFill>
                  <a:srgbClr val="000000"/>
                </a:solidFill>
                <a:highlight>
                  <a:srgbClr val="FFFFFF"/>
                </a:highlight>
                <a:latin typeface="Consolas" panose="020B0609020204030204" pitchFamily="49" charset="0"/>
              </a:rPr>
              <a:t>	alert(</a:t>
            </a:r>
            <a:r>
              <a:rPr lang="en-AU" sz="2400" dirty="0" err="1" smtClean="0">
                <a:solidFill>
                  <a:srgbClr val="000000"/>
                </a:solidFill>
                <a:highlight>
                  <a:srgbClr val="FFFFFF"/>
                </a:highlight>
                <a:latin typeface="Consolas" panose="020B0609020204030204" pitchFamily="49" charset="0"/>
              </a:rPr>
              <a:t>window.location</a:t>
            </a:r>
            <a:r>
              <a:rPr lang="en-AU" sz="2400" dirty="0" smtClean="0">
                <a:solidFill>
                  <a:srgbClr val="000000"/>
                </a:solidFill>
                <a:highlight>
                  <a:srgbClr val="FFFFFF"/>
                </a:highlight>
                <a:latin typeface="Consolas" panose="020B0609020204030204" pitchFamily="49" charset="0"/>
              </a:rPr>
              <a:t>) </a:t>
            </a:r>
            <a:r>
              <a:rPr lang="en-AU" sz="2400" dirty="0" smtClean="0">
                <a:solidFill>
                  <a:srgbClr val="468646"/>
                </a:solidFill>
                <a:highlight>
                  <a:srgbClr val="FFFFFF"/>
                </a:highlight>
                <a:latin typeface="Consolas" panose="020B0609020204030204" pitchFamily="49" charset="0"/>
              </a:rPr>
              <a:t>// shows the current </a:t>
            </a:r>
            <a:r>
              <a:rPr lang="en-AU" sz="2400" dirty="0" err="1" smtClean="0">
                <a:solidFill>
                  <a:srgbClr val="468646"/>
                </a:solidFill>
                <a:highlight>
                  <a:srgbClr val="FFFFFF"/>
                </a:highlight>
                <a:latin typeface="Consolas" panose="020B0609020204030204" pitchFamily="49" charset="0"/>
              </a:rPr>
              <a:t>url</a:t>
            </a:r>
            <a:endParaRPr lang="en-AU" sz="2400" dirty="0" smtClean="0">
              <a:solidFill>
                <a:srgbClr val="468646"/>
              </a:solidFill>
              <a:highlight>
                <a:srgbClr val="FFFFFF"/>
              </a:highlight>
              <a:latin typeface="Consolas" panose="020B0609020204030204" pitchFamily="49" charset="0"/>
            </a:endParaRPr>
          </a:p>
          <a:p>
            <a:r>
              <a:rPr lang="en-AU" sz="2400" dirty="0" smtClean="0">
                <a:solidFill>
                  <a:srgbClr val="000000"/>
                </a:solidFill>
                <a:highlight>
                  <a:srgbClr val="FFFFFF"/>
                </a:highlight>
                <a:latin typeface="Consolas" panose="020B0609020204030204" pitchFamily="49" charset="0"/>
              </a:rPr>
              <a:t>	alert(</a:t>
            </a:r>
            <a:r>
              <a:rPr lang="en-AU" sz="2400" dirty="0" err="1" smtClean="0">
                <a:solidFill>
                  <a:srgbClr val="000000"/>
                </a:solidFill>
                <a:highlight>
                  <a:srgbClr val="FFFFFF"/>
                </a:highlight>
                <a:latin typeface="Consolas" panose="020B0609020204030204" pitchFamily="49" charset="0"/>
              </a:rPr>
              <a:t>window.location.href</a:t>
            </a:r>
            <a:r>
              <a:rPr lang="en-AU" sz="2400" dirty="0">
                <a:solidFill>
                  <a:srgbClr val="000000"/>
                </a:solidFill>
                <a:highlight>
                  <a:srgbClr val="FFFFFF"/>
                </a:highlight>
                <a:latin typeface="Consolas" panose="020B0609020204030204" pitchFamily="49" charset="0"/>
              </a:rPr>
              <a:t>)</a:t>
            </a:r>
          </a:p>
          <a:p>
            <a:r>
              <a:rPr lang="en-AU" sz="2400" dirty="0" smtClean="0">
                <a:solidFill>
                  <a:srgbClr val="0000FF"/>
                </a:solidFill>
                <a:highlight>
                  <a:srgbClr val="FFFFFF"/>
                </a:highlight>
                <a:latin typeface="Consolas" panose="020B0609020204030204" pitchFamily="49" charset="0"/>
              </a:rPr>
              <a:t>&lt;/</a:t>
            </a:r>
            <a:r>
              <a:rPr lang="en-AU" sz="2400" dirty="0">
                <a:solidFill>
                  <a:srgbClr val="800000"/>
                </a:solidFill>
                <a:highlight>
                  <a:srgbClr val="FFFFFF"/>
                </a:highlight>
                <a:latin typeface="Consolas" panose="020B0609020204030204" pitchFamily="49" charset="0"/>
              </a:rPr>
              <a:t>script</a:t>
            </a:r>
            <a:r>
              <a:rPr lang="en-AU" sz="2400" dirty="0">
                <a:solidFill>
                  <a:srgbClr val="0000FF"/>
                </a:solidFill>
                <a:highlight>
                  <a:srgbClr val="FFFFFF"/>
                </a:highlight>
                <a:latin typeface="Consolas" panose="020B0609020204030204" pitchFamily="49" charset="0"/>
              </a:rPr>
              <a:t>&gt;</a:t>
            </a:r>
            <a:endParaRPr lang="en-AU" sz="2400" dirty="0"/>
          </a:p>
        </p:txBody>
      </p:sp>
      <p:sp>
        <p:nvSpPr>
          <p:cNvPr id="6" name="TextBox 5"/>
          <p:cNvSpPr txBox="1"/>
          <p:nvPr/>
        </p:nvSpPr>
        <p:spPr>
          <a:xfrm>
            <a:off x="971726" y="4860157"/>
            <a:ext cx="10315644"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it-IT" dirty="0" smtClean="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button</a:t>
            </a:r>
            <a:r>
              <a:rPr lang="it-IT" dirty="0">
                <a:solidFill>
                  <a:srgbClr val="000000"/>
                </a:solidFill>
                <a:highlight>
                  <a:srgbClr val="FFFFFF"/>
                </a:highlight>
                <a:latin typeface="Consolas" panose="020B0609020204030204" pitchFamily="49" charset="0"/>
              </a:rPr>
              <a:t> </a:t>
            </a:r>
            <a:r>
              <a:rPr lang="it-IT" dirty="0">
                <a:solidFill>
                  <a:srgbClr val="FF0000"/>
                </a:solidFill>
                <a:highlight>
                  <a:srgbClr val="FFFFFF"/>
                </a:highlight>
                <a:latin typeface="Consolas" panose="020B0609020204030204" pitchFamily="49" charset="0"/>
              </a:rPr>
              <a:t>onclick</a:t>
            </a:r>
            <a:r>
              <a:rPr lang="it-IT" dirty="0">
                <a:solidFill>
                  <a:srgbClr val="0000FF"/>
                </a:solidFill>
                <a:highlight>
                  <a:srgbClr val="FFFFFF"/>
                </a:highlight>
                <a:latin typeface="Consolas" panose="020B0609020204030204" pitchFamily="49" charset="0"/>
              </a:rPr>
              <a:t>="</a:t>
            </a:r>
            <a:r>
              <a:rPr lang="it-IT" dirty="0">
                <a:solidFill>
                  <a:srgbClr val="000000"/>
                </a:solidFill>
                <a:highlight>
                  <a:srgbClr val="FFFFFF"/>
                </a:highlight>
                <a:latin typeface="Consolas" panose="020B0609020204030204" pitchFamily="49" charset="0"/>
              </a:rPr>
              <a:t>window.location=</a:t>
            </a:r>
            <a:r>
              <a:rPr lang="it-IT" dirty="0">
                <a:solidFill>
                  <a:srgbClr val="A31515"/>
                </a:solidFill>
                <a:highlight>
                  <a:srgbClr val="FFFFFF"/>
                </a:highlight>
                <a:latin typeface="Consolas" panose="020B0609020204030204" pitchFamily="49" charset="0"/>
              </a:rPr>
              <a:t>'http://www.unisa.edu.au'</a:t>
            </a:r>
            <a:r>
              <a:rPr lang="it-IT" dirty="0">
                <a:solidFill>
                  <a:srgbClr val="0000FF"/>
                </a:solidFill>
                <a:highlight>
                  <a:srgbClr val="FFFFFF"/>
                </a:highlight>
                <a:latin typeface="Consolas" panose="020B0609020204030204" pitchFamily="49" charset="0"/>
              </a:rPr>
              <a:t>"&gt;</a:t>
            </a:r>
            <a:r>
              <a:rPr lang="it-IT" dirty="0">
                <a:solidFill>
                  <a:srgbClr val="000000"/>
                </a:solidFill>
                <a:highlight>
                  <a:srgbClr val="FFFFFF"/>
                </a:highlight>
                <a:latin typeface="Consolas" panose="020B0609020204030204" pitchFamily="49" charset="0"/>
              </a:rPr>
              <a:t>Press</a:t>
            </a:r>
            <a:r>
              <a:rPr lang="it-IT" dirty="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button</a:t>
            </a:r>
            <a:r>
              <a:rPr lang="it-IT" dirty="0">
                <a:solidFill>
                  <a:srgbClr val="0000FF"/>
                </a:solidFill>
                <a:highlight>
                  <a:srgbClr val="FFFFFF"/>
                </a:highlight>
                <a:latin typeface="Consolas" panose="020B0609020204030204" pitchFamily="49" charset="0"/>
              </a:rPr>
              <a:t>&gt;&lt;</a:t>
            </a:r>
            <a:r>
              <a:rPr lang="it-IT" dirty="0">
                <a:solidFill>
                  <a:srgbClr val="800000"/>
                </a:solidFill>
                <a:highlight>
                  <a:srgbClr val="FFFFFF"/>
                </a:highlight>
                <a:latin typeface="Consolas" panose="020B0609020204030204" pitchFamily="49" charset="0"/>
              </a:rPr>
              <a:t>br</a:t>
            </a:r>
            <a:r>
              <a:rPr lang="it-IT" dirty="0">
                <a:solidFill>
                  <a:srgbClr val="000000"/>
                </a:solidFill>
                <a:highlight>
                  <a:srgbClr val="FFFFFF"/>
                </a:highlight>
                <a:latin typeface="Consolas" panose="020B0609020204030204" pitchFamily="49" charset="0"/>
              </a:rPr>
              <a:t> </a:t>
            </a:r>
            <a:r>
              <a:rPr lang="it-IT" dirty="0" smtClean="0">
                <a:solidFill>
                  <a:srgbClr val="0000FF"/>
                </a:solidFill>
                <a:highlight>
                  <a:srgbClr val="FFFFFF"/>
                </a:highlight>
                <a:latin typeface="Consolas" panose="020B0609020204030204" pitchFamily="49" charset="0"/>
              </a:rPr>
              <a:t>/&gt;</a:t>
            </a:r>
          </a:p>
          <a:p>
            <a:endParaRPr lang="it-IT" dirty="0">
              <a:solidFill>
                <a:srgbClr val="000000"/>
              </a:solidFill>
              <a:highlight>
                <a:srgbClr val="FFFFFF"/>
              </a:highlight>
              <a:latin typeface="Consolas" panose="020B0609020204030204" pitchFamily="49" charset="0"/>
            </a:endParaRPr>
          </a:p>
          <a:p>
            <a:r>
              <a:rPr lang="it-IT" dirty="0" smtClean="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button</a:t>
            </a:r>
            <a:r>
              <a:rPr lang="it-IT" dirty="0">
                <a:solidFill>
                  <a:srgbClr val="000000"/>
                </a:solidFill>
                <a:highlight>
                  <a:srgbClr val="FFFFFF"/>
                </a:highlight>
                <a:latin typeface="Consolas" panose="020B0609020204030204" pitchFamily="49" charset="0"/>
              </a:rPr>
              <a:t> </a:t>
            </a:r>
            <a:r>
              <a:rPr lang="it-IT" dirty="0">
                <a:solidFill>
                  <a:srgbClr val="FF0000"/>
                </a:solidFill>
                <a:highlight>
                  <a:srgbClr val="FFFFFF"/>
                </a:highlight>
                <a:latin typeface="Consolas" panose="020B0609020204030204" pitchFamily="49" charset="0"/>
              </a:rPr>
              <a:t>onclick</a:t>
            </a:r>
            <a:r>
              <a:rPr lang="it-IT" dirty="0">
                <a:solidFill>
                  <a:srgbClr val="0000FF"/>
                </a:solidFill>
                <a:highlight>
                  <a:srgbClr val="FFFFFF"/>
                </a:highlight>
                <a:latin typeface="Consolas" panose="020B0609020204030204" pitchFamily="49" charset="0"/>
              </a:rPr>
              <a:t>="</a:t>
            </a:r>
            <a:r>
              <a:rPr lang="it-IT" dirty="0">
                <a:solidFill>
                  <a:srgbClr val="000000"/>
                </a:solidFill>
                <a:highlight>
                  <a:srgbClr val="FFFFFF"/>
                </a:highlight>
                <a:latin typeface="Consolas" panose="020B0609020204030204" pitchFamily="49" charset="0"/>
              </a:rPr>
              <a:t>location=</a:t>
            </a:r>
            <a:r>
              <a:rPr lang="it-IT" dirty="0">
                <a:solidFill>
                  <a:srgbClr val="A31515"/>
                </a:solidFill>
                <a:highlight>
                  <a:srgbClr val="FFFFFF"/>
                </a:highlight>
                <a:latin typeface="Consolas" panose="020B0609020204030204" pitchFamily="49" charset="0"/>
              </a:rPr>
              <a:t>'http://www.unisa.edu.au'</a:t>
            </a:r>
            <a:r>
              <a:rPr lang="it-IT" dirty="0">
                <a:solidFill>
                  <a:srgbClr val="0000FF"/>
                </a:solidFill>
                <a:highlight>
                  <a:srgbClr val="FFFFFF"/>
                </a:highlight>
                <a:latin typeface="Consolas" panose="020B0609020204030204" pitchFamily="49" charset="0"/>
              </a:rPr>
              <a:t>"&gt;</a:t>
            </a:r>
            <a:r>
              <a:rPr lang="it-IT" dirty="0">
                <a:solidFill>
                  <a:srgbClr val="000000"/>
                </a:solidFill>
                <a:highlight>
                  <a:srgbClr val="FFFFFF"/>
                </a:highlight>
                <a:latin typeface="Consolas" panose="020B0609020204030204" pitchFamily="49" charset="0"/>
              </a:rPr>
              <a:t>Press</a:t>
            </a:r>
            <a:r>
              <a:rPr lang="it-IT" dirty="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button</a:t>
            </a:r>
            <a:r>
              <a:rPr lang="it-IT" dirty="0">
                <a:solidFill>
                  <a:srgbClr val="0000FF"/>
                </a:solidFill>
                <a:highlight>
                  <a:srgbClr val="FFFFFF"/>
                </a:highlight>
                <a:latin typeface="Consolas" panose="020B0609020204030204" pitchFamily="49" charset="0"/>
              </a:rPr>
              <a:t>&gt;</a:t>
            </a:r>
            <a:endParaRPr lang="en-AU" dirty="0"/>
          </a:p>
        </p:txBody>
      </p:sp>
    </p:spTree>
    <p:extLst>
      <p:ext uri="{BB962C8B-B14F-4D97-AF65-F5344CB8AC3E}">
        <p14:creationId xmlns:p14="http://schemas.microsoft.com/office/powerpoint/2010/main" val="1102441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The Document Object</a:t>
            </a:r>
            <a:endParaRPr lang="en-AU" dirty="0"/>
          </a:p>
        </p:txBody>
      </p:sp>
      <p:sp>
        <p:nvSpPr>
          <p:cNvPr id="3" name="Content Placeholder 2"/>
          <p:cNvSpPr>
            <a:spLocks noGrp="1"/>
          </p:cNvSpPr>
          <p:nvPr>
            <p:ph idx="1"/>
          </p:nvPr>
        </p:nvSpPr>
        <p:spPr/>
        <p:txBody>
          <a:bodyPr/>
          <a:lstStyle/>
          <a:p>
            <a:r>
              <a:rPr lang="en-AU" dirty="0" smtClean="0"/>
              <a:t>The Document object reflects the HTML document</a:t>
            </a:r>
          </a:p>
          <a:p>
            <a:pPr lvl="1"/>
            <a:r>
              <a:rPr lang="en-AU" dirty="0" smtClean="0"/>
              <a:t>It has a lot more that can be done with it</a:t>
            </a:r>
          </a:p>
          <a:p>
            <a:pPr lvl="1"/>
            <a:r>
              <a:rPr lang="en-AU" dirty="0" smtClean="0"/>
              <a:t>A lot more methods. . .</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25</a:t>
            </a:fld>
            <a:endParaRPr lang="en-AU"/>
          </a:p>
        </p:txBody>
      </p:sp>
      <p:sp>
        <p:nvSpPr>
          <p:cNvPr id="5" name="TextBox 4"/>
          <p:cNvSpPr txBox="1"/>
          <p:nvPr/>
        </p:nvSpPr>
        <p:spPr>
          <a:xfrm>
            <a:off x="971726" y="2927413"/>
            <a:ext cx="10315644"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sz="2400" dirty="0" smtClean="0">
                <a:solidFill>
                  <a:srgbClr val="0000FF"/>
                </a:solidFill>
                <a:highlight>
                  <a:srgbClr val="FFFFFF"/>
                </a:highlight>
                <a:latin typeface="Consolas" panose="020B0609020204030204" pitchFamily="49" charset="0"/>
              </a:rPr>
              <a:t>&lt;</a:t>
            </a:r>
            <a:r>
              <a:rPr lang="en-AU" sz="2400" dirty="0">
                <a:solidFill>
                  <a:srgbClr val="800000"/>
                </a:solidFill>
                <a:highlight>
                  <a:srgbClr val="FFFFFF"/>
                </a:highlight>
                <a:latin typeface="Consolas" panose="020B0609020204030204" pitchFamily="49" charset="0"/>
              </a:rPr>
              <a:t>script</a:t>
            </a:r>
            <a:r>
              <a:rPr lang="en-AU" sz="2400" dirty="0">
                <a:solidFill>
                  <a:srgbClr val="0000FF"/>
                </a:solidFill>
                <a:highlight>
                  <a:srgbClr val="FFFFFF"/>
                </a:highlight>
                <a:latin typeface="Consolas" panose="020B0609020204030204" pitchFamily="49" charset="0"/>
              </a:rPr>
              <a:t>&gt;</a:t>
            </a:r>
            <a:endParaRPr lang="en-AU" sz="2400" dirty="0">
              <a:solidFill>
                <a:srgbClr val="000000"/>
              </a:solidFill>
              <a:highlight>
                <a:srgbClr val="FFFFFF"/>
              </a:highlight>
              <a:latin typeface="Consolas" panose="020B0609020204030204" pitchFamily="49" charset="0"/>
            </a:endParaRPr>
          </a:p>
          <a:p>
            <a:r>
              <a:rPr lang="en-AU" sz="2400" dirty="0" smtClean="0">
                <a:solidFill>
                  <a:srgbClr val="000000"/>
                </a:solidFill>
                <a:highlight>
                  <a:srgbClr val="FFFFFF"/>
                </a:highlight>
                <a:latin typeface="Consolas" panose="020B0609020204030204" pitchFamily="49" charset="0"/>
              </a:rPr>
              <a:t>	alert(</a:t>
            </a:r>
            <a:r>
              <a:rPr lang="en-AU" sz="2400" dirty="0" err="1" smtClean="0">
                <a:solidFill>
                  <a:srgbClr val="000000"/>
                </a:solidFill>
                <a:highlight>
                  <a:srgbClr val="FFFFFF"/>
                </a:highlight>
                <a:latin typeface="Consolas" panose="020B0609020204030204" pitchFamily="49" charset="0"/>
              </a:rPr>
              <a:t>document.location</a:t>
            </a:r>
            <a:r>
              <a:rPr lang="en-AU" sz="2400" dirty="0" smtClean="0">
                <a:solidFill>
                  <a:srgbClr val="000000"/>
                </a:solidFill>
                <a:highlight>
                  <a:srgbClr val="FFFFFF"/>
                </a:highlight>
                <a:latin typeface="Consolas" panose="020B0609020204030204" pitchFamily="49" charset="0"/>
              </a:rPr>
              <a:t>) </a:t>
            </a:r>
            <a:r>
              <a:rPr lang="en-AU" sz="2400" dirty="0" smtClean="0">
                <a:solidFill>
                  <a:srgbClr val="468646"/>
                </a:solidFill>
                <a:highlight>
                  <a:srgbClr val="FFFFFF"/>
                </a:highlight>
                <a:latin typeface="Consolas" panose="020B0609020204030204" pitchFamily="49" charset="0"/>
              </a:rPr>
              <a:t>// shows the current </a:t>
            </a:r>
            <a:r>
              <a:rPr lang="en-AU" sz="2400" dirty="0" err="1" smtClean="0">
                <a:solidFill>
                  <a:srgbClr val="468646"/>
                </a:solidFill>
                <a:highlight>
                  <a:srgbClr val="FFFFFF"/>
                </a:highlight>
                <a:latin typeface="Consolas" panose="020B0609020204030204" pitchFamily="49" charset="0"/>
              </a:rPr>
              <a:t>url</a:t>
            </a:r>
            <a:endParaRPr lang="en-AU" sz="2400" dirty="0" smtClean="0">
              <a:solidFill>
                <a:srgbClr val="468646"/>
              </a:solidFill>
              <a:highlight>
                <a:srgbClr val="FFFFFF"/>
              </a:highlight>
              <a:latin typeface="Consolas" panose="020B0609020204030204" pitchFamily="49" charset="0"/>
            </a:endParaRPr>
          </a:p>
          <a:p>
            <a:r>
              <a:rPr lang="en-AU" sz="2400" dirty="0" smtClean="0">
                <a:solidFill>
                  <a:srgbClr val="000000"/>
                </a:solidFill>
                <a:highlight>
                  <a:srgbClr val="FFFFFF"/>
                </a:highlight>
                <a:latin typeface="Consolas" panose="020B0609020204030204" pitchFamily="49" charset="0"/>
              </a:rPr>
              <a:t>	alert(</a:t>
            </a:r>
            <a:r>
              <a:rPr lang="en-AU" sz="2400" dirty="0" err="1" smtClean="0">
                <a:solidFill>
                  <a:srgbClr val="000000"/>
                </a:solidFill>
                <a:highlight>
                  <a:srgbClr val="FFFFFF"/>
                </a:highlight>
                <a:latin typeface="Consolas" panose="020B0609020204030204" pitchFamily="49" charset="0"/>
              </a:rPr>
              <a:t>document.location.href</a:t>
            </a:r>
            <a:r>
              <a:rPr lang="en-AU" sz="2400" dirty="0">
                <a:solidFill>
                  <a:srgbClr val="000000"/>
                </a:solidFill>
                <a:highlight>
                  <a:srgbClr val="FFFFFF"/>
                </a:highlight>
                <a:latin typeface="Consolas" panose="020B0609020204030204" pitchFamily="49" charset="0"/>
              </a:rPr>
              <a:t>)</a:t>
            </a:r>
          </a:p>
          <a:p>
            <a:r>
              <a:rPr lang="en-AU" sz="2400" dirty="0" smtClean="0">
                <a:solidFill>
                  <a:srgbClr val="0000FF"/>
                </a:solidFill>
                <a:highlight>
                  <a:srgbClr val="FFFFFF"/>
                </a:highlight>
                <a:latin typeface="Consolas" panose="020B0609020204030204" pitchFamily="49" charset="0"/>
              </a:rPr>
              <a:t>&lt;/</a:t>
            </a:r>
            <a:r>
              <a:rPr lang="en-AU" sz="2400" dirty="0">
                <a:solidFill>
                  <a:srgbClr val="800000"/>
                </a:solidFill>
                <a:highlight>
                  <a:srgbClr val="FFFFFF"/>
                </a:highlight>
                <a:latin typeface="Consolas" panose="020B0609020204030204" pitchFamily="49" charset="0"/>
              </a:rPr>
              <a:t>script</a:t>
            </a:r>
            <a:r>
              <a:rPr lang="en-AU" sz="2400" dirty="0">
                <a:solidFill>
                  <a:srgbClr val="0000FF"/>
                </a:solidFill>
                <a:highlight>
                  <a:srgbClr val="FFFFFF"/>
                </a:highlight>
                <a:latin typeface="Consolas" panose="020B0609020204030204" pitchFamily="49" charset="0"/>
              </a:rPr>
              <a:t>&gt;</a:t>
            </a:r>
            <a:endParaRPr lang="en-AU" sz="2400" dirty="0"/>
          </a:p>
        </p:txBody>
      </p:sp>
      <p:sp>
        <p:nvSpPr>
          <p:cNvPr id="6" name="TextBox 5"/>
          <p:cNvSpPr txBox="1"/>
          <p:nvPr/>
        </p:nvSpPr>
        <p:spPr>
          <a:xfrm>
            <a:off x="971726" y="4860157"/>
            <a:ext cx="10568919"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it-IT" dirty="0" smtClean="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button</a:t>
            </a:r>
            <a:r>
              <a:rPr lang="it-IT" dirty="0">
                <a:solidFill>
                  <a:srgbClr val="000000"/>
                </a:solidFill>
                <a:highlight>
                  <a:srgbClr val="FFFFFF"/>
                </a:highlight>
                <a:latin typeface="Consolas" panose="020B0609020204030204" pitchFamily="49" charset="0"/>
              </a:rPr>
              <a:t> </a:t>
            </a:r>
            <a:r>
              <a:rPr lang="it-IT" dirty="0">
                <a:solidFill>
                  <a:srgbClr val="FF0000"/>
                </a:solidFill>
                <a:highlight>
                  <a:srgbClr val="FFFFFF"/>
                </a:highlight>
                <a:latin typeface="Consolas" panose="020B0609020204030204" pitchFamily="49" charset="0"/>
              </a:rPr>
              <a:t>onclick</a:t>
            </a:r>
            <a:r>
              <a:rPr lang="it-IT" dirty="0" smtClean="0">
                <a:solidFill>
                  <a:srgbClr val="0000FF"/>
                </a:solidFill>
                <a:highlight>
                  <a:srgbClr val="FFFFFF"/>
                </a:highlight>
                <a:latin typeface="Consolas" panose="020B0609020204030204" pitchFamily="49" charset="0"/>
              </a:rPr>
              <a:t>="</a:t>
            </a:r>
            <a:r>
              <a:rPr lang="it-IT" dirty="0" smtClean="0">
                <a:solidFill>
                  <a:srgbClr val="000000"/>
                </a:solidFill>
                <a:highlight>
                  <a:srgbClr val="FFFFFF"/>
                </a:highlight>
                <a:latin typeface="Consolas" panose="020B0609020204030204" pitchFamily="49" charset="0"/>
              </a:rPr>
              <a:t>document.location</a:t>
            </a:r>
            <a:r>
              <a:rPr lang="it-IT" dirty="0">
                <a:solidFill>
                  <a:srgbClr val="000000"/>
                </a:solidFill>
                <a:highlight>
                  <a:srgbClr val="FFFFFF"/>
                </a:highlight>
                <a:latin typeface="Consolas" panose="020B0609020204030204" pitchFamily="49" charset="0"/>
              </a:rPr>
              <a:t>=</a:t>
            </a:r>
            <a:r>
              <a:rPr lang="it-IT" dirty="0">
                <a:solidFill>
                  <a:srgbClr val="A31515"/>
                </a:solidFill>
                <a:highlight>
                  <a:srgbClr val="FFFFFF"/>
                </a:highlight>
                <a:latin typeface="Consolas" panose="020B0609020204030204" pitchFamily="49" charset="0"/>
              </a:rPr>
              <a:t>'http://www.unisa.edu.au'</a:t>
            </a:r>
            <a:r>
              <a:rPr lang="it-IT" dirty="0">
                <a:solidFill>
                  <a:srgbClr val="0000FF"/>
                </a:solidFill>
                <a:highlight>
                  <a:srgbClr val="FFFFFF"/>
                </a:highlight>
                <a:latin typeface="Consolas" panose="020B0609020204030204" pitchFamily="49" charset="0"/>
              </a:rPr>
              <a:t>"&gt;</a:t>
            </a:r>
            <a:r>
              <a:rPr lang="it-IT" dirty="0">
                <a:solidFill>
                  <a:srgbClr val="000000"/>
                </a:solidFill>
                <a:highlight>
                  <a:srgbClr val="FFFFFF"/>
                </a:highlight>
                <a:latin typeface="Consolas" panose="020B0609020204030204" pitchFamily="49" charset="0"/>
              </a:rPr>
              <a:t>Press</a:t>
            </a:r>
            <a:r>
              <a:rPr lang="it-IT" dirty="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button</a:t>
            </a:r>
            <a:r>
              <a:rPr lang="it-IT" dirty="0">
                <a:solidFill>
                  <a:srgbClr val="0000FF"/>
                </a:solidFill>
                <a:highlight>
                  <a:srgbClr val="FFFFFF"/>
                </a:highlight>
                <a:latin typeface="Consolas" panose="020B0609020204030204" pitchFamily="49" charset="0"/>
              </a:rPr>
              <a:t>&gt;&lt;</a:t>
            </a:r>
            <a:r>
              <a:rPr lang="it-IT" dirty="0">
                <a:solidFill>
                  <a:srgbClr val="800000"/>
                </a:solidFill>
                <a:highlight>
                  <a:srgbClr val="FFFFFF"/>
                </a:highlight>
                <a:latin typeface="Consolas" panose="020B0609020204030204" pitchFamily="49" charset="0"/>
              </a:rPr>
              <a:t>br</a:t>
            </a:r>
            <a:r>
              <a:rPr lang="it-IT" dirty="0">
                <a:solidFill>
                  <a:srgbClr val="000000"/>
                </a:solidFill>
                <a:highlight>
                  <a:srgbClr val="FFFFFF"/>
                </a:highlight>
                <a:latin typeface="Consolas" panose="020B0609020204030204" pitchFamily="49" charset="0"/>
              </a:rPr>
              <a:t> </a:t>
            </a:r>
            <a:r>
              <a:rPr lang="it-IT" dirty="0" smtClean="0">
                <a:solidFill>
                  <a:srgbClr val="0000FF"/>
                </a:solidFill>
                <a:highlight>
                  <a:srgbClr val="FFFFFF"/>
                </a:highlight>
                <a:latin typeface="Consolas" panose="020B0609020204030204" pitchFamily="49" charset="0"/>
              </a:rPr>
              <a:t>/&gt;</a:t>
            </a:r>
          </a:p>
          <a:p>
            <a:endParaRPr lang="it-IT" dirty="0">
              <a:solidFill>
                <a:srgbClr val="000000"/>
              </a:solidFill>
              <a:highlight>
                <a:srgbClr val="FFFFFF"/>
              </a:highlight>
              <a:latin typeface="Consolas" panose="020B0609020204030204" pitchFamily="49" charset="0"/>
            </a:endParaRPr>
          </a:p>
          <a:p>
            <a:r>
              <a:rPr lang="it-IT" dirty="0" smtClean="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button</a:t>
            </a:r>
            <a:r>
              <a:rPr lang="it-IT" dirty="0">
                <a:solidFill>
                  <a:srgbClr val="000000"/>
                </a:solidFill>
                <a:highlight>
                  <a:srgbClr val="FFFFFF"/>
                </a:highlight>
                <a:latin typeface="Consolas" panose="020B0609020204030204" pitchFamily="49" charset="0"/>
              </a:rPr>
              <a:t> </a:t>
            </a:r>
            <a:r>
              <a:rPr lang="it-IT" dirty="0">
                <a:solidFill>
                  <a:srgbClr val="FF0000"/>
                </a:solidFill>
                <a:highlight>
                  <a:srgbClr val="FFFFFF"/>
                </a:highlight>
                <a:latin typeface="Consolas" panose="020B0609020204030204" pitchFamily="49" charset="0"/>
              </a:rPr>
              <a:t>onclick</a:t>
            </a:r>
            <a:r>
              <a:rPr lang="it-IT" dirty="0" smtClean="0">
                <a:solidFill>
                  <a:srgbClr val="0000FF"/>
                </a:solidFill>
                <a:highlight>
                  <a:srgbClr val="FFFFFF"/>
                </a:highlight>
                <a:latin typeface="Consolas" panose="020B0609020204030204" pitchFamily="49" charset="0"/>
              </a:rPr>
              <a:t>="</a:t>
            </a:r>
            <a:r>
              <a:rPr lang="it-IT" dirty="0" smtClean="0">
                <a:solidFill>
                  <a:srgbClr val="000000"/>
                </a:solidFill>
                <a:highlight>
                  <a:srgbClr val="FFFFFF"/>
                </a:highlight>
                <a:latin typeface="Consolas" panose="020B0609020204030204" pitchFamily="49" charset="0"/>
              </a:rPr>
              <a:t>document.location.href=</a:t>
            </a:r>
            <a:r>
              <a:rPr lang="it-IT" dirty="0">
                <a:solidFill>
                  <a:srgbClr val="A31515"/>
                </a:solidFill>
                <a:highlight>
                  <a:srgbClr val="FFFFFF"/>
                </a:highlight>
                <a:latin typeface="Consolas" panose="020B0609020204030204" pitchFamily="49" charset="0"/>
              </a:rPr>
              <a:t>'http://www.unisa.edu.au'</a:t>
            </a:r>
            <a:r>
              <a:rPr lang="it-IT" dirty="0">
                <a:solidFill>
                  <a:srgbClr val="0000FF"/>
                </a:solidFill>
                <a:highlight>
                  <a:srgbClr val="FFFFFF"/>
                </a:highlight>
                <a:latin typeface="Consolas" panose="020B0609020204030204" pitchFamily="49" charset="0"/>
              </a:rPr>
              <a:t>"&gt;</a:t>
            </a:r>
            <a:r>
              <a:rPr lang="it-IT" dirty="0">
                <a:solidFill>
                  <a:srgbClr val="000000"/>
                </a:solidFill>
                <a:highlight>
                  <a:srgbClr val="FFFFFF"/>
                </a:highlight>
                <a:latin typeface="Consolas" panose="020B0609020204030204" pitchFamily="49" charset="0"/>
              </a:rPr>
              <a:t>Press</a:t>
            </a:r>
            <a:r>
              <a:rPr lang="it-IT" dirty="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button</a:t>
            </a:r>
            <a:r>
              <a:rPr lang="it-IT" dirty="0">
                <a:solidFill>
                  <a:srgbClr val="0000FF"/>
                </a:solidFill>
                <a:highlight>
                  <a:srgbClr val="FFFFFF"/>
                </a:highlight>
                <a:latin typeface="Consolas" panose="020B0609020204030204" pitchFamily="49" charset="0"/>
              </a:rPr>
              <a:t>&gt;</a:t>
            </a:r>
            <a:endParaRPr lang="en-AU" dirty="0"/>
          </a:p>
        </p:txBody>
      </p:sp>
      <p:sp>
        <p:nvSpPr>
          <p:cNvPr id="7" name="TextBox 6"/>
          <p:cNvSpPr txBox="1"/>
          <p:nvPr/>
        </p:nvSpPr>
        <p:spPr>
          <a:xfrm>
            <a:off x="971726" y="5777239"/>
            <a:ext cx="6021905" cy="369332"/>
          </a:xfrm>
          <a:prstGeom prst="rect">
            <a:avLst/>
          </a:prstGeom>
          <a:solidFill>
            <a:schemeClr val="accent1">
              <a:lumMod val="20000"/>
              <a:lumOff val="80000"/>
            </a:schemeClr>
          </a:solidFill>
          <a:ln>
            <a:solidFill>
              <a:schemeClr val="accent1"/>
            </a:solidFill>
          </a:ln>
        </p:spPr>
        <p:txBody>
          <a:bodyPr wrap="none" rtlCol="0">
            <a:spAutoFit/>
          </a:bodyPr>
          <a:lstStyle/>
          <a:p>
            <a:r>
              <a:rPr lang="en-AU" dirty="0" smtClean="0"/>
              <a:t>The document location property is not writable in all browsers</a:t>
            </a:r>
            <a:endParaRPr lang="en-AU" dirty="0"/>
          </a:p>
        </p:txBody>
      </p:sp>
      <p:sp>
        <p:nvSpPr>
          <p:cNvPr id="8" name="TextBox 7"/>
          <p:cNvSpPr txBox="1"/>
          <p:nvPr/>
        </p:nvSpPr>
        <p:spPr>
          <a:xfrm>
            <a:off x="0" y="6471735"/>
            <a:ext cx="589488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hlinkClick r:id="rId2"/>
              </a:rPr>
              <a:t>https://</a:t>
            </a:r>
            <a:r>
              <a:rPr lang="en-AU" dirty="0" smtClean="0">
                <a:hlinkClick r:id="rId2"/>
              </a:rPr>
              <a:t>developer.mozilla.org/en-US/docs/Web/API/Location</a:t>
            </a:r>
            <a:r>
              <a:rPr lang="en-AU" dirty="0" smtClean="0"/>
              <a:t> </a:t>
            </a:r>
            <a:endParaRPr lang="en-AU" dirty="0"/>
          </a:p>
        </p:txBody>
      </p:sp>
    </p:spTree>
    <p:extLst>
      <p:ext uri="{BB962C8B-B14F-4D97-AF65-F5344CB8AC3E}">
        <p14:creationId xmlns:p14="http://schemas.microsoft.com/office/powerpoint/2010/main" val="3216574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Document Object Model</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26</a:t>
            </a:fld>
            <a:endParaRPr lang="en-AU"/>
          </a:p>
        </p:txBody>
      </p:sp>
      <p:sp>
        <p:nvSpPr>
          <p:cNvPr id="6" name="TextBox 5"/>
          <p:cNvSpPr txBox="1"/>
          <p:nvPr/>
        </p:nvSpPr>
        <p:spPr>
          <a:xfrm>
            <a:off x="228600" y="2660650"/>
            <a:ext cx="7258050" cy="34778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!DOCTYPE</a:t>
            </a:r>
            <a:r>
              <a:rPr lang="en-AU" sz="2000" dirty="0">
                <a:solidFill>
                  <a:srgbClr val="000000"/>
                </a:solidFill>
                <a:highlight>
                  <a:srgbClr val="FFFFFF"/>
                </a:highlight>
                <a:latin typeface="Consolas" panose="020B0609020204030204" pitchFamily="49" charset="0"/>
              </a:rPr>
              <a:t> </a:t>
            </a:r>
            <a:r>
              <a:rPr lang="en-AU" sz="2000" dirty="0">
                <a:solidFill>
                  <a:srgbClr val="FF0000"/>
                </a:solidFill>
                <a:highlight>
                  <a:srgbClr val="FFFFFF"/>
                </a:highlight>
                <a:latin typeface="Consolas" panose="020B0609020204030204" pitchFamily="49" charset="0"/>
              </a:rPr>
              <a:t>html</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html</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head</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title</a:t>
            </a:r>
            <a:r>
              <a:rPr lang="en-AU" sz="2000" dirty="0">
                <a:solidFill>
                  <a:srgbClr val="0000FF"/>
                </a:solidFill>
                <a:highlight>
                  <a:srgbClr val="FFFFFF"/>
                </a:highlight>
                <a:latin typeface="Consolas" panose="020B0609020204030204" pitchFamily="49" charset="0"/>
              </a:rPr>
              <a:t>&gt;</a:t>
            </a:r>
            <a:r>
              <a:rPr lang="en-AU" sz="2000" dirty="0">
                <a:solidFill>
                  <a:srgbClr val="000000"/>
                </a:solidFill>
                <a:highlight>
                  <a:srgbClr val="FFFFFF"/>
                </a:highlight>
                <a:latin typeface="Consolas" panose="020B0609020204030204" pitchFamily="49" charset="0"/>
              </a:rPr>
              <a:t>My Title</a:t>
            </a:r>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title</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meta</a:t>
            </a:r>
            <a:r>
              <a:rPr lang="en-AU" sz="2000" dirty="0">
                <a:solidFill>
                  <a:srgbClr val="000000"/>
                </a:solidFill>
                <a:highlight>
                  <a:srgbClr val="FFFFFF"/>
                </a:highlight>
                <a:latin typeface="Consolas" panose="020B0609020204030204" pitchFamily="49" charset="0"/>
              </a:rPr>
              <a:t> </a:t>
            </a:r>
            <a:r>
              <a:rPr lang="en-AU" sz="2000" dirty="0">
                <a:solidFill>
                  <a:srgbClr val="FF0000"/>
                </a:solidFill>
                <a:highlight>
                  <a:srgbClr val="FFFFFF"/>
                </a:highlight>
                <a:latin typeface="Consolas" panose="020B0609020204030204" pitchFamily="49" charset="0"/>
              </a:rPr>
              <a:t>charset</a:t>
            </a:r>
            <a:r>
              <a:rPr lang="en-AU" sz="2000" dirty="0">
                <a:solidFill>
                  <a:srgbClr val="0000FF"/>
                </a:solidFill>
                <a:highlight>
                  <a:srgbClr val="FFFFFF"/>
                </a:highlight>
                <a:latin typeface="Consolas" panose="020B0609020204030204" pitchFamily="49" charset="0"/>
              </a:rPr>
              <a:t>="utf-8"</a:t>
            </a:r>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head</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body</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h1</a:t>
            </a:r>
            <a:r>
              <a:rPr lang="en-AU" sz="2000" dirty="0">
                <a:solidFill>
                  <a:srgbClr val="0000FF"/>
                </a:solidFill>
                <a:highlight>
                  <a:srgbClr val="FFFFFF"/>
                </a:highlight>
                <a:latin typeface="Consolas" panose="020B0609020204030204" pitchFamily="49" charset="0"/>
              </a:rPr>
              <a:t>&gt;</a:t>
            </a:r>
            <a:r>
              <a:rPr lang="en-AU" sz="2000" dirty="0">
                <a:solidFill>
                  <a:srgbClr val="000000"/>
                </a:solidFill>
                <a:highlight>
                  <a:srgbClr val="FFFFFF"/>
                </a:highlight>
                <a:latin typeface="Consolas" panose="020B0609020204030204" pitchFamily="49" charset="0"/>
              </a:rPr>
              <a:t>My header</a:t>
            </a:r>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h1</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pt-BR" sz="2000" dirty="0">
                <a:solidFill>
                  <a:srgbClr val="000000"/>
                </a:solidFill>
                <a:highlight>
                  <a:srgbClr val="FFFFFF"/>
                </a:highlight>
                <a:latin typeface="Consolas" panose="020B0609020204030204" pitchFamily="49" charset="0"/>
              </a:rPr>
              <a:t>    </a:t>
            </a:r>
            <a:r>
              <a:rPr lang="pt-BR" sz="2000" dirty="0">
                <a:solidFill>
                  <a:srgbClr val="0000FF"/>
                </a:solidFill>
                <a:highlight>
                  <a:srgbClr val="FFFFFF"/>
                </a:highlight>
                <a:latin typeface="Consolas" panose="020B0609020204030204" pitchFamily="49" charset="0"/>
              </a:rPr>
              <a:t>&lt;</a:t>
            </a:r>
            <a:r>
              <a:rPr lang="pt-BR" sz="2000" dirty="0">
                <a:solidFill>
                  <a:srgbClr val="800000"/>
                </a:solidFill>
                <a:highlight>
                  <a:srgbClr val="FFFFFF"/>
                </a:highlight>
                <a:latin typeface="Consolas" panose="020B0609020204030204" pitchFamily="49" charset="0"/>
              </a:rPr>
              <a:t>a</a:t>
            </a:r>
            <a:r>
              <a:rPr lang="pt-BR" sz="2000" dirty="0">
                <a:solidFill>
                  <a:srgbClr val="000000"/>
                </a:solidFill>
                <a:highlight>
                  <a:srgbClr val="FFFFFF"/>
                </a:highlight>
                <a:latin typeface="Consolas" panose="020B0609020204030204" pitchFamily="49" charset="0"/>
              </a:rPr>
              <a:t> </a:t>
            </a:r>
            <a:r>
              <a:rPr lang="pt-BR" sz="2000" dirty="0">
                <a:solidFill>
                  <a:srgbClr val="FF0000"/>
                </a:solidFill>
                <a:highlight>
                  <a:srgbClr val="FFFFFF"/>
                </a:highlight>
                <a:latin typeface="Consolas" panose="020B0609020204030204" pitchFamily="49" charset="0"/>
              </a:rPr>
              <a:t>href</a:t>
            </a:r>
            <a:r>
              <a:rPr lang="pt-BR" sz="2000" dirty="0">
                <a:solidFill>
                  <a:srgbClr val="0000FF"/>
                </a:solidFill>
                <a:highlight>
                  <a:srgbClr val="FFFFFF"/>
                </a:highlight>
                <a:latin typeface="Consolas" panose="020B0609020204030204" pitchFamily="49" charset="0"/>
              </a:rPr>
              <a:t>="http://www.unisa.edu.au"&gt;</a:t>
            </a:r>
            <a:r>
              <a:rPr lang="pt-BR" sz="2000" dirty="0">
                <a:solidFill>
                  <a:srgbClr val="000000"/>
                </a:solidFill>
                <a:highlight>
                  <a:srgbClr val="FFFFFF"/>
                </a:highlight>
                <a:latin typeface="Consolas" panose="020B0609020204030204" pitchFamily="49" charset="0"/>
              </a:rPr>
              <a:t>My Link</a:t>
            </a:r>
            <a:r>
              <a:rPr lang="pt-BR" sz="2000" dirty="0">
                <a:solidFill>
                  <a:srgbClr val="0000FF"/>
                </a:solidFill>
                <a:highlight>
                  <a:srgbClr val="FFFFFF"/>
                </a:highlight>
                <a:latin typeface="Consolas" panose="020B0609020204030204" pitchFamily="49" charset="0"/>
              </a:rPr>
              <a:t>&lt;/</a:t>
            </a:r>
            <a:r>
              <a:rPr lang="pt-BR" sz="2000" dirty="0">
                <a:solidFill>
                  <a:srgbClr val="800000"/>
                </a:solidFill>
                <a:highlight>
                  <a:srgbClr val="FFFFFF"/>
                </a:highlight>
                <a:latin typeface="Consolas" panose="020B0609020204030204" pitchFamily="49" charset="0"/>
              </a:rPr>
              <a:t>a</a:t>
            </a:r>
            <a:r>
              <a:rPr lang="pt-BR" sz="2000" dirty="0">
                <a:solidFill>
                  <a:srgbClr val="0000FF"/>
                </a:solidFill>
                <a:highlight>
                  <a:srgbClr val="FFFFFF"/>
                </a:highlight>
                <a:latin typeface="Consolas" panose="020B0609020204030204" pitchFamily="49" charset="0"/>
              </a:rPr>
              <a:t>&gt;</a:t>
            </a:r>
            <a:endParaRPr lang="pt-BR"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body</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html</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5400" y="1206499"/>
            <a:ext cx="6893848" cy="3773177"/>
          </a:xfrm>
        </p:spPr>
        <p:style>
          <a:lnRef idx="2">
            <a:schemeClr val="accent2"/>
          </a:lnRef>
          <a:fillRef idx="1">
            <a:schemeClr val="lt1"/>
          </a:fillRef>
          <a:effectRef idx="0">
            <a:schemeClr val="accent2"/>
          </a:effectRef>
          <a:fontRef idx="minor">
            <a:schemeClr val="dk1"/>
          </a:fontRef>
        </p:style>
      </p:pic>
      <p:cxnSp>
        <p:nvCxnSpPr>
          <p:cNvPr id="8" name="Straight Arrow Connector 7"/>
          <p:cNvCxnSpPr/>
          <p:nvPr/>
        </p:nvCxnSpPr>
        <p:spPr>
          <a:xfrm>
            <a:off x="4133850" y="3771900"/>
            <a:ext cx="1181100" cy="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124700" y="4114800"/>
            <a:ext cx="1504950" cy="110490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8300" y="1847850"/>
            <a:ext cx="79816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Parent</a:t>
            </a:r>
            <a:endParaRPr lang="en-AU" dirty="0"/>
          </a:p>
        </p:txBody>
      </p:sp>
      <p:sp>
        <p:nvSpPr>
          <p:cNvPr id="12" name="TextBox 11"/>
          <p:cNvSpPr txBox="1"/>
          <p:nvPr/>
        </p:nvSpPr>
        <p:spPr>
          <a:xfrm>
            <a:off x="10768445" y="2654937"/>
            <a:ext cx="65755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Child</a:t>
            </a:r>
            <a:endParaRPr lang="en-AU" dirty="0"/>
          </a:p>
        </p:txBody>
      </p:sp>
      <p:sp>
        <p:nvSpPr>
          <p:cNvPr id="13" name="TextBox 12"/>
          <p:cNvSpPr txBox="1"/>
          <p:nvPr/>
        </p:nvSpPr>
        <p:spPr>
          <a:xfrm>
            <a:off x="7911764" y="2839603"/>
            <a:ext cx="128112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 &lt; Siblings &gt;</a:t>
            </a:r>
            <a:endParaRPr lang="en-AU" dirty="0"/>
          </a:p>
        </p:txBody>
      </p:sp>
      <p:sp>
        <p:nvSpPr>
          <p:cNvPr id="14" name="TextBox 13"/>
          <p:cNvSpPr txBox="1"/>
          <p:nvPr/>
        </p:nvSpPr>
        <p:spPr>
          <a:xfrm rot="16200000">
            <a:off x="4673063" y="1758018"/>
            <a:ext cx="138640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Descendants</a:t>
            </a:r>
            <a:endParaRPr lang="en-AU" dirty="0"/>
          </a:p>
        </p:txBody>
      </p:sp>
      <p:sp>
        <p:nvSpPr>
          <p:cNvPr id="15" name="TextBox 14"/>
          <p:cNvSpPr txBox="1"/>
          <p:nvPr/>
        </p:nvSpPr>
        <p:spPr>
          <a:xfrm rot="5400000">
            <a:off x="11207836" y="1815168"/>
            <a:ext cx="110241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AU" dirty="0" smtClean="0"/>
              <a:t>Ancestors</a:t>
            </a:r>
            <a:endParaRPr lang="en-AU" dirty="0"/>
          </a:p>
        </p:txBody>
      </p:sp>
      <p:sp>
        <p:nvSpPr>
          <p:cNvPr id="16" name="Down Arrow 15"/>
          <p:cNvSpPr/>
          <p:nvPr/>
        </p:nvSpPr>
        <p:spPr>
          <a:xfrm>
            <a:off x="5181599" y="2635887"/>
            <a:ext cx="369333" cy="18466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
        <p:nvSpPr>
          <p:cNvPr id="17" name="Down Arrow 16"/>
          <p:cNvSpPr/>
          <p:nvPr/>
        </p:nvSpPr>
        <p:spPr>
          <a:xfrm rot="10800000">
            <a:off x="11559347" y="1263649"/>
            <a:ext cx="369333" cy="18466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831366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Document Object Model</a:t>
            </a:r>
            <a:endParaRPr lang="en-AU" dirty="0"/>
          </a:p>
        </p:txBody>
      </p:sp>
      <p:sp>
        <p:nvSpPr>
          <p:cNvPr id="3" name="Content Placeholder 2"/>
          <p:cNvSpPr>
            <a:spLocks noGrp="1"/>
          </p:cNvSpPr>
          <p:nvPr>
            <p:ph idx="1"/>
          </p:nvPr>
        </p:nvSpPr>
        <p:spPr>
          <a:xfrm>
            <a:off x="482139" y="1340590"/>
            <a:ext cx="11238806" cy="5106246"/>
          </a:xfrm>
        </p:spPr>
        <p:txBody>
          <a:bodyPr>
            <a:normAutofit fontScale="92500" lnSpcReduction="20000"/>
          </a:bodyPr>
          <a:lstStyle/>
          <a:p>
            <a:r>
              <a:rPr lang="en-AU" dirty="0"/>
              <a:t>The HTML DOM is a standard object model </a:t>
            </a:r>
            <a:r>
              <a:rPr lang="en-AU" dirty="0" smtClean="0"/>
              <a:t>and programming </a:t>
            </a:r>
            <a:r>
              <a:rPr lang="en-AU" dirty="0"/>
              <a:t>interface for </a:t>
            </a:r>
            <a:r>
              <a:rPr lang="en-AU" dirty="0" smtClean="0"/>
              <a:t>HTML</a:t>
            </a:r>
          </a:p>
          <a:p>
            <a:pPr lvl="1"/>
            <a:endParaRPr lang="en-AU" dirty="0" smtClean="0"/>
          </a:p>
          <a:p>
            <a:r>
              <a:rPr lang="en-AU" dirty="0" smtClean="0"/>
              <a:t>The browser builds a model of the HTML document which includes</a:t>
            </a:r>
          </a:p>
          <a:p>
            <a:pPr lvl="1"/>
            <a:r>
              <a:rPr lang="en-AU" dirty="0" smtClean="0"/>
              <a:t>The </a:t>
            </a:r>
            <a:r>
              <a:rPr lang="en-AU" dirty="0"/>
              <a:t>HTML elements as objects </a:t>
            </a:r>
          </a:p>
          <a:p>
            <a:pPr lvl="1"/>
            <a:r>
              <a:rPr lang="en-AU" dirty="0" smtClean="0"/>
              <a:t>Any attributes of the HTML elements (</a:t>
            </a:r>
            <a:r>
              <a:rPr lang="en-AU" dirty="0" err="1" smtClean="0"/>
              <a:t>href</a:t>
            </a:r>
            <a:r>
              <a:rPr lang="en-AU" dirty="0" smtClean="0"/>
              <a:t>, text </a:t>
            </a:r>
            <a:r>
              <a:rPr lang="en-AU" dirty="0" err="1" smtClean="0"/>
              <a:t>etc</a:t>
            </a:r>
            <a:r>
              <a:rPr lang="en-AU" dirty="0" smtClean="0"/>
              <a:t>)</a:t>
            </a:r>
          </a:p>
          <a:p>
            <a:pPr lvl="1"/>
            <a:r>
              <a:rPr lang="en-AU" dirty="0" smtClean="0"/>
              <a:t>Methods </a:t>
            </a:r>
            <a:r>
              <a:rPr lang="en-AU" dirty="0"/>
              <a:t>to access all </a:t>
            </a:r>
            <a:r>
              <a:rPr lang="en-AU" dirty="0" smtClean="0"/>
              <a:t>of the HTML elements</a:t>
            </a:r>
          </a:p>
          <a:p>
            <a:pPr lvl="1"/>
            <a:r>
              <a:rPr lang="en-AU" dirty="0" smtClean="0"/>
              <a:t>Any events associated with the different HTML </a:t>
            </a:r>
            <a:r>
              <a:rPr lang="en-AU" dirty="0"/>
              <a:t>elements</a:t>
            </a:r>
          </a:p>
          <a:p>
            <a:pPr lvl="1"/>
            <a:endParaRPr lang="en-AU" dirty="0"/>
          </a:p>
          <a:p>
            <a:r>
              <a:rPr lang="en-AU" dirty="0" smtClean="0"/>
              <a:t>The model defines how </a:t>
            </a:r>
            <a:r>
              <a:rPr lang="en-AU" dirty="0"/>
              <a:t>to get, change, add, or delete HTML </a:t>
            </a:r>
            <a:r>
              <a:rPr lang="en-AU" dirty="0" smtClean="0"/>
              <a:t>elements and their attributes from the document</a:t>
            </a:r>
            <a:endParaRPr lang="en-AU" dirty="0"/>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27</a:t>
            </a:fld>
            <a:endParaRPr lang="en-AU"/>
          </a:p>
        </p:txBody>
      </p:sp>
    </p:spTree>
    <p:extLst>
      <p:ext uri="{BB962C8B-B14F-4D97-AF65-F5344CB8AC3E}">
        <p14:creationId xmlns:p14="http://schemas.microsoft.com/office/powerpoint/2010/main" val="4007989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Querying the DOM - JavaScript</a:t>
            </a:r>
            <a:endParaRPr lang="en-AU" dirty="0"/>
          </a:p>
        </p:txBody>
      </p:sp>
      <p:sp>
        <p:nvSpPr>
          <p:cNvPr id="5" name="Content Placeholder 4"/>
          <p:cNvSpPr>
            <a:spLocks noGrp="1"/>
          </p:cNvSpPr>
          <p:nvPr>
            <p:ph idx="1"/>
          </p:nvPr>
        </p:nvSpPr>
        <p:spPr>
          <a:xfrm>
            <a:off x="482139" y="1340590"/>
            <a:ext cx="11238806" cy="4926860"/>
          </a:xfrm>
        </p:spPr>
        <p:txBody>
          <a:bodyPr>
            <a:normAutofit fontScale="85000" lnSpcReduction="20000"/>
          </a:bodyPr>
          <a:lstStyle/>
          <a:p>
            <a:r>
              <a:rPr lang="en-AU" dirty="0" smtClean="0"/>
              <a:t>Navigating the DOM is complex so the standard allows any element to be accessed using one of several methods:</a:t>
            </a:r>
          </a:p>
          <a:p>
            <a:pPr lvl="1"/>
            <a:r>
              <a:rPr lang="en-AU" dirty="0" err="1" smtClean="0"/>
              <a:t>getElementById</a:t>
            </a:r>
            <a:r>
              <a:rPr lang="en-AU" dirty="0" smtClean="0"/>
              <a:t>(“</a:t>
            </a:r>
            <a:r>
              <a:rPr lang="en-AU" dirty="0" err="1" smtClean="0"/>
              <a:t>theID</a:t>
            </a:r>
            <a:r>
              <a:rPr lang="en-AU" dirty="0" smtClean="0"/>
              <a:t>”)</a:t>
            </a:r>
          </a:p>
          <a:p>
            <a:pPr lvl="2"/>
            <a:r>
              <a:rPr lang="en-AU" sz="2400" dirty="0" smtClean="0"/>
              <a:t>Finds an element in the DOM by it’s ID</a:t>
            </a:r>
          </a:p>
          <a:p>
            <a:pPr lvl="2"/>
            <a:r>
              <a:rPr lang="en-AU" sz="2400" dirty="0" smtClean="0"/>
              <a:t>Remember an id should be unique for the entire document hence element</a:t>
            </a:r>
          </a:p>
          <a:p>
            <a:pPr lvl="2"/>
            <a:endParaRPr lang="en-AU" sz="2400" dirty="0" smtClean="0"/>
          </a:p>
          <a:p>
            <a:pPr lvl="1"/>
            <a:r>
              <a:rPr lang="en-AU" dirty="0" err="1"/>
              <a:t>g</a:t>
            </a:r>
            <a:r>
              <a:rPr lang="en-AU" dirty="0" err="1" smtClean="0"/>
              <a:t>etElementsByTagName</a:t>
            </a:r>
            <a:r>
              <a:rPr lang="en-AU" dirty="0" smtClean="0"/>
              <a:t>(“div”)</a:t>
            </a:r>
          </a:p>
          <a:p>
            <a:pPr lvl="2"/>
            <a:r>
              <a:rPr lang="en-AU" sz="2400" dirty="0" smtClean="0"/>
              <a:t>Note that this is elements because a document may have many of the same tag</a:t>
            </a:r>
          </a:p>
          <a:p>
            <a:pPr lvl="2"/>
            <a:endParaRPr lang="en-AU" sz="2400" dirty="0" smtClean="0"/>
          </a:p>
          <a:p>
            <a:pPr lvl="1"/>
            <a:r>
              <a:rPr lang="en-AU" dirty="0" err="1" smtClean="0"/>
              <a:t>querySelector</a:t>
            </a:r>
            <a:r>
              <a:rPr lang="en-AU" dirty="0" smtClean="0"/>
              <a:t>(“#id”) </a:t>
            </a:r>
            <a:r>
              <a:rPr lang="en-AU" sz="2200" dirty="0" smtClean="0">
                <a:solidFill>
                  <a:srgbClr val="468646"/>
                </a:solidFill>
              </a:rPr>
              <a:t>//new</a:t>
            </a:r>
          </a:p>
          <a:p>
            <a:pPr lvl="2"/>
            <a:r>
              <a:rPr lang="en-AU" sz="2400" dirty="0" smtClean="0"/>
              <a:t>Finds the first occurrence of an element</a:t>
            </a:r>
          </a:p>
          <a:p>
            <a:pPr lvl="2"/>
            <a:endParaRPr lang="en-AU" sz="2400" dirty="0" smtClean="0"/>
          </a:p>
          <a:p>
            <a:pPr lvl="1"/>
            <a:r>
              <a:rPr lang="en-AU" dirty="0" err="1" smtClean="0"/>
              <a:t>querySelectorAll</a:t>
            </a:r>
            <a:r>
              <a:rPr lang="en-AU" dirty="0" smtClean="0"/>
              <a:t>(“.</a:t>
            </a:r>
            <a:r>
              <a:rPr lang="en-AU" dirty="0" err="1" smtClean="0"/>
              <a:t>className</a:t>
            </a:r>
            <a:r>
              <a:rPr lang="en-AU" dirty="0" smtClean="0"/>
              <a:t>”) </a:t>
            </a:r>
            <a:r>
              <a:rPr lang="en-AU" sz="2200" dirty="0" smtClean="0">
                <a:solidFill>
                  <a:srgbClr val="468646"/>
                </a:solidFill>
              </a:rPr>
              <a:t>//new</a:t>
            </a:r>
          </a:p>
          <a:p>
            <a:pPr lvl="2"/>
            <a:r>
              <a:rPr lang="en-AU" sz="2400" dirty="0" smtClean="0"/>
              <a:t>Finds ALL occurrences of an element and returns them as a node list of elements</a:t>
            </a:r>
          </a:p>
        </p:txBody>
      </p:sp>
      <p:sp>
        <p:nvSpPr>
          <p:cNvPr id="2" name="TextBox 1"/>
          <p:cNvSpPr txBox="1"/>
          <p:nvPr/>
        </p:nvSpPr>
        <p:spPr>
          <a:xfrm>
            <a:off x="0" y="6469618"/>
            <a:ext cx="771512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hlinkClick r:id="rId3"/>
              </a:rPr>
              <a:t>https://</a:t>
            </a:r>
            <a:r>
              <a:rPr lang="en-AU" dirty="0" smtClean="0">
                <a:hlinkClick r:id="rId3"/>
              </a:rPr>
              <a:t>developer.mozilla.org/en-US/docs/Web/API/Document/querySelectorAll</a:t>
            </a:r>
            <a:r>
              <a:rPr lang="en-AU" dirty="0" smtClean="0"/>
              <a:t> </a:t>
            </a:r>
            <a:endParaRPr lang="en-AU" dirty="0"/>
          </a:p>
        </p:txBody>
      </p:sp>
    </p:spTree>
    <p:extLst>
      <p:ext uri="{BB962C8B-B14F-4D97-AF65-F5344CB8AC3E}">
        <p14:creationId xmlns:p14="http://schemas.microsoft.com/office/powerpoint/2010/main" val="17400184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mtClean="0"/>
              <a:t>Querying the DOM</a:t>
            </a:r>
            <a:endParaRPr lang="en-AU" dirty="0"/>
          </a:p>
        </p:txBody>
      </p:sp>
      <p:sp>
        <p:nvSpPr>
          <p:cNvPr id="5" name="Content Placeholder 4"/>
          <p:cNvSpPr>
            <a:spLocks noGrp="1"/>
          </p:cNvSpPr>
          <p:nvPr>
            <p:ph idx="1"/>
          </p:nvPr>
        </p:nvSpPr>
        <p:spPr/>
        <p:txBody>
          <a:bodyPr/>
          <a:lstStyle/>
          <a:p>
            <a:r>
              <a:rPr lang="en-AU" dirty="0" smtClean="0"/>
              <a:t>To find an element by ID there are two common approaches:</a:t>
            </a:r>
          </a:p>
          <a:p>
            <a:endParaRPr lang="en-AU" dirty="0" smtClean="0"/>
          </a:p>
          <a:p>
            <a:endParaRPr lang="en-AU" dirty="0" smtClean="0"/>
          </a:p>
          <a:p>
            <a:endParaRPr lang="en-AU" dirty="0" smtClean="0"/>
          </a:p>
          <a:p>
            <a:pPr lvl="1"/>
            <a:r>
              <a:rPr lang="en-AU" dirty="0" smtClean="0"/>
              <a:t>The 2nd query uses a #id or .</a:t>
            </a:r>
            <a:r>
              <a:rPr lang="en-AU" dirty="0" err="1" smtClean="0"/>
              <a:t>className</a:t>
            </a:r>
            <a:r>
              <a:rPr lang="en-AU" dirty="0" smtClean="0"/>
              <a:t> as per CSS standards</a:t>
            </a:r>
          </a:p>
          <a:p>
            <a:pPr lvl="1"/>
            <a:r>
              <a:rPr lang="en-AU" dirty="0" smtClean="0"/>
              <a:t>The 2nd query selector can also be any other selector (</a:t>
            </a:r>
            <a:r>
              <a:rPr lang="en-AU" dirty="0" err="1" smtClean="0"/>
              <a:t>eg</a:t>
            </a:r>
            <a:r>
              <a:rPr lang="en-AU" dirty="0" smtClean="0"/>
              <a:t> a .class selector)</a:t>
            </a:r>
          </a:p>
          <a:p>
            <a:pPr lvl="1"/>
            <a:r>
              <a:rPr lang="en-AU" dirty="0" smtClean="0"/>
              <a:t>The </a:t>
            </a:r>
            <a:r>
              <a:rPr lang="en-AU" dirty="0" err="1" smtClean="0"/>
              <a:t>querySelector</a:t>
            </a:r>
            <a:r>
              <a:rPr lang="en-AU" dirty="0" smtClean="0"/>
              <a:t> will only return the first item if there are multiple matches</a:t>
            </a:r>
            <a:endParaRPr lang="en-AU" dirty="0"/>
          </a:p>
        </p:txBody>
      </p:sp>
      <p:sp>
        <p:nvSpPr>
          <p:cNvPr id="2" name="TextBox 1"/>
          <p:cNvSpPr txBox="1"/>
          <p:nvPr/>
        </p:nvSpPr>
        <p:spPr>
          <a:xfrm>
            <a:off x="1390650" y="2019300"/>
            <a:ext cx="7661072" cy="155940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lvl="0">
              <a:spcBef>
                <a:spcPts val="1200"/>
              </a:spcBef>
              <a:spcAft>
                <a:spcPts val="200"/>
              </a:spcAft>
              <a:buClr>
                <a:srgbClr val="E48312"/>
              </a:buClr>
              <a:buSzPct val="100000"/>
            </a:pPr>
            <a:r>
              <a:rPr lang="en-AU" sz="2400" dirty="0" err="1" smtClean="0">
                <a:solidFill>
                  <a:srgbClr val="0000FF"/>
                </a:solidFill>
                <a:highlight>
                  <a:srgbClr val="FFFFFF"/>
                </a:highlight>
                <a:latin typeface="Consolas" panose="020B0609020204030204" pitchFamily="49" charset="0"/>
              </a:rPr>
              <a:t>var</a:t>
            </a:r>
            <a:r>
              <a:rPr lang="en-AU" sz="2400" dirty="0" smtClean="0">
                <a:solidFill>
                  <a:srgbClr val="000000"/>
                </a:solidFill>
                <a:highlight>
                  <a:srgbClr val="FFFFFF"/>
                </a:highlight>
                <a:latin typeface="Consolas" panose="020B0609020204030204" pitchFamily="49" charset="0"/>
              </a:rPr>
              <a:t> 	x </a:t>
            </a:r>
            <a:r>
              <a:rPr lang="en-AU" sz="2400" dirty="0">
                <a:solidFill>
                  <a:srgbClr val="000000"/>
                </a:solidFill>
                <a:highlight>
                  <a:srgbClr val="FFFFFF"/>
                </a:highlight>
                <a:latin typeface="Consolas" panose="020B0609020204030204" pitchFamily="49" charset="0"/>
              </a:rPr>
              <a:t>= </a:t>
            </a:r>
            <a:r>
              <a:rPr lang="en-AU" sz="2400" dirty="0" err="1">
                <a:solidFill>
                  <a:srgbClr val="000000"/>
                </a:solidFill>
                <a:highlight>
                  <a:srgbClr val="FFFFFF"/>
                </a:highlight>
                <a:latin typeface="Consolas" panose="020B0609020204030204" pitchFamily="49" charset="0"/>
              </a:rPr>
              <a:t>document.getElementById</a:t>
            </a:r>
            <a:r>
              <a:rPr lang="en-AU" sz="2400" dirty="0">
                <a:solidFill>
                  <a:srgbClr val="000000"/>
                </a:solidFill>
                <a:highlight>
                  <a:srgbClr val="FFFFFF"/>
                </a:highlight>
                <a:latin typeface="Consolas" panose="020B0609020204030204" pitchFamily="49" charset="0"/>
              </a:rPr>
              <a:t>(</a:t>
            </a:r>
            <a:r>
              <a:rPr lang="en-AU" sz="2400" dirty="0">
                <a:solidFill>
                  <a:srgbClr val="A31515"/>
                </a:solidFill>
                <a:highlight>
                  <a:srgbClr val="FFFFFF"/>
                </a:highlight>
                <a:latin typeface="Consolas" panose="020B0609020204030204" pitchFamily="49" charset="0"/>
              </a:rPr>
              <a:t>"</a:t>
            </a:r>
            <a:r>
              <a:rPr lang="en-AU" sz="2400" dirty="0" err="1">
                <a:solidFill>
                  <a:srgbClr val="A31515"/>
                </a:solidFill>
                <a:highlight>
                  <a:srgbClr val="FFFFFF"/>
                </a:highlight>
                <a:latin typeface="Consolas" panose="020B0609020204030204" pitchFamily="49" charset="0"/>
              </a:rPr>
              <a:t>anyID</a:t>
            </a:r>
            <a:r>
              <a:rPr lang="en-AU" sz="2400" dirty="0">
                <a:solidFill>
                  <a:srgbClr val="A31515"/>
                </a:solidFill>
                <a:highlight>
                  <a:srgbClr val="FFFFFF"/>
                </a:highlight>
                <a:latin typeface="Consolas" panose="020B0609020204030204" pitchFamily="49" charset="0"/>
              </a:rPr>
              <a:t>"</a:t>
            </a:r>
            <a:r>
              <a:rPr lang="en-AU" sz="2400" dirty="0">
                <a:solidFill>
                  <a:srgbClr val="000000"/>
                </a:solidFill>
                <a:highlight>
                  <a:srgbClr val="FFFFFF"/>
                </a:highlight>
                <a:latin typeface="Consolas" panose="020B0609020204030204" pitchFamily="49" charset="0"/>
              </a:rPr>
              <a:t>);</a:t>
            </a:r>
          </a:p>
          <a:p>
            <a:pPr lvl="0">
              <a:spcBef>
                <a:spcPts val="1200"/>
              </a:spcBef>
              <a:spcAft>
                <a:spcPts val="200"/>
              </a:spcAft>
              <a:buClr>
                <a:srgbClr val="E48312"/>
              </a:buClr>
              <a:buSzPct val="100000"/>
            </a:pPr>
            <a:r>
              <a:rPr lang="en-AU" sz="2400" dirty="0">
                <a:solidFill>
                  <a:srgbClr val="000000"/>
                </a:solidFill>
                <a:highlight>
                  <a:srgbClr val="FFFFFF"/>
                </a:highlight>
                <a:latin typeface="Consolas" panose="020B0609020204030204" pitchFamily="49" charset="0"/>
              </a:rPr>
              <a:t>        </a:t>
            </a:r>
            <a:r>
              <a:rPr lang="en-AU" sz="2400" dirty="0">
                <a:solidFill>
                  <a:srgbClr val="008000"/>
                </a:solidFill>
                <a:highlight>
                  <a:srgbClr val="FFFFFF"/>
                </a:highlight>
                <a:latin typeface="Consolas" panose="020B0609020204030204" pitchFamily="49" charset="0"/>
              </a:rPr>
              <a:t>// or</a:t>
            </a:r>
            <a:endParaRPr lang="en-AU" sz="2400" dirty="0">
              <a:solidFill>
                <a:srgbClr val="000000"/>
              </a:solidFill>
              <a:highlight>
                <a:srgbClr val="FFFFFF"/>
              </a:highlight>
              <a:latin typeface="Consolas" panose="020B0609020204030204" pitchFamily="49" charset="0"/>
            </a:endParaRPr>
          </a:p>
          <a:p>
            <a:pPr lvl="0">
              <a:spcBef>
                <a:spcPts val="1200"/>
              </a:spcBef>
              <a:spcAft>
                <a:spcPts val="200"/>
              </a:spcAft>
              <a:buClr>
                <a:srgbClr val="E48312"/>
              </a:buClr>
              <a:buSzPct val="100000"/>
            </a:pPr>
            <a:r>
              <a:rPr lang="en-AU" sz="2400" dirty="0" err="1" smtClean="0">
                <a:solidFill>
                  <a:srgbClr val="0000FF"/>
                </a:solidFill>
                <a:highlight>
                  <a:srgbClr val="FFFFFF"/>
                </a:highlight>
                <a:latin typeface="Consolas" panose="020B0609020204030204" pitchFamily="49" charset="0"/>
              </a:rPr>
              <a:t>var</a:t>
            </a:r>
            <a:r>
              <a:rPr lang="en-AU" sz="2400" dirty="0" smtClean="0">
                <a:solidFill>
                  <a:srgbClr val="000000"/>
                </a:solidFill>
                <a:highlight>
                  <a:srgbClr val="FFFFFF"/>
                </a:highlight>
                <a:latin typeface="Consolas" panose="020B0609020204030204" pitchFamily="49" charset="0"/>
              </a:rPr>
              <a:t> 	x = </a:t>
            </a:r>
            <a:r>
              <a:rPr lang="en-AU" sz="2400" dirty="0" err="1">
                <a:solidFill>
                  <a:srgbClr val="000000"/>
                </a:solidFill>
                <a:highlight>
                  <a:srgbClr val="FFFFFF"/>
                </a:highlight>
                <a:latin typeface="Consolas" panose="020B0609020204030204" pitchFamily="49" charset="0"/>
              </a:rPr>
              <a:t>document.querySelector</a:t>
            </a:r>
            <a:r>
              <a:rPr lang="en-AU" sz="2400" dirty="0" smtClean="0">
                <a:solidFill>
                  <a:srgbClr val="000000"/>
                </a:solidFill>
                <a:highlight>
                  <a:srgbClr val="FFFFFF"/>
                </a:highlight>
                <a:latin typeface="Consolas" panose="020B0609020204030204" pitchFamily="49" charset="0"/>
              </a:rPr>
              <a:t>(</a:t>
            </a:r>
            <a:r>
              <a:rPr lang="en-AU" sz="2400" dirty="0" smtClean="0">
                <a:solidFill>
                  <a:srgbClr val="A31515"/>
                </a:solidFill>
                <a:highlight>
                  <a:srgbClr val="FFFFFF"/>
                </a:highlight>
                <a:latin typeface="Consolas" panose="020B0609020204030204" pitchFamily="49" charset="0"/>
              </a:rPr>
              <a:t>"#</a:t>
            </a:r>
            <a:r>
              <a:rPr lang="en-AU" sz="2400" dirty="0" err="1" smtClean="0">
                <a:solidFill>
                  <a:srgbClr val="A31515"/>
                </a:solidFill>
                <a:highlight>
                  <a:srgbClr val="FFFFFF"/>
                </a:highlight>
                <a:latin typeface="Consolas" panose="020B0609020204030204" pitchFamily="49" charset="0"/>
              </a:rPr>
              <a:t>anyID</a:t>
            </a:r>
            <a:r>
              <a:rPr lang="en-AU" sz="2400" dirty="0" smtClean="0">
                <a:solidFill>
                  <a:srgbClr val="A31515"/>
                </a:solidFill>
                <a:highlight>
                  <a:srgbClr val="FFFFFF"/>
                </a:highlight>
                <a:latin typeface="Consolas" panose="020B0609020204030204" pitchFamily="49" charset="0"/>
              </a:rPr>
              <a:t>"</a:t>
            </a:r>
            <a:r>
              <a:rPr lang="en-AU" sz="2400" dirty="0" smtClean="0">
                <a:solidFill>
                  <a:srgbClr val="000000"/>
                </a:solidFill>
                <a:highlight>
                  <a:srgbClr val="FFFFFF"/>
                </a:highlight>
                <a:latin typeface="Consolas" panose="020B0609020204030204" pitchFamily="49" charset="0"/>
              </a:rPr>
              <a:t>);</a:t>
            </a:r>
            <a:endParaRPr lang="en-AU"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933953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History</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1995: </a:t>
            </a:r>
            <a:r>
              <a:rPr lang="en-AU" dirty="0" err="1" smtClean="0"/>
              <a:t>Javascript</a:t>
            </a:r>
            <a:r>
              <a:rPr lang="en-AU" dirty="0" smtClean="0"/>
              <a:t> started in the browser (Netscape)</a:t>
            </a:r>
          </a:p>
          <a:p>
            <a:pPr lvl="1"/>
            <a:r>
              <a:rPr lang="en-AU" dirty="0" smtClean="0"/>
              <a:t>Done as a way to give the client a little more control after they had downloaded the webpage from the server</a:t>
            </a:r>
          </a:p>
          <a:p>
            <a:pPr lvl="1"/>
            <a:r>
              <a:rPr lang="en-AU" dirty="0" smtClean="0"/>
              <a:t>Add a bit of functionality and reduce the load on the server</a:t>
            </a:r>
          </a:p>
          <a:p>
            <a:pPr lvl="1"/>
            <a:endParaRPr lang="en-AU" dirty="0"/>
          </a:p>
          <a:p>
            <a:r>
              <a:rPr lang="en-AU" dirty="0" smtClean="0"/>
              <a:t>1997: Formalised by ECMAScript</a:t>
            </a:r>
          </a:p>
          <a:p>
            <a:pPr lvl="1"/>
            <a:r>
              <a:rPr lang="en-AU" dirty="0" smtClean="0"/>
              <a:t>Became a web standard</a:t>
            </a:r>
          </a:p>
          <a:p>
            <a:pPr lvl="1"/>
            <a:r>
              <a:rPr lang="en-AU" dirty="0" smtClean="0"/>
              <a:t>ECMA is an old 60s standard (European computer manufacturers association)</a:t>
            </a:r>
          </a:p>
          <a:p>
            <a:pPr lvl="2"/>
            <a:r>
              <a:rPr lang="en-AU" dirty="0" err="1" smtClean="0"/>
              <a:t>Kinda</a:t>
            </a:r>
            <a:r>
              <a:rPr lang="en-AU" dirty="0" smtClean="0"/>
              <a:t> like DSE – that doesn’t mean anything anymore either</a:t>
            </a:r>
          </a:p>
          <a:p>
            <a:endParaRPr lang="en-AU" dirty="0"/>
          </a:p>
          <a:p>
            <a:r>
              <a:rPr lang="en-AU" dirty="0" smtClean="0"/>
              <a:t>2009: Moved to server  (node.js) – writing backend server code in </a:t>
            </a:r>
            <a:r>
              <a:rPr lang="en-AU" dirty="0" err="1" smtClean="0"/>
              <a:t>javascript</a:t>
            </a:r>
            <a:endParaRPr lang="en-AU" dirty="0"/>
          </a:p>
        </p:txBody>
      </p:sp>
    </p:spTree>
    <p:extLst>
      <p:ext uri="{BB962C8B-B14F-4D97-AF65-F5344CB8AC3E}">
        <p14:creationId xmlns:p14="http://schemas.microsoft.com/office/powerpoint/2010/main" val="1584553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mtClean="0"/>
              <a:t>Querying the DOM</a:t>
            </a:r>
            <a:endParaRPr lang="en-AU" dirty="0"/>
          </a:p>
        </p:txBody>
      </p:sp>
      <p:sp>
        <p:nvSpPr>
          <p:cNvPr id="5" name="Content Placeholder 4"/>
          <p:cNvSpPr>
            <a:spLocks noGrp="1"/>
          </p:cNvSpPr>
          <p:nvPr>
            <p:ph idx="1"/>
          </p:nvPr>
        </p:nvSpPr>
        <p:spPr>
          <a:xfrm>
            <a:off x="482139" y="1340590"/>
            <a:ext cx="11238806" cy="5117360"/>
          </a:xfrm>
        </p:spPr>
        <p:txBody>
          <a:bodyPr>
            <a:normAutofit fontScale="85000" lnSpcReduction="20000"/>
          </a:bodyPr>
          <a:lstStyle/>
          <a:p>
            <a:r>
              <a:rPr lang="en-AU" dirty="0" smtClean="0"/>
              <a:t>To find an element  by class name or element</a:t>
            </a:r>
          </a:p>
          <a:p>
            <a:endParaRPr lang="en-AU" dirty="0" smtClean="0"/>
          </a:p>
          <a:p>
            <a:endParaRPr lang="en-AU" dirty="0"/>
          </a:p>
          <a:p>
            <a:endParaRPr lang="en-AU" dirty="0" smtClean="0"/>
          </a:p>
          <a:p>
            <a:endParaRPr lang="en-AU" dirty="0" smtClean="0"/>
          </a:p>
          <a:p>
            <a:endParaRPr lang="en-AU" dirty="0"/>
          </a:p>
          <a:p>
            <a:endParaRPr lang="en-AU" dirty="0" smtClean="0"/>
          </a:p>
          <a:p>
            <a:pPr lvl="1"/>
            <a:r>
              <a:rPr lang="en-AU" dirty="0" smtClean="0"/>
              <a:t>Use the </a:t>
            </a:r>
            <a:r>
              <a:rPr lang="en-AU" dirty="0" err="1" smtClean="0"/>
              <a:t>querySelector</a:t>
            </a:r>
            <a:r>
              <a:rPr lang="en-AU" dirty="0" smtClean="0"/>
              <a:t> if you know there is </a:t>
            </a:r>
            <a:r>
              <a:rPr lang="en-AU" b="1" dirty="0" smtClean="0"/>
              <a:t>only one item </a:t>
            </a:r>
            <a:r>
              <a:rPr lang="en-AU" dirty="0" smtClean="0"/>
              <a:t>that will be returned or you only want the first match.</a:t>
            </a:r>
          </a:p>
          <a:p>
            <a:pPr lvl="1"/>
            <a:endParaRPr lang="en-AU" dirty="0" smtClean="0"/>
          </a:p>
          <a:p>
            <a:pPr lvl="1"/>
            <a:r>
              <a:rPr lang="en-AU" dirty="0" smtClean="0"/>
              <a:t>Use the </a:t>
            </a:r>
            <a:r>
              <a:rPr lang="en-AU" dirty="0" err="1" smtClean="0"/>
              <a:t>querySelectorAll</a:t>
            </a:r>
            <a:r>
              <a:rPr lang="en-AU" dirty="0" smtClean="0"/>
              <a:t> if you want </a:t>
            </a:r>
            <a:r>
              <a:rPr lang="en-AU" b="1" dirty="0" smtClean="0"/>
              <a:t>all the matches</a:t>
            </a:r>
            <a:r>
              <a:rPr lang="en-AU" dirty="0" smtClean="0"/>
              <a:t>.</a:t>
            </a:r>
            <a:endParaRPr lang="en-AU" dirty="0"/>
          </a:p>
        </p:txBody>
      </p:sp>
      <p:sp>
        <p:nvSpPr>
          <p:cNvPr id="6" name="TextBox 5"/>
          <p:cNvSpPr txBox="1"/>
          <p:nvPr/>
        </p:nvSpPr>
        <p:spPr>
          <a:xfrm>
            <a:off x="990600" y="1905000"/>
            <a:ext cx="9870010" cy="262636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lvl="0">
              <a:spcBef>
                <a:spcPts val="1200"/>
              </a:spcBef>
              <a:spcAft>
                <a:spcPts val="200"/>
              </a:spcAft>
              <a:buClr>
                <a:srgbClr val="E48312"/>
              </a:buClr>
              <a:buSzPct val="100000"/>
            </a:pPr>
            <a:r>
              <a:rPr lang="en-AU" sz="2400" dirty="0" err="1" smtClean="0">
                <a:solidFill>
                  <a:srgbClr val="0000FF"/>
                </a:solidFill>
                <a:highlight>
                  <a:srgbClr val="FFFFFF"/>
                </a:highlight>
                <a:latin typeface="Consolas" panose="020B0609020204030204" pitchFamily="49" charset="0"/>
              </a:rPr>
              <a:t>var</a:t>
            </a:r>
            <a:r>
              <a:rPr lang="en-AU" sz="2400" dirty="0" smtClean="0">
                <a:solidFill>
                  <a:srgbClr val="000000"/>
                </a:solidFill>
                <a:highlight>
                  <a:srgbClr val="FFFFFF"/>
                </a:highlight>
                <a:latin typeface="Consolas" panose="020B0609020204030204" pitchFamily="49" charset="0"/>
              </a:rPr>
              <a:t> 	x = </a:t>
            </a:r>
            <a:r>
              <a:rPr lang="en-AU" sz="2400" dirty="0" err="1">
                <a:solidFill>
                  <a:srgbClr val="000000"/>
                </a:solidFill>
                <a:highlight>
                  <a:srgbClr val="FFFFFF"/>
                </a:highlight>
                <a:latin typeface="Consolas" panose="020B0609020204030204" pitchFamily="49" charset="0"/>
              </a:rPr>
              <a:t>document.querySelector</a:t>
            </a:r>
            <a:r>
              <a:rPr lang="en-AU" sz="2400" dirty="0" smtClean="0">
                <a:solidFill>
                  <a:srgbClr val="000000"/>
                </a:solidFill>
                <a:highlight>
                  <a:srgbClr val="FFFFFF"/>
                </a:highlight>
                <a:latin typeface="Consolas" panose="020B0609020204030204" pitchFamily="49" charset="0"/>
              </a:rPr>
              <a:t>(</a:t>
            </a:r>
            <a:r>
              <a:rPr lang="en-AU" sz="2400" dirty="0" smtClean="0">
                <a:solidFill>
                  <a:srgbClr val="A31515"/>
                </a:solidFill>
                <a:highlight>
                  <a:srgbClr val="FFFFFF"/>
                </a:highlight>
                <a:latin typeface="Consolas" panose="020B0609020204030204" pitchFamily="49" charset="0"/>
              </a:rPr>
              <a:t>".item, li"</a:t>
            </a:r>
            <a:r>
              <a:rPr lang="en-AU" sz="2400" dirty="0" smtClean="0">
                <a:solidFill>
                  <a:srgbClr val="000000"/>
                </a:solidFill>
                <a:highlight>
                  <a:srgbClr val="FFFFFF"/>
                </a:highlight>
                <a:latin typeface="Consolas" panose="020B0609020204030204" pitchFamily="49" charset="0"/>
              </a:rPr>
              <a:t>);</a:t>
            </a:r>
          </a:p>
          <a:p>
            <a:pPr lvl="0">
              <a:spcBef>
                <a:spcPts val="1200"/>
              </a:spcBef>
              <a:spcAft>
                <a:spcPts val="200"/>
              </a:spcAft>
              <a:buClr>
                <a:srgbClr val="E48312"/>
              </a:buClr>
              <a:buSzPct val="100000"/>
            </a:pPr>
            <a:endParaRPr lang="en-AU" sz="1600" dirty="0">
              <a:solidFill>
                <a:srgbClr val="000000"/>
              </a:solidFill>
              <a:highlight>
                <a:srgbClr val="FFFFFF"/>
              </a:highlight>
              <a:latin typeface="Consolas" panose="020B0609020204030204" pitchFamily="49" charset="0"/>
            </a:endParaRPr>
          </a:p>
          <a:p>
            <a:pPr>
              <a:spcBef>
                <a:spcPts val="1200"/>
              </a:spcBef>
              <a:spcAft>
                <a:spcPts val="200"/>
              </a:spcAft>
              <a:buClr>
                <a:srgbClr val="E48312"/>
              </a:buClr>
              <a:buSzPct val="100000"/>
            </a:pPr>
            <a:r>
              <a:rPr lang="en-AU" sz="2400" dirty="0" err="1">
                <a:solidFill>
                  <a:srgbClr val="0000FF"/>
                </a:solidFill>
                <a:highlight>
                  <a:srgbClr val="FFFFFF"/>
                </a:highlight>
                <a:latin typeface="Consolas" panose="020B0609020204030204" pitchFamily="49" charset="0"/>
              </a:rPr>
              <a:t>var</a:t>
            </a:r>
            <a:r>
              <a:rPr lang="en-AU" sz="2400" dirty="0">
                <a:solidFill>
                  <a:srgbClr val="000000"/>
                </a:solidFill>
                <a:highlight>
                  <a:srgbClr val="FFFFFF"/>
                </a:highlight>
                <a:latin typeface="Consolas" panose="020B0609020204030204" pitchFamily="49" charset="0"/>
              </a:rPr>
              <a:t> 	</a:t>
            </a:r>
            <a:r>
              <a:rPr lang="en-AU" sz="2400" dirty="0" smtClean="0">
                <a:solidFill>
                  <a:srgbClr val="000000"/>
                </a:solidFill>
                <a:highlight>
                  <a:srgbClr val="FFFFFF"/>
                </a:highlight>
                <a:latin typeface="Consolas" panose="020B0609020204030204" pitchFamily="49" charset="0"/>
              </a:rPr>
              <a:t>list </a:t>
            </a:r>
            <a:r>
              <a:rPr lang="en-AU" sz="2400" dirty="0">
                <a:solidFill>
                  <a:srgbClr val="000000"/>
                </a:solidFill>
                <a:highlight>
                  <a:srgbClr val="FFFFFF"/>
                </a:highlight>
                <a:latin typeface="Consolas" panose="020B0609020204030204" pitchFamily="49" charset="0"/>
              </a:rPr>
              <a:t>= </a:t>
            </a:r>
            <a:r>
              <a:rPr lang="en-AU" sz="2400" dirty="0" err="1" smtClean="0">
                <a:solidFill>
                  <a:srgbClr val="000000"/>
                </a:solidFill>
                <a:highlight>
                  <a:srgbClr val="FFFFFF"/>
                </a:highlight>
                <a:latin typeface="Consolas" panose="020B0609020204030204" pitchFamily="49" charset="0"/>
              </a:rPr>
              <a:t>document.</a:t>
            </a:r>
            <a:r>
              <a:rPr lang="en-AU" sz="2400" b="1" dirty="0" err="1" smtClean="0">
                <a:solidFill>
                  <a:srgbClr val="000000"/>
                </a:solidFill>
                <a:highlight>
                  <a:srgbClr val="FFFFFF"/>
                </a:highlight>
                <a:latin typeface="Consolas" panose="020B0609020204030204" pitchFamily="49" charset="0"/>
              </a:rPr>
              <a:t>querySelectorALL</a:t>
            </a:r>
            <a:r>
              <a:rPr lang="en-AU" sz="2400" dirty="0" smtClean="0">
                <a:solidFill>
                  <a:srgbClr val="000000"/>
                </a:solidFill>
                <a:highlight>
                  <a:srgbClr val="FFFFFF"/>
                </a:highlight>
                <a:latin typeface="Consolas" panose="020B0609020204030204" pitchFamily="49" charset="0"/>
              </a:rPr>
              <a:t>(</a:t>
            </a:r>
            <a:r>
              <a:rPr lang="en-AU" sz="2400" dirty="0" smtClean="0">
                <a:solidFill>
                  <a:srgbClr val="A31515"/>
                </a:solidFill>
                <a:highlight>
                  <a:srgbClr val="FFFFFF"/>
                </a:highlight>
                <a:latin typeface="Consolas" panose="020B0609020204030204" pitchFamily="49" charset="0"/>
              </a:rPr>
              <a:t>".item, li"</a:t>
            </a:r>
            <a:r>
              <a:rPr lang="en-AU" sz="2400" dirty="0" smtClean="0">
                <a:solidFill>
                  <a:srgbClr val="000000"/>
                </a:solidFill>
                <a:highlight>
                  <a:srgbClr val="FFFFFF"/>
                </a:highlight>
                <a:latin typeface="Consolas" panose="020B0609020204030204" pitchFamily="49" charset="0"/>
              </a:rPr>
              <a:t>);</a:t>
            </a:r>
          </a:p>
          <a:p>
            <a:pPr>
              <a:spcBef>
                <a:spcPts val="1200"/>
              </a:spcBef>
              <a:spcAft>
                <a:spcPts val="200"/>
              </a:spcAft>
              <a:buClr>
                <a:srgbClr val="E48312"/>
              </a:buClr>
              <a:buSzPct val="100000"/>
            </a:pPr>
            <a:endParaRPr lang="en-AU" sz="1600" dirty="0">
              <a:solidFill>
                <a:srgbClr val="000000"/>
              </a:solidFill>
              <a:highlight>
                <a:srgbClr val="FFFFFF"/>
              </a:highlight>
              <a:latin typeface="Consolas" panose="020B0609020204030204" pitchFamily="49" charset="0"/>
            </a:endParaRPr>
          </a:p>
          <a:p>
            <a:r>
              <a:rPr lang="en-AU" sz="2400" dirty="0" err="1">
                <a:solidFill>
                  <a:srgbClr val="0000FF"/>
                </a:solidFill>
                <a:highlight>
                  <a:srgbClr val="FFFFFF"/>
                </a:highlight>
                <a:latin typeface="Consolas" panose="020B0609020204030204" pitchFamily="49" charset="0"/>
              </a:rPr>
              <a:t>var</a:t>
            </a:r>
            <a:r>
              <a:rPr lang="en-AU" sz="2400" dirty="0">
                <a:solidFill>
                  <a:srgbClr val="0070C0"/>
                </a:solidFill>
                <a:highlight>
                  <a:srgbClr val="FFFFFF"/>
                </a:highlight>
                <a:latin typeface="Consolas" panose="020B0609020204030204" pitchFamily="49" charset="0"/>
              </a:rPr>
              <a:t> </a:t>
            </a:r>
            <a:r>
              <a:rPr lang="en-AU" sz="2400" dirty="0" smtClean="0">
                <a:solidFill>
                  <a:srgbClr val="000000"/>
                </a:solidFill>
                <a:highlight>
                  <a:srgbClr val="FFFFFF"/>
                </a:highlight>
                <a:latin typeface="Consolas" panose="020B0609020204030204" pitchFamily="49" charset="0"/>
              </a:rPr>
              <a:t>item </a:t>
            </a:r>
            <a:r>
              <a:rPr lang="en-AU" sz="2400" dirty="0">
                <a:solidFill>
                  <a:srgbClr val="000000"/>
                </a:solidFill>
                <a:highlight>
                  <a:srgbClr val="FFFFFF"/>
                </a:highlight>
                <a:latin typeface="Consolas" panose="020B0609020204030204" pitchFamily="49" charset="0"/>
              </a:rPr>
              <a:t>= document.querySelectorAll(</a:t>
            </a:r>
            <a:r>
              <a:rPr lang="en-AU" sz="2400" dirty="0">
                <a:solidFill>
                  <a:srgbClr val="A31515"/>
                </a:solidFill>
                <a:highlight>
                  <a:srgbClr val="FFFFFF"/>
                </a:highlight>
                <a:latin typeface="Consolas" panose="020B0609020204030204" pitchFamily="49" charset="0"/>
              </a:rPr>
              <a:t>".item, li"</a:t>
            </a:r>
            <a:r>
              <a:rPr lang="en-AU" sz="2400" dirty="0">
                <a:solidFill>
                  <a:srgbClr val="000000"/>
                </a:solidFill>
                <a:highlight>
                  <a:srgbClr val="FFFFFF"/>
                </a:highlight>
                <a:latin typeface="Consolas" panose="020B0609020204030204" pitchFamily="49" charset="0"/>
              </a:rPr>
              <a:t>).</a:t>
            </a:r>
            <a:r>
              <a:rPr lang="en-AU" sz="2400" dirty="0" smtClean="0">
                <a:solidFill>
                  <a:srgbClr val="000000"/>
                </a:solidFill>
                <a:highlight>
                  <a:srgbClr val="FFFFFF"/>
                </a:highlight>
                <a:latin typeface="Consolas" panose="020B0609020204030204" pitchFamily="49" charset="0"/>
              </a:rPr>
              <a:t>item(0)</a:t>
            </a:r>
            <a:endParaRPr lang="en-AU" sz="2400" dirty="0">
              <a:solidFill>
                <a:srgbClr val="000000"/>
              </a:solidFill>
              <a:highlight>
                <a:srgbClr val="FFFFFF"/>
              </a:highlight>
              <a:latin typeface="Consolas" panose="020B0609020204030204" pitchFamily="49" charset="0"/>
            </a:endParaRPr>
          </a:p>
          <a:p>
            <a:r>
              <a:rPr lang="en-AU" sz="2400" dirty="0" err="1">
                <a:solidFill>
                  <a:srgbClr val="000000"/>
                </a:solidFill>
                <a:highlight>
                  <a:srgbClr val="FFFFFF"/>
                </a:highlight>
                <a:latin typeface="Consolas" panose="020B0609020204030204" pitchFamily="49" charset="0"/>
              </a:rPr>
              <a:t>x.innerHtml</a:t>
            </a:r>
            <a:r>
              <a:rPr lang="en-AU" sz="2400" dirty="0">
                <a:solidFill>
                  <a:srgbClr val="000000"/>
                </a:solidFill>
                <a:highlight>
                  <a:srgbClr val="FFFFFF"/>
                </a:highlight>
                <a:latin typeface="Consolas" panose="020B0609020204030204" pitchFamily="49" charset="0"/>
              </a:rPr>
              <a:t> = </a:t>
            </a:r>
            <a:r>
              <a:rPr lang="en-AU" sz="2400" dirty="0">
                <a:solidFill>
                  <a:srgbClr val="A31515"/>
                </a:solidFill>
                <a:highlight>
                  <a:srgbClr val="FFFFFF"/>
                </a:highlight>
                <a:latin typeface="Consolas" panose="020B0609020204030204" pitchFamily="49" charset="0"/>
              </a:rPr>
              <a:t>"Something New</a:t>
            </a:r>
            <a:r>
              <a:rPr lang="en-AU" sz="2400" dirty="0" smtClean="0">
                <a:solidFill>
                  <a:srgbClr val="A31515"/>
                </a:solidFill>
                <a:highlight>
                  <a:srgbClr val="FFFFFF"/>
                </a:highlight>
                <a:latin typeface="Consolas" panose="020B0609020204030204" pitchFamily="49" charset="0"/>
              </a:rPr>
              <a:t>"</a:t>
            </a:r>
            <a:r>
              <a:rPr lang="en-AU" sz="2400" dirty="0" smtClean="0">
                <a:highlight>
                  <a:srgbClr val="FFFFFF"/>
                </a:highlight>
                <a:latin typeface="Consolas" panose="020B0609020204030204" pitchFamily="49" charset="0"/>
              </a:rPr>
              <a:t>;</a:t>
            </a:r>
            <a:endParaRPr lang="en-AU" sz="2400" dirty="0">
              <a:highlight>
                <a:srgbClr val="FFFFFF"/>
              </a:highlight>
              <a:latin typeface="Consolas" panose="020B0609020204030204" pitchFamily="49" charset="0"/>
            </a:endParaRPr>
          </a:p>
        </p:txBody>
      </p:sp>
    </p:spTree>
    <p:extLst>
      <p:ext uri="{BB962C8B-B14F-4D97-AF65-F5344CB8AC3E}">
        <p14:creationId xmlns:p14="http://schemas.microsoft.com/office/powerpoint/2010/main" val="2982944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 Event Handlers</a:t>
            </a:r>
            <a:endParaRPr lang="en-AU" dirty="0"/>
          </a:p>
        </p:txBody>
      </p:sp>
      <p:sp>
        <p:nvSpPr>
          <p:cNvPr id="3" name="Content Placeholder 2"/>
          <p:cNvSpPr>
            <a:spLocks noGrp="1"/>
          </p:cNvSpPr>
          <p:nvPr>
            <p:ph idx="1"/>
          </p:nvPr>
        </p:nvSpPr>
        <p:spPr/>
        <p:txBody>
          <a:bodyPr/>
          <a:lstStyle/>
          <a:p>
            <a:r>
              <a:rPr lang="en-AU" dirty="0" smtClean="0"/>
              <a:t>The DOM includes built in events that can be triggered</a:t>
            </a:r>
          </a:p>
          <a:p>
            <a:pPr lvl="1"/>
            <a:r>
              <a:rPr lang="en-AU" sz="2400" dirty="0" smtClean="0"/>
              <a:t>JavaScript includes </a:t>
            </a:r>
            <a:r>
              <a:rPr lang="en-AU" sz="2400" b="1" dirty="0" smtClean="0"/>
              <a:t>event handlers</a:t>
            </a:r>
            <a:r>
              <a:rPr lang="en-AU" sz="2400" dirty="0" smtClean="0"/>
              <a:t> and </a:t>
            </a:r>
            <a:r>
              <a:rPr lang="en-AU" sz="2400" b="1" dirty="0" smtClean="0"/>
              <a:t>listeners </a:t>
            </a:r>
            <a:r>
              <a:rPr lang="en-AU" sz="2400" dirty="0" smtClean="0"/>
              <a:t>that respond to specific events</a:t>
            </a:r>
            <a:endParaRPr lang="en-AU" sz="2400" dirty="0"/>
          </a:p>
        </p:txBody>
      </p:sp>
      <p:sp>
        <p:nvSpPr>
          <p:cNvPr id="4" name="Slide Number Placeholder 3"/>
          <p:cNvSpPr>
            <a:spLocks noGrp="1"/>
          </p:cNvSpPr>
          <p:nvPr>
            <p:ph type="sldNum" sz="quarter" idx="12"/>
          </p:nvPr>
        </p:nvSpPr>
        <p:spPr/>
        <p:txBody>
          <a:bodyPr/>
          <a:lstStyle/>
          <a:p>
            <a:fld id="{307B58AD-467E-445B-A40B-5642F1A0DB87}" type="slidenum">
              <a:rPr lang="en-AU" smtClean="0"/>
              <a:t>31</a:t>
            </a:fld>
            <a:endParaRPr lang="en-AU"/>
          </a:p>
        </p:txBody>
      </p:sp>
      <p:graphicFrame>
        <p:nvGraphicFramePr>
          <p:cNvPr id="5" name="Table 4"/>
          <p:cNvGraphicFramePr>
            <a:graphicFrameLocks noGrp="1"/>
          </p:cNvGraphicFramePr>
          <p:nvPr>
            <p:extLst>
              <p:ext uri="{D42A27DB-BD31-4B8C-83A1-F6EECF244321}">
                <p14:modId xmlns:p14="http://schemas.microsoft.com/office/powerpoint/2010/main" val="1508453863"/>
              </p:ext>
            </p:extLst>
          </p:nvPr>
        </p:nvGraphicFramePr>
        <p:xfrm>
          <a:off x="482140" y="2517737"/>
          <a:ext cx="11238805" cy="3566160"/>
        </p:xfrm>
        <a:graphic>
          <a:graphicData uri="http://schemas.openxmlformats.org/drawingml/2006/table">
            <a:tbl>
              <a:tblPr firstRow="1" bandRow="1">
                <a:tableStyleId>{5C22544A-7EE6-4342-B048-85BDC9FD1C3A}</a:tableStyleId>
              </a:tblPr>
              <a:tblGrid>
                <a:gridCol w="3080211"/>
                <a:gridCol w="4743450"/>
                <a:gridCol w="3415144"/>
              </a:tblGrid>
              <a:tr h="370840">
                <a:tc>
                  <a:txBody>
                    <a:bodyPr/>
                    <a:lstStyle/>
                    <a:p>
                      <a:r>
                        <a:rPr lang="en-AU" sz="2400" dirty="0" smtClean="0"/>
                        <a:t>Events</a:t>
                      </a:r>
                      <a:endParaRPr lang="en-AU" sz="2400" dirty="0"/>
                    </a:p>
                  </a:txBody>
                  <a:tcPr/>
                </a:tc>
                <a:tc>
                  <a:txBody>
                    <a:bodyPr/>
                    <a:lstStyle/>
                    <a:p>
                      <a:r>
                        <a:rPr lang="en-AU" sz="2400" dirty="0" smtClean="0"/>
                        <a:t>Event Handler</a:t>
                      </a:r>
                      <a:endParaRPr lang="en-AU" sz="2400" dirty="0"/>
                    </a:p>
                  </a:txBody>
                  <a:tcPr/>
                </a:tc>
                <a:tc>
                  <a:txBody>
                    <a:bodyPr/>
                    <a:lstStyle/>
                    <a:p>
                      <a:r>
                        <a:rPr lang="en-AU" sz="2400" dirty="0" smtClean="0"/>
                        <a:t>Event</a:t>
                      </a:r>
                      <a:r>
                        <a:rPr lang="en-AU" sz="2400" baseline="0" dirty="0" smtClean="0"/>
                        <a:t> </a:t>
                      </a:r>
                      <a:r>
                        <a:rPr lang="en-AU" sz="2400" dirty="0" err="1" smtClean="0"/>
                        <a:t>Listner</a:t>
                      </a:r>
                      <a:endParaRPr lang="en-AU" sz="2400" dirty="0"/>
                    </a:p>
                  </a:txBody>
                  <a:tcPr/>
                </a:tc>
              </a:tr>
              <a:tr h="370840">
                <a:tc>
                  <a:txBody>
                    <a:bodyPr/>
                    <a:lstStyle/>
                    <a:p>
                      <a:r>
                        <a:rPr lang="en-AU" sz="2400" dirty="0" smtClean="0"/>
                        <a:t>Form submission</a:t>
                      </a:r>
                      <a:endParaRPr lang="en-AU" sz="2400" dirty="0"/>
                    </a:p>
                  </a:txBody>
                  <a:tcPr/>
                </a:tc>
                <a:tc>
                  <a:txBody>
                    <a:bodyPr/>
                    <a:lstStyle/>
                    <a:p>
                      <a:r>
                        <a:rPr lang="en-AU" sz="2400" dirty="0" err="1" smtClean="0"/>
                        <a:t>onsubmit</a:t>
                      </a:r>
                      <a:endParaRPr lang="en-AU" sz="2400" dirty="0" smtClean="0"/>
                    </a:p>
                  </a:txBody>
                  <a:tcPr/>
                </a:tc>
                <a:tc>
                  <a:txBody>
                    <a:bodyPr/>
                    <a:lstStyle/>
                    <a:p>
                      <a:r>
                        <a:rPr lang="en-AU" sz="2400" dirty="0" smtClean="0"/>
                        <a:t>submit</a:t>
                      </a:r>
                    </a:p>
                  </a:txBody>
                  <a:tcPr/>
                </a:tc>
              </a:tr>
              <a:tr h="370840">
                <a:tc>
                  <a:txBody>
                    <a:bodyPr/>
                    <a:lstStyle/>
                    <a:p>
                      <a:r>
                        <a:rPr lang="en-AU" sz="2400" dirty="0" smtClean="0"/>
                        <a:t>Keystrokes</a:t>
                      </a:r>
                      <a:endParaRPr lang="en-AU" sz="2400" dirty="0"/>
                    </a:p>
                  </a:txBody>
                  <a:tcPr/>
                </a:tc>
                <a:tc>
                  <a:txBody>
                    <a:bodyPr/>
                    <a:lstStyle/>
                    <a:p>
                      <a:r>
                        <a:rPr lang="en-AU" sz="2400" dirty="0" err="1" smtClean="0"/>
                        <a:t>onkeydown</a:t>
                      </a:r>
                      <a:r>
                        <a:rPr lang="en-AU" sz="2400" dirty="0" smtClean="0"/>
                        <a:t>, </a:t>
                      </a:r>
                      <a:r>
                        <a:rPr lang="en-AU" sz="2400" dirty="0" err="1" smtClean="0"/>
                        <a:t>onkeypress</a:t>
                      </a:r>
                      <a:r>
                        <a:rPr lang="en-AU" sz="2400" dirty="0" smtClean="0"/>
                        <a:t>, </a:t>
                      </a:r>
                      <a:r>
                        <a:rPr lang="en-AU" sz="2400" dirty="0" err="1" smtClean="0"/>
                        <a:t>onkeyup</a:t>
                      </a:r>
                      <a:endParaRPr lang="en-AU" sz="2400" dirty="0"/>
                    </a:p>
                  </a:txBody>
                  <a:tcPr/>
                </a:tc>
                <a:tc>
                  <a:txBody>
                    <a:bodyPr/>
                    <a:lstStyle/>
                    <a:p>
                      <a:r>
                        <a:rPr lang="en-AU" sz="2400" dirty="0" err="1" smtClean="0"/>
                        <a:t>keydown</a:t>
                      </a:r>
                      <a:r>
                        <a:rPr lang="en-AU" sz="2400" dirty="0" smtClean="0"/>
                        <a:t>, keypress, </a:t>
                      </a:r>
                      <a:r>
                        <a:rPr lang="en-AU" sz="2400" dirty="0" err="1" smtClean="0"/>
                        <a:t>keyup</a:t>
                      </a:r>
                      <a:endParaRPr lang="en-AU" sz="2400" dirty="0"/>
                    </a:p>
                  </a:txBody>
                  <a:tcPr/>
                </a:tc>
              </a:tr>
              <a:tr h="370840">
                <a:tc>
                  <a:txBody>
                    <a:bodyPr/>
                    <a:lstStyle/>
                    <a:p>
                      <a:r>
                        <a:rPr lang="en-AU" sz="2400" dirty="0" smtClean="0"/>
                        <a:t>Mouse/touchpad clicks</a:t>
                      </a:r>
                      <a:endParaRPr lang="en-AU" sz="2400" dirty="0"/>
                    </a:p>
                  </a:txBody>
                  <a:tcPr/>
                </a:tc>
                <a:tc>
                  <a:txBody>
                    <a:bodyPr/>
                    <a:lstStyle/>
                    <a:p>
                      <a:r>
                        <a:rPr lang="en-AU" sz="2400" dirty="0" err="1" smtClean="0"/>
                        <a:t>onclick</a:t>
                      </a:r>
                      <a:r>
                        <a:rPr lang="en-AU" sz="2400" dirty="0" smtClean="0"/>
                        <a:t>, </a:t>
                      </a:r>
                      <a:r>
                        <a:rPr lang="en-AU" sz="2400" dirty="0" err="1" smtClean="0"/>
                        <a:t>onmousedown</a:t>
                      </a:r>
                      <a:r>
                        <a:rPr lang="en-AU" sz="2400" dirty="0" smtClean="0"/>
                        <a:t>, </a:t>
                      </a:r>
                      <a:r>
                        <a:rPr lang="en-AU" sz="2400" dirty="0" err="1" smtClean="0"/>
                        <a:t>onmouseup</a:t>
                      </a:r>
                      <a:r>
                        <a:rPr lang="en-AU" sz="2400" dirty="0" smtClean="0"/>
                        <a:t>,</a:t>
                      </a:r>
                    </a:p>
                    <a:p>
                      <a:r>
                        <a:rPr lang="en-AU" sz="2400" dirty="0" err="1" smtClean="0"/>
                        <a:t>onmouseover</a:t>
                      </a:r>
                      <a:r>
                        <a:rPr lang="en-AU" sz="2400" dirty="0" smtClean="0"/>
                        <a:t>, </a:t>
                      </a:r>
                      <a:r>
                        <a:rPr lang="en-AU" sz="2400" dirty="0" err="1" smtClean="0"/>
                        <a:t>onmouseout</a:t>
                      </a:r>
                      <a:endParaRPr lang="en-AU" sz="2400" dirty="0"/>
                    </a:p>
                  </a:txBody>
                  <a:tcPr/>
                </a:tc>
                <a:tc>
                  <a:txBody>
                    <a:bodyPr/>
                    <a:lstStyle/>
                    <a:p>
                      <a:r>
                        <a:rPr lang="en-AU" sz="2400" dirty="0" smtClean="0"/>
                        <a:t>click, </a:t>
                      </a:r>
                      <a:r>
                        <a:rPr lang="en-AU" sz="2400" dirty="0" err="1" smtClean="0"/>
                        <a:t>mousedown</a:t>
                      </a:r>
                      <a:r>
                        <a:rPr lang="en-AU" sz="2400" dirty="0" smtClean="0"/>
                        <a:t>. . .</a:t>
                      </a:r>
                      <a:endParaRPr lang="en-AU" sz="2400" dirty="0"/>
                    </a:p>
                  </a:txBody>
                  <a:tcPr/>
                </a:tc>
              </a:tr>
              <a:tr h="370840">
                <a:tc>
                  <a:txBody>
                    <a:bodyPr/>
                    <a:lstStyle/>
                    <a:p>
                      <a:r>
                        <a:rPr lang="en-AU" sz="2400" dirty="0" smtClean="0"/>
                        <a:t>Item selection</a:t>
                      </a:r>
                      <a:endParaRPr lang="en-AU" sz="2400" dirty="0"/>
                    </a:p>
                  </a:txBody>
                  <a:tcPr/>
                </a:tc>
                <a:tc>
                  <a:txBody>
                    <a:bodyPr/>
                    <a:lstStyle/>
                    <a:p>
                      <a:r>
                        <a:rPr lang="en-AU" sz="2400" dirty="0" err="1" smtClean="0"/>
                        <a:t>onselect</a:t>
                      </a:r>
                      <a:endParaRPr lang="en-AU" sz="2400" dirty="0"/>
                    </a:p>
                  </a:txBody>
                  <a:tcPr/>
                </a:tc>
                <a:tc>
                  <a:txBody>
                    <a:bodyPr/>
                    <a:lstStyle/>
                    <a:p>
                      <a:r>
                        <a:rPr lang="en-AU" sz="2400" dirty="0" smtClean="0"/>
                        <a:t>select</a:t>
                      </a:r>
                      <a:endParaRPr lang="en-AU" sz="2400" dirty="0"/>
                    </a:p>
                  </a:txBody>
                  <a:tcPr/>
                </a:tc>
              </a:tr>
              <a:tr h="370840">
                <a:tc>
                  <a:txBody>
                    <a:bodyPr/>
                    <a:lstStyle/>
                    <a:p>
                      <a:r>
                        <a:rPr lang="en-AU" sz="2400" dirty="0" smtClean="0"/>
                        <a:t>Item changed</a:t>
                      </a:r>
                      <a:endParaRPr lang="en-AU" sz="2400" dirty="0"/>
                    </a:p>
                  </a:txBody>
                  <a:tcPr/>
                </a:tc>
                <a:tc>
                  <a:txBody>
                    <a:bodyPr/>
                    <a:lstStyle/>
                    <a:p>
                      <a:r>
                        <a:rPr lang="en-AU" sz="2400" dirty="0" err="1" smtClean="0"/>
                        <a:t>onchange</a:t>
                      </a:r>
                      <a:endParaRPr lang="en-AU" sz="2400" dirty="0"/>
                    </a:p>
                  </a:txBody>
                  <a:tcPr/>
                </a:tc>
                <a:tc>
                  <a:txBody>
                    <a:bodyPr/>
                    <a:lstStyle/>
                    <a:p>
                      <a:r>
                        <a:rPr lang="en-AU" sz="2400" dirty="0" smtClean="0"/>
                        <a:t>change</a:t>
                      </a:r>
                      <a:endParaRPr lang="en-AU" sz="2400" dirty="0"/>
                    </a:p>
                  </a:txBody>
                  <a:tcPr/>
                </a:tc>
              </a:tr>
              <a:tr h="370840">
                <a:tc>
                  <a:txBody>
                    <a:bodyPr/>
                    <a:lstStyle/>
                    <a:p>
                      <a:r>
                        <a:rPr lang="en-AU" sz="2400" dirty="0" smtClean="0"/>
                        <a:t>Page load</a:t>
                      </a:r>
                      <a:r>
                        <a:rPr lang="en-AU" sz="2400" baseline="0" dirty="0" smtClean="0"/>
                        <a:t> complete</a:t>
                      </a:r>
                      <a:endParaRPr lang="en-AU" sz="2400" dirty="0"/>
                    </a:p>
                  </a:txBody>
                  <a:tcPr/>
                </a:tc>
                <a:tc>
                  <a:txBody>
                    <a:bodyPr/>
                    <a:lstStyle/>
                    <a:p>
                      <a:r>
                        <a:rPr lang="en-AU" sz="2400" dirty="0" err="1" smtClean="0"/>
                        <a:t>onload</a:t>
                      </a:r>
                      <a:endParaRPr lang="en-AU" sz="2400" dirty="0"/>
                    </a:p>
                  </a:txBody>
                  <a:tcPr/>
                </a:tc>
                <a:tc>
                  <a:txBody>
                    <a:bodyPr/>
                    <a:lstStyle/>
                    <a:p>
                      <a:r>
                        <a:rPr lang="en-AU" sz="2400" dirty="0" smtClean="0"/>
                        <a:t>load</a:t>
                      </a:r>
                      <a:endParaRPr lang="en-AU" sz="2400" dirty="0"/>
                    </a:p>
                  </a:txBody>
                  <a:tcPr/>
                </a:tc>
              </a:tr>
            </a:tbl>
          </a:graphicData>
        </a:graphic>
      </p:graphicFrame>
    </p:spTree>
    <p:extLst>
      <p:ext uri="{BB962C8B-B14F-4D97-AF65-F5344CB8AC3E}">
        <p14:creationId xmlns:p14="http://schemas.microsoft.com/office/powerpoint/2010/main" val="3494200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 Event Listeners</a:t>
            </a:r>
            <a:endParaRPr lang="en-AU" dirty="0"/>
          </a:p>
        </p:txBody>
      </p:sp>
      <p:sp>
        <p:nvSpPr>
          <p:cNvPr id="3" name="Content Placeholder 2"/>
          <p:cNvSpPr>
            <a:spLocks noGrp="1"/>
          </p:cNvSpPr>
          <p:nvPr>
            <p:ph idx="1"/>
          </p:nvPr>
        </p:nvSpPr>
        <p:spPr/>
        <p:txBody>
          <a:bodyPr/>
          <a:lstStyle/>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32</a:t>
            </a:fld>
            <a:endParaRPr lang="en-AU"/>
          </a:p>
        </p:txBody>
      </p:sp>
      <p:sp>
        <p:nvSpPr>
          <p:cNvPr id="5" name="TextBox 4"/>
          <p:cNvSpPr txBox="1"/>
          <p:nvPr/>
        </p:nvSpPr>
        <p:spPr>
          <a:xfrm>
            <a:off x="482139" y="1340590"/>
            <a:ext cx="9071714" cy="375487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script</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a:t>
            </a:r>
            <a:r>
              <a:rPr lang="en-AU" sz="2000" dirty="0" smtClean="0">
                <a:solidFill>
                  <a:srgbClr val="0000FF"/>
                </a:solidFill>
                <a:highlight>
                  <a:srgbClr val="FFFFFF"/>
                </a:highlight>
                <a:latin typeface="Consolas" panose="020B0609020204030204" pitchFamily="49" charset="0"/>
              </a:rPr>
              <a:t>function</a:t>
            </a:r>
            <a:r>
              <a:rPr lang="en-AU" sz="2000" dirty="0" smtClean="0">
                <a:solidFill>
                  <a:srgbClr val="000000"/>
                </a:solidFill>
                <a:highlight>
                  <a:srgbClr val="FFFFFF"/>
                </a:highlight>
                <a:latin typeface="Consolas" panose="020B0609020204030204" pitchFamily="49" charset="0"/>
              </a:rPr>
              <a:t> </a:t>
            </a:r>
            <a:r>
              <a:rPr lang="en-AU" sz="2000" dirty="0" err="1" smtClean="0">
                <a:solidFill>
                  <a:srgbClr val="000000"/>
                </a:solidFill>
                <a:highlight>
                  <a:srgbClr val="FFFFFF"/>
                </a:highlight>
                <a:latin typeface="Consolas" panose="020B0609020204030204" pitchFamily="49" charset="0"/>
              </a:rPr>
              <a:t>toggleContent</a:t>
            </a:r>
            <a:r>
              <a:rPr lang="en-AU" sz="2000" dirty="0" smtClean="0">
                <a:solidFill>
                  <a:srgbClr val="000000"/>
                </a:solidFill>
                <a:highlight>
                  <a:srgbClr val="FFFFFF"/>
                </a:highlight>
                <a:latin typeface="Consolas" panose="020B0609020204030204" pitchFamily="49" charset="0"/>
              </a:rPr>
              <a:t>() </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var</a:t>
            </a:r>
            <a:r>
              <a:rPr lang="en-AU" sz="2000" dirty="0">
                <a:solidFill>
                  <a:srgbClr val="000000"/>
                </a:solidFill>
                <a:highlight>
                  <a:srgbClr val="FFFFFF"/>
                </a:highlight>
                <a:latin typeface="Consolas" panose="020B0609020204030204" pitchFamily="49" charset="0"/>
              </a:rPr>
              <a:t> content = </a:t>
            </a:r>
            <a:r>
              <a:rPr lang="en-AU" sz="2000" dirty="0" err="1">
                <a:solidFill>
                  <a:srgbClr val="000000"/>
                </a:solidFill>
                <a:highlight>
                  <a:srgbClr val="FFFFFF"/>
                </a:highlight>
                <a:latin typeface="Consolas" panose="020B0609020204030204" pitchFamily="49" charset="0"/>
              </a:rPr>
              <a:t>document.getElementById</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"content"</a:t>
            </a:r>
            <a:r>
              <a:rPr lang="en-AU" sz="2000" dirty="0">
                <a:solidFill>
                  <a:srgbClr val="000000"/>
                </a:solidFill>
                <a:highlight>
                  <a:srgbClr val="FFFFFF"/>
                </a:highlight>
                <a:latin typeface="Consolas" panose="020B0609020204030204" pitchFamily="49" charset="0"/>
              </a:rPr>
              <a:t>);</a:t>
            </a:r>
          </a:p>
          <a:p>
            <a:r>
              <a:rPr lang="en-AU" sz="2000" dirty="0" smtClean="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if</a:t>
            </a:r>
            <a:r>
              <a:rPr lang="en-AU" sz="2000" dirty="0">
                <a:solidFill>
                  <a:srgbClr val="000000"/>
                </a:solidFill>
                <a:highlight>
                  <a:srgbClr val="FFFFFF"/>
                </a:highlight>
                <a:latin typeface="Consolas" panose="020B0609020204030204" pitchFamily="49" charset="0"/>
              </a:rPr>
              <a:t> (</a:t>
            </a:r>
            <a:r>
              <a:rPr lang="en-AU" sz="2000" dirty="0" err="1">
                <a:solidFill>
                  <a:srgbClr val="000000"/>
                </a:solidFill>
                <a:highlight>
                  <a:srgbClr val="FFFFFF"/>
                </a:highlight>
                <a:latin typeface="Consolas" panose="020B0609020204030204" pitchFamily="49" charset="0"/>
              </a:rPr>
              <a:t>content.style.display</a:t>
            </a:r>
            <a:r>
              <a:rPr lang="en-AU" sz="2000" dirty="0">
                <a:solidFill>
                  <a:srgbClr val="000000"/>
                </a:solidFill>
                <a:highlight>
                  <a:srgbClr val="FFFFFF"/>
                </a:highlight>
                <a:latin typeface="Consolas" panose="020B0609020204030204" pitchFamily="49" charset="0"/>
              </a:rPr>
              <a:t> == </a:t>
            </a:r>
            <a:r>
              <a:rPr lang="en-AU" sz="2000" dirty="0">
                <a:solidFill>
                  <a:srgbClr val="A31515"/>
                </a:solidFill>
                <a:highlight>
                  <a:srgbClr val="FFFFFF"/>
                </a:highlight>
                <a:latin typeface="Consolas" panose="020B0609020204030204" pitchFamily="49" charset="0"/>
              </a:rPr>
              <a:t>"none"</a:t>
            </a:r>
            <a:r>
              <a:rPr lang="en-AU" sz="2000" dirty="0">
                <a:solidFill>
                  <a:srgbClr val="000000"/>
                </a:solidFill>
                <a:highlight>
                  <a:srgbClr val="FFFFFF"/>
                </a:highlight>
                <a:latin typeface="Consolas" panose="020B0609020204030204" pitchFamily="49" charset="0"/>
              </a:rPr>
              <a:t>) {</a:t>
            </a:r>
          </a:p>
          <a:p>
            <a:r>
              <a:rPr lang="en-AU" sz="2000" dirty="0">
                <a:solidFill>
                  <a:srgbClr val="000000"/>
                </a:solidFill>
                <a:highlight>
                  <a:srgbClr val="FFFFFF"/>
                </a:highlight>
                <a:latin typeface="Consolas" panose="020B0609020204030204" pitchFamily="49" charset="0"/>
              </a:rPr>
              <a:t>                </a:t>
            </a:r>
            <a:r>
              <a:rPr lang="en-AU" sz="2000" dirty="0" err="1">
                <a:solidFill>
                  <a:srgbClr val="000000"/>
                </a:solidFill>
                <a:highlight>
                  <a:srgbClr val="FFFFFF"/>
                </a:highlight>
                <a:latin typeface="Consolas" panose="020B0609020204030204" pitchFamily="49" charset="0"/>
              </a:rPr>
              <a:t>content.style.display</a:t>
            </a:r>
            <a:r>
              <a:rPr lang="en-AU" sz="2000" dirty="0">
                <a:solidFill>
                  <a:srgbClr val="000000"/>
                </a:solidFill>
                <a:highlight>
                  <a:srgbClr val="FFFFFF"/>
                </a:highlight>
                <a:latin typeface="Consolas" panose="020B0609020204030204" pitchFamily="49" charset="0"/>
              </a:rPr>
              <a:t> = </a:t>
            </a:r>
            <a:r>
              <a:rPr lang="en-AU" sz="2000" dirty="0">
                <a:solidFill>
                  <a:srgbClr val="A31515"/>
                </a:solidFill>
                <a:highlight>
                  <a:srgbClr val="FFFFFF"/>
                </a:highlight>
                <a:latin typeface="Consolas" panose="020B0609020204030204" pitchFamily="49" charset="0"/>
              </a:rPr>
              <a:t>"block"</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p>
          <a:p>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else</a:t>
            </a:r>
            <a:r>
              <a:rPr lang="en-AU" sz="2000" dirty="0">
                <a:solidFill>
                  <a:srgbClr val="000000"/>
                </a:solidFill>
                <a:highlight>
                  <a:srgbClr val="FFFFFF"/>
                </a:highlight>
                <a:latin typeface="Consolas" panose="020B0609020204030204" pitchFamily="49" charset="0"/>
              </a:rPr>
              <a:t> </a:t>
            </a:r>
            <a:r>
              <a:rPr lang="en-AU" sz="2000" dirty="0" smtClean="0">
                <a:solidFill>
                  <a:srgbClr val="000000"/>
                </a:solidFill>
                <a:highlight>
                  <a:srgbClr val="FFFFFF"/>
                </a:highlight>
                <a:latin typeface="Consolas" panose="020B0609020204030204" pitchFamily="49" charset="0"/>
              </a:rPr>
              <a:t>{  </a:t>
            </a:r>
            <a:r>
              <a:rPr lang="en-AU" sz="2000" dirty="0" err="1">
                <a:solidFill>
                  <a:srgbClr val="000000"/>
                </a:solidFill>
                <a:highlight>
                  <a:srgbClr val="FFFFFF"/>
                </a:highlight>
                <a:latin typeface="Consolas" panose="020B0609020204030204" pitchFamily="49" charset="0"/>
              </a:rPr>
              <a:t>content.style.display</a:t>
            </a:r>
            <a:r>
              <a:rPr lang="en-AU" sz="2000" dirty="0">
                <a:solidFill>
                  <a:srgbClr val="000000"/>
                </a:solidFill>
                <a:highlight>
                  <a:srgbClr val="FFFFFF"/>
                </a:highlight>
                <a:latin typeface="Consolas" panose="020B0609020204030204" pitchFamily="49" charset="0"/>
              </a:rPr>
              <a:t> = </a:t>
            </a:r>
            <a:r>
              <a:rPr lang="en-AU" sz="2000" dirty="0">
                <a:solidFill>
                  <a:srgbClr val="A31515"/>
                </a:solidFill>
                <a:highlight>
                  <a:srgbClr val="FFFFFF"/>
                </a:highlight>
                <a:latin typeface="Consolas" panose="020B0609020204030204" pitchFamily="49" charset="0"/>
              </a:rPr>
              <a:t>"none</a:t>
            </a:r>
            <a:r>
              <a:rPr lang="en-AU" sz="2000" dirty="0" smtClean="0">
                <a:solidFill>
                  <a:srgbClr val="A31515"/>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 }</a:t>
            </a:r>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smtClean="0">
                <a:solidFill>
                  <a:srgbClr val="000000"/>
                </a:solidFill>
                <a:highlight>
                  <a:srgbClr val="FFFFFF"/>
                </a:highlight>
                <a:latin typeface="Consolas" panose="020B0609020204030204" pitchFamily="49" charset="0"/>
              </a:rPr>
              <a:t>} // end </a:t>
            </a:r>
            <a:r>
              <a:rPr lang="en-AU" sz="2000" dirty="0" err="1" smtClean="0">
                <a:solidFill>
                  <a:srgbClr val="000000"/>
                </a:solidFill>
                <a:highlight>
                  <a:srgbClr val="FFFFFF"/>
                </a:highlight>
                <a:latin typeface="Consolas" panose="020B0609020204030204" pitchFamily="49" charset="0"/>
              </a:rPr>
              <a:t>toggleContent</a:t>
            </a:r>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endParaRPr lang="en-AU" sz="2000" dirty="0" smtClean="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err="1" smtClean="0">
                <a:solidFill>
                  <a:srgbClr val="0000FF"/>
                </a:solidFill>
                <a:highlight>
                  <a:srgbClr val="FFFFFF"/>
                </a:highlight>
                <a:latin typeface="Consolas" panose="020B0609020204030204" pitchFamily="49" charset="0"/>
              </a:rPr>
              <a:t>var</a:t>
            </a:r>
            <a:r>
              <a:rPr lang="en-AU" sz="2000" dirty="0" smtClean="0">
                <a:solidFill>
                  <a:srgbClr val="000000"/>
                </a:solidFill>
                <a:highlight>
                  <a:srgbClr val="FFFFFF"/>
                </a:highlight>
                <a:latin typeface="Consolas" panose="020B0609020204030204" pitchFamily="49" charset="0"/>
              </a:rPr>
              <a:t> </a:t>
            </a:r>
            <a:r>
              <a:rPr lang="en-AU" sz="2000" dirty="0">
                <a:solidFill>
                  <a:srgbClr val="000000"/>
                </a:solidFill>
                <a:highlight>
                  <a:srgbClr val="FFFFFF"/>
                </a:highlight>
                <a:latin typeface="Consolas" panose="020B0609020204030204" pitchFamily="49" charset="0"/>
              </a:rPr>
              <a:t>button = </a:t>
            </a:r>
            <a:r>
              <a:rPr lang="en-AU" sz="2000" dirty="0" err="1">
                <a:solidFill>
                  <a:srgbClr val="000000"/>
                </a:solidFill>
                <a:highlight>
                  <a:srgbClr val="FFFFFF"/>
                </a:highlight>
                <a:latin typeface="Consolas" panose="020B0609020204030204" pitchFamily="49" charset="0"/>
              </a:rPr>
              <a:t>document.getElementById</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a:t>
            </a:r>
            <a:r>
              <a:rPr lang="en-AU" sz="2000" dirty="0" err="1">
                <a:solidFill>
                  <a:srgbClr val="A31515"/>
                </a:solidFill>
                <a:highlight>
                  <a:srgbClr val="FFFFFF"/>
                </a:highlight>
                <a:latin typeface="Consolas" panose="020B0609020204030204" pitchFamily="49" charset="0"/>
              </a:rPr>
              <a:t>BClick</a:t>
            </a:r>
            <a:r>
              <a:rPr lang="en-AU" sz="2000" dirty="0">
                <a:solidFill>
                  <a:srgbClr val="A31515"/>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err="1">
                <a:solidFill>
                  <a:srgbClr val="000000"/>
                </a:solidFill>
                <a:highlight>
                  <a:srgbClr val="FFFFFF"/>
                </a:highlight>
                <a:latin typeface="Consolas" panose="020B0609020204030204" pitchFamily="49" charset="0"/>
              </a:rPr>
              <a:t>button.addEventListener</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"click"</a:t>
            </a:r>
            <a:r>
              <a:rPr lang="en-AU" sz="2000" dirty="0">
                <a:solidFill>
                  <a:srgbClr val="000000"/>
                </a:solidFill>
                <a:highlight>
                  <a:srgbClr val="FFFFFF"/>
                </a:highlight>
                <a:latin typeface="Consolas" panose="020B0609020204030204" pitchFamily="49" charset="0"/>
              </a:rPr>
              <a:t>, </a:t>
            </a:r>
            <a:r>
              <a:rPr lang="en-AU" sz="2000" dirty="0" err="1">
                <a:solidFill>
                  <a:srgbClr val="000000"/>
                </a:solidFill>
                <a:highlight>
                  <a:srgbClr val="FFFFFF"/>
                </a:highlight>
                <a:latin typeface="Consolas" panose="020B0609020204030204" pitchFamily="49" charset="0"/>
              </a:rPr>
              <a:t>toggleContent</a:t>
            </a:r>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false</a:t>
            </a:r>
            <a:r>
              <a:rPr lang="en-AU" sz="2000" dirty="0">
                <a:solidFill>
                  <a:srgbClr val="000000"/>
                </a:solidFill>
                <a:highlight>
                  <a:srgbClr val="FFFFFF"/>
                </a:highlight>
                <a:latin typeface="Consolas" panose="020B0609020204030204" pitchFamily="49" charset="0"/>
              </a:rPr>
              <a:t>);</a:t>
            </a:r>
          </a:p>
          <a:p>
            <a:r>
              <a:rPr lang="en-AU" sz="2000" dirty="0" smtClean="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script</a:t>
            </a:r>
            <a:r>
              <a:rPr lang="en-AU" sz="2000" dirty="0">
                <a:solidFill>
                  <a:srgbClr val="0000FF"/>
                </a:solidFill>
                <a:highlight>
                  <a:srgbClr val="FFFFFF"/>
                </a:highlight>
                <a:latin typeface="Consolas" panose="020B0609020204030204" pitchFamily="49" charset="0"/>
              </a:rPr>
              <a:t>&gt;</a:t>
            </a:r>
            <a:endParaRPr lang="en-AU" sz="2000" dirty="0"/>
          </a:p>
        </p:txBody>
      </p:sp>
      <p:sp>
        <p:nvSpPr>
          <p:cNvPr id="6" name="TextBox 5"/>
          <p:cNvSpPr txBox="1"/>
          <p:nvPr/>
        </p:nvSpPr>
        <p:spPr>
          <a:xfrm>
            <a:off x="3166100" y="5249703"/>
            <a:ext cx="8930650"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2000" dirty="0">
                <a:solidFill>
                  <a:srgbClr val="0000FF"/>
                </a:solidFill>
                <a:highlight>
                  <a:srgbClr val="FFFFFF"/>
                </a:highlight>
                <a:latin typeface="Consolas" panose="020B0609020204030204" pitchFamily="49" charset="0"/>
              </a:rPr>
              <a:t>&lt;</a:t>
            </a:r>
            <a:r>
              <a:rPr lang="sv-SE" sz="2000" dirty="0">
                <a:solidFill>
                  <a:srgbClr val="800000"/>
                </a:solidFill>
                <a:highlight>
                  <a:srgbClr val="FFFFFF"/>
                </a:highlight>
                <a:latin typeface="Consolas" panose="020B0609020204030204" pitchFamily="49" charset="0"/>
              </a:rPr>
              <a:t>button</a:t>
            </a:r>
            <a:r>
              <a:rPr lang="sv-SE" sz="2000" dirty="0">
                <a:solidFill>
                  <a:srgbClr val="000000"/>
                </a:solidFill>
                <a:highlight>
                  <a:srgbClr val="FFFFFF"/>
                </a:highlight>
                <a:latin typeface="Consolas" panose="020B0609020204030204" pitchFamily="49" charset="0"/>
              </a:rPr>
              <a:t> </a:t>
            </a:r>
            <a:r>
              <a:rPr lang="sv-SE" sz="2000" dirty="0">
                <a:solidFill>
                  <a:srgbClr val="FF0000"/>
                </a:solidFill>
                <a:highlight>
                  <a:srgbClr val="FFFFFF"/>
                </a:highlight>
                <a:latin typeface="Consolas" panose="020B0609020204030204" pitchFamily="49" charset="0"/>
              </a:rPr>
              <a:t>id</a:t>
            </a:r>
            <a:r>
              <a:rPr lang="sv-SE" sz="2000" dirty="0">
                <a:solidFill>
                  <a:srgbClr val="0000FF"/>
                </a:solidFill>
                <a:highlight>
                  <a:srgbClr val="FFFFFF"/>
                </a:highlight>
                <a:latin typeface="Consolas" panose="020B0609020204030204" pitchFamily="49" charset="0"/>
              </a:rPr>
              <a:t>="BClick"&gt;</a:t>
            </a:r>
            <a:r>
              <a:rPr lang="sv-SE" sz="2000" dirty="0">
                <a:solidFill>
                  <a:srgbClr val="000000"/>
                </a:solidFill>
                <a:highlight>
                  <a:srgbClr val="FFFFFF"/>
                </a:highlight>
                <a:latin typeface="Consolas" panose="020B0609020204030204" pitchFamily="49" charset="0"/>
              </a:rPr>
              <a:t>Click!</a:t>
            </a:r>
            <a:r>
              <a:rPr lang="sv-SE" sz="2000" dirty="0">
                <a:solidFill>
                  <a:srgbClr val="0000FF"/>
                </a:solidFill>
                <a:highlight>
                  <a:srgbClr val="FFFFFF"/>
                </a:highlight>
                <a:latin typeface="Consolas" panose="020B0609020204030204" pitchFamily="49" charset="0"/>
              </a:rPr>
              <a:t>&lt;/</a:t>
            </a:r>
            <a:r>
              <a:rPr lang="sv-SE" sz="2000" dirty="0">
                <a:solidFill>
                  <a:srgbClr val="800000"/>
                </a:solidFill>
                <a:highlight>
                  <a:srgbClr val="FFFFFF"/>
                </a:highlight>
                <a:latin typeface="Consolas" panose="020B0609020204030204" pitchFamily="49" charset="0"/>
              </a:rPr>
              <a:t>button</a:t>
            </a:r>
            <a:r>
              <a:rPr lang="sv-SE" sz="2000" dirty="0">
                <a:solidFill>
                  <a:srgbClr val="0000FF"/>
                </a:solidFill>
                <a:highlight>
                  <a:srgbClr val="FFFFFF"/>
                </a:highlight>
                <a:latin typeface="Consolas" panose="020B0609020204030204" pitchFamily="49" charset="0"/>
              </a:rPr>
              <a:t>&gt;</a:t>
            </a:r>
            <a:endParaRPr lang="sv-SE" sz="2000" dirty="0">
              <a:solidFill>
                <a:srgbClr val="000000"/>
              </a:solidFill>
              <a:highlight>
                <a:srgbClr val="FFFFFF"/>
              </a:highlight>
              <a:latin typeface="Consolas" panose="020B0609020204030204" pitchFamily="49" charset="0"/>
            </a:endParaRPr>
          </a:p>
          <a:p>
            <a:r>
              <a:rPr lang="en-AU" sz="2000" dirty="0" smtClean="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hr</a:t>
            </a:r>
            <a:r>
              <a:rPr lang="en-AU" sz="2000" dirty="0">
                <a:solidFill>
                  <a:srgbClr val="000000"/>
                </a:solidFill>
                <a:highlight>
                  <a:srgbClr val="FFFFFF"/>
                </a:highlight>
                <a:latin typeface="Consolas" panose="020B0609020204030204" pitchFamily="49" charset="0"/>
              </a:rPr>
              <a:t> </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smtClean="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div</a:t>
            </a:r>
            <a:r>
              <a:rPr lang="en-AU" sz="2000" dirty="0">
                <a:solidFill>
                  <a:srgbClr val="000000"/>
                </a:solidFill>
                <a:highlight>
                  <a:srgbClr val="FFFFFF"/>
                </a:highlight>
                <a:latin typeface="Consolas" panose="020B0609020204030204" pitchFamily="49" charset="0"/>
              </a:rPr>
              <a:t> </a:t>
            </a:r>
            <a:r>
              <a:rPr lang="en-AU" sz="2000" dirty="0">
                <a:solidFill>
                  <a:srgbClr val="FF0000"/>
                </a:solidFill>
                <a:highlight>
                  <a:srgbClr val="FFFFFF"/>
                </a:highlight>
                <a:latin typeface="Consolas" panose="020B0609020204030204" pitchFamily="49" charset="0"/>
              </a:rPr>
              <a:t>id</a:t>
            </a:r>
            <a:r>
              <a:rPr lang="en-AU" sz="2000" dirty="0">
                <a:solidFill>
                  <a:srgbClr val="0000FF"/>
                </a:solidFill>
                <a:highlight>
                  <a:srgbClr val="FFFFFF"/>
                </a:highlight>
                <a:latin typeface="Consolas" panose="020B0609020204030204" pitchFamily="49" charset="0"/>
              </a:rPr>
              <a:t>="content"</a:t>
            </a:r>
            <a:r>
              <a:rPr lang="en-AU" sz="2000" dirty="0">
                <a:solidFill>
                  <a:srgbClr val="000000"/>
                </a:solidFill>
                <a:highlight>
                  <a:srgbClr val="FFFFFF"/>
                </a:highlight>
                <a:latin typeface="Consolas" panose="020B0609020204030204" pitchFamily="49" charset="0"/>
              </a:rPr>
              <a:t> </a:t>
            </a:r>
            <a:r>
              <a:rPr lang="en-AU" sz="2000" dirty="0">
                <a:solidFill>
                  <a:srgbClr val="FF0000"/>
                </a:solidFill>
                <a:highlight>
                  <a:srgbClr val="FFFFFF"/>
                </a:highlight>
                <a:latin typeface="Consolas" panose="020B0609020204030204" pitchFamily="49" charset="0"/>
              </a:rPr>
              <a:t>style</a:t>
            </a:r>
            <a:r>
              <a:rPr lang="en-AU" sz="2000" dirty="0">
                <a:solidFill>
                  <a:srgbClr val="0000FF"/>
                </a:solidFill>
                <a:highlight>
                  <a:srgbClr val="FFFFFF"/>
                </a:highlight>
                <a:latin typeface="Consolas" panose="020B0609020204030204" pitchFamily="49" charset="0"/>
              </a:rPr>
              <a:t>="</a:t>
            </a:r>
            <a:r>
              <a:rPr lang="en-AU" sz="2000" dirty="0" err="1">
                <a:solidFill>
                  <a:srgbClr val="FF0000"/>
                </a:solidFill>
                <a:highlight>
                  <a:srgbClr val="FFFFFF"/>
                </a:highlight>
                <a:latin typeface="Consolas" panose="020B0609020204030204" pitchFamily="49" charset="0"/>
              </a:rPr>
              <a:t>display</a:t>
            </a:r>
            <a:r>
              <a:rPr lang="en-AU" sz="2000" dirty="0" err="1">
                <a:solidFill>
                  <a:srgbClr val="000000"/>
                </a:solidFill>
                <a:highlight>
                  <a:srgbClr val="FFFFFF"/>
                </a:highlight>
                <a:latin typeface="Consolas" panose="020B0609020204030204" pitchFamily="49" charset="0"/>
              </a:rPr>
              <a:t>:</a:t>
            </a:r>
            <a:r>
              <a:rPr lang="en-AU" sz="2000" dirty="0" err="1">
                <a:solidFill>
                  <a:srgbClr val="0000FF"/>
                </a:solidFill>
                <a:highlight>
                  <a:srgbClr val="FFFFFF"/>
                </a:highlight>
                <a:latin typeface="Consolas" panose="020B0609020204030204" pitchFamily="49" charset="0"/>
              </a:rPr>
              <a:t>none</a:t>
            </a:r>
            <a:r>
              <a:rPr lang="en-AU" sz="2000" dirty="0">
                <a:solidFill>
                  <a:srgbClr val="0000FF"/>
                </a:solidFill>
                <a:highlight>
                  <a:srgbClr val="FFFFFF"/>
                </a:highlight>
                <a:latin typeface="Consolas" panose="020B0609020204030204" pitchFamily="49" charset="0"/>
              </a:rPr>
              <a:t>"&gt;</a:t>
            </a:r>
            <a:r>
              <a:rPr lang="en-AU" sz="2000" dirty="0">
                <a:solidFill>
                  <a:srgbClr val="000000"/>
                </a:solidFill>
                <a:highlight>
                  <a:srgbClr val="FFFFFF"/>
                </a:highlight>
                <a:latin typeface="Consolas" panose="020B0609020204030204" pitchFamily="49" charset="0"/>
              </a:rPr>
              <a:t>Show some content</a:t>
            </a:r>
            <a:r>
              <a:rPr lang="en-AU" sz="2000" dirty="0">
                <a:solidFill>
                  <a:srgbClr val="0000FF"/>
                </a:solidFill>
                <a:highlight>
                  <a:srgbClr val="FFFFFF"/>
                </a:highlight>
                <a:latin typeface="Consolas" panose="020B0609020204030204" pitchFamily="49" charset="0"/>
              </a:rPr>
              <a:t>&lt;/</a:t>
            </a:r>
            <a:r>
              <a:rPr lang="en-AU" sz="2000" dirty="0">
                <a:solidFill>
                  <a:srgbClr val="800000"/>
                </a:solidFill>
                <a:highlight>
                  <a:srgbClr val="FFFFFF"/>
                </a:highlight>
                <a:latin typeface="Consolas" panose="020B0609020204030204" pitchFamily="49" charset="0"/>
              </a:rPr>
              <a:t>div</a:t>
            </a:r>
            <a:r>
              <a:rPr lang="en-AU" sz="2000" dirty="0">
                <a:solidFill>
                  <a:srgbClr val="0000FF"/>
                </a:solidFill>
                <a:highlight>
                  <a:srgbClr val="FFFFFF"/>
                </a:highlight>
                <a:latin typeface="Consolas" panose="020B0609020204030204" pitchFamily="49" charset="0"/>
              </a:rPr>
              <a:t>&gt;</a:t>
            </a:r>
            <a:endParaRPr lang="en-AU" sz="2000" dirty="0"/>
          </a:p>
        </p:txBody>
      </p:sp>
    </p:spTree>
    <p:extLst>
      <p:ext uri="{BB962C8B-B14F-4D97-AF65-F5344CB8AC3E}">
        <p14:creationId xmlns:p14="http://schemas.microsoft.com/office/powerpoint/2010/main" val="291653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JavaScript Other Functions</a:t>
            </a:r>
            <a:endParaRPr lang="en-AU" dirty="0"/>
          </a:p>
        </p:txBody>
      </p:sp>
      <p:sp>
        <p:nvSpPr>
          <p:cNvPr id="3" name="Content Placeholder 2"/>
          <p:cNvSpPr>
            <a:spLocks noGrp="1"/>
          </p:cNvSpPr>
          <p:nvPr>
            <p:ph idx="1"/>
          </p:nvPr>
        </p:nvSpPr>
        <p:spPr/>
        <p:txBody>
          <a:bodyPr/>
          <a:lstStyle/>
          <a:p>
            <a:r>
              <a:rPr lang="en-AU" dirty="0" smtClean="0"/>
              <a:t>Confirm Dialogue</a:t>
            </a:r>
          </a:p>
          <a:p>
            <a:endParaRPr lang="en-AU" dirty="0"/>
          </a:p>
          <a:p>
            <a:endParaRPr lang="en-AU" dirty="0" smtClean="0"/>
          </a:p>
          <a:p>
            <a:endParaRPr lang="en-AU" dirty="0"/>
          </a:p>
          <a:p>
            <a:endParaRPr lang="en-AU" dirty="0" smtClean="0"/>
          </a:p>
          <a:p>
            <a:pPr lvl="1"/>
            <a:r>
              <a:rPr lang="en-AU" dirty="0" smtClean="0"/>
              <a:t>There’s also a prompt() but it’s crummy!</a:t>
            </a:r>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33</a:t>
            </a:fld>
            <a:endParaRPr lang="en-AU"/>
          </a:p>
        </p:txBody>
      </p:sp>
      <p:sp>
        <p:nvSpPr>
          <p:cNvPr id="5" name="TextBox 4"/>
          <p:cNvSpPr txBox="1"/>
          <p:nvPr/>
        </p:nvSpPr>
        <p:spPr>
          <a:xfrm>
            <a:off x="931333" y="2201333"/>
            <a:ext cx="9212778" cy="132343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000" dirty="0" err="1">
                <a:solidFill>
                  <a:srgbClr val="0000FF"/>
                </a:solidFill>
                <a:highlight>
                  <a:srgbClr val="FFFFFF"/>
                </a:highlight>
                <a:latin typeface="Consolas" panose="020B0609020204030204" pitchFamily="49" charset="0"/>
              </a:rPr>
              <a:t>var</a:t>
            </a:r>
            <a:r>
              <a:rPr lang="en-AU" sz="2000" dirty="0">
                <a:solidFill>
                  <a:srgbClr val="000000"/>
                </a:solidFill>
                <a:highlight>
                  <a:srgbClr val="FFFFFF"/>
                </a:highlight>
                <a:latin typeface="Consolas" panose="020B0609020204030204" pitchFamily="49" charset="0"/>
              </a:rPr>
              <a:t> reset = confirm(</a:t>
            </a:r>
            <a:r>
              <a:rPr lang="en-AU" sz="2000" dirty="0">
                <a:solidFill>
                  <a:srgbClr val="A31515"/>
                </a:solidFill>
                <a:highlight>
                  <a:srgbClr val="FFFFFF"/>
                </a:highlight>
                <a:latin typeface="Consolas" panose="020B0609020204030204" pitchFamily="49" charset="0"/>
              </a:rPr>
              <a:t>"Are you sure you want to reset the page?"</a:t>
            </a:r>
            <a:r>
              <a:rPr lang="en-AU" sz="2000" dirty="0">
                <a:solidFill>
                  <a:srgbClr val="000000"/>
                </a:solidFill>
                <a:highlight>
                  <a:srgbClr val="FFFFFF"/>
                </a:highlight>
                <a:latin typeface="Consolas" panose="020B0609020204030204" pitchFamily="49" charset="0"/>
              </a:rPr>
              <a:t>);</a:t>
            </a:r>
          </a:p>
          <a:p>
            <a:r>
              <a:rPr lang="en-AU" sz="2000" dirty="0" smtClean="0">
                <a:solidFill>
                  <a:srgbClr val="0000FF"/>
                </a:solidFill>
                <a:highlight>
                  <a:srgbClr val="FFFFFF"/>
                </a:highlight>
                <a:latin typeface="Consolas" panose="020B0609020204030204" pitchFamily="49" charset="0"/>
              </a:rPr>
              <a:t>	if</a:t>
            </a:r>
            <a:r>
              <a:rPr lang="en-AU" sz="2000" dirty="0" smtClean="0">
                <a:solidFill>
                  <a:srgbClr val="000000"/>
                </a:solidFill>
                <a:highlight>
                  <a:srgbClr val="FFFFFF"/>
                </a:highlight>
                <a:latin typeface="Consolas" panose="020B0609020204030204" pitchFamily="49" charset="0"/>
              </a:rPr>
              <a:t> </a:t>
            </a:r>
            <a:r>
              <a:rPr lang="en-AU" sz="2000" dirty="0">
                <a:solidFill>
                  <a:srgbClr val="000000"/>
                </a:solidFill>
                <a:highlight>
                  <a:srgbClr val="FFFFFF"/>
                </a:highlight>
                <a:latin typeface="Consolas" panose="020B0609020204030204" pitchFamily="49" charset="0"/>
              </a:rPr>
              <a:t>(reset) </a:t>
            </a:r>
            <a:r>
              <a:rPr lang="en-AU" sz="2000" dirty="0" smtClean="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do stuff</a:t>
            </a:r>
            <a:endParaRPr lang="en-AU" sz="2000" dirty="0">
              <a:solidFill>
                <a:srgbClr val="468646"/>
              </a:solidFill>
              <a:highlight>
                <a:srgbClr val="FFFFFF"/>
              </a:highlight>
              <a:latin typeface="Consolas" panose="020B0609020204030204" pitchFamily="49" charset="0"/>
            </a:endParaRPr>
          </a:p>
          <a:p>
            <a:r>
              <a:rPr lang="en-AU" sz="2000" dirty="0" smtClean="0">
                <a:solidFill>
                  <a:srgbClr val="000000"/>
                </a:solidFill>
                <a:highlight>
                  <a:srgbClr val="FFFFFF"/>
                </a:highlight>
                <a:latin typeface="Consolas" panose="020B0609020204030204" pitchFamily="49" charset="0"/>
              </a:rPr>
              <a:t>}</a:t>
            </a:r>
            <a:endParaRPr lang="en-AU" sz="2000" dirty="0"/>
          </a:p>
        </p:txBody>
      </p:sp>
    </p:spTree>
    <p:extLst>
      <p:ext uri="{BB962C8B-B14F-4D97-AF65-F5344CB8AC3E}">
        <p14:creationId xmlns:p14="http://schemas.microsoft.com/office/powerpoint/2010/main" val="3723038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JQuery</a:t>
            </a:r>
            <a:endParaRPr lang="en-AU" dirty="0"/>
          </a:p>
        </p:txBody>
      </p:sp>
      <p:sp>
        <p:nvSpPr>
          <p:cNvPr id="3" name="Text Placeholder 2"/>
          <p:cNvSpPr>
            <a:spLocks noGrp="1"/>
          </p:cNvSpPr>
          <p:nvPr>
            <p:ph type="body" idx="1"/>
          </p:nvPr>
        </p:nvSpPr>
        <p:spPr/>
        <p:txBody>
          <a:bodyPr/>
          <a:lstStyle/>
          <a:p>
            <a:r>
              <a:rPr lang="en-AU" dirty="0" smtClean="0"/>
              <a:t>JavaScript on steroids</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34</a:t>
            </a:fld>
            <a:endParaRPr lang="en-AU"/>
          </a:p>
        </p:txBody>
      </p:sp>
    </p:spTree>
    <p:extLst>
      <p:ext uri="{BB962C8B-B14F-4D97-AF65-F5344CB8AC3E}">
        <p14:creationId xmlns:p14="http://schemas.microsoft.com/office/powerpoint/2010/main" val="2326379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AU" dirty="0" smtClean="0"/>
              <a:t>JQuery Overview</a:t>
            </a:r>
            <a:endParaRPr lang="en-AU" dirty="0"/>
          </a:p>
        </p:txBody>
      </p:sp>
      <p:sp>
        <p:nvSpPr>
          <p:cNvPr id="6" name="Content Placeholder 5"/>
          <p:cNvSpPr>
            <a:spLocks noGrp="1"/>
          </p:cNvSpPr>
          <p:nvPr>
            <p:ph idx="1"/>
          </p:nvPr>
        </p:nvSpPr>
        <p:spPr/>
        <p:txBody>
          <a:bodyPr>
            <a:normAutofit fontScale="92500" lnSpcReduction="10000"/>
          </a:bodyPr>
          <a:lstStyle/>
          <a:p>
            <a:r>
              <a:rPr lang="en-AU" dirty="0" smtClean="0"/>
              <a:t>JQuery is a library of JavaScript functions written to assist web developers with their work</a:t>
            </a:r>
          </a:p>
          <a:p>
            <a:pPr lvl="1"/>
            <a:endParaRPr lang="en-AU" dirty="0" smtClean="0"/>
          </a:p>
          <a:p>
            <a:pPr lvl="1"/>
            <a:r>
              <a:rPr lang="en-AU" dirty="0" smtClean="0"/>
              <a:t>It is extremely popular due to the </a:t>
            </a:r>
            <a:r>
              <a:rPr lang="en-AU" dirty="0" err="1" smtClean="0"/>
              <a:t>css</a:t>
            </a:r>
            <a:r>
              <a:rPr lang="en-AU" dirty="0" smtClean="0"/>
              <a:t>-style selectors and large number of plugins/additional libraries that can be added to a web project</a:t>
            </a:r>
          </a:p>
          <a:p>
            <a:pPr lvl="2"/>
            <a:r>
              <a:rPr lang="en-AU" dirty="0" smtClean="0"/>
              <a:t>Using </a:t>
            </a:r>
            <a:r>
              <a:rPr lang="en-AU" b="1" dirty="0" smtClean="0"/>
              <a:t>CSS-style selectors </a:t>
            </a:r>
            <a:r>
              <a:rPr lang="en-AU" dirty="0" smtClean="0"/>
              <a:t>for selecting elements and creating event listeners made it easy to use for web designers and enthusiasts</a:t>
            </a:r>
          </a:p>
          <a:p>
            <a:pPr lvl="1"/>
            <a:endParaRPr lang="en-AU" dirty="0" smtClean="0"/>
          </a:p>
          <a:p>
            <a:pPr lvl="1"/>
            <a:r>
              <a:rPr lang="en-AU" dirty="0" smtClean="0"/>
              <a:t>JQuery also overcomes some of the incompatibilities between browsers</a:t>
            </a:r>
          </a:p>
          <a:p>
            <a:pPr lvl="2"/>
            <a:r>
              <a:rPr lang="en-AU" sz="2400" dirty="0" smtClean="0"/>
              <a:t>It provides a common way of handling everything and works the same on all browsers (well… mostly)</a:t>
            </a:r>
            <a:endParaRPr lang="en-AU" sz="2400" dirty="0"/>
          </a:p>
        </p:txBody>
      </p:sp>
      <p:sp>
        <p:nvSpPr>
          <p:cNvPr id="4" name="Slide Number Placeholder 3"/>
          <p:cNvSpPr>
            <a:spLocks noGrp="1"/>
          </p:cNvSpPr>
          <p:nvPr>
            <p:ph type="sldNum" sz="quarter" idx="12"/>
          </p:nvPr>
        </p:nvSpPr>
        <p:spPr/>
        <p:txBody>
          <a:bodyPr/>
          <a:lstStyle/>
          <a:p>
            <a:fld id="{307B58AD-467E-445B-A40B-5642F1A0DB87}" type="slidenum">
              <a:rPr lang="en-AU" smtClean="0"/>
              <a:t>35</a:t>
            </a:fld>
            <a:endParaRPr lang="en-AU"/>
          </a:p>
        </p:txBody>
      </p:sp>
    </p:spTree>
    <p:extLst>
      <p:ext uri="{BB962C8B-B14F-4D97-AF65-F5344CB8AC3E}">
        <p14:creationId xmlns:p14="http://schemas.microsoft.com/office/powerpoint/2010/main" val="2155481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normAutofit fontScale="90000"/>
          </a:bodyPr>
          <a:lstStyle/>
          <a:p>
            <a:r>
              <a:rPr lang="en-AU" altLang="en-US" smtClean="0"/>
              <a:t>What does jQuery do?</a:t>
            </a:r>
          </a:p>
        </p:txBody>
      </p:sp>
      <p:sp>
        <p:nvSpPr>
          <p:cNvPr id="67586" name="Content Placeholder 2"/>
          <p:cNvSpPr>
            <a:spLocks noGrp="1"/>
          </p:cNvSpPr>
          <p:nvPr>
            <p:ph idx="1"/>
          </p:nvPr>
        </p:nvSpPr>
        <p:spPr/>
        <p:txBody>
          <a:bodyPr>
            <a:normAutofit lnSpcReduction="10000"/>
          </a:bodyPr>
          <a:lstStyle/>
          <a:p>
            <a:r>
              <a:rPr lang="en-AU" altLang="en-US" dirty="0" smtClean="0"/>
              <a:t>Simplified HTML document traversing</a:t>
            </a:r>
          </a:p>
          <a:p>
            <a:pPr lvl="1"/>
            <a:r>
              <a:rPr lang="en-AU" altLang="en-US" sz="2400" dirty="0" smtClean="0"/>
              <a:t>$("#id) vs </a:t>
            </a:r>
            <a:r>
              <a:rPr lang="en-AU" altLang="en-US" sz="2400" dirty="0" err="1" smtClean="0"/>
              <a:t>document.getElementByID</a:t>
            </a:r>
            <a:r>
              <a:rPr lang="en-AU" altLang="en-US" sz="2400" dirty="0" smtClean="0"/>
              <a:t>("id")</a:t>
            </a:r>
          </a:p>
          <a:p>
            <a:pPr lvl="1"/>
            <a:endParaRPr lang="en-AU" altLang="en-US" sz="2400" dirty="0" smtClean="0"/>
          </a:p>
          <a:p>
            <a:r>
              <a:rPr lang="en-AU" altLang="en-US" dirty="0" smtClean="0"/>
              <a:t>Common event handling for all browsers</a:t>
            </a:r>
          </a:p>
          <a:p>
            <a:pPr lvl="1"/>
            <a:r>
              <a:rPr lang="en-AU" altLang="en-US" sz="2400" dirty="0" err="1" smtClean="0"/>
              <a:t>button.on</a:t>
            </a:r>
            <a:r>
              <a:rPr lang="en-AU" altLang="en-US" sz="2400" dirty="0" smtClean="0"/>
              <a:t>("click", </a:t>
            </a:r>
            <a:r>
              <a:rPr lang="en-AU" altLang="en-US" sz="2400" dirty="0" err="1" smtClean="0"/>
              <a:t>toggleContent</a:t>
            </a:r>
            <a:r>
              <a:rPr lang="en-AU" altLang="en-US" sz="2400" dirty="0" smtClean="0"/>
              <a:t>) vs </a:t>
            </a:r>
          </a:p>
          <a:p>
            <a:pPr lvl="1"/>
            <a:r>
              <a:rPr lang="en-AU" altLang="en-US" sz="2400" dirty="0" err="1" smtClean="0"/>
              <a:t>button.addEventListener</a:t>
            </a:r>
            <a:r>
              <a:rPr lang="en-AU" altLang="en-US" sz="2400" dirty="0"/>
              <a:t>("click", </a:t>
            </a:r>
            <a:r>
              <a:rPr lang="en-AU" altLang="en-US" sz="2400" dirty="0" err="1"/>
              <a:t>toggleContent</a:t>
            </a:r>
            <a:r>
              <a:rPr lang="en-AU" altLang="en-US" sz="2400" dirty="0"/>
              <a:t>, false</a:t>
            </a:r>
            <a:r>
              <a:rPr lang="en-AU" altLang="en-US" sz="2400" dirty="0" smtClean="0"/>
              <a:t>);</a:t>
            </a:r>
          </a:p>
          <a:p>
            <a:pPr lvl="1"/>
            <a:endParaRPr lang="en-AU" altLang="en-US" sz="2400" dirty="0" smtClean="0"/>
          </a:p>
          <a:p>
            <a:r>
              <a:rPr lang="en-AU" altLang="en-US" dirty="0" smtClean="0"/>
              <a:t>Easy animation</a:t>
            </a:r>
          </a:p>
          <a:p>
            <a:r>
              <a:rPr lang="en-AU" altLang="en-US" dirty="0" smtClean="0"/>
              <a:t>Common Ajax interactions for all browsers</a:t>
            </a:r>
          </a:p>
          <a:p>
            <a:endParaRPr lang="en-AU" altLang="en-US" dirty="0" smtClean="0"/>
          </a:p>
        </p:txBody>
      </p:sp>
      <p:sp>
        <p:nvSpPr>
          <p:cNvPr id="5" name="TextBox 4"/>
          <p:cNvSpPr txBox="1"/>
          <p:nvPr/>
        </p:nvSpPr>
        <p:spPr>
          <a:xfrm>
            <a:off x="0" y="5872114"/>
            <a:ext cx="10550324"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400" dirty="0" smtClean="0"/>
              <a:t>For a </a:t>
            </a:r>
            <a:r>
              <a:rPr lang="en-AU" sz="2400" dirty="0"/>
              <a:t>comprehensive </a:t>
            </a:r>
            <a:r>
              <a:rPr lang="en-AU" sz="2400" dirty="0" smtClean="0"/>
              <a:t>tutorial example </a:t>
            </a:r>
            <a:r>
              <a:rPr lang="en-AU" sz="2400" dirty="0"/>
              <a:t>see: </a:t>
            </a:r>
            <a:r>
              <a:rPr lang="en-AU" sz="2400" dirty="0">
                <a:hlinkClick r:id="rId2"/>
              </a:rPr>
              <a:t>http://ejohn.org/apps/workshop/intro</a:t>
            </a:r>
            <a:r>
              <a:rPr lang="en-AU" sz="2400" dirty="0" smtClean="0">
                <a:hlinkClick r:id="rId2"/>
              </a:rPr>
              <a:t>/</a:t>
            </a:r>
            <a:r>
              <a:rPr lang="en-AU" sz="2400" dirty="0" smtClean="0"/>
              <a:t> </a:t>
            </a:r>
            <a:endParaRPr lang="en-AU" sz="2400" dirty="0"/>
          </a:p>
        </p:txBody>
      </p:sp>
    </p:spTree>
    <p:extLst>
      <p:ext uri="{BB962C8B-B14F-4D97-AF65-F5344CB8AC3E}">
        <p14:creationId xmlns:p14="http://schemas.microsoft.com/office/powerpoint/2010/main" val="893355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JQuery Vs JavaScript</a:t>
            </a:r>
            <a:endParaRPr lang="en-AU" dirty="0"/>
          </a:p>
        </p:txBody>
      </p:sp>
      <p:sp>
        <p:nvSpPr>
          <p:cNvPr id="3" name="Content Placeholder 2"/>
          <p:cNvSpPr>
            <a:spLocks noGrp="1"/>
          </p:cNvSpPr>
          <p:nvPr>
            <p:ph idx="1"/>
          </p:nvPr>
        </p:nvSpPr>
        <p:spPr/>
        <p:txBody>
          <a:bodyPr/>
          <a:lstStyle/>
          <a:p>
            <a:r>
              <a:rPr lang="en-AU" dirty="0" smtClean="0"/>
              <a:t>Using the JavaScript </a:t>
            </a:r>
            <a:r>
              <a:rPr lang="en-AU" dirty="0" err="1" smtClean="0"/>
              <a:t>querySelector</a:t>
            </a:r>
            <a:r>
              <a:rPr lang="en-AU" dirty="0" smtClean="0"/>
              <a:t> and </a:t>
            </a:r>
            <a:r>
              <a:rPr lang="en-AU" dirty="0" err="1" smtClean="0"/>
              <a:t>querySelectAll</a:t>
            </a:r>
            <a:r>
              <a:rPr lang="en-AU" dirty="0" smtClean="0"/>
              <a:t> will only manipulate objects on a single item basis (using item(0)..)</a:t>
            </a:r>
          </a:p>
          <a:p>
            <a:r>
              <a:rPr lang="en-AU" dirty="0" smtClean="0"/>
              <a:t>JQuery enables multiple items to be modified at once</a:t>
            </a:r>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37</a:t>
            </a:fld>
            <a:endParaRPr lang="en-AU"/>
          </a:p>
        </p:txBody>
      </p:sp>
      <p:sp>
        <p:nvSpPr>
          <p:cNvPr id="5" name="TextBox 4"/>
          <p:cNvSpPr txBox="1"/>
          <p:nvPr/>
        </p:nvSpPr>
        <p:spPr>
          <a:xfrm>
            <a:off x="1123950" y="3690686"/>
            <a:ext cx="9584675" cy="120032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400" dirty="0">
                <a:solidFill>
                  <a:srgbClr val="000000"/>
                </a:solidFill>
                <a:highlight>
                  <a:srgbClr val="FFFFFF"/>
                </a:highlight>
                <a:latin typeface="Consolas" panose="020B0609020204030204" pitchFamily="49" charset="0"/>
              </a:rPr>
              <a:t> $(</a:t>
            </a:r>
            <a:r>
              <a:rPr lang="en-AU" sz="2400" dirty="0">
                <a:solidFill>
                  <a:srgbClr val="A31515"/>
                </a:solidFill>
                <a:highlight>
                  <a:srgbClr val="FFFFFF"/>
                </a:highlight>
                <a:latin typeface="Consolas" panose="020B0609020204030204" pitchFamily="49" charset="0"/>
              </a:rPr>
              <a:t>"div"</a:t>
            </a:r>
            <a:r>
              <a:rPr lang="en-AU" sz="2400" dirty="0">
                <a:solidFill>
                  <a:srgbClr val="000000"/>
                </a:solidFill>
                <a:highlight>
                  <a:srgbClr val="FFFFFF"/>
                </a:highlight>
                <a:latin typeface="Consolas" panose="020B0609020204030204" pitchFamily="49" charset="0"/>
              </a:rPr>
              <a:t>).</a:t>
            </a:r>
            <a:r>
              <a:rPr lang="en-AU" sz="2400" dirty="0" err="1">
                <a:solidFill>
                  <a:srgbClr val="000000"/>
                </a:solidFill>
                <a:highlight>
                  <a:srgbClr val="FFFFFF"/>
                </a:highlight>
                <a:latin typeface="Consolas" panose="020B0609020204030204" pitchFamily="49" charset="0"/>
              </a:rPr>
              <a:t>addClass</a:t>
            </a:r>
            <a:r>
              <a:rPr lang="en-AU" sz="2400" dirty="0">
                <a:solidFill>
                  <a:srgbClr val="000000"/>
                </a:solidFill>
                <a:highlight>
                  <a:srgbClr val="FFFFFF"/>
                </a:highlight>
                <a:latin typeface="Consolas" panose="020B0609020204030204" pitchFamily="49" charset="0"/>
              </a:rPr>
              <a:t>(</a:t>
            </a:r>
            <a:r>
              <a:rPr lang="en-AU" sz="2400" dirty="0">
                <a:solidFill>
                  <a:srgbClr val="A31515"/>
                </a:solidFill>
                <a:highlight>
                  <a:srgbClr val="FFFFFF"/>
                </a:highlight>
                <a:latin typeface="Consolas" panose="020B0609020204030204" pitchFamily="49" charset="0"/>
              </a:rPr>
              <a:t>"selected</a:t>
            </a:r>
            <a:r>
              <a:rPr lang="en-AU" sz="2400" dirty="0" smtClean="0">
                <a:solidFill>
                  <a:srgbClr val="A31515"/>
                </a:solidFill>
                <a:highlight>
                  <a:srgbClr val="FFFFFF"/>
                </a:highlight>
                <a:latin typeface="Consolas" panose="020B0609020204030204" pitchFamily="49" charset="0"/>
              </a:rPr>
              <a:t>"</a:t>
            </a:r>
            <a:r>
              <a:rPr lang="en-AU" sz="2400" dirty="0" smtClean="0">
                <a:solidFill>
                  <a:srgbClr val="000000"/>
                </a:solidFill>
                <a:highlight>
                  <a:srgbClr val="FFFFFF"/>
                </a:highlight>
                <a:latin typeface="Consolas" panose="020B0609020204030204" pitchFamily="49" charset="0"/>
              </a:rPr>
              <a:t>); </a:t>
            </a:r>
            <a:r>
              <a:rPr lang="en-AU" sz="2400" dirty="0" smtClean="0">
                <a:solidFill>
                  <a:srgbClr val="468646"/>
                </a:solidFill>
                <a:highlight>
                  <a:srgbClr val="FFFFFF"/>
                </a:highlight>
                <a:latin typeface="Consolas" panose="020B0609020204030204" pitchFamily="49" charset="0"/>
              </a:rPr>
              <a:t>// change all </a:t>
            </a:r>
            <a:r>
              <a:rPr lang="en-AU" sz="2400" dirty="0" err="1" smtClean="0">
                <a:solidFill>
                  <a:srgbClr val="468646"/>
                </a:solidFill>
                <a:highlight>
                  <a:srgbClr val="FFFFFF"/>
                </a:highlight>
                <a:latin typeface="Consolas" panose="020B0609020204030204" pitchFamily="49" charset="0"/>
              </a:rPr>
              <a:t>divs</a:t>
            </a:r>
            <a:endParaRPr lang="en-AU" sz="2400" dirty="0" smtClean="0">
              <a:solidFill>
                <a:srgbClr val="468646"/>
              </a:solidFill>
              <a:highlight>
                <a:srgbClr val="FFFFFF"/>
              </a:highlight>
              <a:latin typeface="Consolas" panose="020B0609020204030204" pitchFamily="49" charset="0"/>
            </a:endParaRPr>
          </a:p>
          <a:p>
            <a:endParaRPr lang="en-AU" sz="2400" dirty="0">
              <a:solidFill>
                <a:srgbClr val="000000"/>
              </a:solidFill>
              <a:highlight>
                <a:srgbClr val="FFFFFF"/>
              </a:highlight>
              <a:latin typeface="Consolas" panose="020B0609020204030204" pitchFamily="49" charset="0"/>
            </a:endParaRPr>
          </a:p>
          <a:p>
            <a:r>
              <a:rPr lang="en-AU" sz="2400" dirty="0">
                <a:solidFill>
                  <a:srgbClr val="000000"/>
                </a:solidFill>
                <a:highlight>
                  <a:srgbClr val="FFFFFF"/>
                </a:highlight>
                <a:latin typeface="Consolas" panose="020B0609020204030204" pitchFamily="49" charset="0"/>
              </a:rPr>
              <a:t> $(</a:t>
            </a:r>
            <a:r>
              <a:rPr lang="en-AU" sz="2400" dirty="0">
                <a:solidFill>
                  <a:srgbClr val="A31515"/>
                </a:solidFill>
                <a:highlight>
                  <a:srgbClr val="FFFFFF"/>
                </a:highlight>
                <a:latin typeface="Consolas" panose="020B0609020204030204" pitchFamily="49" charset="0"/>
              </a:rPr>
              <a:t>"div</a:t>
            </a:r>
            <a:r>
              <a:rPr lang="en-AU" sz="2400" dirty="0" smtClean="0">
                <a:solidFill>
                  <a:srgbClr val="A31515"/>
                </a:solidFill>
                <a:highlight>
                  <a:srgbClr val="FFFFFF"/>
                </a:highlight>
                <a:latin typeface="Consolas" panose="020B0609020204030204" pitchFamily="49" charset="0"/>
              </a:rPr>
              <a:t>"</a:t>
            </a:r>
            <a:r>
              <a:rPr lang="en-AU" sz="2400" dirty="0" smtClean="0">
                <a:solidFill>
                  <a:srgbClr val="000000"/>
                </a:solidFill>
                <a:highlight>
                  <a:srgbClr val="FFFFFF"/>
                </a:highlight>
                <a:latin typeface="Consolas" panose="020B0609020204030204" pitchFamily="49" charset="0"/>
              </a:rPr>
              <a:t>).get(0).</a:t>
            </a:r>
            <a:r>
              <a:rPr lang="en-AU" sz="2400" dirty="0" err="1" smtClean="0">
                <a:solidFill>
                  <a:srgbClr val="000000"/>
                </a:solidFill>
                <a:highlight>
                  <a:srgbClr val="FFFFFF"/>
                </a:highlight>
                <a:latin typeface="Consolas" panose="020B0609020204030204" pitchFamily="49" charset="0"/>
              </a:rPr>
              <a:t>addClass</a:t>
            </a:r>
            <a:r>
              <a:rPr lang="en-AU" sz="2400" dirty="0">
                <a:solidFill>
                  <a:srgbClr val="000000"/>
                </a:solidFill>
                <a:highlight>
                  <a:srgbClr val="FFFFFF"/>
                </a:highlight>
                <a:latin typeface="Consolas" panose="020B0609020204030204" pitchFamily="49" charset="0"/>
              </a:rPr>
              <a:t>(</a:t>
            </a:r>
            <a:r>
              <a:rPr lang="en-AU" sz="2400" dirty="0">
                <a:solidFill>
                  <a:srgbClr val="A31515"/>
                </a:solidFill>
                <a:highlight>
                  <a:srgbClr val="FFFFFF"/>
                </a:highlight>
                <a:latin typeface="Consolas" panose="020B0609020204030204" pitchFamily="49" charset="0"/>
              </a:rPr>
              <a:t>"selected</a:t>
            </a:r>
            <a:r>
              <a:rPr lang="en-AU" sz="2400" dirty="0" smtClean="0">
                <a:solidFill>
                  <a:srgbClr val="A31515"/>
                </a:solidFill>
                <a:highlight>
                  <a:srgbClr val="FFFFFF"/>
                </a:highlight>
                <a:latin typeface="Consolas" panose="020B0609020204030204" pitchFamily="49" charset="0"/>
              </a:rPr>
              <a:t>"</a:t>
            </a:r>
            <a:r>
              <a:rPr lang="en-AU" sz="2400" dirty="0" smtClean="0">
                <a:solidFill>
                  <a:srgbClr val="000000"/>
                </a:solidFill>
                <a:highlight>
                  <a:srgbClr val="FFFFFF"/>
                </a:highlight>
                <a:latin typeface="Consolas" panose="020B0609020204030204" pitchFamily="49" charset="0"/>
              </a:rPr>
              <a:t>); </a:t>
            </a:r>
            <a:r>
              <a:rPr lang="en-AU" sz="2400" dirty="0" smtClean="0">
                <a:solidFill>
                  <a:srgbClr val="468646"/>
                </a:solidFill>
                <a:highlight>
                  <a:srgbClr val="FFFFFF"/>
                </a:highlight>
                <a:latin typeface="Consolas" panose="020B0609020204030204" pitchFamily="49" charset="0"/>
              </a:rPr>
              <a:t>// change 1</a:t>
            </a:r>
            <a:r>
              <a:rPr lang="en-AU" sz="2400" baseline="30000" dirty="0" smtClean="0">
                <a:solidFill>
                  <a:srgbClr val="468646"/>
                </a:solidFill>
                <a:highlight>
                  <a:srgbClr val="FFFFFF"/>
                </a:highlight>
                <a:latin typeface="Consolas" panose="020B0609020204030204" pitchFamily="49" charset="0"/>
              </a:rPr>
              <a:t>st</a:t>
            </a:r>
            <a:r>
              <a:rPr lang="en-AU" sz="2400" dirty="0" smtClean="0">
                <a:solidFill>
                  <a:srgbClr val="468646"/>
                </a:solidFill>
                <a:highlight>
                  <a:srgbClr val="FFFFFF"/>
                </a:highlight>
                <a:latin typeface="Consolas" panose="020B0609020204030204" pitchFamily="49" charset="0"/>
              </a:rPr>
              <a:t> div</a:t>
            </a:r>
            <a:endParaRPr lang="en-AU" sz="2400" dirty="0">
              <a:solidFill>
                <a:srgbClr val="468646"/>
              </a:solidFill>
            </a:endParaRPr>
          </a:p>
        </p:txBody>
      </p:sp>
    </p:spTree>
    <p:extLst>
      <p:ext uri="{BB962C8B-B14F-4D97-AF65-F5344CB8AC3E}">
        <p14:creationId xmlns:p14="http://schemas.microsoft.com/office/powerpoint/2010/main" val="5336531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JQuery Output</a:t>
            </a:r>
            <a:endParaRPr lang="en-AU" dirty="0"/>
          </a:p>
        </p:txBody>
      </p:sp>
      <p:sp>
        <p:nvSpPr>
          <p:cNvPr id="3" name="Content Placeholder 2"/>
          <p:cNvSpPr>
            <a:spLocks noGrp="1"/>
          </p:cNvSpPr>
          <p:nvPr>
            <p:ph idx="1"/>
          </p:nvPr>
        </p:nvSpPr>
        <p:spPr>
          <a:xfrm>
            <a:off x="482139" y="1340590"/>
            <a:ext cx="11238806" cy="1080877"/>
          </a:xfrm>
        </p:spPr>
        <p:txBody>
          <a:bodyPr>
            <a:normAutofit/>
          </a:bodyPr>
          <a:lstStyle/>
          <a:p>
            <a:r>
              <a:rPr lang="en-AU" sz="2800" dirty="0" smtClean="0"/>
              <a:t>Not only does JQuery locate elements using CSS syntax, it provides clean methods for modifying their attributes</a:t>
            </a:r>
            <a:endParaRPr lang="en-AU" sz="2800" dirty="0"/>
          </a:p>
        </p:txBody>
      </p:sp>
      <p:sp>
        <p:nvSpPr>
          <p:cNvPr id="4" name="Slide Number Placeholder 3"/>
          <p:cNvSpPr>
            <a:spLocks noGrp="1"/>
          </p:cNvSpPr>
          <p:nvPr>
            <p:ph type="sldNum" sz="quarter" idx="12"/>
          </p:nvPr>
        </p:nvSpPr>
        <p:spPr/>
        <p:txBody>
          <a:bodyPr/>
          <a:lstStyle/>
          <a:p>
            <a:fld id="{307B58AD-467E-445B-A40B-5642F1A0DB87}" type="slidenum">
              <a:rPr lang="en-AU" smtClean="0"/>
              <a:t>38</a:t>
            </a:fld>
            <a:endParaRPr lang="en-AU"/>
          </a:p>
        </p:txBody>
      </p:sp>
      <p:sp>
        <p:nvSpPr>
          <p:cNvPr id="5" name="TextBox 4"/>
          <p:cNvSpPr txBox="1"/>
          <p:nvPr/>
        </p:nvSpPr>
        <p:spPr>
          <a:xfrm>
            <a:off x="880533" y="2281082"/>
            <a:ext cx="9918100"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).append(</a:t>
            </a:r>
            <a:r>
              <a:rPr lang="en-AU" sz="2000" dirty="0">
                <a:solidFill>
                  <a:srgbClr val="A31515"/>
                </a:solidFill>
                <a:highlight>
                  <a:srgbClr val="FFFFFF"/>
                </a:highlight>
                <a:latin typeface="Consolas" panose="020B0609020204030204" pitchFamily="49" charset="0"/>
              </a:rPr>
              <a:t>"&lt;</a:t>
            </a:r>
            <a:r>
              <a:rPr lang="en-AU" sz="2000" dirty="0" smtClean="0">
                <a:solidFill>
                  <a:srgbClr val="A31515"/>
                </a:solidFill>
                <a:highlight>
                  <a:srgbClr val="FFFFFF"/>
                </a:highlight>
                <a:latin typeface="Consolas" panose="020B0609020204030204" pitchFamily="49" charset="0"/>
              </a:rPr>
              <a:t>span&gt;This </a:t>
            </a:r>
            <a:r>
              <a:rPr lang="en-AU" sz="2000" dirty="0">
                <a:solidFill>
                  <a:srgbClr val="A31515"/>
                </a:solidFill>
                <a:highlight>
                  <a:srgbClr val="FFFFFF"/>
                </a:highlight>
                <a:latin typeface="Consolas" panose="020B0609020204030204" pitchFamily="49" charset="0"/>
              </a:rPr>
              <a:t>is new text&lt;/span</a:t>
            </a:r>
            <a:r>
              <a:rPr lang="en-AU" sz="2000" dirty="0" smtClean="0">
                <a:solidFill>
                  <a:srgbClr val="A31515"/>
                </a:solidFill>
                <a:highlight>
                  <a:srgbClr val="FFFFFF"/>
                </a:highlight>
                <a:latin typeface="Consolas" panose="020B0609020204030204" pitchFamily="49" charset="0"/>
              </a:rPr>
              <a:t>&gt;"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add element after</a:t>
            </a:r>
            <a:endParaRPr lang="en-AU" sz="2000" dirty="0">
              <a:solidFill>
                <a:srgbClr val="468646"/>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html</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"&lt;span&gt;This is new text&lt;/span</a:t>
            </a:r>
            <a:r>
              <a:rPr lang="en-AU" sz="2000" dirty="0" smtClean="0">
                <a:solidFill>
                  <a:srgbClr val="A31515"/>
                </a:solidFill>
                <a:highlight>
                  <a:srgbClr val="FFFFFF"/>
                </a:highlight>
                <a:latin typeface="Consolas" panose="020B0609020204030204" pitchFamily="49" charset="0"/>
              </a:rPr>
              <a:t>&gt;"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replace inner html</a:t>
            </a:r>
            <a:endParaRPr lang="en-AU" sz="2000" dirty="0">
              <a:solidFill>
                <a:srgbClr val="468646"/>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).text</a:t>
            </a:r>
            <a:r>
              <a:rPr lang="en-AU" sz="2000" dirty="0" smtClean="0">
                <a:solidFill>
                  <a:srgbClr val="000000"/>
                </a:solidFill>
                <a:highlight>
                  <a:srgbClr val="FFFFFF"/>
                </a:highlight>
                <a:latin typeface="Consolas" panose="020B0609020204030204" pitchFamily="49" charset="0"/>
              </a:rPr>
              <a:t>(</a:t>
            </a:r>
            <a:r>
              <a:rPr lang="en-AU" sz="2000" dirty="0" smtClean="0">
                <a:solidFill>
                  <a:srgbClr val="A31515"/>
                </a:solidFill>
                <a:highlight>
                  <a:srgbClr val="FFFFFF"/>
                </a:highlight>
                <a:latin typeface="Consolas" panose="020B0609020204030204" pitchFamily="49" charset="0"/>
              </a:rPr>
              <a:t>"Just plain text"</a:t>
            </a:r>
            <a:r>
              <a:rPr lang="en-AU" sz="2000" dirty="0" smtClean="0">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replace inner html text</a:t>
            </a:r>
          </a:p>
          <a:p>
            <a:endParaRPr lang="en-AU" sz="2000" dirty="0">
              <a:solidFill>
                <a:srgbClr val="A31515"/>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"input[type=text]"</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val</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"Some Text Entered</a:t>
            </a:r>
            <a:r>
              <a:rPr lang="en-AU" sz="2000" dirty="0" smtClean="0">
                <a:solidFill>
                  <a:srgbClr val="A31515"/>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replace value</a:t>
            </a:r>
          </a:p>
          <a:p>
            <a:endParaRPr lang="en-AU" sz="2000" dirty="0" smtClean="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css</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"font-size"</a:t>
            </a:r>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"2em</a:t>
            </a:r>
            <a:r>
              <a:rPr lang="en-AU" sz="2000" dirty="0" smtClean="0">
                <a:solidFill>
                  <a:srgbClr val="A31515"/>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add a CSS style</a:t>
            </a:r>
          </a:p>
          <a:p>
            <a:endParaRPr lang="en-AU" sz="2000" dirty="0" smtClean="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"input [type=text]"</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attr</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a:t>
            </a:r>
            <a:r>
              <a:rPr lang="en-AU" sz="2000" dirty="0" smtClean="0">
                <a:solidFill>
                  <a:srgbClr val="A31515"/>
                </a:solidFill>
                <a:highlight>
                  <a:srgbClr val="FFFFFF"/>
                </a:highlight>
                <a:latin typeface="Consolas" panose="020B0609020204030204" pitchFamily="49" charset="0"/>
              </a:rPr>
              <a:t>required", ""</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add a new attribute</a:t>
            </a:r>
            <a:endParaRPr lang="en-AU" sz="2000" dirty="0">
              <a:solidFill>
                <a:srgbClr val="468646"/>
              </a:solidFill>
            </a:endParaRPr>
          </a:p>
        </p:txBody>
      </p:sp>
      <p:sp>
        <p:nvSpPr>
          <p:cNvPr id="6" name="Content Placeholder 2"/>
          <p:cNvSpPr txBox="1">
            <a:spLocks/>
          </p:cNvSpPr>
          <p:nvPr/>
        </p:nvSpPr>
        <p:spPr>
          <a:xfrm>
            <a:off x="482139" y="5322413"/>
            <a:ext cx="11238806" cy="1080877"/>
          </a:xfrm>
          <a:prstGeom prst="rect">
            <a:avLst/>
          </a:prstGeom>
        </p:spPr>
        <p:txBody>
          <a:bodyPr vert="horz" lIns="72000" tIns="45720" rIns="0" bIns="45720" rtlCol="0">
            <a:normAutofit/>
          </a:bodyPr>
          <a:lstStyle>
            <a:lvl1pPr marL="360000" indent="-3600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lang="en-US" sz="3200" kern="1200" dirty="0" smtClean="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lang="en-US" sz="2800" i="0" kern="1200" dirty="0" smtClean="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dirty="0" smtClean="0"/>
              <a:t>To get values, just leave the replacement value blank</a:t>
            </a:r>
            <a:endParaRPr lang="en-AU" sz="2400" dirty="0"/>
          </a:p>
        </p:txBody>
      </p:sp>
      <p:sp>
        <p:nvSpPr>
          <p:cNvPr id="7" name="TextBox 6"/>
          <p:cNvSpPr txBox="1"/>
          <p:nvPr/>
        </p:nvSpPr>
        <p:spPr>
          <a:xfrm>
            <a:off x="999066" y="5791032"/>
            <a:ext cx="385233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000" dirty="0" err="1" smtClean="0">
                <a:solidFill>
                  <a:srgbClr val="0070C0"/>
                </a:solidFill>
                <a:highlight>
                  <a:srgbClr val="FFFFFF"/>
                </a:highlight>
                <a:latin typeface="Consolas" panose="020B0609020204030204" pitchFamily="49" charset="0"/>
              </a:rPr>
              <a:t>var</a:t>
            </a:r>
            <a:r>
              <a:rPr lang="en-AU" sz="2000" dirty="0" smtClean="0">
                <a:solidFill>
                  <a:srgbClr val="0070C0"/>
                </a:solidFill>
                <a:highlight>
                  <a:srgbClr val="FFFFFF"/>
                </a:highlight>
                <a:latin typeface="Consolas" panose="020B0609020204030204" pitchFamily="49" charset="0"/>
              </a:rPr>
              <a:t> </a:t>
            </a:r>
            <a:r>
              <a:rPr lang="en-AU" sz="2000" dirty="0" smtClean="0">
                <a:solidFill>
                  <a:srgbClr val="000000"/>
                </a:solidFill>
                <a:highlight>
                  <a:srgbClr val="FFFFFF"/>
                </a:highlight>
                <a:latin typeface="Consolas" panose="020B0609020204030204" pitchFamily="49" charset="0"/>
              </a:rPr>
              <a:t>text = $(</a:t>
            </a:r>
            <a:r>
              <a:rPr lang="en-AU" sz="2000" dirty="0" smtClean="0">
                <a:solidFill>
                  <a:srgbClr val="A31515"/>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html();</a:t>
            </a:r>
            <a:endParaRPr lang="en-AU" dirty="0"/>
          </a:p>
        </p:txBody>
      </p:sp>
    </p:spTree>
    <p:extLst>
      <p:ext uri="{BB962C8B-B14F-4D97-AF65-F5344CB8AC3E}">
        <p14:creationId xmlns:p14="http://schemas.microsoft.com/office/powerpoint/2010/main" val="9503486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JQuery Selectors</a:t>
            </a:r>
            <a:endParaRPr lang="en-AU" dirty="0"/>
          </a:p>
        </p:txBody>
      </p:sp>
      <p:sp>
        <p:nvSpPr>
          <p:cNvPr id="3" name="Content Placeholder 2"/>
          <p:cNvSpPr>
            <a:spLocks noGrp="1"/>
          </p:cNvSpPr>
          <p:nvPr>
            <p:ph idx="1"/>
          </p:nvPr>
        </p:nvSpPr>
        <p:spPr>
          <a:xfrm>
            <a:off x="482139" y="1340590"/>
            <a:ext cx="11238806" cy="1080877"/>
          </a:xfrm>
        </p:spPr>
        <p:txBody>
          <a:bodyPr>
            <a:normAutofit/>
          </a:bodyPr>
          <a:lstStyle/>
          <a:p>
            <a:r>
              <a:rPr lang="en-AU" sz="2800" dirty="0" smtClean="0"/>
              <a:t>JQuery selectors use CSS </a:t>
            </a:r>
            <a:r>
              <a:rPr lang="en-AU" sz="2800" dirty="0" err="1" smtClean="0"/>
              <a:t>styntax</a:t>
            </a:r>
            <a:endParaRPr lang="en-AU" sz="2800" dirty="0"/>
          </a:p>
        </p:txBody>
      </p:sp>
      <p:sp>
        <p:nvSpPr>
          <p:cNvPr id="4" name="Slide Number Placeholder 3"/>
          <p:cNvSpPr>
            <a:spLocks noGrp="1"/>
          </p:cNvSpPr>
          <p:nvPr>
            <p:ph type="sldNum" sz="quarter" idx="12"/>
          </p:nvPr>
        </p:nvSpPr>
        <p:spPr/>
        <p:txBody>
          <a:bodyPr/>
          <a:lstStyle/>
          <a:p>
            <a:fld id="{307B58AD-467E-445B-A40B-5642F1A0DB87}" type="slidenum">
              <a:rPr lang="en-AU" smtClean="0"/>
              <a:t>39</a:t>
            </a:fld>
            <a:endParaRPr lang="en-AU"/>
          </a:p>
        </p:txBody>
      </p:sp>
      <p:sp>
        <p:nvSpPr>
          <p:cNvPr id="5" name="TextBox 4"/>
          <p:cNvSpPr txBox="1"/>
          <p:nvPr/>
        </p:nvSpPr>
        <p:spPr>
          <a:xfrm>
            <a:off x="880533" y="2281082"/>
            <a:ext cx="9918100"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).append(</a:t>
            </a:r>
            <a:r>
              <a:rPr lang="en-AU" sz="2000" dirty="0">
                <a:solidFill>
                  <a:srgbClr val="A31515"/>
                </a:solidFill>
                <a:highlight>
                  <a:srgbClr val="FFFFFF"/>
                </a:highlight>
                <a:latin typeface="Consolas" panose="020B0609020204030204" pitchFamily="49" charset="0"/>
              </a:rPr>
              <a:t>"&lt;</a:t>
            </a:r>
            <a:r>
              <a:rPr lang="en-AU" sz="2000" dirty="0" smtClean="0">
                <a:solidFill>
                  <a:srgbClr val="A31515"/>
                </a:solidFill>
                <a:highlight>
                  <a:srgbClr val="FFFFFF"/>
                </a:highlight>
                <a:latin typeface="Consolas" panose="020B0609020204030204" pitchFamily="49" charset="0"/>
              </a:rPr>
              <a:t>span&gt;This </a:t>
            </a:r>
            <a:r>
              <a:rPr lang="en-AU" sz="2000" dirty="0">
                <a:solidFill>
                  <a:srgbClr val="A31515"/>
                </a:solidFill>
                <a:highlight>
                  <a:srgbClr val="FFFFFF"/>
                </a:highlight>
                <a:latin typeface="Consolas" panose="020B0609020204030204" pitchFamily="49" charset="0"/>
              </a:rPr>
              <a:t>is new text&lt;/span</a:t>
            </a:r>
            <a:r>
              <a:rPr lang="en-AU" sz="2000" dirty="0" smtClean="0">
                <a:solidFill>
                  <a:srgbClr val="A31515"/>
                </a:solidFill>
                <a:highlight>
                  <a:srgbClr val="FFFFFF"/>
                </a:highlight>
                <a:latin typeface="Consolas" panose="020B0609020204030204" pitchFamily="49" charset="0"/>
              </a:rPr>
              <a:t>&gt;"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add element after</a:t>
            </a:r>
            <a:endParaRPr lang="en-AU" sz="2000" dirty="0">
              <a:solidFill>
                <a:srgbClr val="468646"/>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html</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"&lt;span&gt;This is new text&lt;/span</a:t>
            </a:r>
            <a:r>
              <a:rPr lang="en-AU" sz="2000" dirty="0" smtClean="0">
                <a:solidFill>
                  <a:srgbClr val="A31515"/>
                </a:solidFill>
                <a:highlight>
                  <a:srgbClr val="FFFFFF"/>
                </a:highlight>
                <a:latin typeface="Consolas" panose="020B0609020204030204" pitchFamily="49" charset="0"/>
              </a:rPr>
              <a:t>&gt;"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replace inner html</a:t>
            </a:r>
            <a:endParaRPr lang="en-AU" sz="2000" dirty="0">
              <a:solidFill>
                <a:srgbClr val="468646"/>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).text</a:t>
            </a:r>
            <a:r>
              <a:rPr lang="en-AU" sz="2000" dirty="0" smtClean="0">
                <a:solidFill>
                  <a:srgbClr val="000000"/>
                </a:solidFill>
                <a:highlight>
                  <a:srgbClr val="FFFFFF"/>
                </a:highlight>
                <a:latin typeface="Consolas" panose="020B0609020204030204" pitchFamily="49" charset="0"/>
              </a:rPr>
              <a:t>(</a:t>
            </a:r>
            <a:r>
              <a:rPr lang="en-AU" sz="2000" dirty="0" smtClean="0">
                <a:solidFill>
                  <a:srgbClr val="A31515"/>
                </a:solidFill>
                <a:highlight>
                  <a:srgbClr val="FFFFFF"/>
                </a:highlight>
                <a:latin typeface="Consolas" panose="020B0609020204030204" pitchFamily="49" charset="0"/>
              </a:rPr>
              <a:t>"Just plain text"</a:t>
            </a:r>
            <a:r>
              <a:rPr lang="en-AU" sz="2000" dirty="0" smtClean="0">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replace inner html text</a:t>
            </a:r>
          </a:p>
          <a:p>
            <a:endParaRPr lang="en-AU" sz="2000" dirty="0">
              <a:solidFill>
                <a:srgbClr val="A31515"/>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"input[type=text]"</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val</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"Some Text Entered</a:t>
            </a:r>
            <a:r>
              <a:rPr lang="en-AU" sz="2000" dirty="0" smtClean="0">
                <a:solidFill>
                  <a:srgbClr val="A31515"/>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replace value</a:t>
            </a:r>
          </a:p>
          <a:p>
            <a:endParaRPr lang="en-AU" sz="2000" dirty="0" smtClean="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css</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"font-size"</a:t>
            </a:r>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"2em</a:t>
            </a:r>
            <a:r>
              <a:rPr lang="en-AU" sz="2000" dirty="0" smtClean="0">
                <a:solidFill>
                  <a:srgbClr val="A31515"/>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add a CSS style</a:t>
            </a:r>
          </a:p>
          <a:p>
            <a:endParaRPr lang="en-AU" sz="2000" dirty="0" smtClean="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"input [type=text]"</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attr</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a:t>
            </a:r>
            <a:r>
              <a:rPr lang="en-AU" sz="2000" dirty="0" smtClean="0">
                <a:solidFill>
                  <a:srgbClr val="A31515"/>
                </a:solidFill>
                <a:highlight>
                  <a:srgbClr val="FFFFFF"/>
                </a:highlight>
                <a:latin typeface="Consolas" panose="020B0609020204030204" pitchFamily="49" charset="0"/>
              </a:rPr>
              <a:t>required", ""</a:t>
            </a:r>
            <a:r>
              <a:rPr lang="en-AU" sz="2000" dirty="0" smtClean="0">
                <a:solidFill>
                  <a:srgbClr val="000000"/>
                </a:solidFill>
                <a:highlight>
                  <a:srgbClr val="FFFFFF"/>
                </a:highlight>
                <a:latin typeface="Consolas" panose="020B0609020204030204" pitchFamily="49" charset="0"/>
              </a:rPr>
              <a:t>); </a:t>
            </a:r>
            <a:r>
              <a:rPr lang="en-AU" sz="2000" dirty="0" smtClean="0">
                <a:solidFill>
                  <a:srgbClr val="468646"/>
                </a:solidFill>
                <a:highlight>
                  <a:srgbClr val="FFFFFF"/>
                </a:highlight>
                <a:latin typeface="Consolas" panose="020B0609020204030204" pitchFamily="49" charset="0"/>
              </a:rPr>
              <a:t>// add a new attribute</a:t>
            </a:r>
            <a:endParaRPr lang="en-AU" sz="2000" dirty="0">
              <a:solidFill>
                <a:srgbClr val="468646"/>
              </a:solidFill>
            </a:endParaRPr>
          </a:p>
        </p:txBody>
      </p:sp>
      <p:sp>
        <p:nvSpPr>
          <p:cNvPr id="6" name="Content Placeholder 2"/>
          <p:cNvSpPr txBox="1">
            <a:spLocks/>
          </p:cNvSpPr>
          <p:nvPr/>
        </p:nvSpPr>
        <p:spPr>
          <a:xfrm>
            <a:off x="482139" y="5322413"/>
            <a:ext cx="11238806" cy="1080877"/>
          </a:xfrm>
          <a:prstGeom prst="rect">
            <a:avLst/>
          </a:prstGeom>
        </p:spPr>
        <p:txBody>
          <a:bodyPr vert="horz" lIns="72000" tIns="45720" rIns="0" bIns="45720" rtlCol="0">
            <a:normAutofit/>
          </a:bodyPr>
          <a:lstStyle>
            <a:lvl1pPr marL="360000" indent="-3600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lang="en-US" sz="3200" kern="1200" dirty="0" smtClean="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lang="en-US" sz="2800" i="0" kern="1200" dirty="0" smtClean="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dirty="0" smtClean="0"/>
              <a:t>To get values, just leave the replacement value blank</a:t>
            </a:r>
            <a:endParaRPr lang="en-AU" sz="2400" dirty="0"/>
          </a:p>
        </p:txBody>
      </p:sp>
      <p:sp>
        <p:nvSpPr>
          <p:cNvPr id="7" name="TextBox 6"/>
          <p:cNvSpPr txBox="1"/>
          <p:nvPr/>
        </p:nvSpPr>
        <p:spPr>
          <a:xfrm>
            <a:off x="999066" y="5791032"/>
            <a:ext cx="385233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000" dirty="0" err="1" smtClean="0">
                <a:solidFill>
                  <a:srgbClr val="0070C0"/>
                </a:solidFill>
                <a:highlight>
                  <a:srgbClr val="FFFFFF"/>
                </a:highlight>
                <a:latin typeface="Consolas" panose="020B0609020204030204" pitchFamily="49" charset="0"/>
              </a:rPr>
              <a:t>var</a:t>
            </a:r>
            <a:r>
              <a:rPr lang="en-AU" sz="2000" dirty="0" smtClean="0">
                <a:solidFill>
                  <a:srgbClr val="0070C0"/>
                </a:solidFill>
                <a:highlight>
                  <a:srgbClr val="FFFFFF"/>
                </a:highlight>
                <a:latin typeface="Consolas" panose="020B0609020204030204" pitchFamily="49" charset="0"/>
              </a:rPr>
              <a:t> </a:t>
            </a:r>
            <a:r>
              <a:rPr lang="en-AU" sz="2000" dirty="0" smtClean="0">
                <a:solidFill>
                  <a:srgbClr val="000000"/>
                </a:solidFill>
                <a:highlight>
                  <a:srgbClr val="FFFFFF"/>
                </a:highlight>
                <a:latin typeface="Consolas" panose="020B0609020204030204" pitchFamily="49" charset="0"/>
              </a:rPr>
              <a:t>text = $(</a:t>
            </a:r>
            <a:r>
              <a:rPr lang="en-AU" sz="2000" dirty="0" smtClean="0">
                <a:solidFill>
                  <a:srgbClr val="A31515"/>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html();</a:t>
            </a:r>
            <a:endParaRPr lang="en-AU" dirty="0"/>
          </a:p>
        </p:txBody>
      </p:sp>
    </p:spTree>
    <p:extLst>
      <p:ext uri="{BB962C8B-B14F-4D97-AF65-F5344CB8AC3E}">
        <p14:creationId xmlns:p14="http://schemas.microsoft.com/office/powerpoint/2010/main" val="1952018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Overview</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JavaScript is a dynamic scripting language used to change HTML elements on a page or respond to events in a browser</a:t>
            </a:r>
          </a:p>
          <a:p>
            <a:r>
              <a:rPr lang="en-AU" dirty="0" smtClean="0"/>
              <a:t>It is more commonly used through a library that helps provide advanced functionality and ease-of-use</a:t>
            </a:r>
          </a:p>
          <a:p>
            <a:pPr lvl="1"/>
            <a:r>
              <a:rPr lang="en-AU" dirty="0" smtClean="0"/>
              <a:t>JQuery, AngularJS, D3, Prototype, React. . .</a:t>
            </a:r>
          </a:p>
          <a:p>
            <a:pPr lvl="1"/>
            <a:endParaRPr lang="en-AU" dirty="0"/>
          </a:p>
          <a:p>
            <a:pPr lvl="1"/>
            <a:r>
              <a:rPr lang="en-AU" dirty="0" smtClean="0"/>
              <a:t>JavaScript is </a:t>
            </a:r>
            <a:r>
              <a:rPr lang="en-AU" b="1" dirty="0" smtClean="0"/>
              <a:t>case sensitive</a:t>
            </a:r>
            <a:endParaRPr lang="en-AU" dirty="0" smtClean="0"/>
          </a:p>
          <a:p>
            <a:pPr lvl="1"/>
            <a:r>
              <a:rPr lang="en-AU" dirty="0" smtClean="0"/>
              <a:t>JavaScript ignores </a:t>
            </a:r>
            <a:r>
              <a:rPr lang="en-AU" b="1" dirty="0" smtClean="0"/>
              <a:t>excessive white space</a:t>
            </a:r>
            <a:endParaRPr lang="en-AU" dirty="0" smtClean="0"/>
          </a:p>
          <a:p>
            <a:pPr lvl="1"/>
            <a:r>
              <a:rPr lang="en-AU" dirty="0" smtClean="0"/>
              <a:t>Statements </a:t>
            </a:r>
            <a:r>
              <a:rPr lang="en-AU" u="sng" dirty="0" smtClean="0"/>
              <a:t>should</a:t>
            </a:r>
            <a:r>
              <a:rPr lang="en-AU" dirty="0" smtClean="0"/>
              <a:t> be ended with a </a:t>
            </a:r>
            <a:r>
              <a:rPr lang="en-AU" b="1" dirty="0" smtClean="0"/>
              <a:t>semicolon ;</a:t>
            </a:r>
            <a:endParaRPr lang="en-AU" dirty="0" smtClean="0"/>
          </a:p>
          <a:p>
            <a:pPr lvl="1"/>
            <a:r>
              <a:rPr lang="en-AU" dirty="0" smtClean="0"/>
              <a:t>It is included in all browsers</a:t>
            </a:r>
          </a:p>
        </p:txBody>
      </p:sp>
      <p:sp>
        <p:nvSpPr>
          <p:cNvPr id="4" name="Slide Number Placeholder 3"/>
          <p:cNvSpPr>
            <a:spLocks noGrp="1"/>
          </p:cNvSpPr>
          <p:nvPr>
            <p:ph type="sldNum" sz="quarter" idx="12"/>
          </p:nvPr>
        </p:nvSpPr>
        <p:spPr/>
        <p:txBody>
          <a:bodyPr/>
          <a:lstStyle/>
          <a:p>
            <a:fld id="{307B58AD-467E-445B-A40B-5642F1A0DB87}" type="slidenum">
              <a:rPr lang="en-AU" smtClean="0"/>
              <a:t>4</a:t>
            </a:fld>
            <a:endParaRPr lang="en-AU"/>
          </a:p>
        </p:txBody>
      </p:sp>
    </p:spTree>
    <p:extLst>
      <p:ext uri="{BB962C8B-B14F-4D97-AF65-F5344CB8AC3E}">
        <p14:creationId xmlns:p14="http://schemas.microsoft.com/office/powerpoint/2010/main" val="34374426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JQuery Event Listeners vs Delegates</a:t>
            </a:r>
            <a:endParaRPr lang="en-AU" dirty="0"/>
          </a:p>
        </p:txBody>
      </p:sp>
      <p:sp>
        <p:nvSpPr>
          <p:cNvPr id="3" name="Content Placeholder 2"/>
          <p:cNvSpPr>
            <a:spLocks noGrp="1"/>
          </p:cNvSpPr>
          <p:nvPr>
            <p:ph idx="1"/>
          </p:nvPr>
        </p:nvSpPr>
        <p:spPr/>
        <p:txBody>
          <a:bodyPr/>
          <a:lstStyle/>
          <a:p>
            <a:r>
              <a:rPr lang="en-AU" dirty="0" smtClean="0"/>
              <a:t>JavaScript does not handle adding listeners to dynamically added elements </a:t>
            </a:r>
            <a:r>
              <a:rPr lang="en-AU" dirty="0"/>
              <a:t>very well </a:t>
            </a:r>
            <a:r>
              <a:rPr lang="en-AU" sz="2400" dirty="0"/>
              <a:t>(see </a:t>
            </a:r>
            <a:r>
              <a:rPr lang="en-AU" sz="2400" dirty="0">
                <a:hlinkClick r:id="rId2"/>
              </a:rPr>
              <a:t>http://jsfiddle.net/founddrama/ggMUn</a:t>
            </a:r>
            <a:r>
              <a:rPr lang="en-AU" sz="2400" dirty="0" smtClean="0">
                <a:hlinkClick r:id="rId2"/>
              </a:rPr>
              <a:t>/</a:t>
            </a:r>
            <a:r>
              <a:rPr lang="en-AU" sz="2400" dirty="0" smtClean="0"/>
              <a:t>)</a:t>
            </a:r>
          </a:p>
          <a:p>
            <a:r>
              <a:rPr lang="en-AU" dirty="0" smtClean="0"/>
              <a:t>JQuery handles adding events to existing and dynamic elements nicely</a:t>
            </a:r>
          </a:p>
          <a:p>
            <a:pPr lvl="1"/>
            <a:r>
              <a:rPr lang="en-AU" dirty="0" smtClean="0"/>
              <a:t>Listeners only work if the element was on the page when it loaded</a:t>
            </a:r>
          </a:p>
          <a:p>
            <a:pPr lvl="1"/>
            <a:r>
              <a:rPr lang="en-AU" dirty="0" smtClean="0"/>
              <a:t>Delegations work for </a:t>
            </a:r>
            <a:r>
              <a:rPr lang="en-AU" b="1" dirty="0" smtClean="0"/>
              <a:t>all elements</a:t>
            </a:r>
            <a:r>
              <a:rPr lang="en-AU" dirty="0" smtClean="0"/>
              <a:t> even if they were added </a:t>
            </a:r>
            <a:r>
              <a:rPr lang="en-AU" b="1" dirty="0" smtClean="0"/>
              <a:t>dynamically</a:t>
            </a:r>
            <a:r>
              <a:rPr lang="en-AU" dirty="0" smtClean="0"/>
              <a:t> </a:t>
            </a:r>
            <a:r>
              <a:rPr lang="en-AU" b="1" dirty="0" smtClean="0"/>
              <a:t>after the page was loaded</a:t>
            </a:r>
            <a:endParaRPr lang="en-AU" dirty="0" smtClean="0"/>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40</a:t>
            </a:fld>
            <a:endParaRPr lang="en-AU"/>
          </a:p>
        </p:txBody>
      </p:sp>
      <p:sp>
        <p:nvSpPr>
          <p:cNvPr id="5" name="TextBox 4"/>
          <p:cNvSpPr txBox="1"/>
          <p:nvPr/>
        </p:nvSpPr>
        <p:spPr>
          <a:xfrm>
            <a:off x="0" y="6488668"/>
            <a:ext cx="495981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t>https://learn.jquery.com/events/event-delegation/</a:t>
            </a:r>
          </a:p>
        </p:txBody>
      </p:sp>
    </p:spTree>
    <p:extLst>
      <p:ext uri="{BB962C8B-B14F-4D97-AF65-F5344CB8AC3E}">
        <p14:creationId xmlns:p14="http://schemas.microsoft.com/office/powerpoint/2010/main" val="8267892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JQuery Event Listeners vs Delegates</a:t>
            </a:r>
          </a:p>
        </p:txBody>
      </p:sp>
      <p:sp>
        <p:nvSpPr>
          <p:cNvPr id="4" name="Slide Number Placeholder 3"/>
          <p:cNvSpPr>
            <a:spLocks noGrp="1"/>
          </p:cNvSpPr>
          <p:nvPr>
            <p:ph type="sldNum" sz="quarter" idx="12"/>
          </p:nvPr>
        </p:nvSpPr>
        <p:spPr/>
        <p:txBody>
          <a:bodyPr/>
          <a:lstStyle/>
          <a:p>
            <a:fld id="{307B58AD-467E-445B-A40B-5642F1A0DB87}" type="slidenum">
              <a:rPr lang="en-AU" smtClean="0"/>
              <a:t>41</a:t>
            </a:fld>
            <a:endParaRPr lang="en-AU"/>
          </a:p>
        </p:txBody>
      </p:sp>
      <p:sp>
        <p:nvSpPr>
          <p:cNvPr id="5" name="TextBox 4"/>
          <p:cNvSpPr txBox="1"/>
          <p:nvPr/>
        </p:nvSpPr>
        <p:spPr>
          <a:xfrm>
            <a:off x="482139" y="1225689"/>
            <a:ext cx="9542394" cy="56323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AU" dirty="0">
                <a:solidFill>
                  <a:srgbClr val="0000FF"/>
                </a:solidFill>
                <a:highlight>
                  <a:srgbClr val="FFFFFF"/>
                </a:highlight>
                <a:latin typeface="Consolas" panose="020B0609020204030204" pitchFamily="49" charset="0"/>
              </a:rPr>
              <a:t>&lt;</a:t>
            </a:r>
            <a:r>
              <a:rPr lang="en-AU" dirty="0" err="1">
                <a:solidFill>
                  <a:srgbClr val="800000"/>
                </a:solidFill>
                <a:highlight>
                  <a:srgbClr val="FFFFFF"/>
                </a:highlight>
                <a:latin typeface="Consolas" panose="020B0609020204030204" pitchFamily="49" charset="0"/>
              </a:rPr>
              <a:t>ul</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FF"/>
                </a:solidFill>
                <a:highlight>
                  <a:srgbClr val="FFFFFF"/>
                </a:highlight>
                <a:latin typeface="Consolas" panose="020B0609020204030204" pitchFamily="49" charset="0"/>
              </a:rPr>
              <a:t> </a:t>
            </a:r>
            <a:r>
              <a:rPr lang="en-AU" dirty="0" smtClean="0">
                <a:solidFill>
                  <a:srgbClr val="0000FF"/>
                </a:solidFill>
                <a:highlight>
                  <a:srgbClr val="FFFFFF"/>
                </a:highlight>
                <a:latin typeface="Consolas" panose="020B0609020204030204" pitchFamily="49" charset="0"/>
              </a:rPr>
              <a:t>   &lt;</a:t>
            </a:r>
            <a:r>
              <a:rPr lang="en-AU" dirty="0">
                <a:solidFill>
                  <a:srgbClr val="800000"/>
                </a:solidFill>
                <a:highlight>
                  <a:srgbClr val="FFFFFF"/>
                </a:highlight>
                <a:latin typeface="Consolas" panose="020B0609020204030204" pitchFamily="49" charset="0"/>
              </a:rPr>
              <a:t>li</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Item 1</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li</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    </a:t>
            </a:r>
            <a:r>
              <a:rPr lang="en-AU" dirty="0" smtClean="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li</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Item 2</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li</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smtClean="0">
                <a:solidFill>
                  <a:srgbClr val="0000FF"/>
                </a:solidFill>
                <a:highlight>
                  <a:srgbClr val="FFFFFF"/>
                </a:highlight>
                <a:latin typeface="Consolas" panose="020B0609020204030204" pitchFamily="49" charset="0"/>
              </a:rPr>
              <a:t>&lt;/</a:t>
            </a:r>
            <a:r>
              <a:rPr lang="en-AU" dirty="0" err="1">
                <a:solidFill>
                  <a:srgbClr val="800000"/>
                </a:solidFill>
                <a:highlight>
                  <a:srgbClr val="FFFFFF"/>
                </a:highlight>
                <a:latin typeface="Consolas" panose="020B0609020204030204" pitchFamily="49" charset="0"/>
              </a:rPr>
              <a:t>ul</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button</a:t>
            </a:r>
            <a:r>
              <a:rPr lang="en-AU" dirty="0">
                <a:solidFill>
                  <a:srgbClr val="0000FF"/>
                </a:solidFill>
                <a:highlight>
                  <a:srgbClr val="FFFFFF"/>
                </a:highlight>
                <a:latin typeface="Consolas" panose="020B0609020204030204" pitchFamily="49" charset="0"/>
              </a:rPr>
              <a:t>&gt;</a:t>
            </a:r>
            <a:r>
              <a:rPr lang="en-AU" dirty="0">
                <a:solidFill>
                  <a:srgbClr val="000000"/>
                </a:solidFill>
                <a:highlight>
                  <a:srgbClr val="FFFFFF"/>
                </a:highlight>
                <a:latin typeface="Consolas" panose="020B0609020204030204" pitchFamily="49" charset="0"/>
              </a:rPr>
              <a:t>Add Item</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button</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A31515"/>
                </a:solidFill>
                <a:highlight>
                  <a:srgbClr val="FFFFFF"/>
                </a:highlight>
                <a:latin typeface="Consolas" panose="020B0609020204030204" pitchFamily="49" charset="0"/>
              </a:rPr>
              <a:t>"button"</a:t>
            </a:r>
            <a:r>
              <a:rPr lang="en-AU" dirty="0">
                <a:solidFill>
                  <a:srgbClr val="000000"/>
                </a:solidFill>
                <a:highlight>
                  <a:srgbClr val="FFFFFF"/>
                </a:highlight>
                <a:latin typeface="Consolas" panose="020B0609020204030204" pitchFamily="49" charset="0"/>
              </a:rPr>
              <a:t>).on(</a:t>
            </a:r>
            <a:r>
              <a:rPr lang="en-AU" dirty="0">
                <a:solidFill>
                  <a:srgbClr val="A31515"/>
                </a:solidFill>
                <a:highlight>
                  <a:srgbClr val="FFFFFF"/>
                </a:highlight>
                <a:latin typeface="Consolas" panose="020B0609020204030204" pitchFamily="49" charset="0"/>
              </a:rPr>
              <a:t>"click"</a:t>
            </a:r>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function</a:t>
            </a:r>
            <a:r>
              <a:rPr lang="en-AU" dirty="0">
                <a:solidFill>
                  <a:srgbClr val="000000"/>
                </a:solidFill>
                <a:highlight>
                  <a:srgbClr val="FFFFFF"/>
                </a:highlight>
                <a:latin typeface="Consolas" panose="020B0609020204030204" pitchFamily="49" charset="0"/>
              </a:rPr>
              <a:t> () {</a:t>
            </a:r>
          </a:p>
          <a:p>
            <a:r>
              <a:rPr lang="en-AU" dirty="0">
                <a:solidFill>
                  <a:srgbClr val="000000"/>
                </a:solidFill>
                <a:highlight>
                  <a:srgbClr val="FFFFFF"/>
                </a:highlight>
                <a:latin typeface="Consolas" panose="020B0609020204030204" pitchFamily="49" charset="0"/>
              </a:rPr>
              <a:t>            </a:t>
            </a:r>
            <a:r>
              <a:rPr lang="en-AU" dirty="0" err="1">
                <a:solidFill>
                  <a:srgbClr val="0000FF"/>
                </a:solidFill>
                <a:highlight>
                  <a:srgbClr val="FFFFFF"/>
                </a:highlight>
                <a:latin typeface="Consolas" panose="020B0609020204030204" pitchFamily="49" charset="0"/>
              </a:rPr>
              <a:t>var</a:t>
            </a:r>
            <a:r>
              <a:rPr lang="en-AU" dirty="0">
                <a:solidFill>
                  <a:srgbClr val="000000"/>
                </a:solidFill>
                <a:highlight>
                  <a:srgbClr val="FFFFFF"/>
                </a:highlight>
                <a:latin typeface="Consolas" panose="020B0609020204030204" pitchFamily="49" charset="0"/>
              </a:rPr>
              <a:t> count = $(</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).find(</a:t>
            </a:r>
            <a:r>
              <a:rPr lang="en-AU" dirty="0">
                <a:solidFill>
                  <a:srgbClr val="A31515"/>
                </a:solidFill>
                <a:highlight>
                  <a:srgbClr val="FFFFFF"/>
                </a:highlight>
                <a:latin typeface="Consolas" panose="020B0609020204030204" pitchFamily="49" charset="0"/>
              </a:rPr>
              <a:t>"li"</a:t>
            </a:r>
            <a:r>
              <a:rPr lang="en-AU" dirty="0">
                <a:solidFill>
                  <a:srgbClr val="000000"/>
                </a:solidFill>
                <a:highlight>
                  <a:srgbClr val="FFFFFF"/>
                </a:highlight>
                <a:latin typeface="Consolas" panose="020B0609020204030204" pitchFamily="49" charset="0"/>
              </a:rPr>
              <a:t>).length;</a:t>
            </a:r>
          </a:p>
          <a:p>
            <a:r>
              <a:rPr lang="en-AU" dirty="0">
                <a:solidFill>
                  <a:srgbClr val="000000"/>
                </a:solidFill>
                <a:highlight>
                  <a:srgbClr val="FFFFFF"/>
                </a:highlight>
                <a:latin typeface="Consolas" panose="020B0609020204030204" pitchFamily="49" charset="0"/>
              </a:rPr>
              <a:t>            $(</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).append(</a:t>
            </a:r>
            <a:r>
              <a:rPr lang="en-AU" dirty="0">
                <a:solidFill>
                  <a:srgbClr val="A31515"/>
                </a:solidFill>
                <a:highlight>
                  <a:srgbClr val="FFFFFF"/>
                </a:highlight>
                <a:latin typeface="Consolas" panose="020B0609020204030204" pitchFamily="49" charset="0"/>
              </a:rPr>
              <a:t>"&lt;li&gt;Item "</a:t>
            </a:r>
            <a:r>
              <a:rPr lang="en-AU" dirty="0">
                <a:solidFill>
                  <a:srgbClr val="000000"/>
                </a:solidFill>
                <a:highlight>
                  <a:srgbClr val="FFFFFF"/>
                </a:highlight>
                <a:latin typeface="Consolas" panose="020B0609020204030204" pitchFamily="49" charset="0"/>
              </a:rPr>
              <a:t> + (count + 1) + </a:t>
            </a:r>
            <a:r>
              <a:rPr lang="en-AU" dirty="0">
                <a:solidFill>
                  <a:srgbClr val="A31515"/>
                </a:solidFill>
                <a:highlight>
                  <a:srgbClr val="FFFFFF"/>
                </a:highlight>
                <a:latin typeface="Consolas" panose="020B0609020204030204" pitchFamily="49" charset="0"/>
              </a:rPr>
              <a:t>"&lt;/li&gt;"</a:t>
            </a:r>
            <a:r>
              <a:rPr lang="en-AU" dirty="0">
                <a:solidFill>
                  <a:srgbClr val="000000"/>
                </a:solidFill>
                <a:highlight>
                  <a:srgbClr val="FFFFFF"/>
                </a:highlight>
                <a:latin typeface="Consolas" panose="020B0609020204030204" pitchFamily="49" charset="0"/>
              </a:rPr>
              <a:t>);</a:t>
            </a:r>
          </a:p>
          <a:p>
            <a:r>
              <a:rPr lang="en-AU" dirty="0">
                <a:solidFill>
                  <a:srgbClr val="000000"/>
                </a:solidFill>
                <a:highlight>
                  <a:srgbClr val="FFFFFF"/>
                </a:highlight>
                <a:latin typeface="Consolas" panose="020B0609020204030204" pitchFamily="49" charset="0"/>
              </a:rPr>
              <a:t>        });</a:t>
            </a:r>
          </a:p>
          <a:p>
            <a:endParaRPr lang="en-AU" dirty="0">
              <a:solidFill>
                <a:srgbClr val="000000"/>
              </a:solidFill>
              <a:highlight>
                <a:srgbClr val="FFFFFF"/>
              </a:highlight>
              <a:latin typeface="Consolas" panose="020B0609020204030204" pitchFamily="49" charset="0"/>
            </a:endParaRPr>
          </a:p>
          <a:p>
            <a:r>
              <a:rPr lang="en-AU" b="1" dirty="0">
                <a:solidFill>
                  <a:srgbClr val="000000"/>
                </a:solidFill>
                <a:highlight>
                  <a:srgbClr val="FFFFFF"/>
                </a:highlight>
                <a:latin typeface="Consolas" panose="020B0609020204030204" pitchFamily="49" charset="0"/>
              </a:rPr>
              <a:t>        $(</a:t>
            </a:r>
            <a:r>
              <a:rPr lang="en-AU" b="1" dirty="0">
                <a:solidFill>
                  <a:srgbClr val="A31515"/>
                </a:solidFill>
                <a:highlight>
                  <a:srgbClr val="FFFFFF"/>
                </a:highlight>
                <a:latin typeface="Consolas" panose="020B0609020204030204" pitchFamily="49" charset="0"/>
              </a:rPr>
              <a:t>"li"</a:t>
            </a:r>
            <a:r>
              <a:rPr lang="en-AU" b="1" dirty="0">
                <a:solidFill>
                  <a:srgbClr val="000000"/>
                </a:solidFill>
                <a:highlight>
                  <a:srgbClr val="FFFFFF"/>
                </a:highlight>
                <a:latin typeface="Consolas" panose="020B0609020204030204" pitchFamily="49" charset="0"/>
              </a:rPr>
              <a:t>).on(</a:t>
            </a:r>
            <a:r>
              <a:rPr lang="en-AU" b="1" dirty="0">
                <a:solidFill>
                  <a:srgbClr val="A31515"/>
                </a:solidFill>
                <a:highlight>
                  <a:srgbClr val="FFFFFF"/>
                </a:highlight>
                <a:latin typeface="Consolas" panose="020B0609020204030204" pitchFamily="49" charset="0"/>
              </a:rPr>
              <a:t>"click"</a:t>
            </a:r>
            <a:r>
              <a:rPr lang="en-AU" b="1" dirty="0">
                <a:solidFill>
                  <a:srgbClr val="000000"/>
                </a:solidFill>
                <a:highlight>
                  <a:srgbClr val="FFFFFF"/>
                </a:highlight>
                <a:latin typeface="Consolas" panose="020B0609020204030204" pitchFamily="49" charset="0"/>
              </a:rPr>
              <a:t>, </a:t>
            </a:r>
            <a:r>
              <a:rPr lang="en-AU" b="1" dirty="0">
                <a:solidFill>
                  <a:srgbClr val="0000FF"/>
                </a:solidFill>
                <a:highlight>
                  <a:srgbClr val="FFFFFF"/>
                </a:highlight>
                <a:latin typeface="Consolas" panose="020B0609020204030204" pitchFamily="49" charset="0"/>
              </a:rPr>
              <a:t>function</a:t>
            </a:r>
            <a:r>
              <a:rPr lang="en-AU" b="1" dirty="0">
                <a:solidFill>
                  <a:srgbClr val="000000"/>
                </a:solidFill>
                <a:highlight>
                  <a:srgbClr val="FFFFFF"/>
                </a:highlight>
                <a:latin typeface="Consolas" panose="020B0609020204030204" pitchFamily="49" charset="0"/>
              </a:rPr>
              <a:t> () {</a:t>
            </a:r>
          </a:p>
          <a:p>
            <a:r>
              <a:rPr lang="en-AU" dirty="0">
                <a:solidFill>
                  <a:srgbClr val="000000"/>
                </a:solidFill>
                <a:highlight>
                  <a:srgbClr val="FFFFFF"/>
                </a:highlight>
                <a:latin typeface="Consolas" panose="020B0609020204030204" pitchFamily="49" charset="0"/>
              </a:rPr>
              <a:t>            alert($(</a:t>
            </a:r>
            <a:r>
              <a:rPr lang="en-AU" dirty="0">
                <a:solidFill>
                  <a:srgbClr val="0000FF"/>
                </a:solidFill>
                <a:highlight>
                  <a:srgbClr val="FFFFFF"/>
                </a:highlight>
                <a:latin typeface="Consolas" panose="020B0609020204030204" pitchFamily="49" charset="0"/>
              </a:rPr>
              <a:t>this</a:t>
            </a:r>
            <a:r>
              <a:rPr lang="en-AU" dirty="0">
                <a:solidFill>
                  <a:srgbClr val="000000"/>
                </a:solidFill>
                <a:highlight>
                  <a:srgbClr val="FFFFFF"/>
                </a:highlight>
                <a:latin typeface="Consolas" panose="020B0609020204030204" pitchFamily="49" charset="0"/>
              </a:rPr>
              <a:t>).text</a:t>
            </a:r>
            <a:r>
              <a:rPr lang="en-AU" dirty="0" smtClean="0">
                <a:solidFill>
                  <a:srgbClr val="000000"/>
                </a:solidFill>
                <a:highlight>
                  <a:srgbClr val="FFFFFF"/>
                </a:highlight>
                <a:latin typeface="Consolas" panose="020B0609020204030204" pitchFamily="49" charset="0"/>
              </a:rPr>
              <a:t>()); </a:t>
            </a:r>
            <a:r>
              <a:rPr lang="en-AU" dirty="0" smtClean="0">
                <a:solidFill>
                  <a:srgbClr val="468646"/>
                </a:solidFill>
                <a:highlight>
                  <a:srgbClr val="FFFFFF"/>
                </a:highlight>
                <a:latin typeface="Consolas" panose="020B0609020204030204" pitchFamily="49" charset="0"/>
              </a:rPr>
              <a:t>// listener doesn’t work for li3, 4...</a:t>
            </a:r>
            <a:endParaRPr lang="en-AU" dirty="0">
              <a:solidFill>
                <a:srgbClr val="468646"/>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p>
          <a:p>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b="1" dirty="0">
                <a:solidFill>
                  <a:srgbClr val="000000"/>
                </a:solidFill>
                <a:highlight>
                  <a:srgbClr val="FFFFFF"/>
                </a:highlight>
                <a:latin typeface="Consolas" panose="020B0609020204030204" pitchFamily="49" charset="0"/>
              </a:rPr>
              <a:t>$(</a:t>
            </a:r>
            <a:r>
              <a:rPr lang="en-AU" b="1" dirty="0">
                <a:solidFill>
                  <a:srgbClr val="A31515"/>
                </a:solidFill>
                <a:highlight>
                  <a:srgbClr val="FFFFFF"/>
                </a:highlight>
                <a:latin typeface="Consolas" panose="020B0609020204030204" pitchFamily="49" charset="0"/>
              </a:rPr>
              <a:t>"</a:t>
            </a:r>
            <a:r>
              <a:rPr lang="en-AU" b="1" dirty="0" err="1">
                <a:solidFill>
                  <a:srgbClr val="A31515"/>
                </a:solidFill>
                <a:highlight>
                  <a:srgbClr val="FFFFFF"/>
                </a:highlight>
                <a:latin typeface="Consolas" panose="020B0609020204030204" pitchFamily="49" charset="0"/>
              </a:rPr>
              <a:t>ul</a:t>
            </a:r>
            <a:r>
              <a:rPr lang="en-AU" b="1" dirty="0">
                <a:solidFill>
                  <a:srgbClr val="A31515"/>
                </a:solidFill>
                <a:highlight>
                  <a:srgbClr val="FFFFFF"/>
                </a:highlight>
                <a:latin typeface="Consolas" panose="020B0609020204030204" pitchFamily="49" charset="0"/>
              </a:rPr>
              <a:t>"</a:t>
            </a:r>
            <a:r>
              <a:rPr lang="en-AU" b="1" dirty="0">
                <a:solidFill>
                  <a:srgbClr val="000000"/>
                </a:solidFill>
                <a:highlight>
                  <a:srgbClr val="FFFFFF"/>
                </a:highlight>
                <a:latin typeface="Consolas" panose="020B0609020204030204" pitchFamily="49" charset="0"/>
              </a:rPr>
              <a:t>).on(</a:t>
            </a:r>
            <a:r>
              <a:rPr lang="en-AU" b="1" dirty="0">
                <a:solidFill>
                  <a:srgbClr val="A31515"/>
                </a:solidFill>
                <a:highlight>
                  <a:srgbClr val="FFFFFF"/>
                </a:highlight>
                <a:latin typeface="Consolas" panose="020B0609020204030204" pitchFamily="49" charset="0"/>
              </a:rPr>
              <a:t>"click"</a:t>
            </a:r>
            <a:r>
              <a:rPr lang="en-AU" b="1" dirty="0">
                <a:solidFill>
                  <a:srgbClr val="000000"/>
                </a:solidFill>
                <a:highlight>
                  <a:srgbClr val="FFFFFF"/>
                </a:highlight>
                <a:latin typeface="Consolas" panose="020B0609020204030204" pitchFamily="49" charset="0"/>
              </a:rPr>
              <a:t>, </a:t>
            </a:r>
            <a:r>
              <a:rPr lang="en-AU" b="1" dirty="0">
                <a:solidFill>
                  <a:srgbClr val="A31515"/>
                </a:solidFill>
                <a:highlight>
                  <a:srgbClr val="FFFFFF"/>
                </a:highlight>
                <a:latin typeface="Consolas" panose="020B0609020204030204" pitchFamily="49" charset="0"/>
              </a:rPr>
              <a:t>"li"</a:t>
            </a:r>
            <a:r>
              <a:rPr lang="en-AU" b="1" dirty="0">
                <a:solidFill>
                  <a:srgbClr val="000000"/>
                </a:solidFill>
                <a:highlight>
                  <a:srgbClr val="FFFFFF"/>
                </a:highlight>
                <a:latin typeface="Consolas" panose="020B0609020204030204" pitchFamily="49" charset="0"/>
              </a:rPr>
              <a:t>, </a:t>
            </a:r>
            <a:r>
              <a:rPr lang="en-AU" b="1" dirty="0">
                <a:solidFill>
                  <a:srgbClr val="0000FF"/>
                </a:solidFill>
                <a:highlight>
                  <a:srgbClr val="FFFFFF"/>
                </a:highlight>
                <a:latin typeface="Consolas" panose="020B0609020204030204" pitchFamily="49" charset="0"/>
              </a:rPr>
              <a:t>function</a:t>
            </a:r>
            <a:r>
              <a:rPr lang="en-AU" b="1" dirty="0">
                <a:solidFill>
                  <a:srgbClr val="000000"/>
                </a:solidFill>
                <a:highlight>
                  <a:srgbClr val="FFFFFF"/>
                </a:highlight>
                <a:latin typeface="Consolas" panose="020B0609020204030204" pitchFamily="49" charset="0"/>
              </a:rPr>
              <a:t> () {</a:t>
            </a:r>
          </a:p>
          <a:p>
            <a:r>
              <a:rPr lang="en-AU" dirty="0">
                <a:solidFill>
                  <a:srgbClr val="000000"/>
                </a:solidFill>
                <a:highlight>
                  <a:srgbClr val="FFFFFF"/>
                </a:highlight>
                <a:latin typeface="Consolas" panose="020B0609020204030204" pitchFamily="49" charset="0"/>
              </a:rPr>
              <a:t>            alert($(</a:t>
            </a:r>
            <a:r>
              <a:rPr lang="en-AU" dirty="0">
                <a:solidFill>
                  <a:srgbClr val="0000FF"/>
                </a:solidFill>
                <a:highlight>
                  <a:srgbClr val="FFFFFF"/>
                </a:highlight>
                <a:latin typeface="Consolas" panose="020B0609020204030204" pitchFamily="49" charset="0"/>
              </a:rPr>
              <a:t>this</a:t>
            </a:r>
            <a:r>
              <a:rPr lang="en-AU" dirty="0">
                <a:solidFill>
                  <a:srgbClr val="000000"/>
                </a:solidFill>
                <a:highlight>
                  <a:srgbClr val="FFFFFF"/>
                </a:highlight>
                <a:latin typeface="Consolas" panose="020B0609020204030204" pitchFamily="49" charset="0"/>
              </a:rPr>
              <a:t>).text</a:t>
            </a:r>
            <a:r>
              <a:rPr lang="en-AU" dirty="0" smtClean="0">
                <a:solidFill>
                  <a:srgbClr val="000000"/>
                </a:solidFill>
                <a:highlight>
                  <a:srgbClr val="FFFFFF"/>
                </a:highlight>
                <a:latin typeface="Consolas" panose="020B0609020204030204" pitchFamily="49" charset="0"/>
              </a:rPr>
              <a:t>());</a:t>
            </a:r>
            <a:r>
              <a:rPr lang="en-AU" dirty="0" smtClean="0">
                <a:solidFill>
                  <a:srgbClr val="468646"/>
                </a:solidFill>
                <a:highlight>
                  <a:srgbClr val="FFFFFF"/>
                </a:highlight>
                <a:latin typeface="Consolas" panose="020B0609020204030204" pitchFamily="49" charset="0"/>
              </a:rPr>
              <a:t> // delegate works for li3, 4, 5...</a:t>
            </a:r>
            <a:endParaRPr lang="en-AU" dirty="0">
              <a:solidFill>
                <a:srgbClr val="468646"/>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p>
        </p:txBody>
      </p:sp>
      <p:sp>
        <p:nvSpPr>
          <p:cNvPr id="3" name="TextBox 2"/>
          <p:cNvSpPr txBox="1"/>
          <p:nvPr/>
        </p:nvSpPr>
        <p:spPr>
          <a:xfrm>
            <a:off x="6482687" y="2593074"/>
            <a:ext cx="3130024" cy="369332"/>
          </a:xfrm>
          <a:prstGeom prst="rect">
            <a:avLst/>
          </a:prstGeom>
          <a:solidFill>
            <a:schemeClr val="accent1">
              <a:lumMod val="20000"/>
              <a:lumOff val="80000"/>
            </a:schemeClr>
          </a:solidFill>
          <a:ln>
            <a:solidFill>
              <a:schemeClr val="accent1"/>
            </a:solidFill>
          </a:ln>
        </p:spPr>
        <p:txBody>
          <a:bodyPr wrap="none" rtlCol="0">
            <a:spAutoFit/>
          </a:bodyPr>
          <a:lstStyle/>
          <a:p>
            <a:r>
              <a:rPr lang="en-AU" dirty="0" smtClean="0"/>
              <a:t>Alternative to this on next page</a:t>
            </a:r>
            <a:endParaRPr lang="en-AU" dirty="0"/>
          </a:p>
        </p:txBody>
      </p:sp>
      <p:cxnSp>
        <p:nvCxnSpPr>
          <p:cNvPr id="7" name="Straight Arrow Connector 6"/>
          <p:cNvCxnSpPr>
            <a:stCxn id="3" idx="1"/>
          </p:cNvCxnSpPr>
          <p:nvPr/>
        </p:nvCxnSpPr>
        <p:spPr>
          <a:xfrm flipH="1">
            <a:off x="4462818" y="2777740"/>
            <a:ext cx="2019869" cy="42948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086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JQuery Event Listeners </a:t>
            </a:r>
            <a:r>
              <a:rPr lang="en-AU" dirty="0" smtClean="0"/>
              <a:t> VS JavaScript</a:t>
            </a:r>
            <a:endParaRPr lang="en-AU" dirty="0"/>
          </a:p>
        </p:txBody>
      </p:sp>
      <p:sp>
        <p:nvSpPr>
          <p:cNvPr id="3" name="Content Placeholder 2"/>
          <p:cNvSpPr>
            <a:spLocks noGrp="1"/>
          </p:cNvSpPr>
          <p:nvPr>
            <p:ph idx="1"/>
          </p:nvPr>
        </p:nvSpPr>
        <p:spPr>
          <a:xfrm>
            <a:off x="482139" y="1340590"/>
            <a:ext cx="11238806" cy="774813"/>
          </a:xfrm>
        </p:spPr>
        <p:txBody>
          <a:bodyPr>
            <a:normAutofit/>
          </a:bodyPr>
          <a:lstStyle/>
          <a:p>
            <a:r>
              <a:rPr lang="en-AU" dirty="0" smtClean="0"/>
              <a:t>JQuery makes programming easier and quicker</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42</a:t>
            </a:fld>
            <a:endParaRPr lang="en-AU"/>
          </a:p>
        </p:txBody>
      </p:sp>
      <p:sp>
        <p:nvSpPr>
          <p:cNvPr id="5" name="TextBox 4"/>
          <p:cNvSpPr txBox="1"/>
          <p:nvPr/>
        </p:nvSpPr>
        <p:spPr>
          <a:xfrm>
            <a:off x="482139" y="2115403"/>
            <a:ext cx="8866530" cy="397031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smtClean="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solidFill>
                <a:srgbClr val="000000"/>
              </a:solidFill>
              <a:highlight>
                <a:srgbClr val="FFFFFF"/>
              </a:highlight>
              <a:latin typeface="Consolas" panose="020B0609020204030204" pitchFamily="49" charset="0"/>
            </a:endParaRPr>
          </a:p>
          <a:p>
            <a:r>
              <a:rPr lang="en-AU" dirty="0" smtClean="0">
                <a:solidFill>
                  <a:srgbClr val="000000"/>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button"</a:t>
            </a:r>
            <a:r>
              <a:rPr lang="en-AU" dirty="0">
                <a:solidFill>
                  <a:srgbClr val="000000"/>
                </a:solidFill>
                <a:highlight>
                  <a:srgbClr val="FFFFFF"/>
                </a:highlight>
                <a:latin typeface="Consolas" panose="020B0609020204030204" pitchFamily="49" charset="0"/>
              </a:rPr>
              <a:t>).click(</a:t>
            </a:r>
            <a:r>
              <a:rPr lang="en-AU" dirty="0">
                <a:solidFill>
                  <a:srgbClr val="0000FF"/>
                </a:solidFill>
                <a:highlight>
                  <a:srgbClr val="FFFFFF"/>
                </a:highlight>
                <a:latin typeface="Consolas" panose="020B0609020204030204" pitchFamily="49" charset="0"/>
              </a:rPr>
              <a:t>function</a:t>
            </a:r>
            <a:r>
              <a:rPr lang="en-AU" dirty="0">
                <a:solidFill>
                  <a:srgbClr val="000000"/>
                </a:solidFill>
                <a:highlight>
                  <a:srgbClr val="FFFFFF"/>
                </a:highlight>
                <a:latin typeface="Consolas" panose="020B0609020204030204" pitchFamily="49" charset="0"/>
              </a:rPr>
              <a:t> () </a:t>
            </a:r>
            <a:r>
              <a:rPr lang="en-AU" dirty="0" smtClean="0">
                <a:solidFill>
                  <a:srgbClr val="000000"/>
                </a:solidFill>
                <a:highlight>
                  <a:srgbClr val="FFFFFF"/>
                </a:highlight>
                <a:latin typeface="Consolas" panose="020B0609020204030204" pitchFamily="49" charset="0"/>
              </a:rPr>
              <a:t>{ </a:t>
            </a:r>
            <a:r>
              <a:rPr lang="en-AU" sz="1400" dirty="0" smtClean="0">
                <a:solidFill>
                  <a:srgbClr val="008000"/>
                </a:solidFill>
                <a:highlight>
                  <a:srgbClr val="FFFFFF"/>
                </a:highlight>
                <a:latin typeface="Consolas" panose="020B0609020204030204" pitchFamily="49" charset="0"/>
              </a:rPr>
              <a:t>// </a:t>
            </a:r>
            <a:r>
              <a:rPr lang="en-AU" sz="1400" dirty="0">
                <a:solidFill>
                  <a:srgbClr val="008000"/>
                </a:solidFill>
                <a:highlight>
                  <a:srgbClr val="FFFFFF"/>
                </a:highlight>
                <a:latin typeface="Consolas" panose="020B0609020204030204" pitchFamily="49" charset="0"/>
              </a:rPr>
              <a:t>$("button").on("click", function. . </a:t>
            </a:r>
            <a:r>
              <a:rPr lang="en-AU" dirty="0">
                <a:solidFill>
                  <a:srgbClr val="008000"/>
                </a:solidFill>
                <a:highlight>
                  <a:srgbClr val="FFFFFF"/>
                </a:highlight>
                <a:latin typeface="Consolas" panose="020B0609020204030204" pitchFamily="49" charset="0"/>
              </a:rPr>
              <a:t>. </a:t>
            </a:r>
            <a:endParaRPr lang="en-AU" dirty="0" smtClean="0">
              <a:solidFill>
                <a:srgbClr val="008000"/>
              </a:solidFill>
              <a:highlight>
                <a:srgbClr val="FFFFFF"/>
              </a:highlight>
              <a:latin typeface="Consolas" panose="020B0609020204030204" pitchFamily="49" charset="0"/>
            </a:endParaRPr>
          </a:p>
          <a:p>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a:solidFill>
                  <a:srgbClr val="000000"/>
                </a:solidFill>
                <a:highlight>
                  <a:srgbClr val="FFFFFF"/>
                </a:highlight>
                <a:latin typeface="Consolas" panose="020B0609020204030204" pitchFamily="49" charset="0"/>
              </a:rPr>
              <a:t>count = $(</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).find(</a:t>
            </a:r>
            <a:r>
              <a:rPr lang="en-AU" dirty="0">
                <a:solidFill>
                  <a:srgbClr val="A31515"/>
                </a:solidFill>
                <a:highlight>
                  <a:srgbClr val="FFFFFF"/>
                </a:highlight>
                <a:latin typeface="Consolas" panose="020B0609020204030204" pitchFamily="49" charset="0"/>
              </a:rPr>
              <a:t>"li"</a:t>
            </a:r>
            <a:r>
              <a:rPr lang="en-AU" dirty="0">
                <a:solidFill>
                  <a:srgbClr val="000000"/>
                </a:solidFill>
                <a:highlight>
                  <a:srgbClr val="FFFFFF"/>
                </a:highlight>
                <a:latin typeface="Consolas" panose="020B0609020204030204" pitchFamily="49" charset="0"/>
              </a:rPr>
              <a:t>).length</a:t>
            </a:r>
            <a:r>
              <a:rPr lang="en-AU" dirty="0" smtClean="0">
                <a:solidFill>
                  <a:srgbClr val="000000"/>
                </a:solidFill>
                <a:highlight>
                  <a:srgbClr val="FFFFFF"/>
                </a:highlight>
                <a:latin typeface="Consolas" panose="020B0609020204030204" pitchFamily="49" charset="0"/>
              </a:rPr>
              <a:t>; </a:t>
            </a:r>
            <a:r>
              <a:rPr lang="en-AU" sz="1400" dirty="0" smtClean="0">
                <a:solidFill>
                  <a:srgbClr val="468646"/>
                </a:solidFill>
                <a:highlight>
                  <a:srgbClr val="FFFFFF"/>
                </a:highlight>
                <a:latin typeface="Consolas" panose="020B0609020204030204" pitchFamily="49" charset="0"/>
              </a:rPr>
              <a:t>// or children("li")..</a:t>
            </a:r>
            <a:endParaRPr lang="en-AU" sz="1400" dirty="0">
              <a:solidFill>
                <a:srgbClr val="468646"/>
              </a:solidFill>
              <a:highlight>
                <a:srgbClr val="FFFFFF"/>
              </a:highlight>
              <a:latin typeface="Consolas" panose="020B0609020204030204" pitchFamily="49" charset="0"/>
            </a:endParaRPr>
          </a:p>
          <a:p>
            <a:pPr lvl="1"/>
            <a:r>
              <a:rPr lang="en-AU" dirty="0" smtClean="0">
                <a:solidFill>
                  <a:srgbClr val="000000"/>
                </a:solidFill>
                <a:highlight>
                  <a:srgbClr val="FFFFFF"/>
                </a:highlight>
                <a:latin typeface="Consolas" panose="020B0609020204030204" pitchFamily="49" charset="0"/>
              </a:rPr>
              <a:t>$(</a:t>
            </a:r>
            <a:r>
              <a:rPr lang="en-AU" dirty="0" smtClean="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).append(</a:t>
            </a:r>
            <a:r>
              <a:rPr lang="en-AU" dirty="0">
                <a:solidFill>
                  <a:srgbClr val="A31515"/>
                </a:solidFill>
                <a:highlight>
                  <a:srgbClr val="FFFFFF"/>
                </a:highlight>
                <a:latin typeface="Consolas" panose="020B0609020204030204" pitchFamily="49" charset="0"/>
              </a:rPr>
              <a:t>"&lt;li&gt;Item "</a:t>
            </a:r>
            <a:r>
              <a:rPr lang="en-AU" dirty="0">
                <a:solidFill>
                  <a:srgbClr val="000000"/>
                </a:solidFill>
                <a:highlight>
                  <a:srgbClr val="FFFFFF"/>
                </a:highlight>
                <a:latin typeface="Consolas" panose="020B0609020204030204" pitchFamily="49" charset="0"/>
              </a:rPr>
              <a:t> + (count + 1) + </a:t>
            </a:r>
            <a:r>
              <a:rPr lang="en-AU" dirty="0">
                <a:solidFill>
                  <a:srgbClr val="A31515"/>
                </a:solidFill>
                <a:highlight>
                  <a:srgbClr val="FFFFFF"/>
                </a:highlight>
                <a:latin typeface="Consolas" panose="020B0609020204030204" pitchFamily="49" charset="0"/>
              </a:rPr>
              <a:t>"&lt;/li&gt;"</a:t>
            </a:r>
            <a:r>
              <a:rPr lang="en-AU" dirty="0">
                <a:solidFill>
                  <a:srgbClr val="000000"/>
                </a:solidFill>
                <a:highlight>
                  <a:srgbClr val="FFFFFF"/>
                </a:highlight>
                <a:latin typeface="Consolas" panose="020B0609020204030204" pitchFamily="49" charset="0"/>
              </a:rPr>
              <a:t>);</a:t>
            </a:r>
          </a:p>
          <a:p>
            <a:r>
              <a:rPr lang="en-AU" dirty="0" smtClean="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false</a:t>
            </a:r>
            <a:r>
              <a:rPr lang="en-AU" dirty="0">
                <a:solidFill>
                  <a:srgbClr val="000000"/>
                </a:solidFill>
                <a:highlight>
                  <a:srgbClr val="FFFFFF"/>
                </a:highlight>
                <a:latin typeface="Consolas" panose="020B0609020204030204" pitchFamily="49" charset="0"/>
              </a:rPr>
              <a:t>);</a:t>
            </a:r>
          </a:p>
          <a:p>
            <a:endParaRPr lang="en-AU" dirty="0">
              <a:solidFill>
                <a:srgbClr val="000000"/>
              </a:solidFill>
              <a:highlight>
                <a:srgbClr val="FFFFFF"/>
              </a:highlight>
              <a:latin typeface="Consolas" panose="020B0609020204030204" pitchFamily="49" charset="0"/>
            </a:endParaRPr>
          </a:p>
          <a:p>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err="1">
                <a:solidFill>
                  <a:srgbClr val="000000"/>
                </a:solidFill>
                <a:highlight>
                  <a:srgbClr val="FFFFFF"/>
                </a:highlight>
                <a:latin typeface="Consolas" panose="020B0609020204030204" pitchFamily="49" charset="0"/>
              </a:rPr>
              <a:t>btn</a:t>
            </a:r>
            <a:r>
              <a:rPr lang="en-AU" dirty="0">
                <a:solidFill>
                  <a:srgbClr val="000000"/>
                </a:solidFill>
                <a:highlight>
                  <a:srgbClr val="FFFFFF"/>
                </a:highlight>
                <a:latin typeface="Consolas" panose="020B0609020204030204" pitchFamily="49" charset="0"/>
              </a:rPr>
              <a:t> = </a:t>
            </a:r>
            <a:r>
              <a:rPr lang="en-AU" dirty="0" err="1">
                <a:solidFill>
                  <a:srgbClr val="000000"/>
                </a:solidFill>
                <a:highlight>
                  <a:srgbClr val="FFFFFF"/>
                </a:highlight>
                <a:latin typeface="Consolas" panose="020B0609020204030204" pitchFamily="49" charset="0"/>
              </a:rPr>
              <a:t>document.getElementById</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btn</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p>
          <a:p>
            <a:r>
              <a:rPr lang="en-AU" dirty="0" err="1" smtClean="0">
                <a:solidFill>
                  <a:srgbClr val="000000"/>
                </a:solidFill>
                <a:highlight>
                  <a:srgbClr val="FFFFFF"/>
                </a:highlight>
                <a:latin typeface="Consolas" panose="020B0609020204030204" pitchFamily="49" charset="0"/>
              </a:rPr>
              <a:t>btn.addEventListener</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"click"</a:t>
            </a:r>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function</a:t>
            </a:r>
            <a:r>
              <a:rPr lang="en-AU" dirty="0">
                <a:solidFill>
                  <a:srgbClr val="000000"/>
                </a:solidFill>
                <a:highlight>
                  <a:srgbClr val="FFFFFF"/>
                </a:highlight>
                <a:latin typeface="Consolas" panose="020B0609020204030204" pitchFamily="49" charset="0"/>
              </a:rPr>
              <a:t> () {</a:t>
            </a:r>
          </a:p>
          <a:p>
            <a:pPr lvl="1"/>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a:solidFill>
                  <a:srgbClr val="000000"/>
                </a:solidFill>
                <a:highlight>
                  <a:srgbClr val="FFFFFF"/>
                </a:highlight>
                <a:latin typeface="Consolas" panose="020B0609020204030204" pitchFamily="49" charset="0"/>
              </a:rPr>
              <a:t>count = </a:t>
            </a:r>
            <a:r>
              <a:rPr lang="en-AU" dirty="0" err="1">
                <a:solidFill>
                  <a:srgbClr val="000000"/>
                </a:solidFill>
                <a:highlight>
                  <a:srgbClr val="FFFFFF"/>
                </a:highlight>
                <a:latin typeface="Consolas" panose="020B0609020204030204" pitchFamily="49" charset="0"/>
              </a:rPr>
              <a:t>document.querySelector</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r>
              <a:rPr lang="en-AU" dirty="0" err="1">
                <a:solidFill>
                  <a:srgbClr val="000000"/>
                </a:solidFill>
                <a:highlight>
                  <a:srgbClr val="FFFFFF"/>
                </a:highlight>
                <a:latin typeface="Consolas" panose="020B0609020204030204" pitchFamily="49" charset="0"/>
              </a:rPr>
              <a:t>childElementCount</a:t>
            </a:r>
            <a:r>
              <a:rPr lang="en-AU" dirty="0">
                <a:solidFill>
                  <a:srgbClr val="000000"/>
                </a:solidFill>
                <a:highlight>
                  <a:srgbClr val="FFFFFF"/>
                </a:highlight>
                <a:latin typeface="Consolas" panose="020B0609020204030204" pitchFamily="49" charset="0"/>
              </a:rPr>
              <a:t>;</a:t>
            </a:r>
          </a:p>
          <a:p>
            <a:pPr lvl="1"/>
            <a:r>
              <a:rPr lang="en-AU" dirty="0" err="1" smtClean="0">
                <a:solidFill>
                  <a:srgbClr val="0000FF"/>
                </a:solidFill>
                <a:highlight>
                  <a:srgbClr val="FFFFFF"/>
                </a:highlight>
                <a:latin typeface="Consolas" panose="020B0609020204030204" pitchFamily="49" charset="0"/>
              </a:rPr>
              <a:t>var</a:t>
            </a:r>
            <a:r>
              <a:rPr lang="en-AU" dirty="0" smtClean="0">
                <a:solidFill>
                  <a:srgbClr val="000000"/>
                </a:solidFill>
                <a:highlight>
                  <a:srgbClr val="FFFFFF"/>
                </a:highlight>
                <a:latin typeface="Consolas" panose="020B0609020204030204" pitchFamily="49" charset="0"/>
              </a:rPr>
              <a:t> </a:t>
            </a:r>
            <a:r>
              <a:rPr lang="en-AU" dirty="0">
                <a:solidFill>
                  <a:srgbClr val="000000"/>
                </a:solidFill>
                <a:highlight>
                  <a:srgbClr val="FFFFFF"/>
                </a:highlight>
                <a:latin typeface="Consolas" panose="020B0609020204030204" pitchFamily="49" charset="0"/>
              </a:rPr>
              <a:t>li = </a:t>
            </a:r>
            <a:r>
              <a:rPr lang="en-AU" dirty="0" err="1">
                <a:solidFill>
                  <a:srgbClr val="000000"/>
                </a:solidFill>
                <a:highlight>
                  <a:srgbClr val="FFFFFF"/>
                </a:highlight>
                <a:latin typeface="Consolas" panose="020B0609020204030204" pitchFamily="49" charset="0"/>
              </a:rPr>
              <a:t>document.createElement</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"li"</a:t>
            </a:r>
            <a:r>
              <a:rPr lang="en-AU" dirty="0">
                <a:solidFill>
                  <a:srgbClr val="000000"/>
                </a:solidFill>
                <a:highlight>
                  <a:srgbClr val="FFFFFF"/>
                </a:highlight>
                <a:latin typeface="Consolas" panose="020B0609020204030204" pitchFamily="49" charset="0"/>
              </a:rPr>
              <a:t>);</a:t>
            </a:r>
          </a:p>
          <a:p>
            <a:pPr lvl="1"/>
            <a:r>
              <a:rPr lang="en-AU" dirty="0" err="1" smtClean="0">
                <a:solidFill>
                  <a:srgbClr val="000000"/>
                </a:solidFill>
                <a:highlight>
                  <a:srgbClr val="FFFFFF"/>
                </a:highlight>
                <a:latin typeface="Consolas" panose="020B0609020204030204" pitchFamily="49" charset="0"/>
              </a:rPr>
              <a:t>li.appendChild</a:t>
            </a:r>
            <a:r>
              <a:rPr lang="en-AU" dirty="0" smtClean="0">
                <a:solidFill>
                  <a:srgbClr val="000000"/>
                </a:solidFill>
                <a:highlight>
                  <a:srgbClr val="FFFFFF"/>
                </a:highlight>
                <a:latin typeface="Consolas" panose="020B0609020204030204" pitchFamily="49" charset="0"/>
              </a:rPr>
              <a:t>(</a:t>
            </a:r>
            <a:r>
              <a:rPr lang="en-AU" dirty="0" err="1" smtClean="0">
                <a:solidFill>
                  <a:srgbClr val="000000"/>
                </a:solidFill>
                <a:highlight>
                  <a:srgbClr val="FFFFFF"/>
                </a:highlight>
                <a:latin typeface="Consolas" panose="020B0609020204030204" pitchFamily="49" charset="0"/>
              </a:rPr>
              <a:t>document.createTextNode</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"Item "</a:t>
            </a:r>
            <a:r>
              <a:rPr lang="en-AU" dirty="0">
                <a:solidFill>
                  <a:srgbClr val="000000"/>
                </a:solidFill>
                <a:highlight>
                  <a:srgbClr val="FFFFFF"/>
                </a:highlight>
                <a:latin typeface="Consolas" panose="020B0609020204030204" pitchFamily="49" charset="0"/>
              </a:rPr>
              <a:t> + (count + 1)));</a:t>
            </a:r>
          </a:p>
          <a:p>
            <a:pPr lvl="1"/>
            <a:r>
              <a:rPr lang="en-AU" dirty="0" err="1" smtClean="0">
                <a:solidFill>
                  <a:srgbClr val="000000"/>
                </a:solidFill>
                <a:highlight>
                  <a:srgbClr val="FFFFFF"/>
                </a:highlight>
                <a:latin typeface="Consolas" panose="020B0609020204030204" pitchFamily="49" charset="0"/>
              </a:rPr>
              <a:t>document.querySelector</a:t>
            </a:r>
            <a:r>
              <a:rPr lang="en-AU" dirty="0">
                <a:solidFill>
                  <a:srgbClr val="000000"/>
                </a:solidFill>
                <a:highlight>
                  <a:srgbClr val="FFFFFF"/>
                </a:highlight>
                <a:latin typeface="Consolas" panose="020B0609020204030204" pitchFamily="49" charset="0"/>
              </a:rPr>
              <a:t>(</a:t>
            </a:r>
            <a:r>
              <a:rPr lang="en-AU" dirty="0">
                <a:solidFill>
                  <a:srgbClr val="A31515"/>
                </a:solidFill>
                <a:highlight>
                  <a:srgbClr val="FFFFFF"/>
                </a:highlight>
                <a:latin typeface="Consolas" panose="020B0609020204030204" pitchFamily="49" charset="0"/>
              </a:rPr>
              <a:t>"</a:t>
            </a:r>
            <a:r>
              <a:rPr lang="en-AU" dirty="0" err="1">
                <a:solidFill>
                  <a:srgbClr val="A31515"/>
                </a:solidFill>
                <a:highlight>
                  <a:srgbClr val="FFFFFF"/>
                </a:highlight>
                <a:latin typeface="Consolas" panose="020B0609020204030204" pitchFamily="49" charset="0"/>
              </a:rPr>
              <a:t>ul</a:t>
            </a:r>
            <a:r>
              <a:rPr lang="en-AU" dirty="0">
                <a:solidFill>
                  <a:srgbClr val="A31515"/>
                </a:solidFill>
                <a:highlight>
                  <a:srgbClr val="FFFFFF"/>
                </a:highlight>
                <a:latin typeface="Consolas" panose="020B0609020204030204" pitchFamily="49" charset="0"/>
              </a:rPr>
              <a:t>"</a:t>
            </a:r>
            <a:r>
              <a:rPr lang="en-AU" dirty="0">
                <a:solidFill>
                  <a:srgbClr val="000000"/>
                </a:solidFill>
                <a:highlight>
                  <a:srgbClr val="FFFFFF"/>
                </a:highlight>
                <a:latin typeface="Consolas" panose="020B0609020204030204" pitchFamily="49" charset="0"/>
              </a:rPr>
              <a:t>).</a:t>
            </a:r>
            <a:r>
              <a:rPr lang="en-AU" dirty="0" err="1">
                <a:solidFill>
                  <a:srgbClr val="000000"/>
                </a:solidFill>
                <a:highlight>
                  <a:srgbClr val="FFFFFF"/>
                </a:highlight>
                <a:latin typeface="Consolas" panose="020B0609020204030204" pitchFamily="49" charset="0"/>
              </a:rPr>
              <a:t>appendChild</a:t>
            </a:r>
            <a:r>
              <a:rPr lang="en-AU" dirty="0">
                <a:solidFill>
                  <a:srgbClr val="000000"/>
                </a:solidFill>
                <a:highlight>
                  <a:srgbClr val="FFFFFF"/>
                </a:highlight>
                <a:latin typeface="Consolas" panose="020B0609020204030204" pitchFamily="49" charset="0"/>
              </a:rPr>
              <a:t>(li);</a:t>
            </a:r>
          </a:p>
          <a:p>
            <a:r>
              <a:rPr lang="en-AU" dirty="0" smtClean="0">
                <a:solidFill>
                  <a:srgbClr val="000000"/>
                </a:solidFill>
                <a:highlight>
                  <a:srgbClr val="FFFFFF"/>
                </a:highlight>
                <a:latin typeface="Consolas" panose="020B0609020204030204" pitchFamily="49" charset="0"/>
              </a:rPr>
              <a:t>});</a:t>
            </a:r>
            <a:endParaRPr lang="en-AU" dirty="0">
              <a:solidFill>
                <a:srgbClr val="000000"/>
              </a:solidFill>
              <a:highlight>
                <a:srgbClr val="FFFFFF"/>
              </a:highlight>
              <a:latin typeface="Consolas" panose="020B0609020204030204" pitchFamily="49" charset="0"/>
            </a:endParaRPr>
          </a:p>
          <a:p>
            <a:r>
              <a:rPr lang="en-AU" dirty="0">
                <a:solidFill>
                  <a:srgbClr val="000000"/>
                </a:solidFill>
                <a:highlight>
                  <a:srgbClr val="FFFFFF"/>
                </a:highlight>
                <a:latin typeface="Consolas" panose="020B0609020204030204" pitchFamily="49" charset="0"/>
              </a:rPr>
              <a:t>    </a:t>
            </a:r>
            <a:r>
              <a:rPr lang="en-AU" dirty="0">
                <a:solidFill>
                  <a:srgbClr val="0000FF"/>
                </a:solidFill>
                <a:highlight>
                  <a:srgbClr val="FFFFFF"/>
                </a:highlight>
                <a:latin typeface="Consolas" panose="020B0609020204030204" pitchFamily="49" charset="0"/>
              </a:rPr>
              <a:t>&lt;/</a:t>
            </a:r>
            <a:r>
              <a:rPr lang="en-AU" dirty="0">
                <a:solidFill>
                  <a:srgbClr val="800000"/>
                </a:solidFill>
                <a:highlight>
                  <a:srgbClr val="FFFFFF"/>
                </a:highlight>
                <a:latin typeface="Consolas" panose="020B0609020204030204" pitchFamily="49" charset="0"/>
              </a:rPr>
              <a:t>script</a:t>
            </a:r>
            <a:r>
              <a:rPr lang="en-AU" dirty="0">
                <a:solidFill>
                  <a:srgbClr val="0000FF"/>
                </a:solidFill>
                <a:highlight>
                  <a:srgbClr val="FFFFFF"/>
                </a:highlight>
                <a:latin typeface="Consolas" panose="020B0609020204030204" pitchFamily="49" charset="0"/>
              </a:rPr>
              <a:t>&gt;</a:t>
            </a:r>
            <a:endParaRPr lang="en-AU" dirty="0"/>
          </a:p>
        </p:txBody>
      </p:sp>
      <p:sp>
        <p:nvSpPr>
          <p:cNvPr id="6" name="TextBox 5"/>
          <p:cNvSpPr txBox="1"/>
          <p:nvPr/>
        </p:nvSpPr>
        <p:spPr>
          <a:xfrm>
            <a:off x="7684703" y="2711459"/>
            <a:ext cx="4336444" cy="156966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lvl="0"/>
            <a:r>
              <a:rPr lang="en-AU" sz="1600" dirty="0">
                <a:solidFill>
                  <a:srgbClr val="0000FF"/>
                </a:solidFill>
                <a:highlight>
                  <a:srgbClr val="FFFFFF"/>
                </a:highlight>
                <a:latin typeface="Consolas" panose="020B0609020204030204" pitchFamily="49" charset="0"/>
              </a:rPr>
              <a:t>&lt;</a:t>
            </a:r>
            <a:r>
              <a:rPr lang="en-AU" sz="1600" dirty="0" err="1">
                <a:solidFill>
                  <a:srgbClr val="800000"/>
                </a:solidFill>
                <a:highlight>
                  <a:srgbClr val="FFFFFF"/>
                </a:highlight>
                <a:latin typeface="Consolas" panose="020B0609020204030204" pitchFamily="49" charset="0"/>
              </a:rPr>
              <a:t>ul</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pPr lvl="1"/>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li</a:t>
            </a:r>
            <a:r>
              <a:rPr lang="en-AU" sz="1600" dirty="0">
                <a:solidFill>
                  <a:srgbClr val="0000FF"/>
                </a:solidFill>
                <a:highlight>
                  <a:srgbClr val="FFFFFF"/>
                </a:highlight>
                <a:latin typeface="Consolas" panose="020B0609020204030204" pitchFamily="49" charset="0"/>
              </a:rPr>
              <a:t>&gt;</a:t>
            </a:r>
            <a:r>
              <a:rPr lang="en-AU" sz="1600" dirty="0">
                <a:solidFill>
                  <a:srgbClr val="000000"/>
                </a:solidFill>
                <a:highlight>
                  <a:srgbClr val="FFFFFF"/>
                </a:highlight>
                <a:latin typeface="Consolas" panose="020B0609020204030204" pitchFamily="49" charset="0"/>
              </a:rPr>
              <a:t>Item 1</a:t>
            </a:r>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li</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pPr lvl="1"/>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li</a:t>
            </a:r>
            <a:r>
              <a:rPr lang="en-AU" sz="1600" dirty="0">
                <a:solidFill>
                  <a:srgbClr val="0000FF"/>
                </a:solidFill>
                <a:highlight>
                  <a:srgbClr val="FFFFFF"/>
                </a:highlight>
                <a:latin typeface="Consolas" panose="020B0609020204030204" pitchFamily="49" charset="0"/>
              </a:rPr>
              <a:t>&gt;</a:t>
            </a:r>
            <a:r>
              <a:rPr lang="en-AU" sz="1600" dirty="0">
                <a:solidFill>
                  <a:srgbClr val="000000"/>
                </a:solidFill>
                <a:highlight>
                  <a:srgbClr val="FFFFFF"/>
                </a:highlight>
                <a:latin typeface="Consolas" panose="020B0609020204030204" pitchFamily="49" charset="0"/>
              </a:rPr>
              <a:t>Item 2</a:t>
            </a:r>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li</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pPr lvl="0"/>
            <a:r>
              <a:rPr lang="en-AU" sz="1600" dirty="0" smtClean="0">
                <a:solidFill>
                  <a:srgbClr val="0000FF"/>
                </a:solidFill>
                <a:highlight>
                  <a:srgbClr val="FFFFFF"/>
                </a:highlight>
                <a:latin typeface="Consolas" panose="020B0609020204030204" pitchFamily="49" charset="0"/>
              </a:rPr>
              <a:t>&lt;/</a:t>
            </a:r>
            <a:r>
              <a:rPr lang="en-AU" sz="1600" dirty="0" err="1">
                <a:solidFill>
                  <a:srgbClr val="800000"/>
                </a:solidFill>
                <a:highlight>
                  <a:srgbClr val="FFFFFF"/>
                </a:highlight>
                <a:latin typeface="Consolas" panose="020B0609020204030204" pitchFamily="49" charset="0"/>
              </a:rPr>
              <a:t>ul</a:t>
            </a:r>
            <a:r>
              <a:rPr lang="en-AU" sz="1600" dirty="0">
                <a:solidFill>
                  <a:srgbClr val="0000FF"/>
                </a:solidFill>
                <a:highlight>
                  <a:srgbClr val="FFFFFF"/>
                </a:highlight>
                <a:latin typeface="Consolas" panose="020B0609020204030204" pitchFamily="49" charset="0"/>
              </a:rPr>
              <a:t>&gt;</a:t>
            </a:r>
            <a:endParaRPr lang="en-AU" sz="1600" dirty="0">
              <a:solidFill>
                <a:srgbClr val="000000"/>
              </a:solidFill>
              <a:highlight>
                <a:srgbClr val="FFFFFF"/>
              </a:highlight>
              <a:latin typeface="Consolas" panose="020B0609020204030204" pitchFamily="49" charset="0"/>
            </a:endParaRPr>
          </a:p>
          <a:p>
            <a:pPr lvl="0"/>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button</a:t>
            </a:r>
            <a:r>
              <a:rPr lang="en-AU" sz="1600" dirty="0">
                <a:solidFill>
                  <a:srgbClr val="0000FF"/>
                </a:solidFill>
                <a:highlight>
                  <a:srgbClr val="FFFFFF"/>
                </a:highlight>
                <a:latin typeface="Consolas" panose="020B0609020204030204" pitchFamily="49" charset="0"/>
              </a:rPr>
              <a:t>&gt;</a:t>
            </a:r>
            <a:r>
              <a:rPr lang="en-AU" sz="1600" dirty="0">
                <a:solidFill>
                  <a:srgbClr val="000000"/>
                </a:solidFill>
                <a:highlight>
                  <a:srgbClr val="FFFFFF"/>
                </a:highlight>
                <a:latin typeface="Consolas" panose="020B0609020204030204" pitchFamily="49" charset="0"/>
              </a:rPr>
              <a:t>Add Item JQ</a:t>
            </a:r>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button</a:t>
            </a:r>
            <a:r>
              <a:rPr lang="en-AU" sz="1600" dirty="0" smtClean="0">
                <a:solidFill>
                  <a:srgbClr val="0000FF"/>
                </a:solidFill>
                <a:highlight>
                  <a:srgbClr val="FFFFFF"/>
                </a:highlight>
                <a:latin typeface="Consolas" panose="020B0609020204030204" pitchFamily="49" charset="0"/>
              </a:rPr>
              <a:t>&gt;</a:t>
            </a:r>
          </a:p>
          <a:p>
            <a:pPr lvl="0"/>
            <a:r>
              <a:rPr lang="en-AU" sz="1600" dirty="0" smtClean="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button</a:t>
            </a:r>
            <a:r>
              <a:rPr lang="en-AU" sz="1600" dirty="0">
                <a:solidFill>
                  <a:srgbClr val="000000"/>
                </a:solidFill>
                <a:highlight>
                  <a:srgbClr val="FFFFFF"/>
                </a:highlight>
                <a:latin typeface="Consolas" panose="020B0609020204030204" pitchFamily="49" charset="0"/>
              </a:rPr>
              <a:t> </a:t>
            </a:r>
            <a:r>
              <a:rPr lang="en-AU" sz="1600" dirty="0">
                <a:solidFill>
                  <a:srgbClr val="FF0000"/>
                </a:solidFill>
                <a:highlight>
                  <a:srgbClr val="FFFFFF"/>
                </a:highlight>
                <a:latin typeface="Consolas" panose="020B0609020204030204" pitchFamily="49" charset="0"/>
              </a:rPr>
              <a:t>id</a:t>
            </a:r>
            <a:r>
              <a:rPr lang="en-AU" sz="1600" dirty="0">
                <a:solidFill>
                  <a:srgbClr val="0000FF"/>
                </a:solidFill>
                <a:highlight>
                  <a:srgbClr val="FFFFFF"/>
                </a:highlight>
                <a:latin typeface="Consolas" panose="020B0609020204030204" pitchFamily="49" charset="0"/>
              </a:rPr>
              <a:t>="</a:t>
            </a:r>
            <a:r>
              <a:rPr lang="en-AU" sz="1600" dirty="0" err="1">
                <a:solidFill>
                  <a:srgbClr val="0000FF"/>
                </a:solidFill>
                <a:highlight>
                  <a:srgbClr val="FFFFFF"/>
                </a:highlight>
                <a:latin typeface="Consolas" panose="020B0609020204030204" pitchFamily="49" charset="0"/>
              </a:rPr>
              <a:t>btn</a:t>
            </a:r>
            <a:r>
              <a:rPr lang="en-AU" sz="1600" dirty="0">
                <a:solidFill>
                  <a:srgbClr val="0000FF"/>
                </a:solidFill>
                <a:highlight>
                  <a:srgbClr val="FFFFFF"/>
                </a:highlight>
                <a:latin typeface="Consolas" panose="020B0609020204030204" pitchFamily="49" charset="0"/>
              </a:rPr>
              <a:t>"&gt;</a:t>
            </a:r>
            <a:r>
              <a:rPr lang="en-AU" sz="1600" dirty="0">
                <a:solidFill>
                  <a:srgbClr val="000000"/>
                </a:solidFill>
                <a:highlight>
                  <a:srgbClr val="FFFFFF"/>
                </a:highlight>
                <a:latin typeface="Consolas" panose="020B0609020204030204" pitchFamily="49" charset="0"/>
              </a:rPr>
              <a:t>Add Item JS</a:t>
            </a:r>
            <a:r>
              <a:rPr lang="en-AU" sz="1600" dirty="0">
                <a:solidFill>
                  <a:srgbClr val="0000FF"/>
                </a:solidFill>
                <a:highlight>
                  <a:srgbClr val="FFFFFF"/>
                </a:highlight>
                <a:latin typeface="Consolas" panose="020B0609020204030204" pitchFamily="49" charset="0"/>
              </a:rPr>
              <a:t>&lt;/</a:t>
            </a:r>
            <a:r>
              <a:rPr lang="en-AU" sz="1600" dirty="0">
                <a:solidFill>
                  <a:srgbClr val="800000"/>
                </a:solidFill>
                <a:highlight>
                  <a:srgbClr val="FFFFFF"/>
                </a:highlight>
                <a:latin typeface="Consolas" panose="020B0609020204030204" pitchFamily="49" charset="0"/>
              </a:rPr>
              <a:t>button</a:t>
            </a:r>
            <a:r>
              <a:rPr lang="en-AU" sz="1600" dirty="0">
                <a:solidFill>
                  <a:srgbClr val="0000FF"/>
                </a:solidFill>
                <a:highlight>
                  <a:srgbClr val="FFFFFF"/>
                </a:highlight>
                <a:latin typeface="Consolas" panose="020B0609020204030204" pitchFamily="49" charset="0"/>
              </a:rPr>
              <a:t>&gt;</a:t>
            </a:r>
            <a:endParaRPr lang="en-AU" sz="1600" dirty="0"/>
          </a:p>
        </p:txBody>
      </p:sp>
    </p:spTree>
    <p:extLst>
      <p:ext uri="{BB962C8B-B14F-4D97-AF65-F5344CB8AC3E}">
        <p14:creationId xmlns:p14="http://schemas.microsoft.com/office/powerpoint/2010/main" val="4601331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JQuery Method Chaining</a:t>
            </a:r>
            <a:endParaRPr lang="en-AU" dirty="0"/>
          </a:p>
        </p:txBody>
      </p:sp>
      <p:sp>
        <p:nvSpPr>
          <p:cNvPr id="3" name="Content Placeholder 2"/>
          <p:cNvSpPr>
            <a:spLocks noGrp="1"/>
          </p:cNvSpPr>
          <p:nvPr>
            <p:ph idx="1"/>
          </p:nvPr>
        </p:nvSpPr>
        <p:spPr/>
        <p:txBody>
          <a:bodyPr/>
          <a:lstStyle/>
          <a:p>
            <a:r>
              <a:rPr lang="en-AU" dirty="0" smtClean="0"/>
              <a:t>JQuery supports method chaining which allows the output of one function to feed into another</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43</a:t>
            </a:fld>
            <a:endParaRPr lang="en-AU"/>
          </a:p>
        </p:txBody>
      </p:sp>
      <p:sp>
        <p:nvSpPr>
          <p:cNvPr id="5" name="TextBox 4"/>
          <p:cNvSpPr txBox="1"/>
          <p:nvPr/>
        </p:nvSpPr>
        <p:spPr>
          <a:xfrm>
            <a:off x="482139" y="2667000"/>
            <a:ext cx="11046614"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"body"</a:t>
            </a:r>
            <a:r>
              <a:rPr lang="en-AU" sz="2000" dirty="0">
                <a:solidFill>
                  <a:srgbClr val="000000"/>
                </a:solidFill>
                <a:highlight>
                  <a:srgbClr val="FFFFFF"/>
                </a:highlight>
                <a:latin typeface="Consolas" panose="020B0609020204030204" pitchFamily="49" charset="0"/>
              </a:rPr>
              <a:t>).append(</a:t>
            </a:r>
            <a:r>
              <a:rPr lang="en-AU" sz="2000" dirty="0">
                <a:solidFill>
                  <a:srgbClr val="A31515"/>
                </a:solidFill>
                <a:highlight>
                  <a:srgbClr val="FFFFFF"/>
                </a:highlight>
                <a:latin typeface="Consolas" panose="020B0609020204030204" pitchFamily="49" charset="0"/>
              </a:rPr>
              <a:t>"&lt;p style='</a:t>
            </a:r>
            <a:r>
              <a:rPr lang="en-AU" sz="2000" dirty="0" err="1">
                <a:solidFill>
                  <a:srgbClr val="A31515"/>
                </a:solidFill>
                <a:highlight>
                  <a:srgbClr val="FFFFFF"/>
                </a:highlight>
                <a:latin typeface="Consolas" panose="020B0609020204030204" pitchFamily="49" charset="0"/>
              </a:rPr>
              <a:t>display:none</a:t>
            </a:r>
            <a:r>
              <a:rPr lang="en-AU" sz="2000" dirty="0">
                <a:solidFill>
                  <a:srgbClr val="A31515"/>
                </a:solidFill>
                <a:highlight>
                  <a:srgbClr val="FFFFFF"/>
                </a:highlight>
                <a:latin typeface="Consolas" panose="020B0609020204030204" pitchFamily="49" charset="0"/>
              </a:rPr>
              <a:t>'&gt;New text&lt;/p&gt;"</a:t>
            </a:r>
            <a:r>
              <a:rPr lang="en-AU" sz="2000" dirty="0">
                <a:solidFill>
                  <a:srgbClr val="000000"/>
                </a:solidFill>
                <a:highlight>
                  <a:srgbClr val="FFFFFF"/>
                </a:highlight>
                <a:latin typeface="Consolas" panose="020B0609020204030204" pitchFamily="49" charset="0"/>
              </a:rPr>
              <a:t>).find(</a:t>
            </a:r>
            <a:r>
              <a:rPr lang="en-AU" sz="2000" dirty="0">
                <a:solidFill>
                  <a:srgbClr val="A31515"/>
                </a:solidFill>
                <a:highlight>
                  <a:srgbClr val="FFFFFF"/>
                </a:highlight>
                <a:latin typeface="Consolas" panose="020B0609020204030204" pitchFamily="49" charset="0"/>
              </a:rPr>
              <a:t>"p"</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fadeIn</a:t>
            </a:r>
            <a:r>
              <a:rPr lang="en-AU" sz="2000" dirty="0" smtClean="0">
                <a:solidFill>
                  <a:srgbClr val="000000"/>
                </a:solidFill>
                <a:highlight>
                  <a:srgbClr val="FFFFFF"/>
                </a:highlight>
                <a:latin typeface="Consolas" panose="020B0609020204030204" pitchFamily="49" charset="0"/>
              </a:rPr>
              <a:t>();</a:t>
            </a:r>
          </a:p>
          <a:p>
            <a:endParaRPr lang="en-AU" sz="2000" dirty="0" smtClean="0">
              <a:solidFill>
                <a:srgbClr val="000000"/>
              </a:solidFill>
              <a:highlight>
                <a:srgbClr val="FFFFFF"/>
              </a:highlight>
              <a:latin typeface="Consolas" panose="020B0609020204030204" pitchFamily="49" charset="0"/>
            </a:endParaRPr>
          </a:p>
          <a:p>
            <a:r>
              <a:rPr lang="en-AU" sz="2000" dirty="0" smtClean="0">
                <a:solidFill>
                  <a:srgbClr val="468646"/>
                </a:solidFill>
                <a:highlight>
                  <a:srgbClr val="FFFFFF"/>
                </a:highlight>
                <a:latin typeface="Consolas" panose="020B0609020204030204" pitchFamily="49" charset="0"/>
              </a:rPr>
              <a:t>// same as: </a:t>
            </a:r>
            <a:endParaRPr lang="en-AU" sz="2000" dirty="0">
              <a:solidFill>
                <a:srgbClr val="468646"/>
              </a:solidFill>
              <a:highlight>
                <a:srgbClr val="FFFFFF"/>
              </a:highlight>
              <a:latin typeface="Consolas" panose="020B0609020204030204" pitchFamily="49" charset="0"/>
            </a:endParaRPr>
          </a:p>
          <a:p>
            <a:endParaRPr lang="en-AU" sz="2000" dirty="0">
              <a:solidFill>
                <a:srgbClr val="000000"/>
              </a:solidFill>
              <a:highlight>
                <a:srgbClr val="FFFFFF"/>
              </a:highlight>
              <a:latin typeface="Consolas" panose="020B0609020204030204" pitchFamily="49" charset="0"/>
            </a:endParaRPr>
          </a:p>
          <a:p>
            <a:r>
              <a:rPr lang="en-AU" sz="2000" dirty="0">
                <a:solidFill>
                  <a:srgbClr val="000000"/>
                </a:solidFill>
                <a:highlight>
                  <a:srgbClr val="FFFFFF"/>
                </a:highlight>
                <a:latin typeface="Consolas" panose="020B0609020204030204" pitchFamily="49" charset="0"/>
              </a:rPr>
              <a:t> $(</a:t>
            </a:r>
            <a:r>
              <a:rPr lang="en-AU" sz="2000" dirty="0">
                <a:solidFill>
                  <a:srgbClr val="A31515"/>
                </a:solidFill>
                <a:highlight>
                  <a:srgbClr val="FFFFFF"/>
                </a:highlight>
                <a:latin typeface="Consolas" panose="020B0609020204030204" pitchFamily="49" charset="0"/>
              </a:rPr>
              <a:t>"body</a:t>
            </a:r>
            <a:r>
              <a:rPr lang="en-AU" sz="2000" dirty="0" smtClean="0">
                <a:solidFill>
                  <a:srgbClr val="A31515"/>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a:t>
            </a:r>
          </a:p>
          <a:p>
            <a:r>
              <a:rPr lang="en-AU" sz="2000" dirty="0" smtClean="0">
                <a:solidFill>
                  <a:srgbClr val="000000"/>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append(</a:t>
            </a:r>
            <a:r>
              <a:rPr lang="en-AU" sz="2000" dirty="0">
                <a:solidFill>
                  <a:srgbClr val="A31515"/>
                </a:solidFill>
                <a:highlight>
                  <a:srgbClr val="FFFFFF"/>
                </a:highlight>
                <a:latin typeface="Consolas" panose="020B0609020204030204" pitchFamily="49" charset="0"/>
              </a:rPr>
              <a:t>"&lt;p style='</a:t>
            </a:r>
            <a:r>
              <a:rPr lang="en-AU" sz="2000" dirty="0" err="1">
                <a:solidFill>
                  <a:srgbClr val="A31515"/>
                </a:solidFill>
                <a:highlight>
                  <a:srgbClr val="FFFFFF"/>
                </a:highlight>
                <a:latin typeface="Consolas" panose="020B0609020204030204" pitchFamily="49" charset="0"/>
              </a:rPr>
              <a:t>display:none</a:t>
            </a:r>
            <a:r>
              <a:rPr lang="en-AU" sz="2000" dirty="0">
                <a:solidFill>
                  <a:srgbClr val="A31515"/>
                </a:solidFill>
                <a:highlight>
                  <a:srgbClr val="FFFFFF"/>
                </a:highlight>
                <a:latin typeface="Consolas" panose="020B0609020204030204" pitchFamily="49" charset="0"/>
              </a:rPr>
              <a:t>'&gt;New text&lt;/p</a:t>
            </a:r>
            <a:r>
              <a:rPr lang="en-AU" sz="2000" dirty="0" smtClean="0">
                <a:solidFill>
                  <a:srgbClr val="A31515"/>
                </a:solidFill>
                <a:highlight>
                  <a:srgbClr val="FFFFFF"/>
                </a:highlight>
                <a:latin typeface="Consolas" panose="020B0609020204030204" pitchFamily="49" charset="0"/>
              </a:rPr>
              <a:t>&gt;"</a:t>
            </a:r>
            <a:r>
              <a:rPr lang="en-AU" sz="2000" dirty="0" smtClean="0">
                <a:solidFill>
                  <a:srgbClr val="000000"/>
                </a:solidFill>
                <a:highlight>
                  <a:srgbClr val="FFFFFF"/>
                </a:highlight>
                <a:latin typeface="Consolas" panose="020B0609020204030204" pitchFamily="49" charset="0"/>
              </a:rPr>
              <a:t>)</a:t>
            </a:r>
          </a:p>
          <a:p>
            <a:r>
              <a:rPr lang="en-AU" sz="2000" dirty="0" smtClean="0">
                <a:solidFill>
                  <a:srgbClr val="000000"/>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find(</a:t>
            </a:r>
            <a:r>
              <a:rPr lang="en-AU" sz="2000" dirty="0">
                <a:solidFill>
                  <a:srgbClr val="A31515"/>
                </a:solidFill>
                <a:highlight>
                  <a:srgbClr val="FFFFFF"/>
                </a:highlight>
                <a:latin typeface="Consolas" panose="020B0609020204030204" pitchFamily="49" charset="0"/>
              </a:rPr>
              <a:t>"p</a:t>
            </a:r>
            <a:r>
              <a:rPr lang="en-AU" sz="2000" dirty="0" smtClean="0">
                <a:solidFill>
                  <a:srgbClr val="A31515"/>
                </a:solidFill>
                <a:highlight>
                  <a:srgbClr val="FFFFFF"/>
                </a:highlight>
                <a:latin typeface="Consolas" panose="020B0609020204030204" pitchFamily="49" charset="0"/>
              </a:rPr>
              <a:t>"</a:t>
            </a:r>
            <a:r>
              <a:rPr lang="en-AU" sz="2000" dirty="0" smtClean="0">
                <a:solidFill>
                  <a:srgbClr val="000000"/>
                </a:solidFill>
                <a:highlight>
                  <a:srgbClr val="FFFFFF"/>
                </a:highlight>
                <a:latin typeface="Consolas" panose="020B0609020204030204" pitchFamily="49" charset="0"/>
              </a:rPr>
              <a:t>)</a:t>
            </a:r>
          </a:p>
          <a:p>
            <a:r>
              <a:rPr lang="en-AU" sz="2000" dirty="0" smtClean="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fadeIn</a:t>
            </a:r>
            <a:r>
              <a:rPr lang="en-AU" sz="2000" dirty="0">
                <a:solidFill>
                  <a:srgbClr val="000000"/>
                </a:solidFill>
                <a:highlight>
                  <a:srgbClr val="FFFFFF"/>
                </a:highlight>
                <a:latin typeface="Consolas" panose="020B0609020204030204" pitchFamily="49" charset="0"/>
              </a:rPr>
              <a:t>();</a:t>
            </a:r>
            <a:endParaRPr lang="en-AU" sz="2000" dirty="0"/>
          </a:p>
          <a:p>
            <a:endParaRPr lang="en-AU" sz="2000" dirty="0"/>
          </a:p>
        </p:txBody>
      </p:sp>
    </p:spTree>
    <p:extLst>
      <p:ext uri="{BB962C8B-B14F-4D97-AF65-F5344CB8AC3E}">
        <p14:creationId xmlns:p14="http://schemas.microsoft.com/office/powerpoint/2010/main" val="2866291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Incompatibilities between browsers and versions</a:t>
            </a:r>
            <a:endParaRPr lang="en-AU" dirty="0"/>
          </a:p>
        </p:txBody>
      </p:sp>
      <p:sp>
        <p:nvSpPr>
          <p:cNvPr id="46082" name="Content Placeholder 2"/>
          <p:cNvSpPr>
            <a:spLocks noGrp="1"/>
          </p:cNvSpPr>
          <p:nvPr>
            <p:ph idx="1"/>
          </p:nvPr>
        </p:nvSpPr>
        <p:spPr>
          <a:xfrm>
            <a:off x="482139" y="1340590"/>
            <a:ext cx="11238806" cy="1876743"/>
          </a:xfrm>
        </p:spPr>
        <p:txBody>
          <a:bodyPr>
            <a:normAutofit/>
          </a:bodyPr>
          <a:lstStyle/>
          <a:p>
            <a:r>
              <a:rPr lang="en-AU" altLang="en-US" sz="2800" dirty="0" smtClean="0"/>
              <a:t>There are sites that report incompatibilities (also called browser quirks)</a:t>
            </a:r>
          </a:p>
          <a:p>
            <a:pPr lvl="1"/>
            <a:r>
              <a:rPr lang="en-AU" altLang="en-US" sz="2400" dirty="0" smtClean="0"/>
              <a:t>Some problems can be avoided by using JavaScript libraries such as JQuery </a:t>
            </a:r>
          </a:p>
        </p:txBody>
      </p:sp>
      <p:pic>
        <p:nvPicPr>
          <p:cNvPr id="5" name="Picture 4"/>
          <p:cNvPicPr>
            <a:picLocks noChangeAspect="1"/>
          </p:cNvPicPr>
          <p:nvPr/>
        </p:nvPicPr>
        <p:blipFill>
          <a:blip r:embed="rId2"/>
          <a:stretch>
            <a:fillRect/>
          </a:stretch>
        </p:blipFill>
        <p:spPr>
          <a:xfrm>
            <a:off x="643291" y="2457947"/>
            <a:ext cx="11077654" cy="3574111"/>
          </a:xfrm>
          <a:prstGeom prst="rect">
            <a:avLst/>
          </a:prstGeom>
        </p:spPr>
      </p:pic>
      <p:sp>
        <p:nvSpPr>
          <p:cNvPr id="6" name="TextBox 5"/>
          <p:cNvSpPr txBox="1"/>
          <p:nvPr/>
        </p:nvSpPr>
        <p:spPr>
          <a:xfrm>
            <a:off x="0" y="6471735"/>
            <a:ext cx="468346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dirty="0">
                <a:hlinkClick r:id="rId3"/>
              </a:rPr>
              <a:t>http://</a:t>
            </a:r>
            <a:r>
              <a:rPr lang="en-AU" dirty="0" smtClean="0">
                <a:hlinkClick r:id="rId3"/>
              </a:rPr>
              <a:t>www.quirksmode.org/compatibility.html</a:t>
            </a:r>
            <a:r>
              <a:rPr lang="en-AU" dirty="0" smtClean="0"/>
              <a:t> </a:t>
            </a:r>
            <a:endParaRPr lang="en-AU" dirty="0"/>
          </a:p>
        </p:txBody>
      </p:sp>
    </p:spTree>
    <p:extLst>
      <p:ext uri="{BB962C8B-B14F-4D97-AF65-F5344CB8AC3E}">
        <p14:creationId xmlns:p14="http://schemas.microsoft.com/office/powerpoint/2010/main" val="201606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Overview</a:t>
            </a:r>
            <a:endParaRPr lang="en-AU" dirty="0"/>
          </a:p>
        </p:txBody>
      </p:sp>
      <p:sp>
        <p:nvSpPr>
          <p:cNvPr id="3" name="Content Placeholder 2"/>
          <p:cNvSpPr>
            <a:spLocks noGrp="1"/>
          </p:cNvSpPr>
          <p:nvPr>
            <p:ph idx="1"/>
          </p:nvPr>
        </p:nvSpPr>
        <p:spPr/>
        <p:txBody>
          <a:bodyPr/>
          <a:lstStyle/>
          <a:p>
            <a:r>
              <a:rPr lang="en-AU" dirty="0" smtClean="0"/>
              <a:t>JavaScript can be included in a HTML document in two ways:</a:t>
            </a:r>
          </a:p>
          <a:p>
            <a:pPr marL="715518" lvl="1" indent="-514350">
              <a:buFont typeface="+mj-lt"/>
              <a:buAutoNum type="arabicPeriod"/>
            </a:pPr>
            <a:r>
              <a:rPr lang="en-AU" dirty="0" smtClean="0"/>
              <a:t>Embedding the &lt;script&gt;&lt;/script&gt; tags in the head or body element</a:t>
            </a:r>
          </a:p>
          <a:p>
            <a:pPr marL="715518" lvl="1" indent="-514350">
              <a:buFont typeface="+mj-lt"/>
              <a:buAutoNum type="arabicPeriod"/>
            </a:pPr>
            <a:endParaRPr lang="en-AU" dirty="0" smtClean="0"/>
          </a:p>
          <a:p>
            <a:pPr marL="715518" lvl="1" indent="-514350">
              <a:buFont typeface="+mj-lt"/>
              <a:buAutoNum type="arabicPeriod"/>
            </a:pPr>
            <a:endParaRPr lang="en-AU" dirty="0" smtClean="0"/>
          </a:p>
          <a:p>
            <a:pPr marL="715518" lvl="1" indent="-514350">
              <a:buFont typeface="+mj-lt"/>
              <a:buAutoNum type="arabicPeriod"/>
            </a:pPr>
            <a:endParaRPr lang="en-AU" dirty="0"/>
          </a:p>
          <a:p>
            <a:pPr marL="715518" lvl="1" indent="-514350">
              <a:buFont typeface="+mj-lt"/>
              <a:buAutoNum type="arabicPeriod"/>
            </a:pPr>
            <a:endParaRPr lang="en-AU" dirty="0" smtClean="0"/>
          </a:p>
          <a:p>
            <a:pPr marL="715518" lvl="1" indent="-514350">
              <a:buFont typeface="+mj-lt"/>
              <a:buAutoNum type="arabicPeriod"/>
            </a:pPr>
            <a:r>
              <a:rPr lang="en-AU" dirty="0" smtClean="0"/>
              <a:t>Linking a separate JavaScript file to the HTML Document</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6</a:t>
            </a:fld>
            <a:endParaRPr lang="en-AU"/>
          </a:p>
        </p:txBody>
      </p:sp>
      <p:sp>
        <p:nvSpPr>
          <p:cNvPr id="5" name="TextBox 4"/>
          <p:cNvSpPr txBox="1"/>
          <p:nvPr/>
        </p:nvSpPr>
        <p:spPr>
          <a:xfrm>
            <a:off x="728134" y="4975901"/>
            <a:ext cx="7648248" cy="110799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200" dirty="0" smtClean="0">
                <a:solidFill>
                  <a:srgbClr val="0000FF"/>
                </a:solidFill>
                <a:highlight>
                  <a:srgbClr val="FFFFFF"/>
                </a:highlight>
                <a:latin typeface="Consolas" panose="020B0609020204030204" pitchFamily="49" charset="0"/>
              </a:rPr>
              <a:t>&lt;</a:t>
            </a:r>
            <a:r>
              <a:rPr lang="en-AU" sz="2200" dirty="0">
                <a:solidFill>
                  <a:srgbClr val="800000"/>
                </a:solidFill>
                <a:highlight>
                  <a:srgbClr val="FFFFFF"/>
                </a:highlight>
                <a:latin typeface="Consolas" panose="020B0609020204030204" pitchFamily="49" charset="0"/>
              </a:rPr>
              <a:t>head</a:t>
            </a:r>
            <a:r>
              <a:rPr lang="en-AU" sz="2200" dirty="0">
                <a:solidFill>
                  <a:srgbClr val="0000FF"/>
                </a:solidFill>
                <a:highlight>
                  <a:srgbClr val="FFFFFF"/>
                </a:highlight>
                <a:latin typeface="Consolas" panose="020B0609020204030204" pitchFamily="49" charset="0"/>
              </a:rPr>
              <a:t>&gt;</a:t>
            </a:r>
            <a:endParaRPr lang="en-AU" sz="2200" dirty="0">
              <a:solidFill>
                <a:srgbClr val="000000"/>
              </a:solidFill>
              <a:highlight>
                <a:srgbClr val="FFFFFF"/>
              </a:highlight>
              <a:latin typeface="Consolas" panose="020B0609020204030204" pitchFamily="49" charset="0"/>
            </a:endParaRPr>
          </a:p>
          <a:p>
            <a:r>
              <a:rPr lang="en-AU" sz="2200" dirty="0">
                <a:solidFill>
                  <a:srgbClr val="000000"/>
                </a:solidFill>
                <a:highlight>
                  <a:srgbClr val="FFFFFF"/>
                </a:highlight>
                <a:latin typeface="Consolas" panose="020B0609020204030204" pitchFamily="49" charset="0"/>
              </a:rPr>
              <a:t>     </a:t>
            </a:r>
            <a:r>
              <a:rPr lang="en-AU" sz="2200" dirty="0" smtClean="0">
                <a:solidFill>
                  <a:srgbClr val="0000FF"/>
                </a:solidFill>
                <a:highlight>
                  <a:srgbClr val="FFFFFF"/>
                </a:highlight>
                <a:latin typeface="Consolas" panose="020B0609020204030204" pitchFamily="49" charset="0"/>
              </a:rPr>
              <a:t>&lt;</a:t>
            </a:r>
            <a:r>
              <a:rPr lang="en-AU" sz="2200" dirty="0">
                <a:solidFill>
                  <a:srgbClr val="800000"/>
                </a:solidFill>
                <a:highlight>
                  <a:srgbClr val="FFFFFF"/>
                </a:highlight>
                <a:latin typeface="Consolas" panose="020B0609020204030204" pitchFamily="49" charset="0"/>
              </a:rPr>
              <a:t>script</a:t>
            </a:r>
            <a:r>
              <a:rPr lang="en-AU" sz="2200" dirty="0">
                <a:solidFill>
                  <a:srgbClr val="000000"/>
                </a:solidFill>
                <a:highlight>
                  <a:srgbClr val="FFFFFF"/>
                </a:highlight>
                <a:latin typeface="Consolas" panose="020B0609020204030204" pitchFamily="49" charset="0"/>
              </a:rPr>
              <a:t> </a:t>
            </a:r>
            <a:r>
              <a:rPr lang="en-AU" sz="2200" dirty="0" err="1">
                <a:solidFill>
                  <a:srgbClr val="FF0000"/>
                </a:solidFill>
                <a:highlight>
                  <a:srgbClr val="FFFFFF"/>
                </a:highlight>
                <a:latin typeface="Consolas" panose="020B0609020204030204" pitchFamily="49" charset="0"/>
              </a:rPr>
              <a:t>src</a:t>
            </a:r>
            <a:r>
              <a:rPr lang="en-AU" sz="2200" dirty="0">
                <a:solidFill>
                  <a:srgbClr val="0000FF"/>
                </a:solidFill>
                <a:highlight>
                  <a:srgbClr val="FFFFFF"/>
                </a:highlight>
                <a:latin typeface="Consolas" panose="020B0609020204030204" pitchFamily="49" charset="0"/>
              </a:rPr>
              <a:t>="../Scripts/file.js"</a:t>
            </a:r>
            <a:r>
              <a:rPr lang="en-AU" sz="2200" dirty="0">
                <a:solidFill>
                  <a:srgbClr val="000000"/>
                </a:solidFill>
                <a:highlight>
                  <a:srgbClr val="FFFFFF"/>
                </a:highlight>
                <a:latin typeface="Consolas" panose="020B0609020204030204" pitchFamily="49" charset="0"/>
              </a:rPr>
              <a:t> </a:t>
            </a:r>
            <a:r>
              <a:rPr lang="en-AU" sz="2200" dirty="0">
                <a:solidFill>
                  <a:srgbClr val="0000FF"/>
                </a:solidFill>
                <a:highlight>
                  <a:srgbClr val="FFFFFF"/>
                </a:highlight>
                <a:latin typeface="Consolas" panose="020B0609020204030204" pitchFamily="49" charset="0"/>
              </a:rPr>
              <a:t>&gt;&lt;/</a:t>
            </a:r>
            <a:r>
              <a:rPr lang="en-AU" sz="2200" dirty="0">
                <a:solidFill>
                  <a:srgbClr val="800000"/>
                </a:solidFill>
                <a:highlight>
                  <a:srgbClr val="FFFFFF"/>
                </a:highlight>
                <a:latin typeface="Consolas" panose="020B0609020204030204" pitchFamily="49" charset="0"/>
              </a:rPr>
              <a:t>script</a:t>
            </a:r>
            <a:r>
              <a:rPr lang="en-AU" sz="2200" dirty="0">
                <a:solidFill>
                  <a:srgbClr val="0000FF"/>
                </a:solidFill>
                <a:highlight>
                  <a:srgbClr val="FFFFFF"/>
                </a:highlight>
                <a:latin typeface="Consolas" panose="020B0609020204030204" pitchFamily="49" charset="0"/>
              </a:rPr>
              <a:t>&gt;</a:t>
            </a:r>
            <a:endParaRPr lang="en-AU" sz="2200" dirty="0">
              <a:solidFill>
                <a:srgbClr val="000000"/>
              </a:solidFill>
              <a:highlight>
                <a:srgbClr val="FFFFFF"/>
              </a:highlight>
              <a:latin typeface="Consolas" panose="020B0609020204030204" pitchFamily="49" charset="0"/>
            </a:endParaRPr>
          </a:p>
          <a:p>
            <a:r>
              <a:rPr lang="en-AU" sz="2200" dirty="0" smtClean="0">
                <a:solidFill>
                  <a:srgbClr val="0000FF"/>
                </a:solidFill>
                <a:highlight>
                  <a:srgbClr val="FFFFFF"/>
                </a:highlight>
                <a:latin typeface="Consolas" panose="020B0609020204030204" pitchFamily="49" charset="0"/>
              </a:rPr>
              <a:t>&lt;/</a:t>
            </a:r>
            <a:r>
              <a:rPr lang="en-AU" sz="2200" dirty="0">
                <a:solidFill>
                  <a:srgbClr val="800000"/>
                </a:solidFill>
                <a:highlight>
                  <a:srgbClr val="FFFFFF"/>
                </a:highlight>
                <a:latin typeface="Consolas" panose="020B0609020204030204" pitchFamily="49" charset="0"/>
              </a:rPr>
              <a:t>head</a:t>
            </a:r>
            <a:r>
              <a:rPr lang="en-AU" sz="2200" dirty="0">
                <a:solidFill>
                  <a:srgbClr val="0000FF"/>
                </a:solidFill>
                <a:highlight>
                  <a:srgbClr val="FFFFFF"/>
                </a:highlight>
                <a:latin typeface="Consolas" panose="020B0609020204030204" pitchFamily="49" charset="0"/>
              </a:rPr>
              <a:t>&gt;</a:t>
            </a:r>
            <a:endParaRPr lang="en-AU" sz="2200" dirty="0"/>
          </a:p>
        </p:txBody>
      </p:sp>
      <p:sp>
        <p:nvSpPr>
          <p:cNvPr id="6" name="TextBox 5"/>
          <p:cNvSpPr txBox="1"/>
          <p:nvPr/>
        </p:nvSpPr>
        <p:spPr>
          <a:xfrm>
            <a:off x="728134" y="2393380"/>
            <a:ext cx="10903947" cy="138499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AU" sz="2200" dirty="0">
                <a:solidFill>
                  <a:srgbClr val="0000FF"/>
                </a:solidFill>
                <a:highlight>
                  <a:srgbClr val="FFFFFF"/>
                </a:highlight>
                <a:latin typeface="Consolas" panose="020B0609020204030204" pitchFamily="49" charset="0"/>
              </a:rPr>
              <a:t>&lt;</a:t>
            </a:r>
            <a:r>
              <a:rPr lang="en-AU" sz="2200" dirty="0">
                <a:solidFill>
                  <a:srgbClr val="800000"/>
                </a:solidFill>
                <a:highlight>
                  <a:srgbClr val="FFFFFF"/>
                </a:highlight>
                <a:latin typeface="Consolas" panose="020B0609020204030204" pitchFamily="49" charset="0"/>
              </a:rPr>
              <a:t>body</a:t>
            </a:r>
            <a:r>
              <a:rPr lang="en-AU" sz="2200" dirty="0">
                <a:solidFill>
                  <a:srgbClr val="0000FF"/>
                </a:solidFill>
                <a:highlight>
                  <a:srgbClr val="FFFFFF"/>
                </a:highlight>
                <a:latin typeface="Consolas" panose="020B0609020204030204" pitchFamily="49" charset="0"/>
              </a:rPr>
              <a:t>&gt;</a:t>
            </a:r>
            <a:endParaRPr lang="en-AU" sz="2200" dirty="0">
              <a:solidFill>
                <a:srgbClr val="000000"/>
              </a:solidFill>
              <a:highlight>
                <a:srgbClr val="FFFFFF"/>
              </a:highlight>
              <a:latin typeface="Consolas" panose="020B0609020204030204" pitchFamily="49" charset="0"/>
            </a:endParaRPr>
          </a:p>
          <a:p>
            <a:r>
              <a:rPr lang="en-AU" sz="2200" dirty="0" smtClean="0">
                <a:solidFill>
                  <a:srgbClr val="0000FF"/>
                </a:solidFill>
                <a:highlight>
                  <a:srgbClr val="FFFFFF"/>
                </a:highlight>
                <a:latin typeface="Consolas" panose="020B0609020204030204" pitchFamily="49" charset="0"/>
              </a:rPr>
              <a:t>	&lt;</a:t>
            </a:r>
            <a:r>
              <a:rPr lang="en-AU" sz="2200" dirty="0" smtClean="0">
                <a:solidFill>
                  <a:srgbClr val="800000"/>
                </a:solidFill>
                <a:highlight>
                  <a:srgbClr val="FFFFFF"/>
                </a:highlight>
                <a:latin typeface="Consolas" panose="020B0609020204030204" pitchFamily="49" charset="0"/>
              </a:rPr>
              <a:t>script</a:t>
            </a:r>
            <a:r>
              <a:rPr lang="en-AU" sz="2200" dirty="0" smtClean="0">
                <a:solidFill>
                  <a:srgbClr val="0000FF"/>
                </a:solidFill>
                <a:highlight>
                  <a:srgbClr val="FFFFFF"/>
                </a:highlight>
                <a:latin typeface="Consolas" panose="020B0609020204030204" pitchFamily="49" charset="0"/>
              </a:rPr>
              <a:t>&gt;</a:t>
            </a:r>
            <a:r>
              <a:rPr lang="en-AU" sz="2200" dirty="0" err="1" smtClean="0">
                <a:solidFill>
                  <a:srgbClr val="000000"/>
                </a:solidFill>
                <a:highlight>
                  <a:srgbClr val="FFFFFF"/>
                </a:highlight>
                <a:latin typeface="Consolas" panose="020B0609020204030204" pitchFamily="49" charset="0"/>
              </a:rPr>
              <a:t>document.write</a:t>
            </a:r>
            <a:r>
              <a:rPr lang="en-AU" sz="2200" dirty="0">
                <a:solidFill>
                  <a:srgbClr val="000000"/>
                </a:solidFill>
                <a:highlight>
                  <a:srgbClr val="FFFFFF"/>
                </a:highlight>
                <a:latin typeface="Consolas" panose="020B0609020204030204" pitchFamily="49" charset="0"/>
              </a:rPr>
              <a:t>(</a:t>
            </a:r>
            <a:r>
              <a:rPr lang="en-AU" sz="2200" dirty="0">
                <a:solidFill>
                  <a:srgbClr val="A31515"/>
                </a:solidFill>
                <a:highlight>
                  <a:srgbClr val="FFFFFF"/>
                </a:highlight>
                <a:latin typeface="Consolas" panose="020B0609020204030204" pitchFamily="49" charset="0"/>
              </a:rPr>
              <a:t>"Really, I have to do coding?"</a:t>
            </a:r>
            <a:r>
              <a:rPr lang="en-AU" sz="2200" dirty="0">
                <a:solidFill>
                  <a:srgbClr val="000000"/>
                </a:solidFill>
                <a:highlight>
                  <a:srgbClr val="FFFFFF"/>
                </a:highlight>
                <a:latin typeface="Consolas" panose="020B0609020204030204" pitchFamily="49" charset="0"/>
              </a:rPr>
              <a:t>)</a:t>
            </a:r>
            <a:r>
              <a:rPr lang="en-AU" sz="2200" dirty="0">
                <a:solidFill>
                  <a:srgbClr val="0000FF"/>
                </a:solidFill>
                <a:highlight>
                  <a:srgbClr val="FFFFFF"/>
                </a:highlight>
                <a:latin typeface="Consolas" panose="020B0609020204030204" pitchFamily="49" charset="0"/>
              </a:rPr>
              <a:t>&lt;/</a:t>
            </a:r>
            <a:r>
              <a:rPr lang="en-AU" sz="2200" dirty="0">
                <a:solidFill>
                  <a:srgbClr val="800000"/>
                </a:solidFill>
                <a:highlight>
                  <a:srgbClr val="FFFFFF"/>
                </a:highlight>
                <a:latin typeface="Consolas" panose="020B0609020204030204" pitchFamily="49" charset="0"/>
              </a:rPr>
              <a:t>script</a:t>
            </a:r>
            <a:r>
              <a:rPr lang="en-AU" sz="2200" dirty="0">
                <a:solidFill>
                  <a:srgbClr val="0000FF"/>
                </a:solidFill>
                <a:highlight>
                  <a:srgbClr val="FFFFFF"/>
                </a:highlight>
                <a:latin typeface="Consolas" panose="020B0609020204030204" pitchFamily="49" charset="0"/>
              </a:rPr>
              <a:t>&gt;</a:t>
            </a:r>
            <a:endParaRPr lang="en-AU" sz="2200" dirty="0">
              <a:solidFill>
                <a:srgbClr val="000000"/>
              </a:solidFill>
              <a:highlight>
                <a:srgbClr val="FFFFFF"/>
              </a:highlight>
              <a:latin typeface="Consolas" panose="020B0609020204030204" pitchFamily="49" charset="0"/>
            </a:endParaRPr>
          </a:p>
          <a:p>
            <a:r>
              <a:rPr lang="en-AU" sz="2200" dirty="0" smtClean="0">
                <a:solidFill>
                  <a:srgbClr val="0000FF"/>
                </a:solidFill>
                <a:highlight>
                  <a:srgbClr val="FFFFFF"/>
                </a:highlight>
                <a:latin typeface="Consolas" panose="020B0609020204030204" pitchFamily="49" charset="0"/>
              </a:rPr>
              <a:t>&lt;/</a:t>
            </a:r>
            <a:r>
              <a:rPr lang="en-AU" sz="2200" dirty="0">
                <a:solidFill>
                  <a:srgbClr val="800000"/>
                </a:solidFill>
                <a:highlight>
                  <a:srgbClr val="FFFFFF"/>
                </a:highlight>
                <a:latin typeface="Consolas" panose="020B0609020204030204" pitchFamily="49" charset="0"/>
              </a:rPr>
              <a:t>body</a:t>
            </a:r>
            <a:r>
              <a:rPr lang="en-AU" sz="2200" dirty="0" smtClean="0">
                <a:solidFill>
                  <a:srgbClr val="0000FF"/>
                </a:solidFill>
                <a:highlight>
                  <a:srgbClr val="FFFFFF"/>
                </a:highlight>
                <a:latin typeface="Consolas" panose="020B0609020204030204" pitchFamily="49" charset="0"/>
              </a:rPr>
              <a:t>&gt;</a:t>
            </a:r>
          </a:p>
          <a:p>
            <a:r>
              <a:rPr lang="en-AU" dirty="0" smtClean="0">
                <a:solidFill>
                  <a:srgbClr val="468646"/>
                </a:solidFill>
                <a:highlight>
                  <a:srgbClr val="FFFFFF"/>
                </a:highlight>
                <a:latin typeface="Consolas" panose="020B0609020204030204" pitchFamily="49" charset="0"/>
              </a:rPr>
              <a:t>// this script accesses the document object (html body) to write text</a:t>
            </a:r>
            <a:endParaRPr lang="en-AU" dirty="0">
              <a:solidFill>
                <a:srgbClr val="468646"/>
              </a:solidFill>
            </a:endParaRPr>
          </a:p>
        </p:txBody>
      </p:sp>
    </p:spTree>
    <p:extLst>
      <p:ext uri="{BB962C8B-B14F-4D97-AF65-F5344CB8AC3E}">
        <p14:creationId xmlns:p14="http://schemas.microsoft.com/office/powerpoint/2010/main" val="2336784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AU" dirty="0" smtClean="0"/>
              <a:t>Overview</a:t>
            </a:r>
            <a:endParaRPr lang="en-AU" dirty="0"/>
          </a:p>
        </p:txBody>
      </p:sp>
      <p:sp>
        <p:nvSpPr>
          <p:cNvPr id="6" name="Content Placeholder 5"/>
          <p:cNvSpPr>
            <a:spLocks noGrp="1"/>
          </p:cNvSpPr>
          <p:nvPr>
            <p:ph idx="1"/>
          </p:nvPr>
        </p:nvSpPr>
        <p:spPr>
          <a:xfrm>
            <a:off x="482139" y="1340590"/>
            <a:ext cx="11388128" cy="5106246"/>
          </a:xfrm>
        </p:spPr>
        <p:txBody>
          <a:bodyPr>
            <a:normAutofit/>
          </a:bodyPr>
          <a:lstStyle/>
          <a:p>
            <a:r>
              <a:rPr lang="en-AU" dirty="0" smtClean="0"/>
              <a:t>JavaScript doesn’t support classes</a:t>
            </a:r>
          </a:p>
          <a:p>
            <a:pPr lvl="1"/>
            <a:r>
              <a:rPr lang="en-AU" dirty="0" smtClean="0"/>
              <a:t>Technically it’s not an object orientated programming language</a:t>
            </a:r>
          </a:p>
          <a:p>
            <a:pPr lvl="1"/>
            <a:r>
              <a:rPr lang="en-AU" dirty="0" smtClean="0"/>
              <a:t>It can emulate objects but there are no class definitions for objects</a:t>
            </a:r>
          </a:p>
          <a:p>
            <a:pPr lvl="1"/>
            <a:endParaRPr lang="en-AU" dirty="0"/>
          </a:p>
          <a:p>
            <a:r>
              <a:rPr lang="en-AU" dirty="0" smtClean="0"/>
              <a:t>It’s </a:t>
            </a:r>
            <a:r>
              <a:rPr lang="en-AU" b="1" dirty="0" smtClean="0"/>
              <a:t>Dynamic</a:t>
            </a:r>
            <a:r>
              <a:rPr lang="en-AU" dirty="0" smtClean="0"/>
              <a:t> </a:t>
            </a:r>
            <a:r>
              <a:rPr lang="en-AU" dirty="0"/>
              <a:t>and </a:t>
            </a:r>
            <a:r>
              <a:rPr lang="en-AU" b="1" dirty="0"/>
              <a:t>weakly </a:t>
            </a:r>
            <a:r>
              <a:rPr lang="en-AU" b="1" dirty="0" smtClean="0"/>
              <a:t>typed</a:t>
            </a:r>
          </a:p>
          <a:p>
            <a:pPr lvl="1"/>
            <a:r>
              <a:rPr lang="en-AU" b="1" dirty="0" smtClean="0"/>
              <a:t>Dynamic</a:t>
            </a:r>
            <a:endParaRPr lang="en-AU" b="1" dirty="0"/>
          </a:p>
          <a:p>
            <a:pPr lvl="2"/>
            <a:r>
              <a:rPr lang="en-AU" sz="2600" dirty="0"/>
              <a:t>Dynamic -</a:t>
            </a:r>
            <a:r>
              <a:rPr lang="en-AU" sz="2600" dirty="0" smtClean="0"/>
              <a:t> </a:t>
            </a:r>
            <a:r>
              <a:rPr lang="en-AU" sz="2600" dirty="0"/>
              <a:t>you can add properties to objects whenever you want </a:t>
            </a:r>
            <a:r>
              <a:rPr lang="en-AU" sz="2600" dirty="0" smtClean="0"/>
              <a:t>(even after it’s been </a:t>
            </a:r>
            <a:r>
              <a:rPr lang="en-AU" sz="2600" dirty="0"/>
              <a:t>made)</a:t>
            </a:r>
          </a:p>
          <a:p>
            <a:pPr lvl="2"/>
            <a:r>
              <a:rPr lang="en-AU" sz="2600" dirty="0"/>
              <a:t>As the developer you have to manage the properties yourself (</a:t>
            </a:r>
            <a:r>
              <a:rPr lang="en-AU" sz="2600" u="sng" dirty="0"/>
              <a:t>no compile errors</a:t>
            </a:r>
            <a:r>
              <a:rPr lang="en-AU" sz="2600" dirty="0" smtClean="0"/>
              <a:t>)</a:t>
            </a:r>
          </a:p>
          <a:p>
            <a:pPr lvl="2"/>
            <a:endParaRPr lang="en-AU" sz="2600" dirty="0"/>
          </a:p>
          <a:p>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7</a:t>
            </a:fld>
            <a:endParaRPr lang="en-AU"/>
          </a:p>
        </p:txBody>
      </p:sp>
    </p:spTree>
    <p:extLst>
      <p:ext uri="{BB962C8B-B14F-4D97-AF65-F5344CB8AC3E}">
        <p14:creationId xmlns:p14="http://schemas.microsoft.com/office/powerpoint/2010/main" val="3272113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AU" dirty="0" smtClean="0"/>
              <a:t>Overview</a:t>
            </a:r>
            <a:endParaRPr lang="en-AU" dirty="0"/>
          </a:p>
        </p:txBody>
      </p:sp>
      <p:sp>
        <p:nvSpPr>
          <p:cNvPr id="6" name="Content Placeholder 5"/>
          <p:cNvSpPr>
            <a:spLocks noGrp="1"/>
          </p:cNvSpPr>
          <p:nvPr>
            <p:ph idx="1"/>
          </p:nvPr>
        </p:nvSpPr>
        <p:spPr>
          <a:xfrm>
            <a:off x="482139" y="1340590"/>
            <a:ext cx="11388128" cy="5106246"/>
          </a:xfrm>
        </p:spPr>
        <p:txBody>
          <a:bodyPr>
            <a:normAutofit/>
          </a:bodyPr>
          <a:lstStyle/>
          <a:p>
            <a:r>
              <a:rPr lang="en-AU" dirty="0" smtClean="0"/>
              <a:t>It’s </a:t>
            </a:r>
            <a:r>
              <a:rPr lang="en-AU" b="1" dirty="0" smtClean="0"/>
              <a:t>Dynamic</a:t>
            </a:r>
            <a:r>
              <a:rPr lang="en-AU" dirty="0" smtClean="0"/>
              <a:t> </a:t>
            </a:r>
            <a:r>
              <a:rPr lang="en-AU" dirty="0"/>
              <a:t>and </a:t>
            </a:r>
            <a:r>
              <a:rPr lang="en-AU" b="1" dirty="0"/>
              <a:t>weakly </a:t>
            </a:r>
            <a:r>
              <a:rPr lang="en-AU" b="1" dirty="0" smtClean="0"/>
              <a:t>typed</a:t>
            </a:r>
            <a:endParaRPr lang="en-AU" sz="2600" dirty="0"/>
          </a:p>
          <a:p>
            <a:pPr lvl="1"/>
            <a:r>
              <a:rPr lang="en-AU" b="1" dirty="0"/>
              <a:t>Weakly typed </a:t>
            </a:r>
            <a:endParaRPr lang="en-AU" b="1" dirty="0" smtClean="0"/>
          </a:p>
          <a:p>
            <a:pPr lvl="2"/>
            <a:r>
              <a:rPr lang="en-AU" sz="2600" dirty="0" smtClean="0"/>
              <a:t>Everything </a:t>
            </a:r>
            <a:r>
              <a:rPr lang="en-AU" sz="2600" dirty="0"/>
              <a:t>is declared with a </a:t>
            </a:r>
            <a:r>
              <a:rPr lang="en-AU" sz="2600" b="1" dirty="0"/>
              <a:t>var</a:t>
            </a:r>
            <a:r>
              <a:rPr lang="en-AU" sz="2600" dirty="0"/>
              <a:t>.  What may start off as a string could end up as a number or </a:t>
            </a:r>
            <a:r>
              <a:rPr lang="en-AU" sz="2600" dirty="0" smtClean="0"/>
              <a:t>Boolean but they are all </a:t>
            </a:r>
            <a:r>
              <a:rPr lang="en-AU" sz="2600" b="1" dirty="0" err="1" smtClean="0"/>
              <a:t>var</a:t>
            </a:r>
            <a:r>
              <a:rPr lang="en-AU" sz="2600" dirty="0" smtClean="0"/>
              <a:t>!</a:t>
            </a:r>
          </a:p>
          <a:p>
            <a:pPr lvl="2"/>
            <a:r>
              <a:rPr lang="en-AU" sz="2600" dirty="0" smtClean="0"/>
              <a:t>Functions </a:t>
            </a:r>
            <a:r>
              <a:rPr lang="en-AU" sz="2600" dirty="0"/>
              <a:t>can receive variables of whatever type – it’ not specified</a:t>
            </a:r>
          </a:p>
          <a:p>
            <a:pPr lvl="1"/>
            <a:endParaRPr lang="en-AU" dirty="0" smtClean="0"/>
          </a:p>
          <a:p>
            <a:pPr lvl="2"/>
            <a:r>
              <a:rPr lang="en-AU" sz="2400" strike="sngStrike" dirty="0"/>
              <a:t>In most cases, </a:t>
            </a:r>
            <a:r>
              <a:rPr lang="en-AU" sz="2400" strike="sngStrike" dirty="0" err="1"/>
              <a:t>javascript</a:t>
            </a:r>
            <a:r>
              <a:rPr lang="en-AU" sz="2400" strike="sngStrike" dirty="0"/>
              <a:t> will perform type conversions automatically when they are </a:t>
            </a:r>
            <a:r>
              <a:rPr lang="en-AU" sz="2400" strike="sngStrike" dirty="0" smtClean="0"/>
              <a:t>needed</a:t>
            </a:r>
            <a:endParaRPr lang="en-AU" sz="2400" strike="sngStrike" dirty="0"/>
          </a:p>
          <a:p>
            <a:pPr lvl="2"/>
            <a:r>
              <a:rPr lang="en-AU" dirty="0"/>
              <a:t>5 + stars = ‘5 stars’</a:t>
            </a:r>
          </a:p>
          <a:p>
            <a:pPr lvl="2"/>
            <a:r>
              <a:rPr lang="en-AU" dirty="0"/>
              <a:t>5 +’5’ = </a:t>
            </a:r>
            <a:r>
              <a:rPr lang="en-AU" strike="sngStrike" dirty="0" smtClean="0"/>
              <a:t>10 </a:t>
            </a:r>
            <a:r>
              <a:rPr lang="en-AU" dirty="0" smtClean="0"/>
              <a:t> </a:t>
            </a:r>
            <a:r>
              <a:rPr lang="en-AU" b="1" dirty="0" smtClean="0">
                <a:solidFill>
                  <a:srgbClr val="C00000"/>
                </a:solidFill>
              </a:rPr>
              <a:t>55 	</a:t>
            </a:r>
            <a:r>
              <a:rPr lang="en-AU" dirty="0" smtClean="0">
                <a:solidFill>
                  <a:srgbClr val="468646"/>
                </a:solidFill>
              </a:rPr>
              <a:t>// </a:t>
            </a:r>
            <a:r>
              <a:rPr lang="en-AU" dirty="0">
                <a:solidFill>
                  <a:srgbClr val="468646"/>
                </a:solidFill>
              </a:rPr>
              <a:t>must use </a:t>
            </a:r>
            <a:r>
              <a:rPr lang="en-AU" dirty="0" err="1" smtClean="0">
                <a:solidFill>
                  <a:srgbClr val="468646"/>
                </a:solidFill>
              </a:rPr>
              <a:t>parseInt</a:t>
            </a:r>
            <a:r>
              <a:rPr lang="en-AU" dirty="0" smtClean="0">
                <a:solidFill>
                  <a:srgbClr val="468646"/>
                </a:solidFill>
              </a:rPr>
              <a:t>('5') or </a:t>
            </a:r>
            <a:r>
              <a:rPr lang="en-AU" dirty="0" err="1" smtClean="0">
                <a:solidFill>
                  <a:srgbClr val="468646"/>
                </a:solidFill>
              </a:rPr>
              <a:t>parseFloat</a:t>
            </a:r>
            <a:r>
              <a:rPr lang="en-AU" dirty="0" smtClean="0">
                <a:solidFill>
                  <a:srgbClr val="468646"/>
                </a:solidFill>
              </a:rPr>
              <a:t>();</a:t>
            </a:r>
            <a:endParaRPr lang="en-AU" dirty="0">
              <a:solidFill>
                <a:srgbClr val="468646"/>
              </a:solidFill>
            </a:endParaRPr>
          </a:p>
          <a:p>
            <a:pPr lvl="1"/>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8</a:t>
            </a:fld>
            <a:endParaRPr lang="en-AU"/>
          </a:p>
        </p:txBody>
      </p:sp>
    </p:spTree>
    <p:extLst>
      <p:ext uri="{BB962C8B-B14F-4D97-AF65-F5344CB8AC3E}">
        <p14:creationId xmlns:p14="http://schemas.microsoft.com/office/powerpoint/2010/main" val="220678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Overview</a:t>
            </a:r>
            <a:endParaRPr lang="en-AU" dirty="0"/>
          </a:p>
        </p:txBody>
      </p:sp>
      <p:sp>
        <p:nvSpPr>
          <p:cNvPr id="3" name="Content Placeholder 2"/>
          <p:cNvSpPr>
            <a:spLocks noGrp="1"/>
          </p:cNvSpPr>
          <p:nvPr>
            <p:ph idx="1"/>
          </p:nvPr>
        </p:nvSpPr>
        <p:spPr/>
        <p:txBody>
          <a:bodyPr>
            <a:normAutofit fontScale="92500"/>
          </a:bodyPr>
          <a:lstStyle/>
          <a:p>
            <a:r>
              <a:rPr lang="en-AU" dirty="0" smtClean="0"/>
              <a:t>Debugging Tools</a:t>
            </a:r>
          </a:p>
          <a:p>
            <a:pPr lvl="1"/>
            <a:r>
              <a:rPr lang="en-AU" dirty="0" smtClean="0"/>
              <a:t>JavaScript can be debugged using both VS2015 or the built in Browser debugger</a:t>
            </a:r>
          </a:p>
          <a:p>
            <a:pPr lvl="2"/>
            <a:r>
              <a:rPr lang="en-AU" dirty="0" smtClean="0"/>
              <a:t>IE/Firefox use F12 to open the debugging tools</a:t>
            </a:r>
          </a:p>
          <a:p>
            <a:pPr lvl="3"/>
            <a:r>
              <a:rPr lang="en-AU" sz="2400" dirty="0" smtClean="0"/>
              <a:t>Click on line numbers in the JavaScript code to create break points</a:t>
            </a:r>
          </a:p>
          <a:p>
            <a:pPr lvl="3"/>
            <a:r>
              <a:rPr lang="en-AU" sz="2400" dirty="0" smtClean="0"/>
              <a:t>Break points stop the code at that location so you can look at specific values</a:t>
            </a:r>
          </a:p>
          <a:p>
            <a:pPr lvl="2"/>
            <a:endParaRPr lang="en-AU" dirty="0" smtClean="0"/>
          </a:p>
          <a:p>
            <a:pPr lvl="3"/>
            <a:r>
              <a:rPr lang="en-AU" sz="2600" dirty="0" smtClean="0"/>
              <a:t>Use the Document Object Model </a:t>
            </a:r>
            <a:r>
              <a:rPr lang="en-AU" sz="2600" b="1" dirty="0" smtClean="0"/>
              <a:t>(DOM) explorer </a:t>
            </a:r>
            <a:r>
              <a:rPr lang="en-AU" sz="2600" dirty="0" smtClean="0"/>
              <a:t>to check names of IDs, classes and edit CSS quickly</a:t>
            </a:r>
          </a:p>
          <a:p>
            <a:pPr lvl="3"/>
            <a:endParaRPr lang="en-AU" sz="2600" dirty="0"/>
          </a:p>
          <a:p>
            <a:pPr lvl="3"/>
            <a:r>
              <a:rPr lang="en-AU" sz="2600" dirty="0" smtClean="0"/>
              <a:t>Use the </a:t>
            </a:r>
            <a:r>
              <a:rPr lang="en-AU" sz="2600" b="1" dirty="0" smtClean="0"/>
              <a:t>Network </a:t>
            </a:r>
            <a:r>
              <a:rPr lang="en-AU" b="1" dirty="0" smtClean="0"/>
              <a:t>tools </a:t>
            </a:r>
            <a:r>
              <a:rPr lang="en-AU" dirty="0" smtClean="0"/>
              <a:t>to inspect JSON transfers and post back content</a:t>
            </a:r>
            <a:endParaRPr lang="en-AU" dirty="0"/>
          </a:p>
        </p:txBody>
      </p:sp>
      <p:sp>
        <p:nvSpPr>
          <p:cNvPr id="4" name="Slide Number Placeholder 3"/>
          <p:cNvSpPr>
            <a:spLocks noGrp="1"/>
          </p:cNvSpPr>
          <p:nvPr>
            <p:ph type="sldNum" sz="quarter" idx="12"/>
          </p:nvPr>
        </p:nvSpPr>
        <p:spPr/>
        <p:txBody>
          <a:bodyPr/>
          <a:lstStyle/>
          <a:p>
            <a:fld id="{307B58AD-467E-445B-A40B-5642F1A0DB87}" type="slidenum">
              <a:rPr lang="en-AU" smtClean="0"/>
              <a:t>9</a:t>
            </a:fld>
            <a:endParaRPr lang="en-AU"/>
          </a:p>
        </p:txBody>
      </p:sp>
    </p:spTree>
    <p:extLst>
      <p:ext uri="{BB962C8B-B14F-4D97-AF65-F5344CB8AC3E}">
        <p14:creationId xmlns:p14="http://schemas.microsoft.com/office/powerpoint/2010/main" val="4174496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Them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ectureTheme" id="{294117D3-9182-41C7-9739-E2551A63E195}" vid="{4198E163-EC49-49C1-8ED7-2087E09EB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LectureTheme</Template>
  <TotalTime>15164</TotalTime>
  <Words>3477</Words>
  <Application>Microsoft Office PowerPoint</Application>
  <PresentationFormat>Widescreen</PresentationFormat>
  <Paragraphs>609</Paragraphs>
  <Slides>43</Slides>
  <Notes>19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LectureTheme</vt:lpstr>
      <vt:lpstr>JavaScript</vt:lpstr>
      <vt:lpstr>JavaScript</vt:lpstr>
      <vt:lpstr>History</vt:lpstr>
      <vt:lpstr>Overview</vt:lpstr>
      <vt:lpstr>Incompatibilities between browsers and versions</vt:lpstr>
      <vt:lpstr>Overview</vt:lpstr>
      <vt:lpstr>Overview</vt:lpstr>
      <vt:lpstr>Overview</vt:lpstr>
      <vt:lpstr>Overview</vt:lpstr>
      <vt:lpstr>JavaScript Variables</vt:lpstr>
      <vt:lpstr>JavaScript Variables</vt:lpstr>
      <vt:lpstr>JavaScript Variables</vt:lpstr>
      <vt:lpstr>JavaScript Variables</vt:lpstr>
      <vt:lpstr>JavaScript Functions</vt:lpstr>
      <vt:lpstr>JavaScript Functions</vt:lpstr>
      <vt:lpstr>JavaScript Functions</vt:lpstr>
      <vt:lpstr>JavaScript Functions</vt:lpstr>
      <vt:lpstr>JavaScript Functions</vt:lpstr>
      <vt:lpstr>JavaScript Functions</vt:lpstr>
      <vt:lpstr>JavaScript Functions</vt:lpstr>
      <vt:lpstr>Topics</vt:lpstr>
      <vt:lpstr>Document Object Model</vt:lpstr>
      <vt:lpstr>The Window Object</vt:lpstr>
      <vt:lpstr>The Window Object</vt:lpstr>
      <vt:lpstr>The Document Object</vt:lpstr>
      <vt:lpstr>Document Object Model</vt:lpstr>
      <vt:lpstr>Document Object Model</vt:lpstr>
      <vt:lpstr>Querying the DOM - JavaScript</vt:lpstr>
      <vt:lpstr>Querying the DOM</vt:lpstr>
      <vt:lpstr>Querying the DOM</vt:lpstr>
      <vt:lpstr>JavaScript Event Handlers</vt:lpstr>
      <vt:lpstr>JavaScript Event Listeners</vt:lpstr>
      <vt:lpstr>JavaScript Other Functions</vt:lpstr>
      <vt:lpstr>JQuery</vt:lpstr>
      <vt:lpstr>JQuery Overview</vt:lpstr>
      <vt:lpstr>What does jQuery do?</vt:lpstr>
      <vt:lpstr>JQuery Vs JavaScript</vt:lpstr>
      <vt:lpstr>JQuery Output</vt:lpstr>
      <vt:lpstr>JQuery Selectors</vt:lpstr>
      <vt:lpstr>JQuery Event Listeners vs Delegates</vt:lpstr>
      <vt:lpstr>JQuery Event Listeners vs Delegates</vt:lpstr>
      <vt:lpstr>JQuery Event Listeners  VS JavaScript</vt:lpstr>
      <vt:lpstr>JQuery Method Chaining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Web Development</dc:title>
  <dc:creator>Doug Kelly</dc:creator>
  <cp:lastModifiedBy>Doug Kelly</cp:lastModifiedBy>
  <cp:revision>217</cp:revision>
  <dcterms:created xsi:type="dcterms:W3CDTF">2016-02-11T07:48:13Z</dcterms:created>
  <dcterms:modified xsi:type="dcterms:W3CDTF">2016-04-04T09:19:02Z</dcterms:modified>
</cp:coreProperties>
</file>