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1"/>
  </p:notesMasterIdLst>
  <p:sldIdLst>
    <p:sldId id="309" r:id="rId2"/>
    <p:sldId id="327" r:id="rId3"/>
    <p:sldId id="321" r:id="rId4"/>
    <p:sldId id="329" r:id="rId5"/>
    <p:sldId id="382" r:id="rId6"/>
    <p:sldId id="394" r:id="rId7"/>
    <p:sldId id="396" r:id="rId8"/>
    <p:sldId id="400" r:id="rId9"/>
    <p:sldId id="401" r:id="rId10"/>
    <p:sldId id="402" r:id="rId11"/>
    <p:sldId id="405" r:id="rId12"/>
    <p:sldId id="410" r:id="rId13"/>
    <p:sldId id="411" r:id="rId14"/>
    <p:sldId id="412" r:id="rId15"/>
    <p:sldId id="413" r:id="rId16"/>
    <p:sldId id="415" r:id="rId17"/>
    <p:sldId id="418" r:id="rId18"/>
    <p:sldId id="419" r:id="rId19"/>
    <p:sldId id="420" r:id="rId20"/>
    <p:sldId id="334" r:id="rId21"/>
    <p:sldId id="333" r:id="rId22"/>
    <p:sldId id="408" r:id="rId23"/>
    <p:sldId id="337" r:id="rId24"/>
    <p:sldId id="409" r:id="rId25"/>
    <p:sldId id="421" r:id="rId26"/>
    <p:sldId id="422" r:id="rId27"/>
    <p:sldId id="423" r:id="rId28"/>
    <p:sldId id="424" r:id="rId29"/>
    <p:sldId id="426" r:id="rId30"/>
    <p:sldId id="427" r:id="rId31"/>
    <p:sldId id="428" r:id="rId32"/>
    <p:sldId id="430" r:id="rId33"/>
    <p:sldId id="431" r:id="rId34"/>
    <p:sldId id="432" r:id="rId35"/>
    <p:sldId id="433" r:id="rId36"/>
    <p:sldId id="434" r:id="rId37"/>
    <p:sldId id="435" r:id="rId38"/>
    <p:sldId id="436" r:id="rId39"/>
    <p:sldId id="43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8646"/>
    <a:srgbClr val="E5FFE5"/>
    <a:srgbClr val="FFE7E7"/>
    <a:srgbClr val="FFDDDD"/>
    <a:srgbClr val="2B9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3175" autoAdjust="0"/>
  </p:normalViewPr>
  <p:slideViewPr>
    <p:cSldViewPr snapToGrid="0">
      <p:cViewPr varScale="1">
        <p:scale>
          <a:sx n="64" d="100"/>
          <a:sy n="64" d="100"/>
        </p:scale>
        <p:origin x="27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D864D-A7E2-4D80-8A1A-D1F4E168E73A}" type="datetimeFigureOut">
              <a:rPr lang="en-AU" smtClean="0"/>
              <a:t>1/05/2018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6530C-7BF7-4EBD-AC0C-D6A4A597FEA6}" type="slidenum">
              <a:rPr lang="en-AU" smtClean="0"/>
              <a:t>‹#›</a:t>
            </a:fld>
            <a:endParaRPr lang="en-AU"/>
          </a:p>
        </p:txBody>
      </p:sp>
    </p:spTree>
    <p:extLst>
      <p:ext uri="{BB962C8B-B14F-4D97-AF65-F5344CB8AC3E}">
        <p14:creationId xmlns:p14="http://schemas.microsoft.com/office/powerpoint/2010/main" val="16411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2</a:t>
            </a:fld>
            <a:endParaRPr lang="en-AU"/>
          </a:p>
        </p:txBody>
      </p:sp>
    </p:spTree>
    <p:extLst>
      <p:ext uri="{BB962C8B-B14F-4D97-AF65-F5344CB8AC3E}">
        <p14:creationId xmlns:p14="http://schemas.microsoft.com/office/powerpoint/2010/main" val="4049352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23</a:t>
            </a:fld>
            <a:endParaRPr lang="en-AU"/>
          </a:p>
        </p:txBody>
      </p:sp>
    </p:spTree>
    <p:extLst>
      <p:ext uri="{BB962C8B-B14F-4D97-AF65-F5344CB8AC3E}">
        <p14:creationId xmlns:p14="http://schemas.microsoft.com/office/powerpoint/2010/main" val="2189081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24</a:t>
            </a:fld>
            <a:endParaRPr lang="en-AU"/>
          </a:p>
        </p:txBody>
      </p:sp>
    </p:spTree>
    <p:extLst>
      <p:ext uri="{BB962C8B-B14F-4D97-AF65-F5344CB8AC3E}">
        <p14:creationId xmlns:p14="http://schemas.microsoft.com/office/powerpoint/2010/main" val="768553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smtClean="0">
                <a:ea typeface="ＭＳ Ｐゴシック" charset="0"/>
              </a:rPr>
              <a:t>JSON (JavaScript Object Notation) is a lightweight alternative to XML.</a:t>
            </a:r>
          </a:p>
          <a:p>
            <a:pPr lvl="0">
              <a:defRPr/>
            </a:pPr>
            <a:r>
              <a:rPr lang="en-US" dirty="0" smtClean="0">
                <a:ea typeface="ＭＳ Ｐゴシック" charset="0"/>
              </a:rPr>
              <a:t>It does the same job, but with less extra information, making it smaller and easier to parse than XML.</a:t>
            </a:r>
          </a:p>
          <a:p>
            <a:pPr lvl="0">
              <a:defRPr/>
            </a:pPr>
            <a:r>
              <a:rPr lang="en-US" dirty="0" smtClean="0">
                <a:ea typeface="ＭＳ Ｐゴシック" charset="0"/>
              </a:rPr>
              <a:t>This means that it potentially works a bit better in AJAX applications, especially with good libraries to handle the parsing</a:t>
            </a:r>
            <a:endParaRPr lang="en-AU" dirty="0" smtClean="0"/>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28</a:t>
            </a:fld>
            <a:endParaRPr lang="en-AU"/>
          </a:p>
        </p:txBody>
      </p:sp>
    </p:spTree>
    <p:extLst>
      <p:ext uri="{BB962C8B-B14F-4D97-AF65-F5344CB8AC3E}">
        <p14:creationId xmlns:p14="http://schemas.microsoft.com/office/powerpoint/2010/main" val="481982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FB11C1-787F-4EE3-B4C1-625F805E642B}" type="slidenum">
              <a:rPr lang="en-AU" smtClean="0"/>
              <a:t>29</a:t>
            </a:fld>
            <a:endParaRPr lang="en-AU"/>
          </a:p>
        </p:txBody>
      </p:sp>
    </p:spTree>
    <p:extLst>
      <p:ext uri="{BB962C8B-B14F-4D97-AF65-F5344CB8AC3E}">
        <p14:creationId xmlns:p14="http://schemas.microsoft.com/office/powerpoint/2010/main" val="3304917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en-US" dirty="0" smtClean="0"/>
              <a:t>Ajax simply got its name from a group of people who worked out a clever way to use http in the background to contact the server and update the page</a:t>
            </a:r>
          </a:p>
          <a:p>
            <a:endParaRPr lang="en-AU" altLang="en-US" dirty="0" smtClean="0"/>
          </a:p>
          <a:p>
            <a:r>
              <a:rPr lang="en-AU" altLang="en-US" dirty="0" smtClean="0"/>
              <a:t>Ajax is the popular name for web application programming techniques that use JavaScript to activate the HTTP protocol to load data as needed, without causing page refreshes.</a:t>
            </a:r>
          </a:p>
          <a:p>
            <a:endParaRPr lang="en-AU"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altLang="en-US" dirty="0" smtClean="0"/>
              <a:t>The ability to avoid page reloads results in responsive web applications that feel more like traditional desktop applications.</a:t>
            </a:r>
          </a:p>
          <a:p>
            <a:endParaRPr lang="en-AU" altLang="en-US" dirty="0" smtClean="0"/>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39</a:t>
            </a:fld>
            <a:endParaRPr lang="en-AU"/>
          </a:p>
        </p:txBody>
      </p:sp>
    </p:spTree>
    <p:extLst>
      <p:ext uri="{BB962C8B-B14F-4D97-AF65-F5344CB8AC3E}">
        <p14:creationId xmlns:p14="http://schemas.microsoft.com/office/powerpoint/2010/main" val="218940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 JavaScript functions are highly regarded! </a:t>
            </a:r>
          </a:p>
          <a:p>
            <a:endParaRPr lang="en-AU" dirty="0" smtClean="0"/>
          </a:p>
          <a:p>
            <a:r>
              <a:rPr lang="en-AU" dirty="0" smtClean="0"/>
              <a:t>JavaScript</a:t>
            </a:r>
            <a:r>
              <a:rPr lang="en-AU" baseline="0" dirty="0" smtClean="0"/>
              <a:t> also allows </a:t>
            </a:r>
            <a:r>
              <a:rPr lang="en-AU" b="1" baseline="0" dirty="0" smtClean="0"/>
              <a:t>Hoisting</a:t>
            </a:r>
            <a:endParaRPr lang="en-AU" dirty="0" smtClean="0"/>
          </a:p>
          <a:p>
            <a:pPr marL="171450" lvl="0" indent="-171450">
              <a:buFont typeface="Arial" panose="020B0604020202020204" pitchFamily="34" charset="0"/>
              <a:buChar char="•"/>
            </a:pPr>
            <a:r>
              <a:rPr lang="en-AU" dirty="0" smtClean="0"/>
              <a:t>Is where a function can be defined later in code than where it appears to be used</a:t>
            </a:r>
          </a:p>
          <a:p>
            <a:pPr marL="171450" lvl="0" indent="-171450">
              <a:buFont typeface="Arial" panose="020B0604020202020204" pitchFamily="34" charset="0"/>
              <a:buChar char="•"/>
            </a:pPr>
            <a:r>
              <a:rPr lang="en-AU" dirty="0" smtClean="0"/>
              <a:t>The compiler looks ahead and sees that there are functions defined later in the code and it considers that </a:t>
            </a:r>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4</a:t>
            </a:fld>
            <a:endParaRPr lang="en-AU"/>
          </a:p>
        </p:txBody>
      </p:sp>
    </p:spTree>
    <p:extLst>
      <p:ext uri="{BB962C8B-B14F-4D97-AF65-F5344CB8AC3E}">
        <p14:creationId xmlns:p14="http://schemas.microsoft.com/office/powerpoint/2010/main" val="227472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5</a:t>
            </a:fld>
            <a:endParaRPr lang="en-AU"/>
          </a:p>
        </p:txBody>
      </p:sp>
    </p:spTree>
    <p:extLst>
      <p:ext uri="{BB962C8B-B14F-4D97-AF65-F5344CB8AC3E}">
        <p14:creationId xmlns:p14="http://schemas.microsoft.com/office/powerpoint/2010/main" val="45389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AU" altLang="en-US" dirty="0" smtClean="0"/>
              <a:t>The Document Object Model</a:t>
            </a:r>
          </a:p>
          <a:p>
            <a:pPr>
              <a:spcBef>
                <a:spcPct val="0"/>
              </a:spcBef>
            </a:pPr>
            <a:r>
              <a:rPr lang="en-AU" altLang="en-US" dirty="0" smtClean="0"/>
              <a:t>Once an HTML page has been parsed and displayed it is structured as a document object according to the Document Object Model (DOM). So programming the HTML document can also be considered as manipulating an object that conforms to the DOM. </a:t>
            </a:r>
            <a:endParaRPr lang="en-US" altLang="en-US" dirty="0" smtClean="0"/>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8</a:t>
            </a:fld>
            <a:endParaRPr lang="en-AU"/>
          </a:p>
        </p:txBody>
      </p:sp>
    </p:spTree>
    <p:extLst>
      <p:ext uri="{BB962C8B-B14F-4D97-AF65-F5344CB8AC3E}">
        <p14:creationId xmlns:p14="http://schemas.microsoft.com/office/powerpoint/2010/main" val="149459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10</a:t>
            </a:fld>
            <a:endParaRPr lang="en-AU"/>
          </a:p>
        </p:txBody>
      </p:sp>
    </p:spTree>
    <p:extLst>
      <p:ext uri="{BB962C8B-B14F-4D97-AF65-F5344CB8AC3E}">
        <p14:creationId xmlns:p14="http://schemas.microsoft.com/office/powerpoint/2010/main" val="4173309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An event handler is assigned directly to a HTML element.  For example:</a:t>
            </a:r>
            <a:r>
              <a:rPr lang="en-AU" baseline="0" dirty="0" smtClean="0"/>
              <a:t> &lt;button </a:t>
            </a:r>
            <a:r>
              <a:rPr lang="en-AU" baseline="0" dirty="0" err="1" smtClean="0"/>
              <a:t>onclick</a:t>
            </a:r>
            <a:r>
              <a:rPr lang="en-AU" baseline="0" dirty="0" smtClean="0"/>
              <a:t>=“</a:t>
            </a:r>
            <a:r>
              <a:rPr lang="en-AU" baseline="0" dirty="0" err="1" smtClean="0"/>
              <a:t>somefunction</a:t>
            </a:r>
            <a:r>
              <a:rPr lang="en-AU" baseline="0" dirty="0" smtClean="0"/>
              <a:t>” /&gt;</a:t>
            </a:r>
          </a:p>
          <a:p>
            <a:r>
              <a:rPr lang="en-AU" baseline="0" dirty="0" smtClean="0"/>
              <a:t>This has the disadvantage that only one function can be associated with that handler for that element.  This means if you want two things to happen when the button is clicked you must add it to the </a:t>
            </a:r>
            <a:r>
              <a:rPr lang="en-AU" baseline="0" dirty="0" err="1" smtClean="0"/>
              <a:t>somefunction</a:t>
            </a:r>
            <a:r>
              <a:rPr lang="en-AU" baseline="0" dirty="0" smtClean="0"/>
              <a:t> code.</a:t>
            </a:r>
          </a:p>
          <a:p>
            <a:endParaRPr lang="en-AU" baseline="0" dirty="0" smtClean="0"/>
          </a:p>
          <a:p>
            <a:r>
              <a:rPr lang="en-AU" baseline="0" dirty="0" smtClean="0"/>
              <a:t>Alternatively, you can add as many event listeners for a element as you like.  This is done independently of the element html tag (see following slide)</a:t>
            </a:r>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11</a:t>
            </a:fld>
            <a:endParaRPr lang="en-AU"/>
          </a:p>
        </p:txBody>
      </p:sp>
    </p:spTree>
    <p:extLst>
      <p:ext uri="{BB962C8B-B14F-4D97-AF65-F5344CB8AC3E}">
        <p14:creationId xmlns:p14="http://schemas.microsoft.com/office/powerpoint/2010/main" val="4180189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AU" altLang="en-US" dirty="0" smtClean="0"/>
              <a:t>jQuery is designed to search the HTML document object quickly in a browser independent way. </a:t>
            </a:r>
          </a:p>
          <a:p>
            <a:pPr>
              <a:spcBef>
                <a:spcPct val="0"/>
              </a:spcBef>
            </a:pPr>
            <a:r>
              <a:rPr lang="en-AU" altLang="en-US" dirty="0" smtClean="0"/>
              <a:t>It uses </a:t>
            </a:r>
            <a:r>
              <a:rPr lang="en-AU" altLang="en-US" dirty="0" err="1" smtClean="0"/>
              <a:t>document.getElementById</a:t>
            </a:r>
            <a:r>
              <a:rPr lang="en-AU" altLang="en-US" dirty="0" smtClean="0"/>
              <a:t>() and the query selectors to do this. </a:t>
            </a:r>
          </a:p>
          <a:p>
            <a:pPr>
              <a:spcBef>
                <a:spcPct val="0"/>
              </a:spcBef>
            </a:pPr>
            <a:endParaRPr lang="en-AU" altLang="en-US" dirty="0" smtClean="0"/>
          </a:p>
          <a:p>
            <a:pPr>
              <a:spcBef>
                <a:spcPct val="0"/>
              </a:spcBef>
            </a:pPr>
            <a:r>
              <a:rPr lang="en-AU" altLang="en-US" dirty="0" smtClean="0"/>
              <a:t>It takes all the standard </a:t>
            </a:r>
            <a:r>
              <a:rPr lang="en-AU" altLang="en-US" dirty="0" err="1" smtClean="0"/>
              <a:t>Javascript</a:t>
            </a:r>
            <a:r>
              <a:rPr lang="en-AU" altLang="en-US" dirty="0" smtClean="0"/>
              <a:t> methods</a:t>
            </a:r>
            <a:r>
              <a:rPr lang="en-AU" altLang="en-US" baseline="0" dirty="0" smtClean="0"/>
              <a:t> and wraps them in more user-friendly functions.</a:t>
            </a:r>
          </a:p>
        </p:txBody>
      </p:sp>
      <p:sp>
        <p:nvSpPr>
          <p:cNvPr id="4" name="Slide Number Placeholder 3"/>
          <p:cNvSpPr>
            <a:spLocks noGrp="1"/>
          </p:cNvSpPr>
          <p:nvPr>
            <p:ph type="sldNum" sz="quarter" idx="10"/>
          </p:nvPr>
        </p:nvSpPr>
        <p:spPr/>
        <p:txBody>
          <a:bodyPr/>
          <a:lstStyle/>
          <a:p>
            <a:fld id="{04E6530C-7BF7-4EBD-AC0C-D6A4A597FEA6}" type="slidenum">
              <a:rPr lang="en-AU" smtClean="0"/>
              <a:t>14</a:t>
            </a:fld>
            <a:endParaRPr lang="en-AU"/>
          </a:p>
        </p:txBody>
      </p:sp>
    </p:spTree>
    <p:extLst>
      <p:ext uri="{BB962C8B-B14F-4D97-AF65-F5344CB8AC3E}">
        <p14:creationId xmlns:p14="http://schemas.microsoft.com/office/powerpoint/2010/main" val="2055324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17</a:t>
            </a:fld>
            <a:endParaRPr lang="en-AU"/>
          </a:p>
        </p:txBody>
      </p:sp>
    </p:spTree>
    <p:extLst>
      <p:ext uri="{BB962C8B-B14F-4D97-AF65-F5344CB8AC3E}">
        <p14:creationId xmlns:p14="http://schemas.microsoft.com/office/powerpoint/2010/main" val="260341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18</a:t>
            </a:fld>
            <a:endParaRPr lang="en-AU"/>
          </a:p>
        </p:txBody>
      </p:sp>
    </p:spTree>
    <p:extLst>
      <p:ext uri="{BB962C8B-B14F-4D97-AF65-F5344CB8AC3E}">
        <p14:creationId xmlns:p14="http://schemas.microsoft.com/office/powerpoint/2010/main" val="9916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D9201-BBB7-4AFE-9069-DEB45D73BE26}" type="datetime1">
              <a:rPr lang="en-AU" smtClean="0"/>
              <a:t>1/05/2018</a:t>
            </a:fld>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68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BC19D-CF16-450C-9E2B-289CBD2B07DF}" type="datetime1">
              <a:rPr lang="en-AU" smtClean="0"/>
              <a:t>1/05/2018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329584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EE6C35-B9FC-4C20-9ACB-3F243CB57DCF}" type="datetime1">
              <a:rPr lang="en-AU" smtClean="0"/>
              <a:t>1/05/2018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814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769600" cy="9144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09600" y="1600200"/>
            <a:ext cx="5435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hart Placeholder 3"/>
          <p:cNvSpPr>
            <a:spLocks noGrp="1"/>
          </p:cNvSpPr>
          <p:nvPr>
            <p:ph type="chart" sz="half" idx="2"/>
          </p:nvPr>
        </p:nvSpPr>
        <p:spPr>
          <a:xfrm>
            <a:off x="6248400" y="1600200"/>
            <a:ext cx="5435600" cy="4419600"/>
          </a:xfrm>
        </p:spPr>
        <p:txBody>
          <a:bodyPr/>
          <a:lstStyle/>
          <a:p>
            <a:r>
              <a:rPr lang="en-US" smtClean="0"/>
              <a:t>Click icon to add chart</a:t>
            </a:r>
            <a:endParaRPr lang="en-AU"/>
          </a:p>
        </p:txBody>
      </p:sp>
      <p:sp>
        <p:nvSpPr>
          <p:cNvPr id="5" name="Date Placeholder 4"/>
          <p:cNvSpPr>
            <a:spLocks noGrp="1"/>
          </p:cNvSpPr>
          <p:nvPr>
            <p:ph type="dt" sz="half" idx="10"/>
          </p:nvPr>
        </p:nvSpPr>
        <p:spPr>
          <a:xfrm>
            <a:off x="1117600" y="6172200"/>
            <a:ext cx="2540000" cy="457200"/>
          </a:xfrm>
        </p:spPr>
        <p:txBody>
          <a:bodyPr/>
          <a:lstStyle>
            <a:lvl1pPr>
              <a:defRPr/>
            </a:lvl1pPr>
          </a:lstStyle>
          <a:p>
            <a:fld id="{EDBF2F36-0EB8-46EA-9165-232265579D7F}" type="datetime1">
              <a:rPr lang="en-AU" smtClean="0"/>
              <a:t>1/05/2018</a:t>
            </a:fld>
            <a:endParaRPr lang="en-US"/>
          </a:p>
        </p:txBody>
      </p:sp>
      <p:sp>
        <p:nvSpPr>
          <p:cNvPr id="6" name="Footer Placeholder 5"/>
          <p:cNvSpPr>
            <a:spLocks noGrp="1"/>
          </p:cNvSpPr>
          <p:nvPr>
            <p:ph type="ftr" sz="quarter" idx="11"/>
          </p:nvPr>
        </p:nvSpPr>
        <p:spPr>
          <a:xfrm>
            <a:off x="3759200" y="6172200"/>
            <a:ext cx="45720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432800" y="6172200"/>
            <a:ext cx="2540000" cy="457200"/>
          </a:xfrm>
        </p:spPr>
        <p:txBody>
          <a:bodyPr/>
          <a:lstStyle>
            <a:lvl1pPr>
              <a:defRPr/>
            </a:lvl1pPr>
          </a:lstStyle>
          <a:p>
            <a:fld id="{307B58AD-467E-445B-A40B-5642F1A0DB87}" type="slidenum">
              <a:rPr lang="en-AU" smtClean="0"/>
              <a:t>‹#›</a:t>
            </a:fld>
            <a:endParaRPr lang="en-AU"/>
          </a:p>
        </p:txBody>
      </p:sp>
    </p:spTree>
    <p:extLst>
      <p:ext uri="{BB962C8B-B14F-4D97-AF65-F5344CB8AC3E}">
        <p14:creationId xmlns:p14="http://schemas.microsoft.com/office/powerpoint/2010/main" val="32458164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482139" y="1340590"/>
            <a:ext cx="11238806" cy="4743307"/>
          </a:xfrm>
        </p:spPr>
        <p:txBody>
          <a:bodyPr lIns="72000">
            <a:normAutofit/>
          </a:bodyPr>
          <a:lstStyle>
            <a:lvl1pPr marL="360000" indent="-3600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lang="en-US" sz="3200" kern="1200" dirty="0" smtClean="0">
                <a:solidFill>
                  <a:schemeClr val="tx1">
                    <a:lumMod val="75000"/>
                    <a:lumOff val="25000"/>
                  </a:schemeClr>
                </a:solidFill>
                <a:latin typeface="+mn-lt"/>
                <a:ea typeface="+mn-ea"/>
                <a:cs typeface="+mn-cs"/>
              </a:defRPr>
            </a:lvl1pPr>
            <a:lvl2pPr algn="l" defTabSz="914400" rtl="0" eaLnBrk="1" latinLnBrk="0" hangingPunct="1">
              <a:lnSpc>
                <a:spcPct val="100000"/>
              </a:lnSpc>
              <a:buClr>
                <a:schemeClr val="accent1"/>
              </a:buClr>
              <a:buFont typeface="Calibri" panose="020F0502020204030204" pitchFamily="34" charset="0"/>
              <a:defRPr lang="en-US" sz="2800" i="0" kern="1200" dirty="0" smtClean="0">
                <a:solidFill>
                  <a:schemeClr val="tx1">
                    <a:lumMod val="75000"/>
                    <a:lumOff val="25000"/>
                  </a:schemeClr>
                </a:solidFill>
                <a:latin typeface="+mn-lt"/>
                <a:ea typeface="+mn-ea"/>
                <a:cs typeface="+mn-cs"/>
              </a:defRPr>
            </a:lvl2pPr>
            <a:lvl3pPr>
              <a:lnSpc>
                <a:spcPct val="100000"/>
              </a:lnSpc>
              <a:defRPr sz="2800"/>
            </a:lvl3pPr>
            <a:lvl4pPr>
              <a:lnSpc>
                <a:spcPct val="100000"/>
              </a:lnSpc>
              <a:defRPr sz="2800"/>
            </a:lvl4pPr>
            <a:lvl5pPr>
              <a:lnSpc>
                <a:spcPct val="100000"/>
              </a:lnSpc>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6123B55-EF71-402E-BAC8-895F3E2FD287}" type="datetime1">
              <a:rPr lang="en-AU" smtClean="0"/>
              <a:t>1/05/2018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58106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CA2AD-4320-430F-ABCE-4131AF6763C2}" type="datetime1">
              <a:rPr lang="en-AU" smtClean="0"/>
              <a:t>1/05/2018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89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5A98FB-2F3E-44C5-97D2-B4B36EA132B3}" type="datetime1">
              <a:rPr lang="en-AU" smtClean="0"/>
              <a:t>1/05/2018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09492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8FD64E-6413-4777-8EC2-C3D611FF95D6}" type="datetime1">
              <a:rPr lang="en-AU" smtClean="0"/>
              <a:t>1/05/2018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47395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93F5DE-CD73-47CB-AEB5-B00A306CAAF4}" type="datetime1">
              <a:rPr lang="en-AU" smtClean="0"/>
              <a:t>1/05/2018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94958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C51D87-F84B-453D-8C99-4960AF90D862}" type="datetime1">
              <a:rPr lang="en-AU" smtClean="0"/>
              <a:t>1/05/2018</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94565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8037918F-02C6-40F8-AF9F-BA425B4F47EB}" type="datetime1">
              <a:rPr lang="en-AU" smtClean="0"/>
              <a:t>1/05/2018</a:t>
            </a:fld>
            <a:endParaRPr lang="en-AU"/>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7B58AD-467E-445B-A40B-5642F1A0DB87}" type="slidenum">
              <a:rPr lang="en-AU" smtClean="0"/>
              <a:t>‹#›</a:t>
            </a:fld>
            <a:endParaRPr lang="en-AU"/>
          </a:p>
        </p:txBody>
      </p:sp>
    </p:spTree>
    <p:extLst>
      <p:ext uri="{BB962C8B-B14F-4D97-AF65-F5344CB8AC3E}">
        <p14:creationId xmlns:p14="http://schemas.microsoft.com/office/powerpoint/2010/main" val="202988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EA79C-4462-45E5-A416-9FB46D6E6B9F}" type="datetime1">
              <a:rPr lang="en-AU" smtClean="0"/>
              <a:t>1/05/2018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5837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82139" y="286605"/>
            <a:ext cx="11238806" cy="703996"/>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82139" y="1290805"/>
            <a:ext cx="11238806" cy="4743307"/>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82139" y="6446837"/>
            <a:ext cx="2472271" cy="365125"/>
          </a:xfrm>
          <a:prstGeom prst="rect">
            <a:avLst/>
          </a:prstGeom>
        </p:spPr>
        <p:txBody>
          <a:bodyPr vert="horz" lIns="91440" tIns="45720" rIns="91440" bIns="45720" rtlCol="0" anchor="ctr"/>
          <a:lstStyle>
            <a:lvl1pPr algn="l">
              <a:defRPr sz="1600">
                <a:solidFill>
                  <a:srgbClr val="FFFFFF"/>
                </a:solidFill>
              </a:defRPr>
            </a:lvl1pPr>
          </a:lstStyle>
          <a:p>
            <a:fld id="{B1F8E704-A4D3-486C-A6BC-B8498F48AADC}" type="datetime1">
              <a:rPr lang="en-AU" smtClean="0"/>
              <a:t>1/05/2018</a:t>
            </a:fld>
            <a:endParaRPr lang="en-AU"/>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16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10408920" y="6446836"/>
            <a:ext cx="1312025" cy="365125"/>
          </a:xfrm>
          <a:prstGeom prst="rect">
            <a:avLst/>
          </a:prstGeom>
        </p:spPr>
        <p:txBody>
          <a:bodyPr vert="horz" lIns="91440" tIns="45720" rIns="91440" bIns="45720" rtlCol="0" anchor="ctr"/>
          <a:lstStyle>
            <a:lvl1pPr algn="r">
              <a:defRPr sz="2000">
                <a:solidFill>
                  <a:srgbClr val="FFFFFF"/>
                </a:solidFill>
              </a:defRPr>
            </a:lvl1pPr>
          </a:lstStyle>
          <a:p>
            <a:fld id="{307B58AD-467E-445B-A40B-5642F1A0DB87}" type="slidenum">
              <a:rPr lang="en-AU" smtClean="0"/>
              <a:t>‹#›</a:t>
            </a:fld>
            <a:endParaRPr lang="en-AU"/>
          </a:p>
        </p:txBody>
      </p:sp>
      <p:cxnSp>
        <p:nvCxnSpPr>
          <p:cNvPr id="10" name="Straight Connector 9"/>
          <p:cNvCxnSpPr/>
          <p:nvPr/>
        </p:nvCxnSpPr>
        <p:spPr>
          <a:xfrm>
            <a:off x="1193532" y="10668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69537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ftr="0" dt="0"/>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API/Document/querySelectorAl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john.org/apps/workshop/intr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lignedleft.com/tutorials/d3/data-typ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JavaScript</a:t>
            </a:r>
            <a:endParaRPr lang="en-AU" dirty="0"/>
          </a:p>
        </p:txBody>
      </p:sp>
      <p:sp>
        <p:nvSpPr>
          <p:cNvPr id="6" name="Text Placeholder 5"/>
          <p:cNvSpPr>
            <a:spLocks noGrp="1"/>
          </p:cNvSpPr>
          <p:nvPr>
            <p:ph type="body" idx="1"/>
          </p:nvPr>
        </p:nvSpPr>
        <p:spPr/>
        <p:txBody>
          <a:bodyPr/>
          <a:lstStyle/>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1</a:t>
            </a:fld>
            <a:endParaRPr lang="en-AU"/>
          </a:p>
        </p:txBody>
      </p:sp>
    </p:spTree>
    <p:extLst>
      <p:ext uri="{BB962C8B-B14F-4D97-AF65-F5344CB8AC3E}">
        <p14:creationId xmlns:p14="http://schemas.microsoft.com/office/powerpoint/2010/main" val="613709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Querying the DOM - JavaScript</a:t>
            </a:r>
            <a:endParaRPr lang="en-AU" dirty="0"/>
          </a:p>
        </p:txBody>
      </p:sp>
      <p:sp>
        <p:nvSpPr>
          <p:cNvPr id="5" name="Content Placeholder 4"/>
          <p:cNvSpPr>
            <a:spLocks noGrp="1"/>
          </p:cNvSpPr>
          <p:nvPr>
            <p:ph idx="1"/>
          </p:nvPr>
        </p:nvSpPr>
        <p:spPr>
          <a:xfrm>
            <a:off x="482139" y="1340590"/>
            <a:ext cx="11238806" cy="4926860"/>
          </a:xfrm>
        </p:spPr>
        <p:txBody>
          <a:bodyPr>
            <a:normAutofit fontScale="85000" lnSpcReduction="20000"/>
          </a:bodyPr>
          <a:lstStyle/>
          <a:p>
            <a:r>
              <a:rPr lang="en-AU" dirty="0" smtClean="0"/>
              <a:t>Navigating the DOM is complex so the standard allows any element to be accessed using one of several methods:</a:t>
            </a:r>
          </a:p>
          <a:p>
            <a:pPr lvl="1"/>
            <a:r>
              <a:rPr lang="en-AU" dirty="0" err="1" smtClean="0"/>
              <a:t>getElementById</a:t>
            </a:r>
            <a:r>
              <a:rPr lang="en-AU" dirty="0" smtClean="0"/>
              <a:t>(“</a:t>
            </a:r>
            <a:r>
              <a:rPr lang="en-AU" dirty="0" err="1" smtClean="0"/>
              <a:t>theID</a:t>
            </a:r>
            <a:r>
              <a:rPr lang="en-AU" dirty="0" smtClean="0"/>
              <a:t>”)</a:t>
            </a:r>
          </a:p>
          <a:p>
            <a:pPr lvl="2"/>
            <a:r>
              <a:rPr lang="en-AU" sz="2400" dirty="0" smtClean="0"/>
              <a:t>Finds an element in the DOM by it’s ID</a:t>
            </a:r>
          </a:p>
          <a:p>
            <a:pPr lvl="2"/>
            <a:r>
              <a:rPr lang="en-AU" sz="2400" dirty="0" smtClean="0"/>
              <a:t>Remember an id should be unique for the entire document hence element</a:t>
            </a:r>
          </a:p>
          <a:p>
            <a:pPr lvl="2"/>
            <a:endParaRPr lang="en-AU" sz="2400" dirty="0" smtClean="0"/>
          </a:p>
          <a:p>
            <a:pPr lvl="1"/>
            <a:r>
              <a:rPr lang="en-AU" dirty="0" err="1"/>
              <a:t>g</a:t>
            </a:r>
            <a:r>
              <a:rPr lang="en-AU" dirty="0" err="1" smtClean="0"/>
              <a:t>etElement</a:t>
            </a:r>
            <a:r>
              <a:rPr lang="en-AU" b="1" dirty="0" err="1" smtClean="0">
                <a:solidFill>
                  <a:srgbClr val="C00000"/>
                </a:solidFill>
              </a:rPr>
              <a:t>s</a:t>
            </a:r>
            <a:r>
              <a:rPr lang="en-AU" dirty="0" err="1" smtClean="0"/>
              <a:t>ByTagName</a:t>
            </a:r>
            <a:r>
              <a:rPr lang="en-AU" dirty="0" smtClean="0"/>
              <a:t>(“div”)</a:t>
            </a:r>
          </a:p>
          <a:p>
            <a:pPr lvl="2"/>
            <a:r>
              <a:rPr lang="en-AU" sz="2400" dirty="0" smtClean="0"/>
              <a:t>Note that this is elements because a document may have many of the same tag</a:t>
            </a:r>
          </a:p>
          <a:p>
            <a:pPr lvl="2"/>
            <a:endParaRPr lang="en-AU" sz="2400" dirty="0" smtClean="0"/>
          </a:p>
          <a:p>
            <a:pPr lvl="1"/>
            <a:r>
              <a:rPr lang="en-AU" dirty="0" err="1" smtClean="0"/>
              <a:t>querySelector</a:t>
            </a:r>
            <a:r>
              <a:rPr lang="en-AU" dirty="0" smtClean="0"/>
              <a:t>(“#id”) </a:t>
            </a:r>
            <a:r>
              <a:rPr lang="en-AU" sz="2200" dirty="0" smtClean="0">
                <a:solidFill>
                  <a:srgbClr val="468646"/>
                </a:solidFill>
              </a:rPr>
              <a:t>//new</a:t>
            </a:r>
          </a:p>
          <a:p>
            <a:pPr lvl="2"/>
            <a:r>
              <a:rPr lang="en-AU" sz="2400" dirty="0" smtClean="0"/>
              <a:t>Finds the first occurrence of an element</a:t>
            </a:r>
          </a:p>
          <a:p>
            <a:pPr lvl="2"/>
            <a:endParaRPr lang="en-AU" sz="2400" dirty="0" smtClean="0"/>
          </a:p>
          <a:p>
            <a:pPr lvl="1"/>
            <a:r>
              <a:rPr lang="en-AU" dirty="0" err="1" smtClean="0"/>
              <a:t>querySelector</a:t>
            </a:r>
            <a:r>
              <a:rPr lang="en-AU" b="1" dirty="0" err="1" smtClean="0">
                <a:solidFill>
                  <a:srgbClr val="C00000"/>
                </a:solidFill>
              </a:rPr>
              <a:t>All</a:t>
            </a:r>
            <a:r>
              <a:rPr lang="en-AU" dirty="0" smtClean="0"/>
              <a:t>(“.</a:t>
            </a:r>
            <a:r>
              <a:rPr lang="en-AU" dirty="0" err="1" smtClean="0"/>
              <a:t>className</a:t>
            </a:r>
            <a:r>
              <a:rPr lang="en-AU" dirty="0" smtClean="0"/>
              <a:t>”) </a:t>
            </a:r>
            <a:r>
              <a:rPr lang="en-AU" sz="2200" dirty="0" smtClean="0">
                <a:solidFill>
                  <a:srgbClr val="468646"/>
                </a:solidFill>
              </a:rPr>
              <a:t>//new</a:t>
            </a:r>
          </a:p>
          <a:p>
            <a:pPr lvl="2"/>
            <a:r>
              <a:rPr lang="en-AU" sz="2400" dirty="0" smtClean="0"/>
              <a:t>Finds ALL occurrences of an element and returns them as a node list of elements</a:t>
            </a:r>
          </a:p>
        </p:txBody>
      </p:sp>
      <p:sp>
        <p:nvSpPr>
          <p:cNvPr id="2" name="TextBox 1"/>
          <p:cNvSpPr txBox="1"/>
          <p:nvPr/>
        </p:nvSpPr>
        <p:spPr>
          <a:xfrm>
            <a:off x="0" y="6469618"/>
            <a:ext cx="771512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hlinkClick r:id="rId3"/>
              </a:rPr>
              <a:t>https://</a:t>
            </a:r>
            <a:r>
              <a:rPr lang="en-AU" dirty="0" smtClean="0">
                <a:hlinkClick r:id="rId3"/>
              </a:rPr>
              <a:t>developer.mozilla.org/en-US/docs/Web/API/Document/querySelectorAll</a:t>
            </a:r>
            <a:r>
              <a:rPr lang="en-AU" dirty="0" smtClean="0"/>
              <a:t> </a:t>
            </a:r>
            <a:endParaRPr lang="en-AU" dirty="0"/>
          </a:p>
        </p:txBody>
      </p:sp>
    </p:spTree>
    <p:extLst>
      <p:ext uri="{BB962C8B-B14F-4D97-AF65-F5344CB8AC3E}">
        <p14:creationId xmlns:p14="http://schemas.microsoft.com/office/powerpoint/2010/main" val="90447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Event Handlers</a:t>
            </a:r>
            <a:endParaRPr lang="en-AU" dirty="0"/>
          </a:p>
        </p:txBody>
      </p:sp>
      <p:sp>
        <p:nvSpPr>
          <p:cNvPr id="3" name="Content Placeholder 2"/>
          <p:cNvSpPr>
            <a:spLocks noGrp="1"/>
          </p:cNvSpPr>
          <p:nvPr>
            <p:ph idx="1"/>
          </p:nvPr>
        </p:nvSpPr>
        <p:spPr/>
        <p:txBody>
          <a:bodyPr/>
          <a:lstStyle/>
          <a:p>
            <a:r>
              <a:rPr lang="en-AU" dirty="0" smtClean="0"/>
              <a:t>The DOM includes built in events that can be triggered</a:t>
            </a:r>
          </a:p>
          <a:p>
            <a:pPr lvl="1"/>
            <a:r>
              <a:rPr lang="en-AU" sz="2400" dirty="0" smtClean="0"/>
              <a:t>JavaScript includes </a:t>
            </a:r>
            <a:r>
              <a:rPr lang="en-AU" sz="2400" b="1" dirty="0" smtClean="0"/>
              <a:t>event handlers</a:t>
            </a:r>
            <a:r>
              <a:rPr lang="en-AU" sz="2400" dirty="0" smtClean="0"/>
              <a:t> and </a:t>
            </a:r>
            <a:r>
              <a:rPr lang="en-AU" sz="2400" b="1" dirty="0" smtClean="0"/>
              <a:t>listeners </a:t>
            </a:r>
            <a:r>
              <a:rPr lang="en-AU" sz="2400" dirty="0" smtClean="0"/>
              <a:t>that respond to specific events</a:t>
            </a:r>
            <a:endParaRPr lang="en-AU" sz="2400" dirty="0"/>
          </a:p>
        </p:txBody>
      </p:sp>
      <p:sp>
        <p:nvSpPr>
          <p:cNvPr id="4" name="Slide Number Placeholder 3"/>
          <p:cNvSpPr>
            <a:spLocks noGrp="1"/>
          </p:cNvSpPr>
          <p:nvPr>
            <p:ph type="sldNum" sz="quarter" idx="12"/>
          </p:nvPr>
        </p:nvSpPr>
        <p:spPr/>
        <p:txBody>
          <a:bodyPr/>
          <a:lstStyle/>
          <a:p>
            <a:fld id="{307B58AD-467E-445B-A40B-5642F1A0DB87}" type="slidenum">
              <a:rPr lang="en-AU" smtClean="0"/>
              <a:t>11</a:t>
            </a:fld>
            <a:endParaRPr lang="en-AU"/>
          </a:p>
        </p:txBody>
      </p:sp>
      <p:graphicFrame>
        <p:nvGraphicFramePr>
          <p:cNvPr id="5" name="Table 4"/>
          <p:cNvGraphicFramePr>
            <a:graphicFrameLocks noGrp="1"/>
          </p:cNvGraphicFramePr>
          <p:nvPr>
            <p:extLst>
              <p:ext uri="{D42A27DB-BD31-4B8C-83A1-F6EECF244321}">
                <p14:modId xmlns:p14="http://schemas.microsoft.com/office/powerpoint/2010/main" val="3768565473"/>
              </p:ext>
            </p:extLst>
          </p:nvPr>
        </p:nvGraphicFramePr>
        <p:xfrm>
          <a:off x="482140" y="2517737"/>
          <a:ext cx="11362198" cy="3566160"/>
        </p:xfrm>
        <a:graphic>
          <a:graphicData uri="http://schemas.openxmlformats.org/drawingml/2006/table">
            <a:tbl>
              <a:tblPr firstRow="1" bandRow="1">
                <a:tableStyleId>{5C22544A-7EE6-4342-B048-85BDC9FD1C3A}</a:tableStyleId>
              </a:tblPr>
              <a:tblGrid>
                <a:gridCol w="3114029">
                  <a:extLst>
                    <a:ext uri="{9D8B030D-6E8A-4147-A177-3AD203B41FA5}">
                      <a16:colId xmlns:a16="http://schemas.microsoft.com/office/drawing/2014/main" val="20000"/>
                    </a:ext>
                  </a:extLst>
                </a:gridCol>
                <a:gridCol w="4795529">
                  <a:extLst>
                    <a:ext uri="{9D8B030D-6E8A-4147-A177-3AD203B41FA5}">
                      <a16:colId xmlns:a16="http://schemas.microsoft.com/office/drawing/2014/main" val="20001"/>
                    </a:ext>
                  </a:extLst>
                </a:gridCol>
                <a:gridCol w="3452640">
                  <a:extLst>
                    <a:ext uri="{9D8B030D-6E8A-4147-A177-3AD203B41FA5}">
                      <a16:colId xmlns:a16="http://schemas.microsoft.com/office/drawing/2014/main" val="20002"/>
                    </a:ext>
                  </a:extLst>
                </a:gridCol>
              </a:tblGrid>
              <a:tr h="370840">
                <a:tc>
                  <a:txBody>
                    <a:bodyPr/>
                    <a:lstStyle/>
                    <a:p>
                      <a:r>
                        <a:rPr lang="en-AU" sz="2400" dirty="0" smtClean="0"/>
                        <a:t>Events</a:t>
                      </a:r>
                      <a:endParaRPr lang="en-AU" sz="2400" dirty="0"/>
                    </a:p>
                  </a:txBody>
                  <a:tcPr/>
                </a:tc>
                <a:tc>
                  <a:txBody>
                    <a:bodyPr/>
                    <a:lstStyle/>
                    <a:p>
                      <a:r>
                        <a:rPr lang="en-AU" sz="2400" dirty="0" smtClean="0"/>
                        <a:t>Event Handler (html attributes)</a:t>
                      </a:r>
                      <a:endParaRPr lang="en-AU" sz="2400" dirty="0"/>
                    </a:p>
                  </a:txBody>
                  <a:tcPr/>
                </a:tc>
                <a:tc>
                  <a:txBody>
                    <a:bodyPr/>
                    <a:lstStyle/>
                    <a:p>
                      <a:r>
                        <a:rPr lang="en-AU" sz="2400" dirty="0" smtClean="0"/>
                        <a:t>Event</a:t>
                      </a:r>
                      <a:r>
                        <a:rPr lang="en-AU" sz="2400" baseline="0" dirty="0" smtClean="0"/>
                        <a:t> </a:t>
                      </a:r>
                      <a:r>
                        <a:rPr lang="en-AU" sz="2400" dirty="0" smtClean="0"/>
                        <a:t>Listener</a:t>
                      </a:r>
                      <a:r>
                        <a:rPr lang="en-AU" sz="2000" dirty="0" smtClean="0"/>
                        <a:t> – Java Script</a:t>
                      </a:r>
                      <a:endParaRPr lang="en-AU" sz="2000" dirty="0"/>
                    </a:p>
                  </a:txBody>
                  <a:tcPr/>
                </a:tc>
                <a:extLst>
                  <a:ext uri="{0D108BD9-81ED-4DB2-BD59-A6C34878D82A}">
                    <a16:rowId xmlns:a16="http://schemas.microsoft.com/office/drawing/2014/main" val="10000"/>
                  </a:ext>
                </a:extLst>
              </a:tr>
              <a:tr h="370840">
                <a:tc>
                  <a:txBody>
                    <a:bodyPr/>
                    <a:lstStyle/>
                    <a:p>
                      <a:r>
                        <a:rPr lang="en-AU" sz="2400" dirty="0" smtClean="0"/>
                        <a:t>Form submission</a:t>
                      </a:r>
                      <a:endParaRPr lang="en-AU" sz="2400" dirty="0"/>
                    </a:p>
                  </a:txBody>
                  <a:tcPr/>
                </a:tc>
                <a:tc>
                  <a:txBody>
                    <a:bodyPr/>
                    <a:lstStyle/>
                    <a:p>
                      <a:r>
                        <a:rPr lang="en-AU" sz="2400" dirty="0" err="1" smtClean="0"/>
                        <a:t>onsubmit</a:t>
                      </a:r>
                      <a:endParaRPr lang="en-AU" sz="2400" dirty="0" smtClean="0"/>
                    </a:p>
                  </a:txBody>
                  <a:tcPr/>
                </a:tc>
                <a:tc>
                  <a:txBody>
                    <a:bodyPr/>
                    <a:lstStyle/>
                    <a:p>
                      <a:r>
                        <a:rPr lang="en-AU" sz="2400" dirty="0" smtClean="0"/>
                        <a:t>submit</a:t>
                      </a:r>
                    </a:p>
                  </a:txBody>
                  <a:tcPr/>
                </a:tc>
                <a:extLst>
                  <a:ext uri="{0D108BD9-81ED-4DB2-BD59-A6C34878D82A}">
                    <a16:rowId xmlns:a16="http://schemas.microsoft.com/office/drawing/2014/main" val="10001"/>
                  </a:ext>
                </a:extLst>
              </a:tr>
              <a:tr h="370840">
                <a:tc>
                  <a:txBody>
                    <a:bodyPr/>
                    <a:lstStyle/>
                    <a:p>
                      <a:r>
                        <a:rPr lang="en-AU" sz="2400" dirty="0" smtClean="0"/>
                        <a:t>Keystrokes</a:t>
                      </a:r>
                      <a:endParaRPr lang="en-AU" sz="2400" dirty="0"/>
                    </a:p>
                  </a:txBody>
                  <a:tcPr/>
                </a:tc>
                <a:tc>
                  <a:txBody>
                    <a:bodyPr/>
                    <a:lstStyle/>
                    <a:p>
                      <a:r>
                        <a:rPr lang="en-AU" sz="2400" dirty="0" err="1" smtClean="0"/>
                        <a:t>onkeydown</a:t>
                      </a:r>
                      <a:r>
                        <a:rPr lang="en-AU" sz="2400" dirty="0" smtClean="0"/>
                        <a:t>, </a:t>
                      </a:r>
                      <a:r>
                        <a:rPr lang="en-AU" sz="2400" dirty="0" err="1" smtClean="0"/>
                        <a:t>onkeypress</a:t>
                      </a:r>
                      <a:r>
                        <a:rPr lang="en-AU" sz="2400" dirty="0" smtClean="0"/>
                        <a:t>, </a:t>
                      </a:r>
                      <a:r>
                        <a:rPr lang="en-AU" sz="2400" dirty="0" err="1" smtClean="0"/>
                        <a:t>onkeyup</a:t>
                      </a:r>
                      <a:endParaRPr lang="en-AU" sz="2400" dirty="0"/>
                    </a:p>
                  </a:txBody>
                  <a:tcPr/>
                </a:tc>
                <a:tc>
                  <a:txBody>
                    <a:bodyPr/>
                    <a:lstStyle/>
                    <a:p>
                      <a:r>
                        <a:rPr lang="en-AU" sz="2400" dirty="0" err="1" smtClean="0"/>
                        <a:t>keydown</a:t>
                      </a:r>
                      <a:r>
                        <a:rPr lang="en-AU" sz="2400" dirty="0" smtClean="0"/>
                        <a:t>, keypress, </a:t>
                      </a:r>
                      <a:r>
                        <a:rPr lang="en-AU" sz="2400" dirty="0" err="1" smtClean="0"/>
                        <a:t>keyup</a:t>
                      </a:r>
                      <a:endParaRPr lang="en-AU" sz="2400" dirty="0"/>
                    </a:p>
                  </a:txBody>
                  <a:tcPr/>
                </a:tc>
                <a:extLst>
                  <a:ext uri="{0D108BD9-81ED-4DB2-BD59-A6C34878D82A}">
                    <a16:rowId xmlns:a16="http://schemas.microsoft.com/office/drawing/2014/main" val="10002"/>
                  </a:ext>
                </a:extLst>
              </a:tr>
              <a:tr h="370840">
                <a:tc>
                  <a:txBody>
                    <a:bodyPr/>
                    <a:lstStyle/>
                    <a:p>
                      <a:r>
                        <a:rPr lang="en-AU" sz="2400" dirty="0" smtClean="0"/>
                        <a:t>Mouse/touchpad clicks</a:t>
                      </a:r>
                      <a:endParaRPr lang="en-AU" sz="2400" dirty="0"/>
                    </a:p>
                  </a:txBody>
                  <a:tcPr/>
                </a:tc>
                <a:tc>
                  <a:txBody>
                    <a:bodyPr/>
                    <a:lstStyle/>
                    <a:p>
                      <a:r>
                        <a:rPr lang="en-AU" sz="2400" dirty="0" err="1" smtClean="0"/>
                        <a:t>onclick</a:t>
                      </a:r>
                      <a:r>
                        <a:rPr lang="en-AU" sz="2400" dirty="0" smtClean="0"/>
                        <a:t>, </a:t>
                      </a:r>
                      <a:r>
                        <a:rPr lang="en-AU" sz="2400" dirty="0" err="1" smtClean="0"/>
                        <a:t>onmousedown</a:t>
                      </a:r>
                      <a:r>
                        <a:rPr lang="en-AU" sz="2400" dirty="0" smtClean="0"/>
                        <a:t>, </a:t>
                      </a:r>
                      <a:r>
                        <a:rPr lang="en-AU" sz="2400" dirty="0" err="1" smtClean="0"/>
                        <a:t>onmouseup</a:t>
                      </a:r>
                      <a:r>
                        <a:rPr lang="en-AU" sz="2400" dirty="0" smtClean="0"/>
                        <a:t>,</a:t>
                      </a:r>
                    </a:p>
                    <a:p>
                      <a:r>
                        <a:rPr lang="en-AU" sz="2400" dirty="0" err="1" smtClean="0"/>
                        <a:t>onmouseover</a:t>
                      </a:r>
                      <a:r>
                        <a:rPr lang="en-AU" sz="2400" dirty="0" smtClean="0"/>
                        <a:t>, </a:t>
                      </a:r>
                      <a:r>
                        <a:rPr lang="en-AU" sz="2400" dirty="0" err="1" smtClean="0"/>
                        <a:t>onmouseout</a:t>
                      </a:r>
                      <a:endParaRPr lang="en-AU" sz="2400" dirty="0"/>
                    </a:p>
                  </a:txBody>
                  <a:tcPr/>
                </a:tc>
                <a:tc>
                  <a:txBody>
                    <a:bodyPr/>
                    <a:lstStyle/>
                    <a:p>
                      <a:r>
                        <a:rPr lang="en-AU" sz="2400" dirty="0" smtClean="0"/>
                        <a:t>click, </a:t>
                      </a:r>
                      <a:r>
                        <a:rPr lang="en-AU" sz="2400" dirty="0" err="1" smtClean="0"/>
                        <a:t>mousedown</a:t>
                      </a:r>
                      <a:r>
                        <a:rPr lang="en-AU" sz="2400" dirty="0" smtClean="0"/>
                        <a:t>. . .</a:t>
                      </a:r>
                      <a:endParaRPr lang="en-AU" sz="2400" dirty="0"/>
                    </a:p>
                  </a:txBody>
                  <a:tcPr/>
                </a:tc>
                <a:extLst>
                  <a:ext uri="{0D108BD9-81ED-4DB2-BD59-A6C34878D82A}">
                    <a16:rowId xmlns:a16="http://schemas.microsoft.com/office/drawing/2014/main" val="10003"/>
                  </a:ext>
                </a:extLst>
              </a:tr>
              <a:tr h="370840">
                <a:tc>
                  <a:txBody>
                    <a:bodyPr/>
                    <a:lstStyle/>
                    <a:p>
                      <a:r>
                        <a:rPr lang="en-AU" sz="2400" dirty="0" smtClean="0"/>
                        <a:t>Item selection</a:t>
                      </a:r>
                      <a:endParaRPr lang="en-AU" sz="2400" dirty="0"/>
                    </a:p>
                  </a:txBody>
                  <a:tcPr/>
                </a:tc>
                <a:tc>
                  <a:txBody>
                    <a:bodyPr/>
                    <a:lstStyle/>
                    <a:p>
                      <a:r>
                        <a:rPr lang="en-AU" sz="2400" dirty="0" err="1" smtClean="0"/>
                        <a:t>onselect</a:t>
                      </a:r>
                      <a:endParaRPr lang="en-AU" sz="2400" dirty="0"/>
                    </a:p>
                  </a:txBody>
                  <a:tcPr/>
                </a:tc>
                <a:tc>
                  <a:txBody>
                    <a:bodyPr/>
                    <a:lstStyle/>
                    <a:p>
                      <a:r>
                        <a:rPr lang="en-AU" sz="2400" dirty="0" smtClean="0"/>
                        <a:t>select</a:t>
                      </a:r>
                      <a:endParaRPr lang="en-AU" sz="2400" dirty="0"/>
                    </a:p>
                  </a:txBody>
                  <a:tcPr/>
                </a:tc>
                <a:extLst>
                  <a:ext uri="{0D108BD9-81ED-4DB2-BD59-A6C34878D82A}">
                    <a16:rowId xmlns:a16="http://schemas.microsoft.com/office/drawing/2014/main" val="10004"/>
                  </a:ext>
                </a:extLst>
              </a:tr>
              <a:tr h="370840">
                <a:tc>
                  <a:txBody>
                    <a:bodyPr/>
                    <a:lstStyle/>
                    <a:p>
                      <a:r>
                        <a:rPr lang="en-AU" sz="2400" dirty="0" smtClean="0"/>
                        <a:t>Item changed</a:t>
                      </a:r>
                      <a:endParaRPr lang="en-AU" sz="2400" dirty="0"/>
                    </a:p>
                  </a:txBody>
                  <a:tcPr/>
                </a:tc>
                <a:tc>
                  <a:txBody>
                    <a:bodyPr/>
                    <a:lstStyle/>
                    <a:p>
                      <a:r>
                        <a:rPr lang="en-AU" sz="2400" dirty="0" err="1" smtClean="0"/>
                        <a:t>onchange</a:t>
                      </a:r>
                      <a:endParaRPr lang="en-AU" sz="2400" dirty="0"/>
                    </a:p>
                  </a:txBody>
                  <a:tcPr/>
                </a:tc>
                <a:tc>
                  <a:txBody>
                    <a:bodyPr/>
                    <a:lstStyle/>
                    <a:p>
                      <a:r>
                        <a:rPr lang="en-AU" sz="2400" dirty="0" smtClean="0"/>
                        <a:t>change</a:t>
                      </a:r>
                      <a:endParaRPr lang="en-AU" sz="2400" dirty="0"/>
                    </a:p>
                  </a:txBody>
                  <a:tcPr/>
                </a:tc>
                <a:extLst>
                  <a:ext uri="{0D108BD9-81ED-4DB2-BD59-A6C34878D82A}">
                    <a16:rowId xmlns:a16="http://schemas.microsoft.com/office/drawing/2014/main" val="10005"/>
                  </a:ext>
                </a:extLst>
              </a:tr>
              <a:tr h="370840">
                <a:tc>
                  <a:txBody>
                    <a:bodyPr/>
                    <a:lstStyle/>
                    <a:p>
                      <a:r>
                        <a:rPr lang="en-AU" sz="2400" dirty="0" smtClean="0"/>
                        <a:t>Page load</a:t>
                      </a:r>
                      <a:r>
                        <a:rPr lang="en-AU" sz="2400" baseline="0" dirty="0" smtClean="0"/>
                        <a:t> complete</a:t>
                      </a:r>
                      <a:endParaRPr lang="en-AU" sz="2400" dirty="0"/>
                    </a:p>
                  </a:txBody>
                  <a:tcPr/>
                </a:tc>
                <a:tc>
                  <a:txBody>
                    <a:bodyPr/>
                    <a:lstStyle/>
                    <a:p>
                      <a:r>
                        <a:rPr lang="en-AU" sz="2400" dirty="0" err="1" smtClean="0"/>
                        <a:t>onload</a:t>
                      </a:r>
                      <a:endParaRPr lang="en-AU" sz="2400" dirty="0"/>
                    </a:p>
                  </a:txBody>
                  <a:tcPr/>
                </a:tc>
                <a:tc>
                  <a:txBody>
                    <a:bodyPr/>
                    <a:lstStyle/>
                    <a:p>
                      <a:r>
                        <a:rPr lang="en-AU" sz="2400" dirty="0" smtClean="0"/>
                        <a:t>load</a:t>
                      </a:r>
                      <a:endParaRPr lang="en-AU" sz="2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7757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Event Handlers</a:t>
            </a:r>
            <a:endParaRPr lang="en-AU" dirty="0"/>
          </a:p>
        </p:txBody>
      </p:sp>
      <p:sp>
        <p:nvSpPr>
          <p:cNvPr id="3" name="Content Placeholder 2"/>
          <p:cNvSpPr>
            <a:spLocks noGrp="1"/>
          </p:cNvSpPr>
          <p:nvPr>
            <p:ph idx="1"/>
          </p:nvPr>
        </p:nvSpPr>
        <p:spPr/>
        <p:txBody>
          <a:bodyPr/>
          <a:lstStyle/>
          <a:p>
            <a:r>
              <a:rPr lang="en-AU" dirty="0" smtClean="0"/>
              <a:t>Executing a Function</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12</a:t>
            </a:fld>
            <a:endParaRPr lang="en-AU"/>
          </a:p>
        </p:txBody>
      </p:sp>
      <p:sp>
        <p:nvSpPr>
          <p:cNvPr id="5" name="TextBox 4"/>
          <p:cNvSpPr txBox="1"/>
          <p:nvPr/>
        </p:nvSpPr>
        <p:spPr>
          <a:xfrm>
            <a:off x="482139" y="2116666"/>
            <a:ext cx="4564070"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FF"/>
                </a:solidFill>
                <a:highlight>
                  <a:srgbClr val="FFFFFF"/>
                </a:highlight>
                <a:latin typeface="Consolas" panose="020B0609020204030204" pitchFamily="49" charset="0"/>
              </a:rPr>
              <a:t>   function</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helloWorld</a:t>
            </a:r>
            <a:r>
              <a:rPr lang="en-AU" dirty="0">
                <a:solidFill>
                  <a:srgbClr val="000000"/>
                </a:solidFill>
                <a:highlight>
                  <a:srgbClr val="FFFFFF"/>
                </a:highlight>
                <a:latin typeface="Consolas" panose="020B0609020204030204" pitchFamily="49" charset="0"/>
              </a:rPr>
              <a:t>() {</a:t>
            </a:r>
          </a:p>
          <a:p>
            <a:r>
              <a:rPr lang="en-AU" dirty="0" smtClean="0">
                <a:solidFill>
                  <a:srgbClr val="000000"/>
                </a:solidFill>
                <a:highlight>
                  <a:srgbClr val="FFFFFF"/>
                </a:highlight>
                <a:latin typeface="Consolas" panose="020B0609020204030204" pitchFamily="49" charset="0"/>
              </a:rPr>
              <a:t>  		alert</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helloWorld</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a:t>
            </a:r>
          </a:p>
          <a:p>
            <a:r>
              <a:rPr lang="en-AU" dirty="0" smtClean="0">
                <a:solidFill>
                  <a:srgbClr val="0000FF"/>
                </a:solidFill>
                <a:highlight>
                  <a:srgbClr val="FFFFFF"/>
                </a:highlight>
                <a:latin typeface="Consolas" panose="020B0609020204030204" pitchFamily="49" charset="0"/>
              </a:rPr>
              <a:t>&lt;/</a:t>
            </a:r>
            <a:r>
              <a:rPr lang="en-AU" dirty="0" smtClean="0">
                <a:solidFill>
                  <a:srgbClr val="800000"/>
                </a:solidFill>
                <a:highlight>
                  <a:srgbClr val="FFFFFF"/>
                </a:highlight>
                <a:latin typeface="Consolas" panose="020B0609020204030204" pitchFamily="49" charset="0"/>
              </a:rPr>
              <a:t>script</a:t>
            </a:r>
            <a:r>
              <a:rPr lang="en-AU" dirty="0" smtClean="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p:txBody>
      </p:sp>
      <p:sp>
        <p:nvSpPr>
          <p:cNvPr id="6" name="TextBox 5"/>
          <p:cNvSpPr txBox="1"/>
          <p:nvPr/>
        </p:nvSpPr>
        <p:spPr>
          <a:xfrm>
            <a:off x="4824505" y="3940001"/>
            <a:ext cx="6896440" cy="230832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body</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button</a:t>
            </a:r>
            <a:r>
              <a:rPr lang="en-AU" dirty="0">
                <a:solidFill>
                  <a:srgbClr val="000000"/>
                </a:solidFill>
                <a:highlight>
                  <a:srgbClr val="FFFFFF"/>
                </a:highlight>
                <a:latin typeface="Consolas" panose="020B0609020204030204" pitchFamily="49" charset="0"/>
              </a:rPr>
              <a:t> </a:t>
            </a:r>
            <a:r>
              <a:rPr lang="en-AU" dirty="0" err="1">
                <a:solidFill>
                  <a:srgbClr val="FF0000"/>
                </a:solidFill>
                <a:highlight>
                  <a:srgbClr val="FFFFFF"/>
                </a:highlight>
                <a:latin typeface="Consolas" panose="020B0609020204030204" pitchFamily="49" charset="0"/>
              </a:rPr>
              <a:t>onclick</a:t>
            </a:r>
            <a:r>
              <a:rPr lang="en-AU" dirty="0">
                <a:solidFill>
                  <a:srgbClr val="0000FF"/>
                </a:solidFill>
                <a:highlight>
                  <a:srgbClr val="FFFFFF"/>
                </a:highlight>
                <a:latin typeface="Consolas" panose="020B0609020204030204" pitchFamily="49" charset="0"/>
              </a:rPr>
              <a:t>="</a:t>
            </a:r>
            <a:r>
              <a:rPr lang="en-AU" dirty="0" err="1">
                <a:solidFill>
                  <a:srgbClr val="000000"/>
                </a:solidFill>
                <a:highlight>
                  <a:srgbClr val="FFFFFF"/>
                </a:highlight>
                <a:latin typeface="Consolas" panose="020B0609020204030204" pitchFamily="49" charset="0"/>
              </a:rPr>
              <a:t>helloWorld</a:t>
            </a:r>
            <a:r>
              <a:rPr lang="en-AU" dirty="0">
                <a:solidFill>
                  <a:srgbClr val="000000"/>
                </a:solidFill>
                <a:highlight>
                  <a:srgbClr val="FFFFFF"/>
                </a:highlight>
                <a:latin typeface="Consolas" panose="020B0609020204030204" pitchFamily="49" charset="0"/>
              </a:rPr>
              <a:t>()</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Click Me!</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button</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endParaRPr lang="en-AU" dirty="0" smtClean="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helloWorld</a:t>
            </a:r>
            <a:r>
              <a:rPr lang="en-AU" dirty="0">
                <a:solidFill>
                  <a:srgbClr val="000000"/>
                </a:solidFill>
                <a:highlight>
                  <a:srgbClr val="FFFFFF"/>
                </a:highlight>
                <a:latin typeface="Consolas" panose="020B0609020204030204" pitchFamily="49" charset="0"/>
              </a:rPr>
              <a:t>();</a:t>
            </a: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smtClean="0">
                <a:solidFill>
                  <a:srgbClr val="0000FF"/>
                </a:solidFill>
                <a:highlight>
                  <a:srgbClr val="FFFFFF"/>
                </a:highlight>
                <a:latin typeface="Consolas" panose="020B0609020204030204" pitchFamily="49" charset="0"/>
              </a:rPr>
              <a:t>&gt;</a:t>
            </a:r>
          </a:p>
          <a:p>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body</a:t>
            </a:r>
            <a:r>
              <a:rPr lang="en-AU" dirty="0">
                <a:solidFill>
                  <a:srgbClr val="0000FF"/>
                </a:solidFill>
                <a:highlight>
                  <a:srgbClr val="FFFFFF"/>
                </a:highlight>
                <a:latin typeface="Consolas" panose="020B0609020204030204" pitchFamily="49" charset="0"/>
              </a:rPr>
              <a:t>&gt;</a:t>
            </a:r>
            <a:endParaRPr lang="en-AU" dirty="0"/>
          </a:p>
        </p:txBody>
      </p:sp>
      <p:sp>
        <p:nvSpPr>
          <p:cNvPr id="7" name="TextBox 6"/>
          <p:cNvSpPr txBox="1"/>
          <p:nvPr/>
        </p:nvSpPr>
        <p:spPr>
          <a:xfrm>
            <a:off x="4035702" y="2116666"/>
            <a:ext cx="1005403" cy="369332"/>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Function</a:t>
            </a:r>
            <a:endParaRPr lang="en-AU" dirty="0"/>
          </a:p>
        </p:txBody>
      </p:sp>
      <p:sp>
        <p:nvSpPr>
          <p:cNvPr id="8" name="TextBox 7"/>
          <p:cNvSpPr txBox="1"/>
          <p:nvPr/>
        </p:nvSpPr>
        <p:spPr>
          <a:xfrm>
            <a:off x="7760245" y="3568684"/>
            <a:ext cx="3960700" cy="369332"/>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Event handler to trigger above function</a:t>
            </a:r>
            <a:endParaRPr lang="en-AU" dirty="0"/>
          </a:p>
        </p:txBody>
      </p:sp>
    </p:spTree>
    <p:extLst>
      <p:ext uri="{BB962C8B-B14F-4D97-AF65-F5344CB8AC3E}">
        <p14:creationId xmlns:p14="http://schemas.microsoft.com/office/powerpoint/2010/main" val="1519748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JQuery</a:t>
            </a:r>
            <a:endParaRPr lang="en-AU" dirty="0"/>
          </a:p>
        </p:txBody>
      </p:sp>
      <p:sp>
        <p:nvSpPr>
          <p:cNvPr id="3" name="Text Placeholder 2"/>
          <p:cNvSpPr>
            <a:spLocks noGrp="1"/>
          </p:cNvSpPr>
          <p:nvPr>
            <p:ph type="body" idx="1"/>
          </p:nvPr>
        </p:nvSpPr>
        <p:spPr/>
        <p:txBody>
          <a:bodyPr/>
          <a:lstStyle/>
          <a:p>
            <a:r>
              <a:rPr lang="en-AU" dirty="0" smtClean="0"/>
              <a:t>JavaScript on steroids</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13</a:t>
            </a:fld>
            <a:endParaRPr lang="en-AU"/>
          </a:p>
        </p:txBody>
      </p:sp>
    </p:spTree>
    <p:extLst>
      <p:ext uri="{BB962C8B-B14F-4D97-AF65-F5344CB8AC3E}">
        <p14:creationId xmlns:p14="http://schemas.microsoft.com/office/powerpoint/2010/main" val="313633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smtClean="0"/>
              <a:t>JQuery Overview</a:t>
            </a:r>
            <a:endParaRPr lang="en-AU" dirty="0"/>
          </a:p>
        </p:txBody>
      </p:sp>
      <p:sp>
        <p:nvSpPr>
          <p:cNvPr id="6" name="Content Placeholder 5"/>
          <p:cNvSpPr>
            <a:spLocks noGrp="1"/>
          </p:cNvSpPr>
          <p:nvPr>
            <p:ph idx="1"/>
          </p:nvPr>
        </p:nvSpPr>
        <p:spPr/>
        <p:txBody>
          <a:bodyPr>
            <a:normAutofit fontScale="92500" lnSpcReduction="10000"/>
          </a:bodyPr>
          <a:lstStyle/>
          <a:p>
            <a:r>
              <a:rPr lang="en-AU" dirty="0" smtClean="0"/>
              <a:t>JQuery is a library of JavaScript functions written to assist web developers with their work</a:t>
            </a:r>
          </a:p>
          <a:p>
            <a:pPr lvl="1"/>
            <a:endParaRPr lang="en-AU" dirty="0" smtClean="0"/>
          </a:p>
          <a:p>
            <a:pPr lvl="1"/>
            <a:r>
              <a:rPr lang="en-AU" dirty="0" smtClean="0"/>
              <a:t>It is extremely popular due to the </a:t>
            </a:r>
            <a:r>
              <a:rPr lang="en-AU" dirty="0" err="1" smtClean="0"/>
              <a:t>css</a:t>
            </a:r>
            <a:r>
              <a:rPr lang="en-AU" dirty="0" smtClean="0"/>
              <a:t>-style selectors and large number of plugins/additional libraries that can be added to a web project</a:t>
            </a:r>
          </a:p>
          <a:p>
            <a:pPr lvl="2"/>
            <a:r>
              <a:rPr lang="en-AU" dirty="0" smtClean="0"/>
              <a:t>Using </a:t>
            </a:r>
            <a:r>
              <a:rPr lang="en-AU" b="1" dirty="0" smtClean="0"/>
              <a:t>CSS-style selectors </a:t>
            </a:r>
            <a:r>
              <a:rPr lang="en-AU" dirty="0" smtClean="0"/>
              <a:t>for selecting elements and creating event listeners made it easy to use for web designers and enthusiasts</a:t>
            </a:r>
          </a:p>
          <a:p>
            <a:pPr lvl="1"/>
            <a:endParaRPr lang="en-AU" dirty="0" smtClean="0"/>
          </a:p>
          <a:p>
            <a:pPr lvl="1"/>
            <a:r>
              <a:rPr lang="en-AU" dirty="0" smtClean="0"/>
              <a:t>JQuery also overcomes some of the incompatibilities between browsers</a:t>
            </a:r>
          </a:p>
          <a:p>
            <a:pPr lvl="2"/>
            <a:r>
              <a:rPr lang="en-AU" sz="2400" dirty="0" smtClean="0"/>
              <a:t>It provides a common way of handling everything and works the same on all browsers (well… mostly)</a:t>
            </a:r>
            <a:endParaRPr lang="en-AU" sz="2400" dirty="0"/>
          </a:p>
        </p:txBody>
      </p:sp>
      <p:sp>
        <p:nvSpPr>
          <p:cNvPr id="4" name="Slide Number Placeholder 3"/>
          <p:cNvSpPr>
            <a:spLocks noGrp="1"/>
          </p:cNvSpPr>
          <p:nvPr>
            <p:ph type="sldNum" sz="quarter" idx="12"/>
          </p:nvPr>
        </p:nvSpPr>
        <p:spPr/>
        <p:txBody>
          <a:bodyPr/>
          <a:lstStyle/>
          <a:p>
            <a:fld id="{307B58AD-467E-445B-A40B-5642F1A0DB87}" type="slidenum">
              <a:rPr lang="en-AU" smtClean="0"/>
              <a:t>14</a:t>
            </a:fld>
            <a:endParaRPr lang="en-AU"/>
          </a:p>
        </p:txBody>
      </p:sp>
    </p:spTree>
    <p:extLst>
      <p:ext uri="{BB962C8B-B14F-4D97-AF65-F5344CB8AC3E}">
        <p14:creationId xmlns:p14="http://schemas.microsoft.com/office/powerpoint/2010/main" val="49143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normAutofit fontScale="90000"/>
          </a:bodyPr>
          <a:lstStyle/>
          <a:p>
            <a:r>
              <a:rPr lang="en-AU" altLang="en-US" smtClean="0"/>
              <a:t>What does jQuery do?</a:t>
            </a:r>
          </a:p>
        </p:txBody>
      </p:sp>
      <p:sp>
        <p:nvSpPr>
          <p:cNvPr id="67586" name="Content Placeholder 2"/>
          <p:cNvSpPr>
            <a:spLocks noGrp="1"/>
          </p:cNvSpPr>
          <p:nvPr>
            <p:ph idx="1"/>
          </p:nvPr>
        </p:nvSpPr>
        <p:spPr/>
        <p:txBody>
          <a:bodyPr>
            <a:normAutofit lnSpcReduction="10000"/>
          </a:bodyPr>
          <a:lstStyle/>
          <a:p>
            <a:r>
              <a:rPr lang="en-AU" altLang="en-US" dirty="0" smtClean="0"/>
              <a:t>Simplified HTML document traversing</a:t>
            </a:r>
          </a:p>
          <a:p>
            <a:pPr lvl="1"/>
            <a:r>
              <a:rPr lang="en-AU" altLang="en-US" sz="2400" dirty="0" smtClean="0"/>
              <a:t>$("#id) vs </a:t>
            </a:r>
            <a:r>
              <a:rPr lang="en-AU" altLang="en-US" sz="2400" dirty="0" err="1" smtClean="0"/>
              <a:t>document.getElementByID</a:t>
            </a:r>
            <a:r>
              <a:rPr lang="en-AU" altLang="en-US" sz="2400" dirty="0" smtClean="0"/>
              <a:t>("id")</a:t>
            </a:r>
          </a:p>
          <a:p>
            <a:pPr lvl="1"/>
            <a:endParaRPr lang="en-AU" altLang="en-US" sz="2400" dirty="0" smtClean="0"/>
          </a:p>
          <a:p>
            <a:r>
              <a:rPr lang="en-AU" altLang="en-US" dirty="0" smtClean="0"/>
              <a:t>Common event handling for all browsers</a:t>
            </a:r>
          </a:p>
          <a:p>
            <a:pPr lvl="1"/>
            <a:r>
              <a:rPr lang="en-AU" altLang="en-US" sz="2400" dirty="0" err="1" smtClean="0"/>
              <a:t>button.on</a:t>
            </a:r>
            <a:r>
              <a:rPr lang="en-AU" altLang="en-US" sz="2400" dirty="0" smtClean="0"/>
              <a:t>("click", </a:t>
            </a:r>
            <a:r>
              <a:rPr lang="en-AU" altLang="en-US" sz="2400" dirty="0" err="1" smtClean="0"/>
              <a:t>toggleContent</a:t>
            </a:r>
            <a:r>
              <a:rPr lang="en-AU" altLang="en-US" sz="2400" dirty="0" smtClean="0"/>
              <a:t>) vs </a:t>
            </a:r>
          </a:p>
          <a:p>
            <a:pPr lvl="1"/>
            <a:r>
              <a:rPr lang="en-AU" altLang="en-US" sz="2400" dirty="0" err="1" smtClean="0"/>
              <a:t>button.addEventListener</a:t>
            </a:r>
            <a:r>
              <a:rPr lang="en-AU" altLang="en-US" sz="2400" dirty="0"/>
              <a:t>("click", </a:t>
            </a:r>
            <a:r>
              <a:rPr lang="en-AU" altLang="en-US" sz="2400" dirty="0" err="1"/>
              <a:t>toggleContent</a:t>
            </a:r>
            <a:r>
              <a:rPr lang="en-AU" altLang="en-US" sz="2400" dirty="0"/>
              <a:t>, false</a:t>
            </a:r>
            <a:r>
              <a:rPr lang="en-AU" altLang="en-US" sz="2400" dirty="0" smtClean="0"/>
              <a:t>);</a:t>
            </a:r>
          </a:p>
          <a:p>
            <a:pPr lvl="1"/>
            <a:endParaRPr lang="en-AU" altLang="en-US" sz="2400" dirty="0" smtClean="0"/>
          </a:p>
          <a:p>
            <a:r>
              <a:rPr lang="en-AU" altLang="en-US" dirty="0" smtClean="0"/>
              <a:t>Easy animation</a:t>
            </a:r>
          </a:p>
          <a:p>
            <a:r>
              <a:rPr lang="en-AU" altLang="en-US" dirty="0" smtClean="0"/>
              <a:t>Common Ajax interactions for all browsers</a:t>
            </a:r>
          </a:p>
          <a:p>
            <a:endParaRPr lang="en-AU" altLang="en-US" dirty="0" smtClean="0"/>
          </a:p>
        </p:txBody>
      </p:sp>
      <p:sp>
        <p:nvSpPr>
          <p:cNvPr id="5" name="TextBox 4"/>
          <p:cNvSpPr txBox="1"/>
          <p:nvPr/>
        </p:nvSpPr>
        <p:spPr>
          <a:xfrm>
            <a:off x="0" y="5872114"/>
            <a:ext cx="10550324"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400" dirty="0" smtClean="0"/>
              <a:t>For a </a:t>
            </a:r>
            <a:r>
              <a:rPr lang="en-AU" sz="2400" dirty="0"/>
              <a:t>comprehensive </a:t>
            </a:r>
            <a:r>
              <a:rPr lang="en-AU" sz="2400" dirty="0" smtClean="0"/>
              <a:t>tutorial example </a:t>
            </a:r>
            <a:r>
              <a:rPr lang="en-AU" sz="2400" dirty="0"/>
              <a:t>see: </a:t>
            </a:r>
            <a:r>
              <a:rPr lang="en-AU" sz="2400" dirty="0">
                <a:hlinkClick r:id="rId2"/>
              </a:rPr>
              <a:t>http://ejohn.org/apps/workshop/intro</a:t>
            </a:r>
            <a:r>
              <a:rPr lang="en-AU" sz="2400" dirty="0" smtClean="0">
                <a:hlinkClick r:id="rId2"/>
              </a:rPr>
              <a:t>/</a:t>
            </a:r>
            <a:r>
              <a:rPr lang="en-AU" sz="2400" dirty="0" smtClean="0"/>
              <a:t> </a:t>
            </a:r>
            <a:endParaRPr lang="en-AU" sz="2400" dirty="0"/>
          </a:p>
        </p:txBody>
      </p:sp>
    </p:spTree>
    <p:extLst>
      <p:ext uri="{BB962C8B-B14F-4D97-AF65-F5344CB8AC3E}">
        <p14:creationId xmlns:p14="http://schemas.microsoft.com/office/powerpoint/2010/main" val="1511138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JQuery Output</a:t>
            </a:r>
            <a:endParaRPr lang="en-AU" dirty="0"/>
          </a:p>
        </p:txBody>
      </p:sp>
      <p:sp>
        <p:nvSpPr>
          <p:cNvPr id="3" name="Content Placeholder 2"/>
          <p:cNvSpPr>
            <a:spLocks noGrp="1"/>
          </p:cNvSpPr>
          <p:nvPr>
            <p:ph idx="1"/>
          </p:nvPr>
        </p:nvSpPr>
        <p:spPr>
          <a:xfrm>
            <a:off x="482139" y="1340590"/>
            <a:ext cx="11238806" cy="1080877"/>
          </a:xfrm>
        </p:spPr>
        <p:txBody>
          <a:bodyPr>
            <a:normAutofit/>
          </a:bodyPr>
          <a:lstStyle/>
          <a:p>
            <a:r>
              <a:rPr lang="en-AU" sz="2800" dirty="0" smtClean="0"/>
              <a:t>Not only does JQuery locate elements using CSS syntax, it provides clean methods for modifying their attributes</a:t>
            </a:r>
            <a:endParaRPr lang="en-AU" sz="2800" dirty="0"/>
          </a:p>
        </p:txBody>
      </p:sp>
      <p:sp>
        <p:nvSpPr>
          <p:cNvPr id="4" name="Slide Number Placeholder 3"/>
          <p:cNvSpPr>
            <a:spLocks noGrp="1"/>
          </p:cNvSpPr>
          <p:nvPr>
            <p:ph type="sldNum" sz="quarter" idx="12"/>
          </p:nvPr>
        </p:nvSpPr>
        <p:spPr/>
        <p:txBody>
          <a:bodyPr/>
          <a:lstStyle/>
          <a:p>
            <a:fld id="{307B58AD-467E-445B-A40B-5642F1A0DB87}" type="slidenum">
              <a:rPr lang="en-AU" smtClean="0"/>
              <a:t>16</a:t>
            </a:fld>
            <a:endParaRPr lang="en-AU"/>
          </a:p>
        </p:txBody>
      </p:sp>
      <p:sp>
        <p:nvSpPr>
          <p:cNvPr id="5" name="TextBox 4"/>
          <p:cNvSpPr txBox="1"/>
          <p:nvPr/>
        </p:nvSpPr>
        <p:spPr>
          <a:xfrm>
            <a:off x="880533" y="2281082"/>
            <a:ext cx="9918100"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).append(</a:t>
            </a:r>
            <a:r>
              <a:rPr lang="en-AU" sz="2000" dirty="0">
                <a:solidFill>
                  <a:srgbClr val="A31515"/>
                </a:solidFill>
                <a:highlight>
                  <a:srgbClr val="FFFFFF"/>
                </a:highlight>
                <a:latin typeface="Consolas" panose="020B0609020204030204" pitchFamily="49" charset="0"/>
              </a:rPr>
              <a:t>"&lt;</a:t>
            </a:r>
            <a:r>
              <a:rPr lang="en-AU" sz="2000" dirty="0" smtClean="0">
                <a:solidFill>
                  <a:srgbClr val="A31515"/>
                </a:solidFill>
                <a:highlight>
                  <a:srgbClr val="FFFFFF"/>
                </a:highlight>
                <a:latin typeface="Consolas" panose="020B0609020204030204" pitchFamily="49" charset="0"/>
              </a:rPr>
              <a:t>span&gt;This </a:t>
            </a:r>
            <a:r>
              <a:rPr lang="en-AU" sz="2000" dirty="0">
                <a:solidFill>
                  <a:srgbClr val="A31515"/>
                </a:solidFill>
                <a:highlight>
                  <a:srgbClr val="FFFFFF"/>
                </a:highlight>
                <a:latin typeface="Consolas" panose="020B0609020204030204" pitchFamily="49" charset="0"/>
              </a:rPr>
              <a:t>is new text&lt;/span</a:t>
            </a:r>
            <a:r>
              <a:rPr lang="en-AU" sz="2000" dirty="0" smtClean="0">
                <a:solidFill>
                  <a:srgbClr val="A31515"/>
                </a:solidFill>
                <a:highlight>
                  <a:srgbClr val="FFFFFF"/>
                </a:highlight>
                <a:latin typeface="Consolas" panose="020B0609020204030204" pitchFamily="49" charset="0"/>
              </a:rPr>
              <a:t>&gt;"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add element after</a:t>
            </a:r>
            <a:endParaRPr lang="en-AU" sz="2000" dirty="0">
              <a:solidFill>
                <a:srgbClr val="468646"/>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html</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"&lt;span&gt;This is new text&lt;/span</a:t>
            </a:r>
            <a:r>
              <a:rPr lang="en-AU" sz="2000" dirty="0" smtClean="0">
                <a:solidFill>
                  <a:srgbClr val="A31515"/>
                </a:solidFill>
                <a:highlight>
                  <a:srgbClr val="FFFFFF"/>
                </a:highlight>
                <a:latin typeface="Consolas" panose="020B0609020204030204" pitchFamily="49" charset="0"/>
              </a:rPr>
              <a:t>&gt;"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replace inner html</a:t>
            </a:r>
            <a:endParaRPr lang="en-AU" sz="2000" dirty="0">
              <a:solidFill>
                <a:srgbClr val="468646"/>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).text</a:t>
            </a:r>
            <a:r>
              <a:rPr lang="en-AU" sz="2000" dirty="0" smtClean="0">
                <a:solidFill>
                  <a:srgbClr val="000000"/>
                </a:solidFill>
                <a:highlight>
                  <a:srgbClr val="FFFFFF"/>
                </a:highlight>
                <a:latin typeface="Consolas" panose="020B0609020204030204" pitchFamily="49" charset="0"/>
              </a:rPr>
              <a:t>(</a:t>
            </a:r>
            <a:r>
              <a:rPr lang="en-AU" sz="2000" dirty="0" smtClean="0">
                <a:solidFill>
                  <a:srgbClr val="A31515"/>
                </a:solidFill>
                <a:highlight>
                  <a:srgbClr val="FFFFFF"/>
                </a:highlight>
                <a:latin typeface="Consolas" panose="020B0609020204030204" pitchFamily="49" charset="0"/>
              </a:rPr>
              <a:t>"Just plain text"</a:t>
            </a:r>
            <a:r>
              <a:rPr lang="en-AU" sz="2000" dirty="0" smtClean="0">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replace inner html text</a:t>
            </a:r>
          </a:p>
          <a:p>
            <a:endParaRPr lang="en-AU" sz="2000" dirty="0">
              <a:solidFill>
                <a:srgbClr val="A31515"/>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"input[type=text]"</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val</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"Some Text Entered</a:t>
            </a:r>
            <a:r>
              <a:rPr lang="en-AU" sz="2000" dirty="0" smtClean="0">
                <a:solidFill>
                  <a:srgbClr val="A31515"/>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replace value</a:t>
            </a:r>
          </a:p>
          <a:p>
            <a:endParaRPr lang="en-AU" sz="2000" dirty="0" smtClean="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css</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"font-size"</a:t>
            </a:r>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"2em</a:t>
            </a:r>
            <a:r>
              <a:rPr lang="en-AU" sz="2000" dirty="0" smtClean="0">
                <a:solidFill>
                  <a:srgbClr val="A31515"/>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add a CSS style</a:t>
            </a:r>
          </a:p>
          <a:p>
            <a:endParaRPr lang="en-AU" sz="2000" dirty="0" smtClean="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"input [type=text]"</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attr</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a:t>
            </a:r>
            <a:r>
              <a:rPr lang="en-AU" sz="2000" dirty="0" smtClean="0">
                <a:solidFill>
                  <a:srgbClr val="A31515"/>
                </a:solidFill>
                <a:highlight>
                  <a:srgbClr val="FFFFFF"/>
                </a:highlight>
                <a:latin typeface="Consolas" panose="020B0609020204030204" pitchFamily="49" charset="0"/>
              </a:rPr>
              <a:t>required", ""</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add a new attribute</a:t>
            </a:r>
            <a:endParaRPr lang="en-AU" sz="2000" dirty="0">
              <a:solidFill>
                <a:srgbClr val="468646"/>
              </a:solidFill>
            </a:endParaRPr>
          </a:p>
        </p:txBody>
      </p:sp>
      <p:sp>
        <p:nvSpPr>
          <p:cNvPr id="6" name="Content Placeholder 2"/>
          <p:cNvSpPr txBox="1">
            <a:spLocks/>
          </p:cNvSpPr>
          <p:nvPr/>
        </p:nvSpPr>
        <p:spPr>
          <a:xfrm>
            <a:off x="482139" y="5322413"/>
            <a:ext cx="11238806" cy="1080877"/>
          </a:xfrm>
          <a:prstGeom prst="rect">
            <a:avLst/>
          </a:prstGeom>
        </p:spPr>
        <p:txBody>
          <a:bodyPr vert="horz" lIns="72000" tIns="45720" rIns="0" bIns="45720" rtlCol="0">
            <a:normAutofit/>
          </a:bodyPr>
          <a:lstStyle>
            <a:lvl1pPr marL="360000" indent="-3600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lang="en-US" sz="3200" kern="1200" dirty="0" smtClean="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lang="en-US" sz="2800" i="0" kern="1200" dirty="0" smtClean="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dirty="0" smtClean="0"/>
              <a:t>To get values, just leave the replacement value blank</a:t>
            </a:r>
            <a:endParaRPr lang="en-AU" sz="2400" dirty="0"/>
          </a:p>
        </p:txBody>
      </p:sp>
      <p:sp>
        <p:nvSpPr>
          <p:cNvPr id="7" name="TextBox 6"/>
          <p:cNvSpPr txBox="1"/>
          <p:nvPr/>
        </p:nvSpPr>
        <p:spPr>
          <a:xfrm>
            <a:off x="999066" y="5791032"/>
            <a:ext cx="385233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000" dirty="0" err="1" smtClean="0">
                <a:solidFill>
                  <a:srgbClr val="0070C0"/>
                </a:solidFill>
                <a:highlight>
                  <a:srgbClr val="FFFFFF"/>
                </a:highlight>
                <a:latin typeface="Consolas" panose="020B0609020204030204" pitchFamily="49" charset="0"/>
              </a:rPr>
              <a:t>var</a:t>
            </a:r>
            <a:r>
              <a:rPr lang="en-AU" sz="2000" dirty="0" smtClean="0">
                <a:solidFill>
                  <a:srgbClr val="0070C0"/>
                </a:solidFill>
                <a:highlight>
                  <a:srgbClr val="FFFFFF"/>
                </a:highlight>
                <a:latin typeface="Consolas" panose="020B0609020204030204" pitchFamily="49" charset="0"/>
              </a:rPr>
              <a:t> </a:t>
            </a:r>
            <a:r>
              <a:rPr lang="en-AU" sz="2000" dirty="0" smtClean="0">
                <a:solidFill>
                  <a:srgbClr val="000000"/>
                </a:solidFill>
                <a:highlight>
                  <a:srgbClr val="FFFFFF"/>
                </a:highlight>
                <a:latin typeface="Consolas" panose="020B0609020204030204" pitchFamily="49" charset="0"/>
              </a:rPr>
              <a:t>text = $(</a:t>
            </a:r>
            <a:r>
              <a:rPr lang="en-AU" sz="2000" dirty="0" smtClean="0">
                <a:solidFill>
                  <a:srgbClr val="A31515"/>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html();</a:t>
            </a:r>
            <a:endParaRPr lang="en-AU" dirty="0"/>
          </a:p>
        </p:txBody>
      </p:sp>
    </p:spTree>
    <p:extLst>
      <p:ext uri="{BB962C8B-B14F-4D97-AF65-F5344CB8AC3E}">
        <p14:creationId xmlns:p14="http://schemas.microsoft.com/office/powerpoint/2010/main" val="2519910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JQuery Event Listeners vs Delegates</a:t>
            </a:r>
          </a:p>
        </p:txBody>
      </p:sp>
      <p:sp>
        <p:nvSpPr>
          <p:cNvPr id="4" name="Slide Number Placeholder 3"/>
          <p:cNvSpPr>
            <a:spLocks noGrp="1"/>
          </p:cNvSpPr>
          <p:nvPr>
            <p:ph type="sldNum" sz="quarter" idx="12"/>
          </p:nvPr>
        </p:nvSpPr>
        <p:spPr/>
        <p:txBody>
          <a:bodyPr/>
          <a:lstStyle/>
          <a:p>
            <a:fld id="{307B58AD-467E-445B-A40B-5642F1A0DB87}" type="slidenum">
              <a:rPr lang="en-AU" smtClean="0"/>
              <a:t>17</a:t>
            </a:fld>
            <a:endParaRPr lang="en-AU"/>
          </a:p>
        </p:txBody>
      </p:sp>
      <p:sp>
        <p:nvSpPr>
          <p:cNvPr id="5" name="TextBox 4"/>
          <p:cNvSpPr txBox="1"/>
          <p:nvPr/>
        </p:nvSpPr>
        <p:spPr>
          <a:xfrm>
            <a:off x="482139" y="1225689"/>
            <a:ext cx="9542394" cy="56323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dirty="0">
                <a:solidFill>
                  <a:srgbClr val="0000FF"/>
                </a:solidFill>
                <a:highlight>
                  <a:srgbClr val="FFFFFF"/>
                </a:highlight>
                <a:latin typeface="Consolas" panose="020B0609020204030204" pitchFamily="49" charset="0"/>
              </a:rPr>
              <a:t>&lt;</a:t>
            </a:r>
            <a:r>
              <a:rPr lang="en-AU" dirty="0" err="1">
                <a:solidFill>
                  <a:srgbClr val="800000"/>
                </a:solidFill>
                <a:highlight>
                  <a:srgbClr val="FFFFFF"/>
                </a:highlight>
                <a:latin typeface="Consolas" panose="020B0609020204030204" pitchFamily="49" charset="0"/>
              </a:rPr>
              <a:t>ul</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 </a:t>
            </a:r>
            <a:r>
              <a:rPr lang="en-AU" dirty="0" smtClean="0">
                <a:solidFill>
                  <a:srgbClr val="0000FF"/>
                </a:solidFill>
                <a:highlight>
                  <a:srgbClr val="FFFFFF"/>
                </a:highlight>
                <a:latin typeface="Consolas" panose="020B0609020204030204" pitchFamily="49" charset="0"/>
              </a:rPr>
              <a:t>   &lt;</a:t>
            </a:r>
            <a:r>
              <a:rPr lang="en-AU" dirty="0">
                <a:solidFill>
                  <a:srgbClr val="800000"/>
                </a:solidFill>
                <a:highlight>
                  <a:srgbClr val="FFFFFF"/>
                </a:highlight>
                <a:latin typeface="Consolas" panose="020B0609020204030204" pitchFamily="49" charset="0"/>
              </a:rPr>
              <a:t>li</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Item 1</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li</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    </a:t>
            </a:r>
            <a:r>
              <a:rPr lang="en-AU" dirty="0" smtClean="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li</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Item 2</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li</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FF"/>
                </a:solidFill>
                <a:highlight>
                  <a:srgbClr val="FFFFFF"/>
                </a:highlight>
                <a:latin typeface="Consolas" panose="020B0609020204030204" pitchFamily="49" charset="0"/>
              </a:rPr>
              <a:t>&lt;/</a:t>
            </a:r>
            <a:r>
              <a:rPr lang="en-AU" dirty="0" err="1">
                <a:solidFill>
                  <a:srgbClr val="800000"/>
                </a:solidFill>
                <a:highlight>
                  <a:srgbClr val="FFFFFF"/>
                </a:highlight>
                <a:latin typeface="Consolas" panose="020B0609020204030204" pitchFamily="49" charset="0"/>
              </a:rPr>
              <a:t>ul</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button</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Add Item</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button</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A31515"/>
                </a:solidFill>
                <a:highlight>
                  <a:srgbClr val="FFFFFF"/>
                </a:highlight>
                <a:latin typeface="Consolas" panose="020B0609020204030204" pitchFamily="49" charset="0"/>
              </a:rPr>
              <a:t>"button"</a:t>
            </a:r>
            <a:r>
              <a:rPr lang="en-AU" dirty="0">
                <a:solidFill>
                  <a:srgbClr val="000000"/>
                </a:solidFill>
                <a:highlight>
                  <a:srgbClr val="FFFFFF"/>
                </a:highlight>
                <a:latin typeface="Consolas" panose="020B0609020204030204" pitchFamily="49" charset="0"/>
              </a:rPr>
              <a:t>).on(</a:t>
            </a:r>
            <a:r>
              <a:rPr lang="en-AU" dirty="0">
                <a:solidFill>
                  <a:srgbClr val="A31515"/>
                </a:solidFill>
                <a:highlight>
                  <a:srgbClr val="FFFFFF"/>
                </a:highlight>
                <a:latin typeface="Consolas" panose="020B0609020204030204" pitchFamily="49" charset="0"/>
              </a:rPr>
              <a:t>"click"</a:t>
            </a:r>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function</a:t>
            </a:r>
            <a:r>
              <a:rPr lang="en-AU" dirty="0">
                <a:solidFill>
                  <a:srgbClr val="000000"/>
                </a:solidFill>
                <a:highlight>
                  <a:srgbClr val="FFFFFF"/>
                </a:highlight>
                <a:latin typeface="Consolas" panose="020B0609020204030204" pitchFamily="49" charset="0"/>
              </a:rPr>
              <a:t> () {</a:t>
            </a:r>
          </a:p>
          <a:p>
            <a:r>
              <a:rPr lang="en-AU" dirty="0">
                <a:solidFill>
                  <a:srgbClr val="000000"/>
                </a:solidFill>
                <a:highlight>
                  <a:srgbClr val="FFFFFF"/>
                </a:highlight>
                <a:latin typeface="Consolas" panose="020B0609020204030204" pitchFamily="49" charset="0"/>
              </a:rPr>
              <a:t>            </a:t>
            </a:r>
            <a:r>
              <a:rPr lang="en-AU" dirty="0" err="1">
                <a:solidFill>
                  <a:srgbClr val="0000FF"/>
                </a:solidFill>
                <a:highlight>
                  <a:srgbClr val="FFFFFF"/>
                </a:highlight>
                <a:latin typeface="Consolas" panose="020B0609020204030204" pitchFamily="49" charset="0"/>
              </a:rPr>
              <a:t>var</a:t>
            </a:r>
            <a:r>
              <a:rPr lang="en-AU" dirty="0">
                <a:solidFill>
                  <a:srgbClr val="000000"/>
                </a:solidFill>
                <a:highlight>
                  <a:srgbClr val="FFFFFF"/>
                </a:highlight>
                <a:latin typeface="Consolas" panose="020B0609020204030204" pitchFamily="49" charset="0"/>
              </a:rPr>
              <a:t> count = $(</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).find(</a:t>
            </a:r>
            <a:r>
              <a:rPr lang="en-AU" dirty="0">
                <a:solidFill>
                  <a:srgbClr val="A31515"/>
                </a:solidFill>
                <a:highlight>
                  <a:srgbClr val="FFFFFF"/>
                </a:highlight>
                <a:latin typeface="Consolas" panose="020B0609020204030204" pitchFamily="49" charset="0"/>
              </a:rPr>
              <a:t>"li"</a:t>
            </a:r>
            <a:r>
              <a:rPr lang="en-AU" dirty="0">
                <a:solidFill>
                  <a:srgbClr val="000000"/>
                </a:solidFill>
                <a:highlight>
                  <a:srgbClr val="FFFFFF"/>
                </a:highlight>
                <a:latin typeface="Consolas" panose="020B0609020204030204" pitchFamily="49" charset="0"/>
              </a:rPr>
              <a:t>).length;</a:t>
            </a:r>
          </a:p>
          <a:p>
            <a:r>
              <a:rPr lang="en-AU" dirty="0">
                <a:solidFill>
                  <a:srgbClr val="000000"/>
                </a:solidFill>
                <a:highlight>
                  <a:srgbClr val="FFFFFF"/>
                </a:highlight>
                <a:latin typeface="Consolas" panose="020B0609020204030204" pitchFamily="49" charset="0"/>
              </a:rPr>
              <a:t>            $(</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).append(</a:t>
            </a:r>
            <a:r>
              <a:rPr lang="en-AU" dirty="0">
                <a:solidFill>
                  <a:srgbClr val="A31515"/>
                </a:solidFill>
                <a:highlight>
                  <a:srgbClr val="FFFFFF"/>
                </a:highlight>
                <a:latin typeface="Consolas" panose="020B0609020204030204" pitchFamily="49" charset="0"/>
              </a:rPr>
              <a:t>"&lt;li&gt;Item "</a:t>
            </a:r>
            <a:r>
              <a:rPr lang="en-AU" dirty="0">
                <a:solidFill>
                  <a:srgbClr val="000000"/>
                </a:solidFill>
                <a:highlight>
                  <a:srgbClr val="FFFFFF"/>
                </a:highlight>
                <a:latin typeface="Consolas" panose="020B0609020204030204" pitchFamily="49" charset="0"/>
              </a:rPr>
              <a:t> + (count + 1) + </a:t>
            </a:r>
            <a:r>
              <a:rPr lang="en-AU" dirty="0">
                <a:solidFill>
                  <a:srgbClr val="A31515"/>
                </a:solidFill>
                <a:highlight>
                  <a:srgbClr val="FFFFFF"/>
                </a:highlight>
                <a:latin typeface="Consolas" panose="020B0609020204030204" pitchFamily="49" charset="0"/>
              </a:rPr>
              <a:t>"&lt;/li&gt;"</a:t>
            </a:r>
            <a:r>
              <a:rPr lang="en-AU" dirty="0">
                <a:solidFill>
                  <a:srgbClr val="000000"/>
                </a:solidFill>
                <a:highlight>
                  <a:srgbClr val="FFFFFF"/>
                </a:highlight>
                <a:latin typeface="Consolas" panose="020B0609020204030204" pitchFamily="49" charset="0"/>
              </a:rPr>
              <a:t>);</a:t>
            </a:r>
          </a:p>
          <a:p>
            <a:r>
              <a:rPr lang="en-AU" dirty="0">
                <a:solidFill>
                  <a:srgbClr val="000000"/>
                </a:solidFill>
                <a:highlight>
                  <a:srgbClr val="FFFFFF"/>
                </a:highlight>
                <a:latin typeface="Consolas" panose="020B0609020204030204" pitchFamily="49" charset="0"/>
              </a:rPr>
              <a:t>        });</a:t>
            </a:r>
          </a:p>
          <a:p>
            <a:endParaRPr lang="en-AU" dirty="0">
              <a:solidFill>
                <a:srgbClr val="000000"/>
              </a:solidFill>
              <a:highlight>
                <a:srgbClr val="FFFFFF"/>
              </a:highlight>
              <a:latin typeface="Consolas" panose="020B0609020204030204" pitchFamily="49" charset="0"/>
            </a:endParaRPr>
          </a:p>
          <a:p>
            <a:r>
              <a:rPr lang="en-AU" b="1" dirty="0">
                <a:solidFill>
                  <a:srgbClr val="000000"/>
                </a:solidFill>
                <a:highlight>
                  <a:srgbClr val="FFFFFF"/>
                </a:highlight>
                <a:latin typeface="Consolas" panose="020B0609020204030204" pitchFamily="49" charset="0"/>
              </a:rPr>
              <a:t>        $(</a:t>
            </a:r>
            <a:r>
              <a:rPr lang="en-AU" b="1" dirty="0">
                <a:solidFill>
                  <a:srgbClr val="A31515"/>
                </a:solidFill>
                <a:highlight>
                  <a:srgbClr val="FFFFFF"/>
                </a:highlight>
                <a:latin typeface="Consolas" panose="020B0609020204030204" pitchFamily="49" charset="0"/>
              </a:rPr>
              <a:t>"li"</a:t>
            </a:r>
            <a:r>
              <a:rPr lang="en-AU" b="1" dirty="0">
                <a:solidFill>
                  <a:srgbClr val="000000"/>
                </a:solidFill>
                <a:highlight>
                  <a:srgbClr val="FFFFFF"/>
                </a:highlight>
                <a:latin typeface="Consolas" panose="020B0609020204030204" pitchFamily="49" charset="0"/>
              </a:rPr>
              <a:t>).on(</a:t>
            </a:r>
            <a:r>
              <a:rPr lang="en-AU" b="1" dirty="0">
                <a:solidFill>
                  <a:srgbClr val="A31515"/>
                </a:solidFill>
                <a:highlight>
                  <a:srgbClr val="FFFFFF"/>
                </a:highlight>
                <a:latin typeface="Consolas" panose="020B0609020204030204" pitchFamily="49" charset="0"/>
              </a:rPr>
              <a:t>"click"</a:t>
            </a:r>
            <a:r>
              <a:rPr lang="en-AU" b="1" dirty="0">
                <a:solidFill>
                  <a:srgbClr val="000000"/>
                </a:solidFill>
                <a:highlight>
                  <a:srgbClr val="FFFFFF"/>
                </a:highlight>
                <a:latin typeface="Consolas" panose="020B0609020204030204" pitchFamily="49" charset="0"/>
              </a:rPr>
              <a:t>, </a:t>
            </a:r>
            <a:r>
              <a:rPr lang="en-AU" b="1" dirty="0">
                <a:solidFill>
                  <a:srgbClr val="0000FF"/>
                </a:solidFill>
                <a:highlight>
                  <a:srgbClr val="FFFFFF"/>
                </a:highlight>
                <a:latin typeface="Consolas" panose="020B0609020204030204" pitchFamily="49" charset="0"/>
              </a:rPr>
              <a:t>function</a:t>
            </a:r>
            <a:r>
              <a:rPr lang="en-AU" b="1" dirty="0">
                <a:solidFill>
                  <a:srgbClr val="000000"/>
                </a:solidFill>
                <a:highlight>
                  <a:srgbClr val="FFFFFF"/>
                </a:highlight>
                <a:latin typeface="Consolas" panose="020B0609020204030204" pitchFamily="49" charset="0"/>
              </a:rPr>
              <a:t> () {</a:t>
            </a:r>
          </a:p>
          <a:p>
            <a:r>
              <a:rPr lang="en-AU" dirty="0">
                <a:solidFill>
                  <a:srgbClr val="000000"/>
                </a:solidFill>
                <a:highlight>
                  <a:srgbClr val="FFFFFF"/>
                </a:highlight>
                <a:latin typeface="Consolas" panose="020B0609020204030204" pitchFamily="49" charset="0"/>
              </a:rPr>
              <a:t>            alert($(</a:t>
            </a:r>
            <a:r>
              <a:rPr lang="en-AU" dirty="0">
                <a:solidFill>
                  <a:srgbClr val="0000FF"/>
                </a:solidFill>
                <a:highlight>
                  <a:srgbClr val="FFFFFF"/>
                </a:highlight>
                <a:latin typeface="Consolas" panose="020B0609020204030204" pitchFamily="49" charset="0"/>
              </a:rPr>
              <a:t>this</a:t>
            </a:r>
            <a:r>
              <a:rPr lang="en-AU" dirty="0">
                <a:solidFill>
                  <a:srgbClr val="000000"/>
                </a:solidFill>
                <a:highlight>
                  <a:srgbClr val="FFFFFF"/>
                </a:highlight>
                <a:latin typeface="Consolas" panose="020B0609020204030204" pitchFamily="49" charset="0"/>
              </a:rPr>
              <a:t>).text</a:t>
            </a:r>
            <a:r>
              <a:rPr lang="en-AU" dirty="0" smtClean="0">
                <a:solidFill>
                  <a:srgbClr val="000000"/>
                </a:solidFill>
                <a:highlight>
                  <a:srgbClr val="FFFFFF"/>
                </a:highlight>
                <a:latin typeface="Consolas" panose="020B0609020204030204" pitchFamily="49" charset="0"/>
              </a:rPr>
              <a:t>()); </a:t>
            </a:r>
            <a:r>
              <a:rPr lang="en-AU" dirty="0" smtClean="0">
                <a:solidFill>
                  <a:srgbClr val="468646"/>
                </a:solidFill>
                <a:highlight>
                  <a:srgbClr val="FFFFFF"/>
                </a:highlight>
                <a:latin typeface="Consolas" panose="020B0609020204030204" pitchFamily="49" charset="0"/>
              </a:rPr>
              <a:t>// listener doesn’t work for li3, 4...</a:t>
            </a:r>
            <a:endParaRPr lang="en-AU" dirty="0">
              <a:solidFill>
                <a:srgbClr val="468646"/>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p>
          <a:p>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b="1" dirty="0">
                <a:solidFill>
                  <a:srgbClr val="000000"/>
                </a:solidFill>
                <a:highlight>
                  <a:srgbClr val="FFFFFF"/>
                </a:highlight>
                <a:latin typeface="Consolas" panose="020B0609020204030204" pitchFamily="49" charset="0"/>
              </a:rPr>
              <a:t>$(</a:t>
            </a:r>
            <a:r>
              <a:rPr lang="en-AU" b="1" dirty="0">
                <a:solidFill>
                  <a:srgbClr val="A31515"/>
                </a:solidFill>
                <a:highlight>
                  <a:srgbClr val="FFFFFF"/>
                </a:highlight>
                <a:latin typeface="Consolas" panose="020B0609020204030204" pitchFamily="49" charset="0"/>
              </a:rPr>
              <a:t>"</a:t>
            </a:r>
            <a:r>
              <a:rPr lang="en-AU" b="1" dirty="0" err="1">
                <a:solidFill>
                  <a:srgbClr val="A31515"/>
                </a:solidFill>
                <a:highlight>
                  <a:srgbClr val="FFFFFF"/>
                </a:highlight>
                <a:latin typeface="Consolas" panose="020B0609020204030204" pitchFamily="49" charset="0"/>
              </a:rPr>
              <a:t>ul</a:t>
            </a:r>
            <a:r>
              <a:rPr lang="en-AU" b="1" dirty="0">
                <a:solidFill>
                  <a:srgbClr val="A31515"/>
                </a:solidFill>
                <a:highlight>
                  <a:srgbClr val="FFFFFF"/>
                </a:highlight>
                <a:latin typeface="Consolas" panose="020B0609020204030204" pitchFamily="49" charset="0"/>
              </a:rPr>
              <a:t>"</a:t>
            </a:r>
            <a:r>
              <a:rPr lang="en-AU" b="1" dirty="0">
                <a:solidFill>
                  <a:srgbClr val="000000"/>
                </a:solidFill>
                <a:highlight>
                  <a:srgbClr val="FFFFFF"/>
                </a:highlight>
                <a:latin typeface="Consolas" panose="020B0609020204030204" pitchFamily="49" charset="0"/>
              </a:rPr>
              <a:t>).on(</a:t>
            </a:r>
            <a:r>
              <a:rPr lang="en-AU" b="1" dirty="0">
                <a:solidFill>
                  <a:srgbClr val="A31515"/>
                </a:solidFill>
                <a:highlight>
                  <a:srgbClr val="FFFFFF"/>
                </a:highlight>
                <a:latin typeface="Consolas" panose="020B0609020204030204" pitchFamily="49" charset="0"/>
              </a:rPr>
              <a:t>"click"</a:t>
            </a:r>
            <a:r>
              <a:rPr lang="en-AU" b="1" dirty="0">
                <a:solidFill>
                  <a:srgbClr val="000000"/>
                </a:solidFill>
                <a:highlight>
                  <a:srgbClr val="FFFFFF"/>
                </a:highlight>
                <a:latin typeface="Consolas" panose="020B0609020204030204" pitchFamily="49" charset="0"/>
              </a:rPr>
              <a:t>, </a:t>
            </a:r>
            <a:r>
              <a:rPr lang="en-AU" b="1" dirty="0">
                <a:solidFill>
                  <a:srgbClr val="A31515"/>
                </a:solidFill>
                <a:highlight>
                  <a:srgbClr val="FFFFFF"/>
                </a:highlight>
                <a:latin typeface="Consolas" panose="020B0609020204030204" pitchFamily="49" charset="0"/>
              </a:rPr>
              <a:t>"li"</a:t>
            </a:r>
            <a:r>
              <a:rPr lang="en-AU" b="1" dirty="0">
                <a:solidFill>
                  <a:srgbClr val="000000"/>
                </a:solidFill>
                <a:highlight>
                  <a:srgbClr val="FFFFFF"/>
                </a:highlight>
                <a:latin typeface="Consolas" panose="020B0609020204030204" pitchFamily="49" charset="0"/>
              </a:rPr>
              <a:t>, </a:t>
            </a:r>
            <a:r>
              <a:rPr lang="en-AU" b="1" dirty="0">
                <a:solidFill>
                  <a:srgbClr val="0000FF"/>
                </a:solidFill>
                <a:highlight>
                  <a:srgbClr val="FFFFFF"/>
                </a:highlight>
                <a:latin typeface="Consolas" panose="020B0609020204030204" pitchFamily="49" charset="0"/>
              </a:rPr>
              <a:t>function</a:t>
            </a:r>
            <a:r>
              <a:rPr lang="en-AU" b="1" dirty="0">
                <a:solidFill>
                  <a:srgbClr val="000000"/>
                </a:solidFill>
                <a:highlight>
                  <a:srgbClr val="FFFFFF"/>
                </a:highlight>
                <a:latin typeface="Consolas" panose="020B0609020204030204" pitchFamily="49" charset="0"/>
              </a:rPr>
              <a:t> () {</a:t>
            </a:r>
          </a:p>
          <a:p>
            <a:r>
              <a:rPr lang="en-AU" dirty="0">
                <a:solidFill>
                  <a:srgbClr val="000000"/>
                </a:solidFill>
                <a:highlight>
                  <a:srgbClr val="FFFFFF"/>
                </a:highlight>
                <a:latin typeface="Consolas" panose="020B0609020204030204" pitchFamily="49" charset="0"/>
              </a:rPr>
              <a:t>            alert($(</a:t>
            </a:r>
            <a:r>
              <a:rPr lang="en-AU" dirty="0">
                <a:solidFill>
                  <a:srgbClr val="0000FF"/>
                </a:solidFill>
                <a:highlight>
                  <a:srgbClr val="FFFFFF"/>
                </a:highlight>
                <a:latin typeface="Consolas" panose="020B0609020204030204" pitchFamily="49" charset="0"/>
              </a:rPr>
              <a:t>this</a:t>
            </a:r>
            <a:r>
              <a:rPr lang="en-AU" dirty="0">
                <a:solidFill>
                  <a:srgbClr val="000000"/>
                </a:solidFill>
                <a:highlight>
                  <a:srgbClr val="FFFFFF"/>
                </a:highlight>
                <a:latin typeface="Consolas" panose="020B0609020204030204" pitchFamily="49" charset="0"/>
              </a:rPr>
              <a:t>).text</a:t>
            </a:r>
            <a:r>
              <a:rPr lang="en-AU" dirty="0" smtClean="0">
                <a:solidFill>
                  <a:srgbClr val="000000"/>
                </a:solidFill>
                <a:highlight>
                  <a:srgbClr val="FFFFFF"/>
                </a:highlight>
                <a:latin typeface="Consolas" panose="020B0609020204030204" pitchFamily="49" charset="0"/>
              </a:rPr>
              <a:t>());</a:t>
            </a:r>
            <a:r>
              <a:rPr lang="en-AU" dirty="0" smtClean="0">
                <a:solidFill>
                  <a:srgbClr val="468646"/>
                </a:solidFill>
                <a:highlight>
                  <a:srgbClr val="FFFFFF"/>
                </a:highlight>
                <a:latin typeface="Consolas" panose="020B0609020204030204" pitchFamily="49" charset="0"/>
              </a:rPr>
              <a:t> // delegate works for li3, 4, 5...</a:t>
            </a:r>
            <a:endParaRPr lang="en-AU" dirty="0">
              <a:solidFill>
                <a:srgbClr val="468646"/>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p>
        </p:txBody>
      </p:sp>
      <p:sp>
        <p:nvSpPr>
          <p:cNvPr id="3" name="TextBox 2"/>
          <p:cNvSpPr txBox="1"/>
          <p:nvPr/>
        </p:nvSpPr>
        <p:spPr>
          <a:xfrm>
            <a:off x="6482687" y="2593074"/>
            <a:ext cx="3130024" cy="369332"/>
          </a:xfrm>
          <a:prstGeom prst="rect">
            <a:avLst/>
          </a:prstGeom>
          <a:solidFill>
            <a:schemeClr val="accent1">
              <a:lumMod val="20000"/>
              <a:lumOff val="80000"/>
            </a:schemeClr>
          </a:solidFill>
          <a:ln>
            <a:solidFill>
              <a:schemeClr val="accent1"/>
            </a:solidFill>
          </a:ln>
        </p:spPr>
        <p:txBody>
          <a:bodyPr wrap="none" rtlCol="0">
            <a:spAutoFit/>
          </a:bodyPr>
          <a:lstStyle/>
          <a:p>
            <a:r>
              <a:rPr lang="en-AU" dirty="0" smtClean="0"/>
              <a:t>Alternative to this on next page</a:t>
            </a:r>
            <a:endParaRPr lang="en-AU" dirty="0"/>
          </a:p>
        </p:txBody>
      </p:sp>
      <p:cxnSp>
        <p:nvCxnSpPr>
          <p:cNvPr id="7" name="Straight Arrow Connector 6"/>
          <p:cNvCxnSpPr>
            <a:stCxn id="3" idx="1"/>
          </p:cNvCxnSpPr>
          <p:nvPr/>
        </p:nvCxnSpPr>
        <p:spPr>
          <a:xfrm flipH="1">
            <a:off x="4462818" y="2777740"/>
            <a:ext cx="2019869" cy="42948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150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JQuery Event Listeners </a:t>
            </a:r>
            <a:r>
              <a:rPr lang="en-AU" dirty="0" smtClean="0"/>
              <a:t> VS JavaScript</a:t>
            </a:r>
            <a:endParaRPr lang="en-AU" dirty="0"/>
          </a:p>
        </p:txBody>
      </p:sp>
      <p:sp>
        <p:nvSpPr>
          <p:cNvPr id="3" name="Content Placeholder 2"/>
          <p:cNvSpPr>
            <a:spLocks noGrp="1"/>
          </p:cNvSpPr>
          <p:nvPr>
            <p:ph idx="1"/>
          </p:nvPr>
        </p:nvSpPr>
        <p:spPr>
          <a:xfrm>
            <a:off x="482139" y="1340590"/>
            <a:ext cx="11238806" cy="774813"/>
          </a:xfrm>
        </p:spPr>
        <p:txBody>
          <a:bodyPr>
            <a:normAutofit/>
          </a:bodyPr>
          <a:lstStyle/>
          <a:p>
            <a:r>
              <a:rPr lang="en-AU" dirty="0" smtClean="0"/>
              <a:t>JQuery makes programming easier and quicker</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18</a:t>
            </a:fld>
            <a:endParaRPr lang="en-AU"/>
          </a:p>
        </p:txBody>
      </p:sp>
      <p:sp>
        <p:nvSpPr>
          <p:cNvPr id="5" name="TextBox 4"/>
          <p:cNvSpPr txBox="1"/>
          <p:nvPr/>
        </p:nvSpPr>
        <p:spPr>
          <a:xfrm>
            <a:off x="482139" y="2115403"/>
            <a:ext cx="8866530" cy="397031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smtClean="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button"</a:t>
            </a:r>
            <a:r>
              <a:rPr lang="en-AU" dirty="0">
                <a:solidFill>
                  <a:srgbClr val="000000"/>
                </a:solidFill>
                <a:highlight>
                  <a:srgbClr val="FFFFFF"/>
                </a:highlight>
                <a:latin typeface="Consolas" panose="020B0609020204030204" pitchFamily="49" charset="0"/>
              </a:rPr>
              <a:t>).click(</a:t>
            </a:r>
            <a:r>
              <a:rPr lang="en-AU" dirty="0">
                <a:solidFill>
                  <a:srgbClr val="0000FF"/>
                </a:solidFill>
                <a:highlight>
                  <a:srgbClr val="FFFFFF"/>
                </a:highlight>
                <a:latin typeface="Consolas" panose="020B0609020204030204" pitchFamily="49" charset="0"/>
              </a:rPr>
              <a:t>function</a:t>
            </a:r>
            <a:r>
              <a:rPr lang="en-AU" dirty="0">
                <a:solidFill>
                  <a:srgbClr val="000000"/>
                </a:solidFill>
                <a:highlight>
                  <a:srgbClr val="FFFFFF"/>
                </a:highlight>
                <a:latin typeface="Consolas" panose="020B0609020204030204" pitchFamily="49" charset="0"/>
              </a:rPr>
              <a:t> () </a:t>
            </a:r>
            <a:r>
              <a:rPr lang="en-AU" dirty="0" smtClean="0">
                <a:solidFill>
                  <a:srgbClr val="000000"/>
                </a:solidFill>
                <a:highlight>
                  <a:srgbClr val="FFFFFF"/>
                </a:highlight>
                <a:latin typeface="Consolas" panose="020B0609020204030204" pitchFamily="49" charset="0"/>
              </a:rPr>
              <a:t>{ </a:t>
            </a:r>
            <a:r>
              <a:rPr lang="en-AU" sz="1400" dirty="0" smtClean="0">
                <a:solidFill>
                  <a:srgbClr val="008000"/>
                </a:solidFill>
                <a:highlight>
                  <a:srgbClr val="FFFFFF"/>
                </a:highlight>
                <a:latin typeface="Consolas" panose="020B0609020204030204" pitchFamily="49" charset="0"/>
              </a:rPr>
              <a:t>// </a:t>
            </a:r>
            <a:r>
              <a:rPr lang="en-AU" sz="1400" dirty="0">
                <a:solidFill>
                  <a:srgbClr val="008000"/>
                </a:solidFill>
                <a:highlight>
                  <a:srgbClr val="FFFFFF"/>
                </a:highlight>
                <a:latin typeface="Consolas" panose="020B0609020204030204" pitchFamily="49" charset="0"/>
              </a:rPr>
              <a:t>$("button").on("click", function. . </a:t>
            </a:r>
            <a:r>
              <a:rPr lang="en-AU" dirty="0">
                <a:solidFill>
                  <a:srgbClr val="008000"/>
                </a:solidFill>
                <a:highlight>
                  <a:srgbClr val="FFFFFF"/>
                </a:highlight>
                <a:latin typeface="Consolas" panose="020B0609020204030204" pitchFamily="49" charset="0"/>
              </a:rPr>
              <a:t>. </a:t>
            </a:r>
            <a:endParaRPr lang="en-AU" dirty="0" smtClean="0">
              <a:solidFill>
                <a:srgbClr val="008000"/>
              </a:solidFill>
              <a:highlight>
                <a:srgbClr val="FFFFFF"/>
              </a:highlight>
              <a:latin typeface="Consolas" panose="020B0609020204030204" pitchFamily="49" charset="0"/>
            </a:endParaRPr>
          </a:p>
          <a:p>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a:solidFill>
                  <a:srgbClr val="000000"/>
                </a:solidFill>
                <a:highlight>
                  <a:srgbClr val="FFFFFF"/>
                </a:highlight>
                <a:latin typeface="Consolas" panose="020B0609020204030204" pitchFamily="49" charset="0"/>
              </a:rPr>
              <a:t>count = $(</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).find(</a:t>
            </a:r>
            <a:r>
              <a:rPr lang="en-AU" dirty="0">
                <a:solidFill>
                  <a:srgbClr val="A31515"/>
                </a:solidFill>
                <a:highlight>
                  <a:srgbClr val="FFFFFF"/>
                </a:highlight>
                <a:latin typeface="Consolas" panose="020B0609020204030204" pitchFamily="49" charset="0"/>
              </a:rPr>
              <a:t>"li"</a:t>
            </a:r>
            <a:r>
              <a:rPr lang="en-AU" dirty="0">
                <a:solidFill>
                  <a:srgbClr val="000000"/>
                </a:solidFill>
                <a:highlight>
                  <a:srgbClr val="FFFFFF"/>
                </a:highlight>
                <a:latin typeface="Consolas" panose="020B0609020204030204" pitchFamily="49" charset="0"/>
              </a:rPr>
              <a:t>).length</a:t>
            </a:r>
            <a:r>
              <a:rPr lang="en-AU" dirty="0" smtClean="0">
                <a:solidFill>
                  <a:srgbClr val="000000"/>
                </a:solidFill>
                <a:highlight>
                  <a:srgbClr val="FFFFFF"/>
                </a:highlight>
                <a:latin typeface="Consolas" panose="020B0609020204030204" pitchFamily="49" charset="0"/>
              </a:rPr>
              <a:t>; </a:t>
            </a:r>
            <a:r>
              <a:rPr lang="en-AU" sz="1400" dirty="0" smtClean="0">
                <a:solidFill>
                  <a:srgbClr val="468646"/>
                </a:solidFill>
                <a:highlight>
                  <a:srgbClr val="FFFFFF"/>
                </a:highlight>
                <a:latin typeface="Consolas" panose="020B0609020204030204" pitchFamily="49" charset="0"/>
              </a:rPr>
              <a:t>// or children("li")..</a:t>
            </a:r>
            <a:endParaRPr lang="en-AU" sz="1400" dirty="0">
              <a:solidFill>
                <a:srgbClr val="468646"/>
              </a:solidFill>
              <a:highlight>
                <a:srgbClr val="FFFFFF"/>
              </a:highlight>
              <a:latin typeface="Consolas" panose="020B0609020204030204" pitchFamily="49" charset="0"/>
            </a:endParaRPr>
          </a:p>
          <a:p>
            <a:pPr lvl="1"/>
            <a:r>
              <a:rPr lang="en-AU" dirty="0" smtClean="0">
                <a:solidFill>
                  <a:srgbClr val="000000"/>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).append(</a:t>
            </a:r>
            <a:r>
              <a:rPr lang="en-AU" dirty="0">
                <a:solidFill>
                  <a:srgbClr val="A31515"/>
                </a:solidFill>
                <a:highlight>
                  <a:srgbClr val="FFFFFF"/>
                </a:highlight>
                <a:latin typeface="Consolas" panose="020B0609020204030204" pitchFamily="49" charset="0"/>
              </a:rPr>
              <a:t>"&lt;li&gt;Item "</a:t>
            </a:r>
            <a:r>
              <a:rPr lang="en-AU" dirty="0">
                <a:solidFill>
                  <a:srgbClr val="000000"/>
                </a:solidFill>
                <a:highlight>
                  <a:srgbClr val="FFFFFF"/>
                </a:highlight>
                <a:latin typeface="Consolas" panose="020B0609020204030204" pitchFamily="49" charset="0"/>
              </a:rPr>
              <a:t> + (count + 1) + </a:t>
            </a:r>
            <a:r>
              <a:rPr lang="en-AU" dirty="0">
                <a:solidFill>
                  <a:srgbClr val="A31515"/>
                </a:solidFill>
                <a:highlight>
                  <a:srgbClr val="FFFFFF"/>
                </a:highlight>
                <a:latin typeface="Consolas" panose="020B0609020204030204" pitchFamily="49" charset="0"/>
              </a:rPr>
              <a:t>"&lt;/li&gt;"</a:t>
            </a:r>
            <a:r>
              <a:rPr lang="en-AU" dirty="0">
                <a:solidFill>
                  <a:srgbClr val="000000"/>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false</a:t>
            </a:r>
            <a:r>
              <a:rPr lang="en-AU" dirty="0">
                <a:solidFill>
                  <a:srgbClr val="000000"/>
                </a:solidFill>
                <a:highlight>
                  <a:srgbClr val="FFFFFF"/>
                </a:highlight>
                <a:latin typeface="Consolas" panose="020B0609020204030204" pitchFamily="49" charset="0"/>
              </a:rPr>
              <a:t>);</a:t>
            </a:r>
          </a:p>
          <a:p>
            <a:endParaRPr lang="en-AU" dirty="0">
              <a:solidFill>
                <a:srgbClr val="000000"/>
              </a:solidFill>
              <a:highlight>
                <a:srgbClr val="FFFFFF"/>
              </a:highlight>
              <a:latin typeface="Consolas" panose="020B0609020204030204" pitchFamily="49" charset="0"/>
            </a:endParaRPr>
          </a:p>
          <a:p>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btn</a:t>
            </a:r>
            <a:r>
              <a:rPr lang="en-AU" dirty="0">
                <a:solidFill>
                  <a:srgbClr val="000000"/>
                </a:solidFill>
                <a:highlight>
                  <a:srgbClr val="FFFFFF"/>
                </a:highlight>
                <a:latin typeface="Consolas" panose="020B0609020204030204" pitchFamily="49" charset="0"/>
              </a:rPr>
              <a:t> = </a:t>
            </a:r>
            <a:r>
              <a:rPr lang="en-AU" dirty="0" err="1">
                <a:solidFill>
                  <a:srgbClr val="000000"/>
                </a:solidFill>
                <a:highlight>
                  <a:srgbClr val="FFFFFF"/>
                </a:highlight>
                <a:latin typeface="Consolas" panose="020B0609020204030204" pitchFamily="49" charset="0"/>
              </a:rPr>
              <a:t>document.getElementById</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btn</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p>
          <a:p>
            <a:r>
              <a:rPr lang="en-AU" dirty="0" err="1" smtClean="0">
                <a:solidFill>
                  <a:srgbClr val="000000"/>
                </a:solidFill>
                <a:highlight>
                  <a:srgbClr val="FFFFFF"/>
                </a:highlight>
                <a:latin typeface="Consolas" panose="020B0609020204030204" pitchFamily="49" charset="0"/>
              </a:rPr>
              <a:t>btn.addEventListener</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"click"</a:t>
            </a:r>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function</a:t>
            </a:r>
            <a:r>
              <a:rPr lang="en-AU" dirty="0">
                <a:solidFill>
                  <a:srgbClr val="000000"/>
                </a:solidFill>
                <a:highlight>
                  <a:srgbClr val="FFFFFF"/>
                </a:highlight>
                <a:latin typeface="Consolas" panose="020B0609020204030204" pitchFamily="49" charset="0"/>
              </a:rPr>
              <a:t> () {</a:t>
            </a:r>
          </a:p>
          <a:p>
            <a:pPr lvl="1"/>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a:solidFill>
                  <a:srgbClr val="000000"/>
                </a:solidFill>
                <a:highlight>
                  <a:srgbClr val="FFFFFF"/>
                </a:highlight>
                <a:latin typeface="Consolas" panose="020B0609020204030204" pitchFamily="49" charset="0"/>
              </a:rPr>
              <a:t>count = </a:t>
            </a:r>
            <a:r>
              <a:rPr lang="en-AU" dirty="0" err="1">
                <a:solidFill>
                  <a:srgbClr val="000000"/>
                </a:solidFill>
                <a:highlight>
                  <a:srgbClr val="FFFFFF"/>
                </a:highlight>
                <a:latin typeface="Consolas" panose="020B0609020204030204" pitchFamily="49" charset="0"/>
              </a:rPr>
              <a:t>document.querySelector</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r>
              <a:rPr lang="en-AU" dirty="0" err="1">
                <a:solidFill>
                  <a:srgbClr val="000000"/>
                </a:solidFill>
                <a:highlight>
                  <a:srgbClr val="FFFFFF"/>
                </a:highlight>
                <a:latin typeface="Consolas" panose="020B0609020204030204" pitchFamily="49" charset="0"/>
              </a:rPr>
              <a:t>childElementCount</a:t>
            </a:r>
            <a:r>
              <a:rPr lang="en-AU" dirty="0">
                <a:solidFill>
                  <a:srgbClr val="000000"/>
                </a:solidFill>
                <a:highlight>
                  <a:srgbClr val="FFFFFF"/>
                </a:highlight>
                <a:latin typeface="Consolas" panose="020B0609020204030204" pitchFamily="49" charset="0"/>
              </a:rPr>
              <a:t>;</a:t>
            </a:r>
          </a:p>
          <a:p>
            <a:pPr lvl="1"/>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a:solidFill>
                  <a:srgbClr val="000000"/>
                </a:solidFill>
                <a:highlight>
                  <a:srgbClr val="FFFFFF"/>
                </a:highlight>
                <a:latin typeface="Consolas" panose="020B0609020204030204" pitchFamily="49" charset="0"/>
              </a:rPr>
              <a:t>li = </a:t>
            </a:r>
            <a:r>
              <a:rPr lang="en-AU" dirty="0" err="1">
                <a:solidFill>
                  <a:srgbClr val="000000"/>
                </a:solidFill>
                <a:highlight>
                  <a:srgbClr val="FFFFFF"/>
                </a:highlight>
                <a:latin typeface="Consolas" panose="020B0609020204030204" pitchFamily="49" charset="0"/>
              </a:rPr>
              <a:t>document.createElement</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"li"</a:t>
            </a:r>
            <a:r>
              <a:rPr lang="en-AU" dirty="0">
                <a:solidFill>
                  <a:srgbClr val="000000"/>
                </a:solidFill>
                <a:highlight>
                  <a:srgbClr val="FFFFFF"/>
                </a:highlight>
                <a:latin typeface="Consolas" panose="020B0609020204030204" pitchFamily="49" charset="0"/>
              </a:rPr>
              <a:t>);</a:t>
            </a:r>
          </a:p>
          <a:p>
            <a:pPr lvl="1"/>
            <a:r>
              <a:rPr lang="en-AU" dirty="0" err="1" smtClean="0">
                <a:solidFill>
                  <a:srgbClr val="000000"/>
                </a:solidFill>
                <a:highlight>
                  <a:srgbClr val="FFFFFF"/>
                </a:highlight>
                <a:latin typeface="Consolas" panose="020B0609020204030204" pitchFamily="49" charset="0"/>
              </a:rPr>
              <a:t>li.appendChild</a:t>
            </a:r>
            <a:r>
              <a:rPr lang="en-AU" dirty="0" smtClean="0">
                <a:solidFill>
                  <a:srgbClr val="000000"/>
                </a:solidFill>
                <a:highlight>
                  <a:srgbClr val="FFFFFF"/>
                </a:highlight>
                <a:latin typeface="Consolas" panose="020B0609020204030204" pitchFamily="49" charset="0"/>
              </a:rPr>
              <a:t>(</a:t>
            </a:r>
            <a:r>
              <a:rPr lang="en-AU" dirty="0" err="1" smtClean="0">
                <a:solidFill>
                  <a:srgbClr val="000000"/>
                </a:solidFill>
                <a:highlight>
                  <a:srgbClr val="FFFFFF"/>
                </a:highlight>
                <a:latin typeface="Consolas" panose="020B0609020204030204" pitchFamily="49" charset="0"/>
              </a:rPr>
              <a:t>document.createTextNode</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"Item "</a:t>
            </a:r>
            <a:r>
              <a:rPr lang="en-AU" dirty="0">
                <a:solidFill>
                  <a:srgbClr val="000000"/>
                </a:solidFill>
                <a:highlight>
                  <a:srgbClr val="FFFFFF"/>
                </a:highlight>
                <a:latin typeface="Consolas" panose="020B0609020204030204" pitchFamily="49" charset="0"/>
              </a:rPr>
              <a:t> + (count + 1)));</a:t>
            </a:r>
          </a:p>
          <a:p>
            <a:pPr lvl="1"/>
            <a:r>
              <a:rPr lang="en-AU" dirty="0" err="1" smtClean="0">
                <a:solidFill>
                  <a:srgbClr val="000000"/>
                </a:solidFill>
                <a:highlight>
                  <a:srgbClr val="FFFFFF"/>
                </a:highlight>
                <a:latin typeface="Consolas" panose="020B0609020204030204" pitchFamily="49" charset="0"/>
              </a:rPr>
              <a:t>document.querySelector</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r>
              <a:rPr lang="en-AU" dirty="0" err="1">
                <a:solidFill>
                  <a:srgbClr val="000000"/>
                </a:solidFill>
                <a:highlight>
                  <a:srgbClr val="FFFFFF"/>
                </a:highlight>
                <a:latin typeface="Consolas" panose="020B0609020204030204" pitchFamily="49" charset="0"/>
              </a:rPr>
              <a:t>appendChild</a:t>
            </a:r>
            <a:r>
              <a:rPr lang="en-AU" dirty="0">
                <a:solidFill>
                  <a:srgbClr val="000000"/>
                </a:solidFill>
                <a:highlight>
                  <a:srgbClr val="FFFFFF"/>
                </a:highlight>
                <a:latin typeface="Consolas" panose="020B0609020204030204" pitchFamily="49" charset="0"/>
              </a:rPr>
              <a:t>(li);</a:t>
            </a:r>
          </a:p>
          <a:p>
            <a:r>
              <a:rPr lang="en-AU" dirty="0" smtClean="0">
                <a:solidFill>
                  <a:srgbClr val="000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p>
        </p:txBody>
      </p:sp>
      <p:sp>
        <p:nvSpPr>
          <p:cNvPr id="6" name="TextBox 5"/>
          <p:cNvSpPr txBox="1"/>
          <p:nvPr/>
        </p:nvSpPr>
        <p:spPr>
          <a:xfrm>
            <a:off x="7684703" y="2711459"/>
            <a:ext cx="4336444" cy="156966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lvl="0"/>
            <a:r>
              <a:rPr lang="en-AU" sz="1600" dirty="0">
                <a:solidFill>
                  <a:srgbClr val="0000FF"/>
                </a:solidFill>
                <a:highlight>
                  <a:srgbClr val="FFFFFF"/>
                </a:highlight>
                <a:latin typeface="Consolas" panose="020B0609020204030204" pitchFamily="49" charset="0"/>
              </a:rPr>
              <a:t>&lt;</a:t>
            </a:r>
            <a:r>
              <a:rPr lang="en-AU" sz="1600" dirty="0" err="1">
                <a:solidFill>
                  <a:srgbClr val="800000"/>
                </a:solidFill>
                <a:highlight>
                  <a:srgbClr val="FFFFFF"/>
                </a:highlight>
                <a:latin typeface="Consolas" panose="020B0609020204030204" pitchFamily="49" charset="0"/>
              </a:rPr>
              <a:t>ul</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pPr lvl="1"/>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li</a:t>
            </a:r>
            <a:r>
              <a:rPr lang="en-AU" sz="1600" dirty="0">
                <a:solidFill>
                  <a:srgbClr val="0000FF"/>
                </a:solidFill>
                <a:highlight>
                  <a:srgbClr val="FFFFFF"/>
                </a:highlight>
                <a:latin typeface="Consolas" panose="020B0609020204030204" pitchFamily="49" charset="0"/>
              </a:rPr>
              <a:t>&gt;</a:t>
            </a:r>
            <a:r>
              <a:rPr lang="en-AU" sz="1600" dirty="0">
                <a:solidFill>
                  <a:srgbClr val="000000"/>
                </a:solidFill>
                <a:highlight>
                  <a:srgbClr val="FFFFFF"/>
                </a:highlight>
                <a:latin typeface="Consolas" panose="020B0609020204030204" pitchFamily="49" charset="0"/>
              </a:rPr>
              <a:t>Item 1</a:t>
            </a:r>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li</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pPr lvl="1"/>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li</a:t>
            </a:r>
            <a:r>
              <a:rPr lang="en-AU" sz="1600" dirty="0">
                <a:solidFill>
                  <a:srgbClr val="0000FF"/>
                </a:solidFill>
                <a:highlight>
                  <a:srgbClr val="FFFFFF"/>
                </a:highlight>
                <a:latin typeface="Consolas" panose="020B0609020204030204" pitchFamily="49" charset="0"/>
              </a:rPr>
              <a:t>&gt;</a:t>
            </a:r>
            <a:r>
              <a:rPr lang="en-AU" sz="1600" dirty="0">
                <a:solidFill>
                  <a:srgbClr val="000000"/>
                </a:solidFill>
                <a:highlight>
                  <a:srgbClr val="FFFFFF"/>
                </a:highlight>
                <a:latin typeface="Consolas" panose="020B0609020204030204" pitchFamily="49" charset="0"/>
              </a:rPr>
              <a:t>Item 2</a:t>
            </a:r>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li</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pPr lvl="0"/>
            <a:r>
              <a:rPr lang="en-AU" sz="1600" dirty="0" smtClean="0">
                <a:solidFill>
                  <a:srgbClr val="0000FF"/>
                </a:solidFill>
                <a:highlight>
                  <a:srgbClr val="FFFFFF"/>
                </a:highlight>
                <a:latin typeface="Consolas" panose="020B0609020204030204" pitchFamily="49" charset="0"/>
              </a:rPr>
              <a:t>&lt;/</a:t>
            </a:r>
            <a:r>
              <a:rPr lang="en-AU" sz="1600" dirty="0" err="1">
                <a:solidFill>
                  <a:srgbClr val="800000"/>
                </a:solidFill>
                <a:highlight>
                  <a:srgbClr val="FFFFFF"/>
                </a:highlight>
                <a:latin typeface="Consolas" panose="020B0609020204030204" pitchFamily="49" charset="0"/>
              </a:rPr>
              <a:t>ul</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pPr lvl="0"/>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button</a:t>
            </a:r>
            <a:r>
              <a:rPr lang="en-AU" sz="1600" dirty="0">
                <a:solidFill>
                  <a:srgbClr val="0000FF"/>
                </a:solidFill>
                <a:highlight>
                  <a:srgbClr val="FFFFFF"/>
                </a:highlight>
                <a:latin typeface="Consolas" panose="020B0609020204030204" pitchFamily="49" charset="0"/>
              </a:rPr>
              <a:t>&gt;</a:t>
            </a:r>
            <a:r>
              <a:rPr lang="en-AU" sz="1600" dirty="0">
                <a:solidFill>
                  <a:srgbClr val="000000"/>
                </a:solidFill>
                <a:highlight>
                  <a:srgbClr val="FFFFFF"/>
                </a:highlight>
                <a:latin typeface="Consolas" panose="020B0609020204030204" pitchFamily="49" charset="0"/>
              </a:rPr>
              <a:t>Add Item JQ</a:t>
            </a:r>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button</a:t>
            </a:r>
            <a:r>
              <a:rPr lang="en-AU" sz="1600" dirty="0" smtClean="0">
                <a:solidFill>
                  <a:srgbClr val="0000FF"/>
                </a:solidFill>
                <a:highlight>
                  <a:srgbClr val="FFFFFF"/>
                </a:highlight>
                <a:latin typeface="Consolas" panose="020B0609020204030204" pitchFamily="49" charset="0"/>
              </a:rPr>
              <a:t>&gt;</a:t>
            </a:r>
          </a:p>
          <a:p>
            <a:pPr lvl="0"/>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button</a:t>
            </a:r>
            <a:r>
              <a:rPr lang="en-AU" sz="1600" dirty="0">
                <a:solidFill>
                  <a:srgbClr val="000000"/>
                </a:solidFill>
                <a:highlight>
                  <a:srgbClr val="FFFFFF"/>
                </a:highlight>
                <a:latin typeface="Consolas" panose="020B0609020204030204" pitchFamily="49" charset="0"/>
              </a:rPr>
              <a:t> </a:t>
            </a:r>
            <a:r>
              <a:rPr lang="en-AU" sz="1600" dirty="0">
                <a:solidFill>
                  <a:srgbClr val="FF0000"/>
                </a:solidFill>
                <a:highlight>
                  <a:srgbClr val="FFFFFF"/>
                </a:highlight>
                <a:latin typeface="Consolas" panose="020B0609020204030204" pitchFamily="49" charset="0"/>
              </a:rPr>
              <a:t>id</a:t>
            </a:r>
            <a:r>
              <a:rPr lang="en-AU" sz="1600" dirty="0">
                <a:solidFill>
                  <a:srgbClr val="0000FF"/>
                </a:solidFill>
                <a:highlight>
                  <a:srgbClr val="FFFFFF"/>
                </a:highlight>
                <a:latin typeface="Consolas" panose="020B0609020204030204" pitchFamily="49" charset="0"/>
              </a:rPr>
              <a:t>="</a:t>
            </a:r>
            <a:r>
              <a:rPr lang="en-AU" sz="1600" dirty="0" err="1">
                <a:solidFill>
                  <a:srgbClr val="0000FF"/>
                </a:solidFill>
                <a:highlight>
                  <a:srgbClr val="FFFFFF"/>
                </a:highlight>
                <a:latin typeface="Consolas" panose="020B0609020204030204" pitchFamily="49" charset="0"/>
              </a:rPr>
              <a:t>btn</a:t>
            </a:r>
            <a:r>
              <a:rPr lang="en-AU" sz="1600" dirty="0">
                <a:solidFill>
                  <a:srgbClr val="0000FF"/>
                </a:solidFill>
                <a:highlight>
                  <a:srgbClr val="FFFFFF"/>
                </a:highlight>
                <a:latin typeface="Consolas" panose="020B0609020204030204" pitchFamily="49" charset="0"/>
              </a:rPr>
              <a:t>"&gt;</a:t>
            </a:r>
            <a:r>
              <a:rPr lang="en-AU" sz="1600" dirty="0">
                <a:solidFill>
                  <a:srgbClr val="000000"/>
                </a:solidFill>
                <a:highlight>
                  <a:srgbClr val="FFFFFF"/>
                </a:highlight>
                <a:latin typeface="Consolas" panose="020B0609020204030204" pitchFamily="49" charset="0"/>
              </a:rPr>
              <a:t>Add Item JS</a:t>
            </a:r>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button</a:t>
            </a:r>
            <a:r>
              <a:rPr lang="en-AU" sz="1600" dirty="0">
                <a:solidFill>
                  <a:srgbClr val="0000FF"/>
                </a:solidFill>
                <a:highlight>
                  <a:srgbClr val="FFFFFF"/>
                </a:highlight>
                <a:latin typeface="Consolas" panose="020B0609020204030204" pitchFamily="49" charset="0"/>
              </a:rPr>
              <a:t>&gt;</a:t>
            </a:r>
            <a:endParaRPr lang="en-AU" sz="1600" dirty="0"/>
          </a:p>
        </p:txBody>
      </p:sp>
    </p:spTree>
    <p:extLst>
      <p:ext uri="{BB962C8B-B14F-4D97-AF65-F5344CB8AC3E}">
        <p14:creationId xmlns:p14="http://schemas.microsoft.com/office/powerpoint/2010/main" val="659717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JQuery Method Chaining</a:t>
            </a:r>
            <a:endParaRPr lang="en-AU" dirty="0"/>
          </a:p>
        </p:txBody>
      </p:sp>
      <p:sp>
        <p:nvSpPr>
          <p:cNvPr id="3" name="Content Placeholder 2"/>
          <p:cNvSpPr>
            <a:spLocks noGrp="1"/>
          </p:cNvSpPr>
          <p:nvPr>
            <p:ph idx="1"/>
          </p:nvPr>
        </p:nvSpPr>
        <p:spPr/>
        <p:txBody>
          <a:bodyPr>
            <a:normAutofit/>
          </a:bodyPr>
          <a:lstStyle/>
          <a:p>
            <a:r>
              <a:rPr lang="en-AU" sz="2400" dirty="0" smtClean="0"/>
              <a:t>JQuery supports method chaining which allows the output of one function to feed into another</a:t>
            </a:r>
            <a:endParaRPr lang="en-AU" sz="2400" dirty="0"/>
          </a:p>
        </p:txBody>
      </p:sp>
      <p:sp>
        <p:nvSpPr>
          <p:cNvPr id="4" name="Slide Number Placeholder 3"/>
          <p:cNvSpPr>
            <a:spLocks noGrp="1"/>
          </p:cNvSpPr>
          <p:nvPr>
            <p:ph type="sldNum" sz="quarter" idx="12"/>
          </p:nvPr>
        </p:nvSpPr>
        <p:spPr/>
        <p:txBody>
          <a:bodyPr/>
          <a:lstStyle/>
          <a:p>
            <a:fld id="{307B58AD-467E-445B-A40B-5642F1A0DB87}" type="slidenum">
              <a:rPr lang="en-AU" smtClean="0"/>
              <a:t>19</a:t>
            </a:fld>
            <a:endParaRPr lang="en-AU"/>
          </a:p>
        </p:txBody>
      </p:sp>
      <p:sp>
        <p:nvSpPr>
          <p:cNvPr id="5" name="TextBox 4"/>
          <p:cNvSpPr txBox="1"/>
          <p:nvPr/>
        </p:nvSpPr>
        <p:spPr>
          <a:xfrm>
            <a:off x="927307" y="2091655"/>
            <a:ext cx="9935733" cy="397031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solidFill>
                  <a:srgbClr val="000000"/>
                </a:solidFill>
                <a:highlight>
                  <a:srgbClr val="FFFFFF"/>
                </a:highlight>
                <a:latin typeface="Consolas" panose="020B0609020204030204" pitchFamily="49" charset="0"/>
              </a:rPr>
              <a:t> </a:t>
            </a:r>
            <a:r>
              <a:rPr lang="en-AU" dirty="0" smtClean="0">
                <a:solidFill>
                  <a:srgbClr val="000000"/>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body'</a:t>
            </a:r>
            <a:r>
              <a:rPr lang="en-AU" dirty="0" smtClean="0">
                <a:solidFill>
                  <a:srgbClr val="000000"/>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append</a:t>
            </a:r>
            <a:r>
              <a:rPr lang="en-AU" dirty="0" smtClean="0">
                <a:solidFill>
                  <a:srgbClr val="000000"/>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p </a:t>
            </a:r>
            <a:r>
              <a:rPr lang="en-AU" dirty="0" smtClean="0">
                <a:solidFill>
                  <a:srgbClr val="A31515"/>
                </a:solidFill>
                <a:highlight>
                  <a:srgbClr val="FFFFFF"/>
                </a:highlight>
                <a:latin typeface="Consolas" panose="020B0609020204030204" pitchFamily="49" charset="0"/>
              </a:rPr>
              <a:t>style="</a:t>
            </a:r>
            <a:r>
              <a:rPr lang="en-AU" dirty="0" err="1" smtClean="0">
                <a:solidFill>
                  <a:srgbClr val="A31515"/>
                </a:solidFill>
                <a:highlight>
                  <a:srgbClr val="FFFFFF"/>
                </a:highlight>
                <a:latin typeface="Consolas" panose="020B0609020204030204" pitchFamily="49" charset="0"/>
              </a:rPr>
              <a:t>display:none</a:t>
            </a:r>
            <a:r>
              <a:rPr lang="en-AU" dirty="0" smtClean="0">
                <a:solidFill>
                  <a:srgbClr val="A31515"/>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&gt;New </a:t>
            </a:r>
            <a:r>
              <a:rPr lang="en-AU" dirty="0">
                <a:solidFill>
                  <a:srgbClr val="A31515"/>
                </a:solidFill>
                <a:highlight>
                  <a:srgbClr val="FFFFFF"/>
                </a:highlight>
                <a:latin typeface="Consolas" panose="020B0609020204030204" pitchFamily="49" charset="0"/>
              </a:rPr>
              <a:t>text&lt;/p</a:t>
            </a:r>
            <a:r>
              <a:rPr lang="en-AU" dirty="0" smtClean="0">
                <a:solidFill>
                  <a:srgbClr val="A31515"/>
                </a:solidFill>
                <a:highlight>
                  <a:srgbClr val="FFFFFF"/>
                </a:highlight>
                <a:latin typeface="Consolas" panose="020B0609020204030204" pitchFamily="49" charset="0"/>
              </a:rPr>
              <a:t>&gt;'</a:t>
            </a:r>
            <a:r>
              <a:rPr lang="en-AU" dirty="0" smtClean="0">
                <a:solidFill>
                  <a:srgbClr val="000000"/>
                </a:solidFill>
                <a:highlight>
                  <a:srgbClr val="FFFFFF"/>
                </a:highlight>
                <a:latin typeface="Consolas" panose="020B0609020204030204" pitchFamily="49" charset="0"/>
              </a:rPr>
              <a:t>).find(</a:t>
            </a:r>
            <a:r>
              <a:rPr lang="en-AU" dirty="0" smtClean="0">
                <a:solidFill>
                  <a:srgbClr val="A31515"/>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p</a:t>
            </a:r>
            <a:r>
              <a:rPr lang="en-AU" dirty="0" smtClean="0">
                <a:solidFill>
                  <a:srgbClr val="A31515"/>
                </a:solidFill>
                <a:highlight>
                  <a:srgbClr val="FFFFFF"/>
                </a:highlight>
                <a:latin typeface="Consolas" panose="020B0609020204030204" pitchFamily="49" charset="0"/>
              </a:rPr>
              <a:t>'</a:t>
            </a:r>
            <a:r>
              <a:rPr lang="en-AU" dirty="0" smtClean="0">
                <a:solidFill>
                  <a:srgbClr val="000000"/>
                </a:solidFill>
                <a:highlight>
                  <a:srgbClr val="FFFFFF"/>
                </a:highlight>
                <a:latin typeface="Consolas" panose="020B0609020204030204" pitchFamily="49" charset="0"/>
              </a:rPr>
              <a:t>).</a:t>
            </a:r>
            <a:r>
              <a:rPr lang="en-AU" dirty="0" err="1">
                <a:solidFill>
                  <a:srgbClr val="000000"/>
                </a:solidFill>
                <a:highlight>
                  <a:srgbClr val="FFFFFF"/>
                </a:highlight>
                <a:latin typeface="Consolas" panose="020B0609020204030204" pitchFamily="49" charset="0"/>
              </a:rPr>
              <a:t>fadeIn</a:t>
            </a:r>
            <a:r>
              <a:rPr lang="en-AU" dirty="0" smtClean="0">
                <a:solidFill>
                  <a:srgbClr val="000000"/>
                </a:solidFill>
                <a:highlight>
                  <a:srgbClr val="FFFFFF"/>
                </a:highlight>
                <a:latin typeface="Consolas" panose="020B0609020204030204" pitchFamily="49" charset="0"/>
              </a:rPr>
              <a:t>();</a:t>
            </a:r>
          </a:p>
          <a:p>
            <a:endParaRPr lang="en-AU" dirty="0" smtClean="0">
              <a:solidFill>
                <a:srgbClr val="000000"/>
              </a:solidFill>
              <a:highlight>
                <a:srgbClr val="FFFFFF"/>
              </a:highlight>
              <a:latin typeface="Consolas" panose="020B0609020204030204" pitchFamily="49" charset="0"/>
            </a:endParaRPr>
          </a:p>
          <a:p>
            <a:r>
              <a:rPr lang="en-AU" dirty="0" smtClean="0">
                <a:solidFill>
                  <a:srgbClr val="468646"/>
                </a:solidFill>
                <a:highlight>
                  <a:srgbClr val="FFFFFF"/>
                </a:highlight>
                <a:latin typeface="Consolas" panose="020B0609020204030204" pitchFamily="49" charset="0"/>
              </a:rPr>
              <a:t>// same as: </a:t>
            </a:r>
            <a:endParaRPr lang="en-AU" dirty="0">
              <a:solidFill>
                <a:srgbClr val="468646"/>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 </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"body</a:t>
            </a:r>
            <a:r>
              <a:rPr lang="en-AU" dirty="0" smtClean="0">
                <a:solidFill>
                  <a:srgbClr val="A31515"/>
                </a:solidFill>
                <a:highlight>
                  <a:srgbClr val="FFFFFF"/>
                </a:highlight>
                <a:latin typeface="Consolas" panose="020B0609020204030204" pitchFamily="49" charset="0"/>
              </a:rPr>
              <a:t>"</a:t>
            </a:r>
            <a:r>
              <a:rPr lang="en-AU" dirty="0" smtClean="0">
                <a:solidFill>
                  <a:srgbClr val="000000"/>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append</a:t>
            </a:r>
            <a:r>
              <a:rPr lang="en-AU" dirty="0" smtClean="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p </a:t>
            </a:r>
            <a:r>
              <a:rPr lang="en-AU" dirty="0" smtClean="0">
                <a:solidFill>
                  <a:srgbClr val="A31515"/>
                </a:solidFill>
                <a:highlight>
                  <a:srgbClr val="FFFFFF"/>
                </a:highlight>
                <a:latin typeface="Consolas" panose="020B0609020204030204" pitchFamily="49" charset="0"/>
              </a:rPr>
              <a:t>style="</a:t>
            </a:r>
            <a:r>
              <a:rPr lang="en-AU" dirty="0" err="1" smtClean="0">
                <a:solidFill>
                  <a:srgbClr val="A31515"/>
                </a:solidFill>
                <a:highlight>
                  <a:srgbClr val="FFFFFF"/>
                </a:highlight>
                <a:latin typeface="Consolas" panose="020B0609020204030204" pitchFamily="49" charset="0"/>
              </a:rPr>
              <a:t>display:none</a:t>
            </a:r>
            <a:r>
              <a:rPr lang="en-AU" dirty="0" smtClean="0">
                <a:solidFill>
                  <a:srgbClr val="A31515"/>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&gt;New </a:t>
            </a:r>
            <a:r>
              <a:rPr lang="en-AU" dirty="0">
                <a:solidFill>
                  <a:srgbClr val="A31515"/>
                </a:solidFill>
                <a:highlight>
                  <a:srgbClr val="FFFFFF"/>
                </a:highlight>
                <a:latin typeface="Consolas" panose="020B0609020204030204" pitchFamily="49" charset="0"/>
              </a:rPr>
              <a:t>text&lt;/p</a:t>
            </a:r>
            <a:r>
              <a:rPr lang="en-AU" dirty="0" smtClean="0">
                <a:solidFill>
                  <a:srgbClr val="A31515"/>
                </a:solidFill>
                <a:highlight>
                  <a:srgbClr val="FFFFFF"/>
                </a:highlight>
                <a:latin typeface="Consolas" panose="020B0609020204030204" pitchFamily="49" charset="0"/>
              </a:rPr>
              <a:t>&gt;'</a:t>
            </a:r>
            <a:r>
              <a:rPr lang="en-AU" dirty="0" smtClean="0">
                <a:solidFill>
                  <a:srgbClr val="000000"/>
                </a:solidFill>
                <a:highlight>
                  <a:srgbClr val="FFFFFF"/>
                </a:highlight>
                <a:latin typeface="Consolas" panose="020B0609020204030204" pitchFamily="49" charset="0"/>
              </a:rPr>
              <a:t>)</a:t>
            </a:r>
            <a:endParaRPr lang="en-AU" dirty="0" smtClean="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find(</a:t>
            </a:r>
            <a:r>
              <a:rPr lang="en-AU" dirty="0">
                <a:solidFill>
                  <a:srgbClr val="A31515"/>
                </a:solidFill>
                <a:highlight>
                  <a:srgbClr val="FFFFFF"/>
                </a:highlight>
                <a:latin typeface="Consolas" panose="020B0609020204030204" pitchFamily="49" charset="0"/>
              </a:rPr>
              <a:t>"p</a:t>
            </a:r>
            <a:r>
              <a:rPr lang="en-AU" dirty="0" smtClean="0">
                <a:solidFill>
                  <a:srgbClr val="A31515"/>
                </a:solidFill>
                <a:highlight>
                  <a:srgbClr val="FFFFFF"/>
                </a:highlight>
                <a:latin typeface="Consolas" panose="020B0609020204030204" pitchFamily="49" charset="0"/>
              </a:rPr>
              <a:t>"</a:t>
            </a:r>
            <a:r>
              <a:rPr lang="en-AU" dirty="0" smtClean="0">
                <a:solidFill>
                  <a:srgbClr val="000000"/>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a:t>
            </a:r>
            <a:r>
              <a:rPr lang="en-AU" dirty="0" err="1">
                <a:solidFill>
                  <a:srgbClr val="000000"/>
                </a:solidFill>
                <a:highlight>
                  <a:srgbClr val="FFFFFF"/>
                </a:highlight>
                <a:latin typeface="Consolas" panose="020B0609020204030204" pitchFamily="49" charset="0"/>
              </a:rPr>
              <a:t>fadeIn</a:t>
            </a:r>
            <a:r>
              <a:rPr lang="en-AU" dirty="0" smtClean="0">
                <a:solidFill>
                  <a:srgbClr val="000000"/>
                </a:solidFill>
                <a:highlight>
                  <a:srgbClr val="FFFFFF"/>
                </a:highlight>
                <a:latin typeface="Consolas" panose="020B0609020204030204" pitchFamily="49" charset="0"/>
              </a:rPr>
              <a:t>();</a:t>
            </a:r>
          </a:p>
          <a:p>
            <a:endParaRPr lang="en-SG" dirty="0" smtClean="0">
              <a:solidFill>
                <a:srgbClr val="000000"/>
              </a:solidFill>
              <a:highlight>
                <a:srgbClr val="FFFFFF"/>
              </a:highlight>
              <a:latin typeface="Consolas" panose="020B0609020204030204" pitchFamily="49" charset="0"/>
            </a:endParaRPr>
          </a:p>
          <a:p>
            <a:r>
              <a:rPr lang="en-AU" dirty="0">
                <a:solidFill>
                  <a:srgbClr val="468646"/>
                </a:solidFill>
                <a:highlight>
                  <a:srgbClr val="FFFFFF"/>
                </a:highlight>
                <a:latin typeface="Consolas" panose="020B0609020204030204" pitchFamily="49" charset="0"/>
              </a:rPr>
              <a:t>// same as: </a:t>
            </a:r>
          </a:p>
          <a:p>
            <a:r>
              <a:rPr lang="en-AU" dirty="0" smtClean="0">
                <a:solidFill>
                  <a:srgbClr val="000000"/>
                </a:solidFill>
                <a:highlight>
                  <a:srgbClr val="FFFFFF"/>
                </a:highlight>
                <a:latin typeface="Consolas" panose="020B0609020204030204" pitchFamily="49" charset="0"/>
              </a:rPr>
              <a:t> $(</a:t>
            </a:r>
            <a:r>
              <a:rPr lang="en-AU" dirty="0" smtClean="0">
                <a:solidFill>
                  <a:srgbClr val="A31515"/>
                </a:solidFill>
                <a:highlight>
                  <a:srgbClr val="FFFFFF"/>
                </a:highlight>
                <a:latin typeface="Consolas" panose="020B0609020204030204" pitchFamily="49" charset="0"/>
              </a:rPr>
              <a:t>'&lt;p&gt;'</a:t>
            </a:r>
            <a:r>
              <a:rPr lang="en-AU" dirty="0" smtClean="0">
                <a:solidFill>
                  <a:schemeClr val="tx1"/>
                </a:solidFill>
                <a:highlight>
                  <a:srgbClr val="FFFFFF"/>
                </a:highlight>
                <a:latin typeface="Consolas" panose="020B0609020204030204" pitchFamily="49" charset="0"/>
              </a:rPr>
              <a:t>)</a:t>
            </a:r>
            <a:endParaRPr lang="en-AU" dirty="0">
              <a:solidFill>
                <a:schemeClr val="tx1"/>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a:t>
            </a:r>
            <a:r>
              <a:rPr lang="en-AU" dirty="0" err="1" smtClean="0">
                <a:solidFill>
                  <a:srgbClr val="000000"/>
                </a:solidFill>
                <a:highlight>
                  <a:srgbClr val="FFFFFF"/>
                </a:highlight>
                <a:latin typeface="Consolas" panose="020B0609020204030204" pitchFamily="49" charset="0"/>
              </a:rPr>
              <a:t>css</a:t>
            </a:r>
            <a:r>
              <a:rPr lang="en-AU" dirty="0" smtClean="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display'</a:t>
            </a:r>
            <a:r>
              <a:rPr lang="en-AU" dirty="0" err="1" smtClean="0">
                <a:solidFill>
                  <a:srgbClr val="000000"/>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'none</a:t>
            </a:r>
            <a:r>
              <a:rPr lang="en-AU" dirty="0">
                <a:solidFill>
                  <a:srgbClr val="A31515"/>
                </a:solidFill>
                <a:highlight>
                  <a:srgbClr val="FFFFFF"/>
                </a:highlight>
                <a:latin typeface="Consolas" panose="020B0609020204030204" pitchFamily="49" charset="0"/>
              </a:rPr>
              <a:t>'</a:t>
            </a:r>
            <a:r>
              <a:rPr lang="en-AU" dirty="0" smtClean="0">
                <a:solidFill>
                  <a:srgbClr val="000000"/>
                </a:solidFill>
                <a:highlight>
                  <a:srgbClr val="FFFFFF"/>
                </a:highlight>
                <a:latin typeface="Consolas" panose="020B0609020204030204" pitchFamily="49" charset="0"/>
              </a:rPr>
              <a:t>)</a:t>
            </a:r>
          </a:p>
          <a:p>
            <a:r>
              <a:rPr lang="en-SG" dirty="0" smtClean="0">
                <a:solidFill>
                  <a:srgbClr val="000000"/>
                </a:solidFill>
                <a:highlight>
                  <a:srgbClr val="FFFFFF"/>
                </a:highlight>
                <a:latin typeface="Consolas" panose="020B0609020204030204" pitchFamily="49" charset="0"/>
              </a:rPr>
              <a:t>.text(</a:t>
            </a:r>
            <a:r>
              <a:rPr lang="en-SG" dirty="0">
                <a:solidFill>
                  <a:srgbClr val="A31515"/>
                </a:solidFill>
                <a:highlight>
                  <a:srgbClr val="FFFFFF"/>
                </a:highlight>
                <a:latin typeface="Consolas" panose="020B0609020204030204" pitchFamily="49" charset="0"/>
              </a:rPr>
              <a:t>'New text'</a:t>
            </a:r>
            <a:r>
              <a:rPr lang="en-SG" dirty="0" smtClean="0">
                <a:solidFill>
                  <a:srgbClr val="000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a:t>
            </a:r>
            <a:r>
              <a:rPr lang="en-AU" dirty="0" err="1" smtClean="0">
                <a:solidFill>
                  <a:srgbClr val="000000"/>
                </a:solidFill>
                <a:highlight>
                  <a:srgbClr val="FFFFFF"/>
                </a:highlight>
                <a:latin typeface="Consolas" panose="020B0609020204030204" pitchFamily="49" charset="0"/>
              </a:rPr>
              <a:t>appendTo</a:t>
            </a:r>
            <a:r>
              <a:rPr lang="en-AU" dirty="0" smtClean="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'body'</a:t>
            </a:r>
            <a:r>
              <a:rPr lang="en-AU" dirty="0" smtClean="0">
                <a:solidFill>
                  <a:srgbClr val="000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a:t>
            </a:r>
            <a:r>
              <a:rPr lang="en-AU" dirty="0" err="1">
                <a:solidFill>
                  <a:srgbClr val="000000"/>
                </a:solidFill>
                <a:highlight>
                  <a:srgbClr val="FFFFFF"/>
                </a:highlight>
                <a:latin typeface="Consolas" panose="020B0609020204030204" pitchFamily="49" charset="0"/>
              </a:rPr>
              <a:t>fadeIn</a:t>
            </a:r>
            <a:r>
              <a:rPr lang="en-AU" dirty="0" smtClean="0">
                <a:solidFill>
                  <a:srgbClr val="000000"/>
                </a:solidFill>
                <a:highlight>
                  <a:srgbClr val="FFFFFF"/>
                </a:highlight>
                <a:latin typeface="Consolas" panose="020B0609020204030204" pitchFamily="49" charset="0"/>
              </a:rPr>
              <a:t>();</a:t>
            </a:r>
            <a:endParaRPr lang="en-AU" dirty="0"/>
          </a:p>
        </p:txBody>
      </p:sp>
    </p:spTree>
    <p:extLst>
      <p:ext uri="{BB962C8B-B14F-4D97-AF65-F5344CB8AC3E}">
        <p14:creationId xmlns:p14="http://schemas.microsoft.com/office/powerpoint/2010/main" val="4052836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Variables</a:t>
            </a:r>
            <a:endParaRPr lang="en-AU" dirty="0"/>
          </a:p>
        </p:txBody>
      </p:sp>
      <p:sp>
        <p:nvSpPr>
          <p:cNvPr id="3" name="Content Placeholder 2"/>
          <p:cNvSpPr>
            <a:spLocks noGrp="1"/>
          </p:cNvSpPr>
          <p:nvPr>
            <p:ph idx="1"/>
          </p:nvPr>
        </p:nvSpPr>
        <p:spPr/>
        <p:txBody>
          <a:bodyPr/>
          <a:lstStyle/>
          <a:p>
            <a:r>
              <a:rPr lang="en-AU" dirty="0" smtClean="0"/>
              <a:t>Types</a:t>
            </a:r>
          </a:p>
          <a:p>
            <a:pPr lvl="1"/>
            <a:r>
              <a:rPr lang="en-AU" dirty="0" smtClean="0"/>
              <a:t>String, number, Boolean, array, object, null, undefined</a:t>
            </a:r>
          </a:p>
          <a:p>
            <a:pPr lvl="2"/>
            <a:r>
              <a:rPr lang="en-AU" sz="2000" dirty="0"/>
              <a:t>If you ask for a variable that </a:t>
            </a:r>
            <a:r>
              <a:rPr lang="en-AU" sz="2000" dirty="0" smtClean="0"/>
              <a:t>isn’t initialised – </a:t>
            </a:r>
            <a:r>
              <a:rPr lang="en-AU" sz="2000" dirty="0"/>
              <a:t>it returns </a:t>
            </a:r>
            <a:r>
              <a:rPr lang="en-AU" sz="2000" b="1" dirty="0"/>
              <a:t>undefined</a:t>
            </a:r>
          </a:p>
          <a:p>
            <a:pPr lvl="2"/>
            <a:r>
              <a:rPr lang="en-AU" sz="2000" dirty="0"/>
              <a:t>If you ask for a variable that doesn’t have a </a:t>
            </a:r>
            <a:r>
              <a:rPr lang="en-AU" sz="2000" dirty="0" smtClean="0"/>
              <a:t>value </a:t>
            </a:r>
            <a:r>
              <a:rPr lang="en-AU" sz="2000" dirty="0"/>
              <a:t>– it returns </a:t>
            </a:r>
            <a:r>
              <a:rPr lang="en-AU" sz="2000" b="1" dirty="0"/>
              <a:t>null</a:t>
            </a:r>
          </a:p>
        </p:txBody>
      </p:sp>
      <p:sp>
        <p:nvSpPr>
          <p:cNvPr id="4" name="Slide Number Placeholder 3"/>
          <p:cNvSpPr>
            <a:spLocks noGrp="1"/>
          </p:cNvSpPr>
          <p:nvPr>
            <p:ph type="sldNum" sz="quarter" idx="12"/>
          </p:nvPr>
        </p:nvSpPr>
        <p:spPr/>
        <p:txBody>
          <a:bodyPr/>
          <a:lstStyle/>
          <a:p>
            <a:fld id="{307B58AD-467E-445B-A40B-5642F1A0DB87}" type="slidenum">
              <a:rPr lang="en-AU" smtClean="0"/>
              <a:t>2</a:t>
            </a:fld>
            <a:endParaRPr lang="en-AU"/>
          </a:p>
        </p:txBody>
      </p:sp>
      <p:sp>
        <p:nvSpPr>
          <p:cNvPr id="5" name="TextBox 4"/>
          <p:cNvSpPr txBox="1"/>
          <p:nvPr/>
        </p:nvSpPr>
        <p:spPr>
          <a:xfrm>
            <a:off x="951318" y="3165896"/>
            <a:ext cx="7964082" cy="35394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1600" dirty="0" smtClean="0">
                <a:solidFill>
                  <a:srgbClr val="0000FF"/>
                </a:solidFill>
                <a:highlight>
                  <a:srgbClr val="FFFFFF"/>
                </a:highlight>
                <a:latin typeface="Consolas" panose="020B0609020204030204" pitchFamily="49" charset="0"/>
              </a:rPr>
              <a:t>function </a:t>
            </a:r>
            <a:r>
              <a:rPr lang="en-AU" sz="1600" dirty="0" err="1">
                <a:solidFill>
                  <a:srgbClr val="000000"/>
                </a:solidFill>
                <a:highlight>
                  <a:srgbClr val="FFFFFF"/>
                </a:highlight>
                <a:latin typeface="Consolas" panose="020B0609020204030204" pitchFamily="49" charset="0"/>
              </a:rPr>
              <a:t>onready</a:t>
            </a:r>
            <a:r>
              <a:rPr lang="en-AU" sz="1600" dirty="0">
                <a:solidFill>
                  <a:srgbClr val="000000"/>
                </a:solidFill>
                <a:highlight>
                  <a:srgbClr val="FFFFFF"/>
                </a:highlight>
                <a:latin typeface="Consolas" panose="020B0609020204030204" pitchFamily="49" charset="0"/>
              </a:rPr>
              <a:t> () </a:t>
            </a:r>
            <a:r>
              <a:rPr lang="en-AU" sz="1600" dirty="0" smtClean="0">
                <a:solidFill>
                  <a:srgbClr val="000000"/>
                </a:solidFill>
                <a:highlight>
                  <a:srgbClr val="FFFFFF"/>
                </a:highlight>
                <a:latin typeface="Consolas" panose="020B0609020204030204" pitchFamily="49" charset="0"/>
              </a:rPr>
              <a:t>{ </a:t>
            </a:r>
          </a:p>
          <a:p>
            <a:r>
              <a:rPr lang="en-AU" dirty="0" smtClean="0">
                <a:solidFill>
                  <a:srgbClr val="0000FF"/>
                </a:solidFill>
                <a:highlight>
                  <a:srgbClr val="FFFFFF"/>
                </a:highlight>
                <a:latin typeface="Consolas" panose="020B0609020204030204" pitchFamily="49" charset="0"/>
              </a:rPr>
              <a:t>	</a:t>
            </a:r>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myString</a:t>
            </a:r>
            <a:r>
              <a:rPr lang="en-AU" dirty="0">
                <a:solidFill>
                  <a:srgbClr val="000000"/>
                </a:solidFill>
                <a:highlight>
                  <a:srgbClr val="FFFFFF"/>
                </a:highlight>
                <a:latin typeface="Consolas" panose="020B0609020204030204" pitchFamily="49" charset="0"/>
              </a:rPr>
              <a:t> = </a:t>
            </a:r>
            <a:r>
              <a:rPr lang="en-AU" dirty="0">
                <a:solidFill>
                  <a:srgbClr val="A31515"/>
                </a:solidFill>
                <a:highlight>
                  <a:srgbClr val="FFFFFF"/>
                </a:highlight>
                <a:latin typeface="Consolas" panose="020B0609020204030204" pitchFamily="49" charset="0"/>
              </a:rPr>
              <a:t>"hello world</a:t>
            </a:r>
            <a:r>
              <a:rPr lang="en-AU" dirty="0" smtClean="0">
                <a:solidFill>
                  <a:srgbClr val="A31515"/>
                </a:solidFill>
                <a:highlight>
                  <a:srgbClr val="FFFFFF"/>
                </a:highlight>
                <a:latin typeface="Consolas" panose="020B0609020204030204" pitchFamily="49" charset="0"/>
              </a:rPr>
              <a:t>"</a:t>
            </a:r>
            <a:r>
              <a:rPr lang="en-AU" dirty="0" smtClean="0">
                <a:solidFill>
                  <a:srgbClr val="000000"/>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myString</a:t>
            </a:r>
            <a:r>
              <a:rPr lang="en-AU" dirty="0" smtClean="0">
                <a:solidFill>
                  <a:srgbClr val="000000"/>
                </a:solidFill>
                <a:highlight>
                  <a:srgbClr val="FFFFFF"/>
                </a:highlight>
                <a:latin typeface="Consolas" panose="020B0609020204030204" pitchFamily="49" charset="0"/>
              </a:rPr>
              <a:t> </a:t>
            </a:r>
            <a:r>
              <a:rPr lang="en-AU" dirty="0">
                <a:solidFill>
                  <a:srgbClr val="000000"/>
                </a:solidFill>
                <a:highlight>
                  <a:srgbClr val="FFFFFF"/>
                </a:highlight>
                <a:latin typeface="Consolas" panose="020B0609020204030204" pitchFamily="49" charset="0"/>
              </a:rPr>
              <a:t>= </a:t>
            </a:r>
            <a:r>
              <a:rPr lang="en-AU" dirty="0" smtClean="0">
                <a:solidFill>
                  <a:srgbClr val="A31515"/>
                </a:solidFill>
                <a:highlight>
                  <a:srgbClr val="FFFFFF"/>
                </a:highlight>
                <a:latin typeface="Consolas" panose="020B0609020204030204" pitchFamily="49" charset="0"/>
              </a:rPr>
              <a:t>'hello world'</a:t>
            </a:r>
            <a:r>
              <a:rPr lang="en-AU" dirty="0" smtClean="0">
                <a:solidFill>
                  <a:srgbClr val="000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smtClean="0">
                <a:solidFill>
                  <a:srgbClr val="000000"/>
                </a:solidFill>
                <a:highlight>
                  <a:srgbClr val="FFFFFF"/>
                </a:highlight>
                <a:latin typeface="Consolas" panose="020B0609020204030204" pitchFamily="49" charset="0"/>
              </a:rPr>
              <a:t>	</a:t>
            </a:r>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myBoolean</a:t>
            </a:r>
            <a:r>
              <a:rPr lang="en-AU" dirty="0">
                <a:solidFill>
                  <a:srgbClr val="000000"/>
                </a:solidFill>
                <a:highlight>
                  <a:srgbClr val="FFFFFF"/>
                </a:highlight>
                <a:latin typeface="Consolas" panose="020B0609020204030204" pitchFamily="49" charset="0"/>
              </a:rPr>
              <a:t> = </a:t>
            </a:r>
            <a:r>
              <a:rPr lang="en-AU" dirty="0">
                <a:solidFill>
                  <a:srgbClr val="0000FF"/>
                </a:solidFill>
                <a:highlight>
                  <a:srgbClr val="FFFFFF"/>
                </a:highlight>
                <a:latin typeface="Consolas" panose="020B0609020204030204" pitchFamily="49" charset="0"/>
              </a:rPr>
              <a:t>true</a:t>
            </a:r>
            <a:r>
              <a:rPr lang="en-AU" dirty="0" smtClean="0">
                <a:solidFill>
                  <a:srgbClr val="000000"/>
                </a:solidFill>
                <a:highlight>
                  <a:srgbClr val="FFFFFF"/>
                </a:highlight>
                <a:latin typeface="Consolas" panose="020B0609020204030204" pitchFamily="49" charset="0"/>
              </a:rPr>
              <a:t>;</a:t>
            </a:r>
          </a:p>
          <a:p>
            <a:pPr lvl="2"/>
            <a:r>
              <a:rPr lang="en-AU" dirty="0" err="1">
                <a:solidFill>
                  <a:srgbClr val="0000FF"/>
                </a:solidFill>
                <a:highlight>
                  <a:srgbClr val="FFFFFF"/>
                </a:highlight>
                <a:latin typeface="Consolas" panose="020B0609020204030204" pitchFamily="49" charset="0"/>
              </a:rPr>
              <a:t>var</a:t>
            </a:r>
            <a:r>
              <a:rPr lang="en-AU" dirty="0">
                <a:solidFill>
                  <a:srgbClr val="000000"/>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myNumber</a:t>
            </a:r>
            <a:r>
              <a:rPr lang="en-AU" dirty="0" smtClean="0">
                <a:solidFill>
                  <a:srgbClr val="000000"/>
                </a:solidFill>
                <a:highlight>
                  <a:srgbClr val="FFFFFF"/>
                </a:highlight>
                <a:latin typeface="Consolas" panose="020B0609020204030204" pitchFamily="49" charset="0"/>
              </a:rPr>
              <a:t> </a:t>
            </a:r>
            <a:r>
              <a:rPr lang="en-AU" dirty="0" smtClean="0">
                <a:solidFill>
                  <a:schemeClr val="tx1"/>
                </a:solidFill>
                <a:highlight>
                  <a:srgbClr val="FFFFFF"/>
                </a:highlight>
                <a:latin typeface="Consolas" panose="020B0609020204030204" pitchFamily="49" charset="0"/>
              </a:rPr>
              <a:t>= 1</a:t>
            </a:r>
            <a:r>
              <a:rPr lang="en-AU" dirty="0">
                <a:solidFill>
                  <a:schemeClr val="tx1"/>
                </a:solidFill>
                <a:highlight>
                  <a:srgbClr val="FFFFFF"/>
                </a:highlight>
                <a:latin typeface="Consolas" panose="020B0609020204030204" pitchFamily="49" charset="0"/>
              </a:rPr>
              <a:t>0</a:t>
            </a:r>
            <a:r>
              <a:rPr lang="en-AU" dirty="0" smtClean="0">
                <a:solidFill>
                  <a:schemeClr val="tx1"/>
                </a:solidFill>
                <a:highlight>
                  <a:srgbClr val="FFFFFF"/>
                </a:highlight>
                <a:latin typeface="Consolas" panose="020B0609020204030204" pitchFamily="49" charset="0"/>
              </a:rPr>
              <a:t>;</a:t>
            </a:r>
            <a:endParaRPr lang="en-AU" dirty="0">
              <a:solidFill>
                <a:schemeClr val="tx1"/>
              </a:solidFill>
              <a:highlight>
                <a:srgbClr val="FFFFFF"/>
              </a:highlight>
              <a:latin typeface="Consolas" panose="020B0609020204030204" pitchFamily="49" charset="0"/>
            </a:endParaRPr>
          </a:p>
          <a:p>
            <a:pPr lvl="2"/>
            <a:r>
              <a:rPr lang="en-AU" dirty="0" err="1">
                <a:solidFill>
                  <a:srgbClr val="0000FF"/>
                </a:solidFill>
                <a:highlight>
                  <a:srgbClr val="FFFFFF"/>
                </a:highlight>
                <a:latin typeface="Consolas" panose="020B0609020204030204" pitchFamily="49" charset="0"/>
              </a:rPr>
              <a:t>var</a:t>
            </a:r>
            <a:r>
              <a:rPr lang="en-AU" dirty="0">
                <a:solidFill>
                  <a:srgbClr val="000000"/>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myFloat</a:t>
            </a:r>
            <a:r>
              <a:rPr lang="en-AU" dirty="0" smtClean="0">
                <a:solidFill>
                  <a:srgbClr val="000000"/>
                </a:solidFill>
                <a:highlight>
                  <a:srgbClr val="FFFFFF"/>
                </a:highlight>
                <a:latin typeface="Consolas" panose="020B0609020204030204" pitchFamily="49" charset="0"/>
              </a:rPr>
              <a:t> = </a:t>
            </a:r>
            <a:r>
              <a:rPr lang="en-AU" dirty="0" smtClean="0">
                <a:solidFill>
                  <a:schemeClr val="tx1"/>
                </a:solidFill>
                <a:highlight>
                  <a:srgbClr val="FFFFFF"/>
                </a:highlight>
                <a:latin typeface="Consolas" panose="020B0609020204030204" pitchFamily="49" charset="0"/>
              </a:rPr>
              <a:t>10.111</a:t>
            </a:r>
            <a:r>
              <a:rPr lang="en-AU" dirty="0" smtClean="0">
                <a:solidFill>
                  <a:srgbClr val="000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pPr lvl="2"/>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myEmpty</a:t>
            </a:r>
            <a:r>
              <a:rPr lang="en-AU" dirty="0">
                <a:solidFill>
                  <a:srgbClr val="000000"/>
                </a:solidFill>
                <a:highlight>
                  <a:srgbClr val="FFFFFF"/>
                </a:highlight>
                <a:latin typeface="Consolas" panose="020B0609020204030204" pitchFamily="49" charset="0"/>
              </a:rPr>
              <a:t> = </a:t>
            </a:r>
            <a:r>
              <a:rPr lang="en-AU" dirty="0">
                <a:solidFill>
                  <a:srgbClr val="0000FF"/>
                </a:solidFill>
                <a:highlight>
                  <a:srgbClr val="FFFFFF"/>
                </a:highlight>
                <a:latin typeface="Consolas" panose="020B0609020204030204" pitchFamily="49" charset="0"/>
              </a:rPr>
              <a:t>null</a:t>
            </a:r>
            <a:r>
              <a:rPr lang="en-AU" dirty="0" smtClean="0">
                <a:solidFill>
                  <a:srgbClr val="000000"/>
                </a:solidFill>
                <a:highlight>
                  <a:srgbClr val="FFFFFF"/>
                </a:highlight>
                <a:latin typeface="Consolas" panose="020B0609020204030204" pitchFamily="49" charset="0"/>
              </a:rPr>
              <a:t>; </a:t>
            </a:r>
            <a:endParaRPr lang="en-AU" dirty="0">
              <a:solidFill>
                <a:srgbClr val="000000"/>
              </a:solidFill>
              <a:highlight>
                <a:srgbClr val="FFFFFF"/>
              </a:highlight>
              <a:latin typeface="Consolas" panose="020B0609020204030204" pitchFamily="49" charset="0"/>
            </a:endParaRPr>
          </a:p>
          <a:p>
            <a:pPr lvl="1"/>
            <a:r>
              <a:rPr lang="en-AU" dirty="0" smtClean="0">
                <a:solidFill>
                  <a:srgbClr val="0000FF"/>
                </a:solidFill>
                <a:highlight>
                  <a:srgbClr val="FFFFFF"/>
                </a:highlight>
                <a:latin typeface="Consolas" panose="020B0609020204030204" pitchFamily="49" charset="0"/>
              </a:rPr>
              <a:t>	</a:t>
            </a:r>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myUndefined</a:t>
            </a:r>
            <a:r>
              <a:rPr lang="en-AU" dirty="0" smtClean="0">
                <a:solidFill>
                  <a:srgbClr val="000000"/>
                </a:solidFill>
                <a:highlight>
                  <a:srgbClr val="FFFFFF"/>
                </a:highlight>
                <a:latin typeface="Consolas" panose="020B0609020204030204" pitchFamily="49" charset="0"/>
              </a:rPr>
              <a:t>; </a:t>
            </a:r>
            <a:r>
              <a:rPr lang="en-AU" dirty="0" smtClean="0">
                <a:solidFill>
                  <a:srgbClr val="468646"/>
                </a:solidFill>
                <a:highlight>
                  <a:srgbClr val="FFFFFF"/>
                </a:highlight>
                <a:latin typeface="Consolas" panose="020B0609020204030204" pitchFamily="49" charset="0"/>
              </a:rPr>
              <a:t>// undefined!</a:t>
            </a:r>
          </a:p>
          <a:p>
            <a:pPr lvl="1"/>
            <a:r>
              <a:rPr lang="en-AU" dirty="0" smtClean="0">
                <a:solidFill>
                  <a:srgbClr val="0000FF"/>
                </a:solidFill>
                <a:highlight>
                  <a:srgbClr val="FFFFFF"/>
                </a:highlight>
                <a:latin typeface="Consolas" panose="020B0609020204030204" pitchFamily="49" charset="0"/>
              </a:rPr>
              <a:t>	</a:t>
            </a:r>
            <a:r>
              <a:rPr lang="en-AU" dirty="0" smtClean="0">
                <a:solidFill>
                  <a:schemeClr val="tx1">
                    <a:lumMod val="65000"/>
                    <a:lumOff val="35000"/>
                  </a:schemeClr>
                </a:solidFill>
                <a:highlight>
                  <a:srgbClr val="FFFFFF"/>
                </a:highlight>
                <a:latin typeface="Consolas" panose="020B0609020204030204" pitchFamily="49" charset="0"/>
              </a:rPr>
              <a:t>alert(</a:t>
            </a:r>
            <a:r>
              <a:rPr lang="en-AU" dirty="0">
                <a:solidFill>
                  <a:schemeClr val="tx1">
                    <a:lumMod val="65000"/>
                    <a:lumOff val="35000"/>
                  </a:schemeClr>
                </a:solidFill>
                <a:highlight>
                  <a:srgbClr val="FFFFFF"/>
                </a:highlight>
                <a:latin typeface="Consolas" panose="020B0609020204030204" pitchFamily="49" charset="0"/>
              </a:rPr>
              <a:t>"</a:t>
            </a:r>
            <a:r>
              <a:rPr lang="en-AU" dirty="0" err="1" smtClean="0">
                <a:solidFill>
                  <a:schemeClr val="tx1">
                    <a:lumMod val="65000"/>
                    <a:lumOff val="35000"/>
                  </a:schemeClr>
                </a:solidFill>
                <a:highlight>
                  <a:srgbClr val="FFFFFF"/>
                </a:highlight>
                <a:latin typeface="Consolas" panose="020B0609020204030204" pitchFamily="49" charset="0"/>
              </a:rPr>
              <a:t>myUndefined</a:t>
            </a:r>
            <a:r>
              <a:rPr lang="en-AU" dirty="0" smtClean="0">
                <a:solidFill>
                  <a:schemeClr val="tx1">
                    <a:lumMod val="65000"/>
                    <a:lumOff val="35000"/>
                  </a:schemeClr>
                </a:solidFill>
                <a:highlight>
                  <a:srgbClr val="FFFFFF"/>
                </a:highlight>
                <a:latin typeface="Consolas" panose="020B0609020204030204" pitchFamily="49" charset="0"/>
              </a:rPr>
              <a:t>" + </a:t>
            </a:r>
            <a:r>
              <a:rPr lang="en-AU" dirty="0" err="1" smtClean="0">
                <a:solidFill>
                  <a:schemeClr val="tx1">
                    <a:lumMod val="65000"/>
                    <a:lumOff val="35000"/>
                  </a:schemeClr>
                </a:solidFill>
                <a:highlight>
                  <a:srgbClr val="FFFFFF"/>
                </a:highlight>
                <a:latin typeface="Consolas" panose="020B0609020204030204" pitchFamily="49" charset="0"/>
              </a:rPr>
              <a:t>myUndefined</a:t>
            </a:r>
            <a:r>
              <a:rPr lang="en-AU" dirty="0" smtClean="0">
                <a:solidFill>
                  <a:schemeClr val="tx1">
                    <a:lumMod val="65000"/>
                    <a:lumOff val="35000"/>
                  </a:schemeClr>
                </a:solidFill>
                <a:highlight>
                  <a:srgbClr val="FFFFFF"/>
                </a:highlight>
                <a:latin typeface="Consolas" panose="020B0609020204030204" pitchFamily="49" charset="0"/>
              </a:rPr>
              <a:t>);</a:t>
            </a:r>
            <a:endParaRPr lang="en-AU" dirty="0">
              <a:solidFill>
                <a:schemeClr val="tx1">
                  <a:lumMod val="65000"/>
                  <a:lumOff val="35000"/>
                </a:schemeClr>
              </a:solidFill>
              <a:highlight>
                <a:srgbClr val="FFFFFF"/>
              </a:highlight>
              <a:latin typeface="Consolas" panose="020B0609020204030204" pitchFamily="49" charset="0"/>
            </a:endParaRPr>
          </a:p>
          <a:p>
            <a:r>
              <a:rPr lang="en-AU" sz="1600" dirty="0" smtClean="0">
                <a:solidFill>
                  <a:srgbClr val="000000"/>
                </a:solidFill>
                <a:highlight>
                  <a:srgbClr val="FFFFFF"/>
                </a:highlight>
                <a:latin typeface="Consolas" panose="020B0609020204030204" pitchFamily="49" charset="0"/>
              </a:rPr>
              <a:t>}</a:t>
            </a:r>
          </a:p>
          <a:p>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body</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r>
              <a:rPr lang="en-AU" sz="1600" dirty="0" smtClean="0">
                <a:solidFill>
                  <a:srgbClr val="000000"/>
                </a:solidFill>
                <a:highlight>
                  <a:srgbClr val="FFFFFF"/>
                </a:highlight>
                <a:latin typeface="Consolas" panose="020B0609020204030204" pitchFamily="49" charset="0"/>
              </a:rPr>
              <a:t>    </a:t>
            </a:r>
            <a:r>
              <a:rPr lang="en-AU" sz="1600" dirty="0">
                <a:solidFill>
                  <a:srgbClr val="0000FF"/>
                </a:solidFill>
                <a:highlight>
                  <a:srgbClr val="FFFFFF"/>
                </a:highlight>
                <a:latin typeface="Consolas" panose="020B0609020204030204" pitchFamily="49" charset="0"/>
              </a:rPr>
              <a:t>&lt;</a:t>
            </a:r>
            <a:r>
              <a:rPr lang="en-AU" sz="1600" dirty="0" smtClean="0">
                <a:solidFill>
                  <a:srgbClr val="800000"/>
                </a:solidFill>
                <a:highlight>
                  <a:srgbClr val="FFFFFF"/>
                </a:highlight>
                <a:latin typeface="Consolas" panose="020B0609020204030204" pitchFamily="49" charset="0"/>
              </a:rPr>
              <a:t>script</a:t>
            </a:r>
            <a:r>
              <a:rPr lang="en-AU" sz="1600" dirty="0" smtClean="0">
                <a:solidFill>
                  <a:srgbClr val="0000FF"/>
                </a:solidFill>
                <a:highlight>
                  <a:srgbClr val="FFFFFF"/>
                </a:highlight>
                <a:latin typeface="Consolas" panose="020B0609020204030204" pitchFamily="49" charset="0"/>
              </a:rPr>
              <a:t>&gt;</a:t>
            </a:r>
            <a:r>
              <a:rPr lang="en-AU" sz="1600" dirty="0" err="1" smtClean="0">
                <a:solidFill>
                  <a:schemeClr val="tx1"/>
                </a:solidFill>
                <a:highlight>
                  <a:srgbClr val="FFFFFF"/>
                </a:highlight>
                <a:latin typeface="Consolas" panose="020B0609020204030204" pitchFamily="49" charset="0"/>
              </a:rPr>
              <a:t>onready</a:t>
            </a:r>
            <a:r>
              <a:rPr lang="en-AU" sz="1600" dirty="0">
                <a:solidFill>
                  <a:schemeClr val="tx1"/>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script</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body</a:t>
            </a:r>
            <a:r>
              <a:rPr lang="en-AU" sz="1600" dirty="0" smtClean="0">
                <a:solidFill>
                  <a:srgbClr val="0000FF"/>
                </a:solidFill>
                <a:highlight>
                  <a:srgbClr val="FFFFFF"/>
                </a:highlight>
                <a:latin typeface="Consolas" panose="020B0609020204030204" pitchFamily="49" charset="0"/>
              </a:rPr>
              <a:t>&gt; </a:t>
            </a:r>
            <a:endParaRPr lang="en-AU" sz="1600" dirty="0">
              <a:solidFill>
                <a:srgbClr val="000000"/>
              </a:solidFill>
              <a:highlight>
                <a:srgbClr val="FFFFFF"/>
              </a:highlight>
              <a:latin typeface="Consolas" panose="020B0609020204030204" pitchFamily="49" charset="0"/>
            </a:endParaRPr>
          </a:p>
        </p:txBody>
      </p:sp>
      <p:sp>
        <p:nvSpPr>
          <p:cNvPr id="6" name="TextBox 5"/>
          <p:cNvSpPr txBox="1"/>
          <p:nvPr/>
        </p:nvSpPr>
        <p:spPr>
          <a:xfrm>
            <a:off x="0" y="6471310"/>
            <a:ext cx="460908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solidFill>
                  <a:srgbClr val="0070C0"/>
                </a:solidFill>
                <a:hlinkClick r:id="rId3"/>
              </a:rPr>
              <a:t>http://</a:t>
            </a:r>
            <a:r>
              <a:rPr lang="en-AU" dirty="0" smtClean="0">
                <a:solidFill>
                  <a:srgbClr val="0070C0"/>
                </a:solidFill>
                <a:hlinkClick r:id="rId3"/>
              </a:rPr>
              <a:t>alignedleft.com/tutorials/d3/data-types</a:t>
            </a:r>
            <a:r>
              <a:rPr lang="en-AU" dirty="0" smtClean="0">
                <a:solidFill>
                  <a:srgbClr val="0070C0"/>
                </a:solidFill>
              </a:rPr>
              <a:t> </a:t>
            </a:r>
            <a:endParaRPr lang="en-AU" dirty="0">
              <a:solidFill>
                <a:srgbClr val="0070C0"/>
              </a:solidFill>
            </a:endParaRPr>
          </a:p>
        </p:txBody>
      </p:sp>
      <p:sp>
        <p:nvSpPr>
          <p:cNvPr id="7" name="TextBox 6"/>
          <p:cNvSpPr txBox="1"/>
          <p:nvPr/>
        </p:nvSpPr>
        <p:spPr>
          <a:xfrm>
            <a:off x="5618922" y="3527577"/>
            <a:ext cx="2061911" cy="369332"/>
          </a:xfrm>
          <a:prstGeom prst="rect">
            <a:avLst/>
          </a:prstGeom>
          <a:solidFill>
            <a:srgbClr val="E5FFE5"/>
          </a:solidFill>
          <a:ln>
            <a:solidFill>
              <a:srgbClr val="468646"/>
            </a:solidFill>
          </a:ln>
        </p:spPr>
        <p:txBody>
          <a:bodyPr wrap="none" rtlCol="0">
            <a:spAutoFit/>
          </a:bodyPr>
          <a:lstStyle/>
          <a:p>
            <a:r>
              <a:rPr lang="en-AU" dirty="0" smtClean="0"/>
              <a:t>These are the SAME</a:t>
            </a:r>
            <a:endParaRPr lang="en-AU" dirty="0"/>
          </a:p>
        </p:txBody>
      </p:sp>
    </p:spTree>
    <p:extLst>
      <p:ext uri="{BB962C8B-B14F-4D97-AF65-F5344CB8AC3E}">
        <p14:creationId xmlns:p14="http://schemas.microsoft.com/office/powerpoint/2010/main" val="2537498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JS Arrays and Objects</a:t>
            </a:r>
            <a:endParaRPr lang="en-AU" dirty="0"/>
          </a:p>
        </p:txBody>
      </p:sp>
      <p:sp>
        <p:nvSpPr>
          <p:cNvPr id="6" name="Text Placeholder 5"/>
          <p:cNvSpPr>
            <a:spLocks noGrp="1"/>
          </p:cNvSpPr>
          <p:nvPr>
            <p:ph type="body" idx="1"/>
          </p:nvPr>
        </p:nvSpPr>
        <p:spPr/>
        <p:txBody>
          <a:bodyPr/>
          <a:lstStyle/>
          <a:p>
            <a:endParaRPr lang="en-AU"/>
          </a:p>
        </p:txBody>
      </p:sp>
      <p:sp>
        <p:nvSpPr>
          <p:cNvPr id="4" name="Slide Number Placeholder 3"/>
          <p:cNvSpPr>
            <a:spLocks noGrp="1"/>
          </p:cNvSpPr>
          <p:nvPr>
            <p:ph type="sldNum" sz="quarter" idx="12"/>
          </p:nvPr>
        </p:nvSpPr>
        <p:spPr/>
        <p:txBody>
          <a:bodyPr/>
          <a:lstStyle/>
          <a:p>
            <a:fld id="{307B58AD-467E-445B-A40B-5642F1A0DB87}" type="slidenum">
              <a:rPr lang="en-AU" smtClean="0"/>
              <a:t>20</a:t>
            </a:fld>
            <a:endParaRPr lang="en-AU"/>
          </a:p>
        </p:txBody>
      </p:sp>
    </p:spTree>
    <p:extLst>
      <p:ext uri="{BB962C8B-B14F-4D97-AF65-F5344CB8AC3E}">
        <p14:creationId xmlns:p14="http://schemas.microsoft.com/office/powerpoint/2010/main" val="3060563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Arrays</a:t>
            </a:r>
            <a:endParaRPr lang="en-AU" dirty="0"/>
          </a:p>
        </p:txBody>
      </p:sp>
      <p:sp>
        <p:nvSpPr>
          <p:cNvPr id="3" name="Content Placeholder 2"/>
          <p:cNvSpPr>
            <a:spLocks noGrp="1"/>
          </p:cNvSpPr>
          <p:nvPr>
            <p:ph idx="1"/>
          </p:nvPr>
        </p:nvSpPr>
        <p:spPr/>
        <p:txBody>
          <a:bodyPr>
            <a:normAutofit/>
          </a:bodyPr>
          <a:lstStyle/>
          <a:p>
            <a:r>
              <a:rPr lang="en-AU" b="1" dirty="0" smtClean="0"/>
              <a:t>Arrays </a:t>
            </a:r>
            <a:r>
              <a:rPr lang="en-AU" dirty="0" smtClean="0"/>
              <a:t>are objects that represent a list </a:t>
            </a:r>
            <a:r>
              <a:rPr lang="en-AU" dirty="0"/>
              <a:t>of </a:t>
            </a:r>
            <a:r>
              <a:rPr lang="en-AU" dirty="0" smtClean="0"/>
              <a:t>values</a:t>
            </a:r>
            <a:endParaRPr lang="en-AU" dirty="0"/>
          </a:p>
          <a:p>
            <a:pPr lvl="1"/>
            <a:endParaRPr lang="en-AU" dirty="0"/>
          </a:p>
          <a:p>
            <a:pPr lvl="1"/>
            <a:r>
              <a:rPr lang="en-AU" dirty="0" smtClean="0"/>
              <a:t>Basic </a:t>
            </a:r>
            <a:r>
              <a:rPr lang="en-AU" dirty="0"/>
              <a:t>array functions push, pop, </a:t>
            </a:r>
            <a:r>
              <a:rPr lang="en-AU" dirty="0" err="1"/>
              <a:t>concat</a:t>
            </a:r>
            <a:r>
              <a:rPr lang="en-AU" dirty="0"/>
              <a:t>, map, filter, some, every, </a:t>
            </a:r>
            <a:r>
              <a:rPr lang="en-AU" dirty="0" err="1"/>
              <a:t>forEach</a:t>
            </a:r>
            <a:r>
              <a:rPr lang="en-AU" dirty="0"/>
              <a:t>, reduce, sort, splice, slice, join, reverse</a:t>
            </a:r>
          </a:p>
          <a:p>
            <a:pPr lvl="2"/>
            <a:r>
              <a:rPr lang="en-AU" sz="2400" dirty="0" smtClean="0"/>
              <a:t>A </a:t>
            </a:r>
            <a:r>
              <a:rPr lang="en-AU" sz="2400" dirty="0"/>
              <a:t>number of these methods are new</a:t>
            </a:r>
            <a:r>
              <a:rPr lang="en-AU" sz="2400" dirty="0" smtClean="0"/>
              <a:t>!</a:t>
            </a:r>
          </a:p>
          <a:p>
            <a:pPr lvl="2"/>
            <a:endParaRPr lang="en-AU" sz="2400" dirty="0"/>
          </a:p>
          <a:p>
            <a:pPr lvl="1"/>
            <a:r>
              <a:rPr lang="en-AU" dirty="0"/>
              <a:t>These new methods are a lot like LINQ in </a:t>
            </a:r>
            <a:r>
              <a:rPr lang="en-AU" dirty="0" err="1"/>
              <a:t>c#</a:t>
            </a:r>
            <a:endParaRPr lang="en-AU" dirty="0"/>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21</a:t>
            </a:fld>
            <a:endParaRPr lang="en-AU"/>
          </a:p>
        </p:txBody>
      </p:sp>
    </p:spTree>
    <p:extLst>
      <p:ext uri="{BB962C8B-B14F-4D97-AF65-F5344CB8AC3E}">
        <p14:creationId xmlns:p14="http://schemas.microsoft.com/office/powerpoint/2010/main" val="1763240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mtClean="0"/>
              <a:t>JavaScript Arrays</a:t>
            </a:r>
            <a:endParaRPr lang="en-AU" dirty="0"/>
          </a:p>
        </p:txBody>
      </p:sp>
      <p:sp>
        <p:nvSpPr>
          <p:cNvPr id="8" name="Content Placeholder 7"/>
          <p:cNvSpPr>
            <a:spLocks noGrp="1"/>
          </p:cNvSpPr>
          <p:nvPr>
            <p:ph idx="1"/>
          </p:nvPr>
        </p:nvSpPr>
        <p:spPr/>
        <p:txBody>
          <a:bodyPr/>
          <a:lstStyle/>
          <a:p>
            <a:pPr lvl="0">
              <a:lnSpc>
                <a:spcPct val="107000"/>
              </a:lnSpc>
              <a:spcAft>
                <a:spcPts val="800"/>
              </a:spcAft>
            </a:pPr>
            <a:r>
              <a:rPr lang="en-AU" dirty="0">
                <a:solidFill>
                  <a:srgbClr val="000000"/>
                </a:solidFill>
                <a:latin typeface="Calibri" panose="020F0502020204030204" pitchFamily="34" charset="0"/>
                <a:ea typeface="Calibri" panose="020F0502020204030204" pitchFamily="34" charset="0"/>
                <a:cs typeface="Times New Roman" panose="02020603050405020304" pitchFamily="18" charset="0"/>
              </a:rPr>
              <a:t>An array is simply a list of values (or objects) that can be accessed using an index position starting from </a:t>
            </a:r>
            <a:r>
              <a:rPr lang="en-AU"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0  </a:t>
            </a:r>
            <a:endParaRPr lang="en-AU"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AU" dirty="0">
                <a:solidFill>
                  <a:srgbClr val="000000"/>
                </a:solidFill>
                <a:latin typeface="Calibri" panose="020F0502020204030204" pitchFamily="34" charset="0"/>
                <a:ea typeface="Calibri" panose="020F0502020204030204" pitchFamily="34" charset="0"/>
                <a:cs typeface="Times New Roman" panose="02020603050405020304" pitchFamily="18" charset="0"/>
              </a:rPr>
              <a:t>Hard brackets [] indicate an array, while each value is separated by a comma</a:t>
            </a:r>
            <a:r>
              <a:rPr lang="en-AU"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AU"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p>
          <a:p>
            <a:pPr lvl="1">
              <a:lnSpc>
                <a:spcPct val="107000"/>
              </a:lnSpc>
            </a:pPr>
            <a:r>
              <a:rPr lang="en-AU" dirty="0">
                <a:solidFill>
                  <a:srgbClr val="000000"/>
                </a:solidFill>
                <a:latin typeface="Calibri" panose="020F0502020204030204" pitchFamily="34" charset="0"/>
                <a:ea typeface="Calibri" panose="020F0502020204030204" pitchFamily="34" charset="0"/>
                <a:cs typeface="Times New Roman" panose="02020603050405020304" pitchFamily="18" charset="0"/>
              </a:rPr>
              <a:t>Values in an array can be accessed using the zero-index position:</a:t>
            </a:r>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pPr/>
              <a:t>22</a:t>
            </a:fld>
            <a:endParaRPr lang="en-AU"/>
          </a:p>
        </p:txBody>
      </p:sp>
      <p:sp>
        <p:nvSpPr>
          <p:cNvPr id="9" name="TextBox 8"/>
          <p:cNvSpPr txBox="1"/>
          <p:nvPr/>
        </p:nvSpPr>
        <p:spPr>
          <a:xfrm>
            <a:off x="750627" y="4162567"/>
            <a:ext cx="10822193" cy="1973104"/>
          </a:xfrm>
          <a:prstGeom prst="rect">
            <a:avLst/>
          </a:prstGeom>
          <a:noFill/>
          <a:ln w="19050">
            <a:solidFill>
              <a:schemeClr val="accent1"/>
            </a:solidFill>
          </a:ln>
        </p:spPr>
        <p:txBody>
          <a:bodyPr wrap="none" rtlCol="0">
            <a:spAutoFit/>
          </a:bodyPr>
          <a:lstStyle/>
          <a:p>
            <a:pPr lvl="0">
              <a:lnSpc>
                <a:spcPct val="107000"/>
              </a:lnSpc>
              <a:spcAft>
                <a:spcPts val="800"/>
              </a:spcAft>
            </a:pPr>
            <a:r>
              <a:rPr lang="en-AU" dirty="0" err="1"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AU"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AU"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numberArray</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[10, 20, 30, 40];</a:t>
            </a:r>
            <a:endParaRPr lang="en-AU"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AU"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AU" dirty="0" err="1"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AU"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val1 = </a:t>
            </a:r>
            <a:r>
              <a:rPr lang="en-AU"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numberArray</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 </a:t>
            </a:r>
            <a:r>
              <a:rPr lang="en-AU"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returns 10</a:t>
            </a:r>
            <a:endParaRPr lang="en-AU"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AU" dirty="0" err="1"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AU"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val2 = </a:t>
            </a:r>
            <a:r>
              <a:rPr lang="en-AU"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numberArray</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[1]; </a:t>
            </a:r>
            <a:r>
              <a:rPr lang="en-AU"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returns 10</a:t>
            </a:r>
            <a:endParaRPr lang="en-AU"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AU" dirty="0" err="1"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AU"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val3 = </a:t>
            </a:r>
            <a:r>
              <a:rPr lang="en-AU"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numberArray</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[2]; </a:t>
            </a:r>
            <a:r>
              <a:rPr lang="en-AU"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returns 10</a:t>
            </a:r>
            <a:endParaRPr lang="en-AU"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AU" dirty="0" err="1"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AU"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val4 = </a:t>
            </a:r>
            <a:r>
              <a:rPr lang="en-AU"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numberArray</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AU"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numberArray.length</a:t>
            </a:r>
            <a:r>
              <a:rPr lang="en-AU"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- 1]; </a:t>
            </a:r>
            <a:r>
              <a:rPr lang="en-AU"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returns 10 same as </a:t>
            </a:r>
            <a:r>
              <a:rPr lang="en-AU"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numberArray</a:t>
            </a:r>
            <a:r>
              <a:rPr lang="en-AU"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[3]</a:t>
            </a:r>
            <a:endParaRPr lang="en-AU"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834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E7E7">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err="1" smtClean="0"/>
              <a:t>Javascript</a:t>
            </a:r>
            <a:r>
              <a:rPr lang="en-AU" dirty="0" smtClean="0"/>
              <a:t> Objects</a:t>
            </a:r>
            <a:endParaRPr lang="en-AU" dirty="0"/>
          </a:p>
        </p:txBody>
      </p:sp>
      <p:sp>
        <p:nvSpPr>
          <p:cNvPr id="3" name="Content Placeholder 2"/>
          <p:cNvSpPr>
            <a:spLocks noGrp="1"/>
          </p:cNvSpPr>
          <p:nvPr>
            <p:ph idx="1"/>
          </p:nvPr>
        </p:nvSpPr>
        <p:spPr>
          <a:xfrm>
            <a:off x="482139" y="1340590"/>
            <a:ext cx="4772377" cy="4743307"/>
          </a:xfrm>
        </p:spPr>
        <p:txBody>
          <a:bodyPr/>
          <a:lstStyle/>
          <a:p>
            <a:r>
              <a:rPr lang="en-AU" dirty="0" err="1" smtClean="0">
                <a:solidFill>
                  <a:srgbClr val="0070C0"/>
                </a:solidFill>
              </a:rPr>
              <a:t>var</a:t>
            </a:r>
            <a:r>
              <a:rPr lang="en-AU" dirty="0" smtClean="0">
                <a:solidFill>
                  <a:srgbClr val="0070C0"/>
                </a:solidFill>
              </a:rPr>
              <a:t> </a:t>
            </a:r>
            <a:r>
              <a:rPr lang="en-AU" b="1" dirty="0" smtClean="0"/>
              <a:t>array</a:t>
            </a:r>
            <a:r>
              <a:rPr lang="en-AU" dirty="0" smtClean="0"/>
              <a:t> = []</a:t>
            </a:r>
          </a:p>
          <a:p>
            <a:r>
              <a:rPr lang="en-AU" dirty="0" err="1" smtClean="0">
                <a:solidFill>
                  <a:srgbClr val="0070C0"/>
                </a:solidFill>
              </a:rPr>
              <a:t>var</a:t>
            </a:r>
            <a:r>
              <a:rPr lang="en-AU" dirty="0" smtClean="0">
                <a:solidFill>
                  <a:srgbClr val="0070C0"/>
                </a:solidFill>
              </a:rPr>
              <a:t> </a:t>
            </a:r>
            <a:r>
              <a:rPr lang="en-AU" b="1" dirty="0" smtClean="0"/>
              <a:t>object</a:t>
            </a:r>
            <a:r>
              <a:rPr lang="en-AU" dirty="0" smtClean="0"/>
              <a:t> = {}</a:t>
            </a:r>
          </a:p>
          <a:p>
            <a:pPr lvl="1"/>
            <a:r>
              <a:rPr lang="en-AU" dirty="0" smtClean="0"/>
              <a:t>Objects use curly braces.</a:t>
            </a:r>
          </a:p>
          <a:p>
            <a:pPr lvl="1"/>
            <a:r>
              <a:rPr lang="en-AU" sz="2400" dirty="0" smtClean="0"/>
              <a:t>Objects in JavaScript are dynamic so any property can be added (including functions!) </a:t>
            </a:r>
            <a:endParaRPr lang="en-AU" sz="2400" dirty="0"/>
          </a:p>
        </p:txBody>
      </p:sp>
      <p:pic>
        <p:nvPicPr>
          <p:cNvPr id="4" name="Picture 3"/>
          <p:cNvPicPr>
            <a:picLocks noChangeAspect="1"/>
          </p:cNvPicPr>
          <p:nvPr/>
        </p:nvPicPr>
        <p:blipFill rotWithShape="1">
          <a:blip r:embed="rId3"/>
          <a:srcRect b="30167"/>
          <a:stretch/>
        </p:blipFill>
        <p:spPr>
          <a:xfrm>
            <a:off x="5086350" y="1620350"/>
            <a:ext cx="6809861" cy="3593095"/>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417738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E7E7">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err="1" smtClean="0"/>
              <a:t>Javascript</a:t>
            </a:r>
            <a:r>
              <a:rPr lang="en-AU" dirty="0" smtClean="0"/>
              <a:t> Arrays of Objects</a:t>
            </a:r>
            <a:endParaRPr lang="en-AU" dirty="0"/>
          </a:p>
        </p:txBody>
      </p:sp>
      <p:sp>
        <p:nvSpPr>
          <p:cNvPr id="3" name="Content Placeholder 2"/>
          <p:cNvSpPr>
            <a:spLocks noGrp="1"/>
          </p:cNvSpPr>
          <p:nvPr>
            <p:ph idx="1"/>
          </p:nvPr>
        </p:nvSpPr>
        <p:spPr>
          <a:xfrm>
            <a:off x="482139" y="1340590"/>
            <a:ext cx="6027843" cy="1129655"/>
          </a:xfrm>
        </p:spPr>
        <p:txBody>
          <a:bodyPr/>
          <a:lstStyle/>
          <a:p>
            <a:r>
              <a:rPr lang="en-AU" dirty="0" err="1" smtClean="0">
                <a:solidFill>
                  <a:srgbClr val="0070C0"/>
                </a:solidFill>
              </a:rPr>
              <a:t>var</a:t>
            </a:r>
            <a:r>
              <a:rPr lang="en-AU" dirty="0" smtClean="0">
                <a:solidFill>
                  <a:srgbClr val="0070C0"/>
                </a:solidFill>
              </a:rPr>
              <a:t> </a:t>
            </a:r>
            <a:r>
              <a:rPr lang="en-AU" b="1" dirty="0" err="1" smtClean="0"/>
              <a:t>arrayOfObjects</a:t>
            </a:r>
            <a:r>
              <a:rPr lang="en-AU" dirty="0" smtClean="0"/>
              <a:t> = [{}, {}, … {}]</a:t>
            </a:r>
          </a:p>
        </p:txBody>
      </p:sp>
      <p:sp>
        <p:nvSpPr>
          <p:cNvPr id="5" name="TextBox 4"/>
          <p:cNvSpPr txBox="1"/>
          <p:nvPr/>
        </p:nvSpPr>
        <p:spPr>
          <a:xfrm>
            <a:off x="6646955" y="1933700"/>
            <a:ext cx="4557658" cy="4093428"/>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AU" sz="2000" dirty="0" err="1">
                <a:solidFill>
                  <a:srgbClr val="0000FF"/>
                </a:solidFill>
                <a:highlight>
                  <a:srgbClr val="FFFFFF"/>
                </a:highlight>
                <a:latin typeface="Consolas" panose="020B0609020204030204" pitchFamily="49" charset="0"/>
              </a:rPr>
              <a:t>var</a:t>
            </a:r>
            <a:r>
              <a:rPr lang="en-AU" sz="2000" dirty="0">
                <a:solidFill>
                  <a:srgbClr val="000000"/>
                </a:solidFill>
                <a:highlight>
                  <a:srgbClr val="FFFFFF"/>
                </a:highlight>
                <a:latin typeface="Consolas" panose="020B0609020204030204" pitchFamily="49" charset="0"/>
              </a:rPr>
              <a:t> </a:t>
            </a:r>
            <a:r>
              <a:rPr lang="en-AU" sz="2000" dirty="0" err="1" smtClean="0">
                <a:solidFill>
                  <a:srgbClr val="000000"/>
                </a:solidFill>
                <a:highlight>
                  <a:srgbClr val="FFFFFF"/>
                </a:highlight>
                <a:latin typeface="Consolas" panose="020B0609020204030204" pitchFamily="49" charset="0"/>
              </a:rPr>
              <a:t>arrayOfObjects</a:t>
            </a:r>
            <a:r>
              <a:rPr lang="en-AU" sz="2000" dirty="0" smtClean="0">
                <a:solidFill>
                  <a:srgbClr val="000000"/>
                </a:solidFill>
                <a:highlight>
                  <a:srgbClr val="FFFFFF"/>
                </a:highlight>
                <a:latin typeface="Consolas" panose="020B0609020204030204" pitchFamily="49" charset="0"/>
              </a:rPr>
              <a:t> </a:t>
            </a:r>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r>
              <a:rPr lang="en-AU" sz="2000" dirty="0" smtClean="0">
                <a:solidFill>
                  <a:srgbClr val="002060"/>
                </a:solidFill>
                <a:highlight>
                  <a:srgbClr val="FFFFFF"/>
                </a:highlight>
                <a:latin typeface="Consolas" panose="020B0609020204030204" pitchFamily="49" charset="0"/>
              </a:rPr>
              <a:t>name</a:t>
            </a:r>
            <a:r>
              <a:rPr lang="en-AU" sz="2000" dirty="0" smtClean="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"apple"</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err="1" smtClean="0">
                <a:solidFill>
                  <a:srgbClr val="002060"/>
                </a:solidFill>
                <a:highlight>
                  <a:srgbClr val="FFFFFF"/>
                </a:highlight>
                <a:latin typeface="Consolas" panose="020B0609020204030204" pitchFamily="49" charset="0"/>
              </a:rPr>
              <a:t>inStock</a:t>
            </a:r>
            <a:r>
              <a:rPr lang="en-AU" sz="2000" dirty="0" smtClean="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true</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smtClean="0">
                <a:solidFill>
                  <a:srgbClr val="002060"/>
                </a:solidFill>
                <a:highlight>
                  <a:srgbClr val="FFFFFF"/>
                </a:highlight>
                <a:latin typeface="Consolas" panose="020B0609020204030204" pitchFamily="49" charset="0"/>
              </a:rPr>
              <a:t>price</a:t>
            </a:r>
            <a:r>
              <a:rPr lang="en-AU" sz="2000" dirty="0" smtClean="0">
                <a:solidFill>
                  <a:srgbClr val="000000"/>
                </a:solidFill>
                <a:highlight>
                  <a:srgbClr val="FFFFFF"/>
                </a:highlight>
                <a:latin typeface="Consolas" panose="020B0609020204030204" pitchFamily="49" charset="0"/>
              </a:rPr>
              <a:t>: </a:t>
            </a:r>
            <a:r>
              <a:rPr lang="en-AU" sz="2000" dirty="0">
                <a:solidFill>
                  <a:srgbClr val="000000"/>
                </a:solidFill>
                <a:highlight>
                  <a:srgbClr val="FFFFFF"/>
                </a:highlight>
                <a:latin typeface="Consolas" panose="020B0609020204030204" pitchFamily="49" charset="0"/>
              </a:rPr>
              <a:t>40</a:t>
            </a:r>
          </a:p>
          <a:p>
            <a:r>
              <a:rPr lang="en-AU" sz="2000" dirty="0">
                <a:solidFill>
                  <a:srgbClr val="000000"/>
                </a:solidFill>
                <a:highlight>
                  <a:srgbClr val="FFFFFF"/>
                </a:highlight>
                <a:latin typeface="Consolas" panose="020B0609020204030204" pitchFamily="49" charset="0"/>
              </a:rPr>
              <a:t>            }</a:t>
            </a:r>
            <a:r>
              <a:rPr lang="en-AU" sz="2000" b="1"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r>
              <a:rPr lang="en-AU" sz="2000" dirty="0" smtClean="0">
                <a:solidFill>
                  <a:srgbClr val="002060"/>
                </a:solidFill>
                <a:highlight>
                  <a:srgbClr val="FFFFFF"/>
                </a:highlight>
                <a:latin typeface="Consolas" panose="020B0609020204030204" pitchFamily="49" charset="0"/>
              </a:rPr>
              <a:t>name</a:t>
            </a:r>
            <a:r>
              <a:rPr lang="en-AU" sz="2000" dirty="0" smtClean="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"pear"</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err="1" smtClean="0">
                <a:solidFill>
                  <a:srgbClr val="002060"/>
                </a:solidFill>
                <a:highlight>
                  <a:srgbClr val="FFFFFF"/>
                </a:highlight>
                <a:latin typeface="Consolas" panose="020B0609020204030204" pitchFamily="49" charset="0"/>
              </a:rPr>
              <a:t>inStock</a:t>
            </a:r>
            <a:r>
              <a:rPr lang="en-AU" sz="2000" dirty="0" smtClean="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false</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smtClean="0">
                <a:solidFill>
                  <a:srgbClr val="002060"/>
                </a:solidFill>
                <a:highlight>
                  <a:srgbClr val="FFFFFF"/>
                </a:highlight>
                <a:latin typeface="Consolas" panose="020B0609020204030204" pitchFamily="49" charset="0"/>
              </a:rPr>
              <a:t>price</a:t>
            </a:r>
            <a:r>
              <a:rPr lang="en-AU" sz="2000" dirty="0" smtClean="0">
                <a:solidFill>
                  <a:srgbClr val="000000"/>
                </a:solidFill>
                <a:highlight>
                  <a:srgbClr val="FFFFFF"/>
                </a:highlight>
                <a:latin typeface="Consolas" panose="020B0609020204030204" pitchFamily="49" charset="0"/>
              </a:rPr>
              <a:t>: 20</a:t>
            </a:r>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b="1" dirty="0">
                <a:solidFill>
                  <a:srgbClr val="000000"/>
                </a:solidFill>
                <a:highlight>
                  <a:srgbClr val="FFFFFF"/>
                </a:highlight>
                <a:latin typeface="Consolas" panose="020B0609020204030204" pitchFamily="49" charset="0"/>
              </a:rPr>
              <a:t>,</a:t>
            </a:r>
          </a:p>
          <a:p>
            <a:r>
              <a:rPr lang="en-AU" sz="2000" dirty="0" smtClean="0">
                <a:solidFill>
                  <a:srgbClr val="000000"/>
                </a:solidFill>
                <a:highlight>
                  <a:srgbClr val="FFFFFF"/>
                </a:highlight>
                <a:latin typeface="Consolas" panose="020B0609020204030204" pitchFamily="49" charset="0"/>
              </a:rPr>
              <a:t>		. . .</a:t>
            </a:r>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smtClean="0">
                <a:solidFill>
                  <a:srgbClr val="000000"/>
                </a:solidFill>
                <a:highlight>
                  <a:srgbClr val="FFFFFF"/>
                </a:highlight>
                <a:latin typeface="Consolas" panose="020B0609020204030204" pitchFamily="49" charset="0"/>
              </a:rPr>
              <a:t>];</a:t>
            </a:r>
            <a:endParaRPr lang="en-AU" sz="2000" dirty="0"/>
          </a:p>
        </p:txBody>
      </p:sp>
      <p:sp>
        <p:nvSpPr>
          <p:cNvPr id="6" name="TextBox 5"/>
          <p:cNvSpPr txBox="1"/>
          <p:nvPr/>
        </p:nvSpPr>
        <p:spPr>
          <a:xfrm>
            <a:off x="7325056" y="2725601"/>
            <a:ext cx="53546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AU" sz="2000" dirty="0" smtClean="0"/>
              <a:t>key</a:t>
            </a:r>
            <a:endParaRPr lang="en-AU" sz="2000" dirty="0"/>
          </a:p>
        </p:txBody>
      </p:sp>
      <p:cxnSp>
        <p:nvCxnSpPr>
          <p:cNvPr id="7" name="Straight Arrow Connector 6"/>
          <p:cNvCxnSpPr>
            <a:stCxn id="6" idx="3"/>
          </p:cNvCxnSpPr>
          <p:nvPr/>
        </p:nvCxnSpPr>
        <p:spPr>
          <a:xfrm flipV="1">
            <a:off x="7860524" y="2745760"/>
            <a:ext cx="950432" cy="17989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572346" y="2068309"/>
            <a:ext cx="914395"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AU" sz="2000" dirty="0" smtClean="0"/>
              <a:t>Value</a:t>
            </a:r>
            <a:endParaRPr lang="en-AU" sz="2000" dirty="0"/>
          </a:p>
        </p:txBody>
      </p:sp>
      <p:cxnSp>
        <p:nvCxnSpPr>
          <p:cNvPr id="9" name="Straight Arrow Connector 8"/>
          <p:cNvCxnSpPr>
            <a:stCxn id="8" idx="1"/>
          </p:cNvCxnSpPr>
          <p:nvPr/>
        </p:nvCxnSpPr>
        <p:spPr>
          <a:xfrm flipH="1">
            <a:off x="10413242" y="2268364"/>
            <a:ext cx="159104" cy="31106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477925" y="1574330"/>
            <a:ext cx="1720920" cy="369332"/>
          </a:xfrm>
          <a:prstGeom prst="rect">
            <a:avLst/>
          </a:prstGeom>
          <a:solidFill>
            <a:srgbClr val="FFDDDD"/>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AU" dirty="0" smtClean="0"/>
              <a:t>Array Of Objects</a:t>
            </a:r>
            <a:endParaRPr lang="en-AU" dirty="0"/>
          </a:p>
        </p:txBody>
      </p:sp>
      <p:sp>
        <p:nvSpPr>
          <p:cNvPr id="11" name="TextBox 10"/>
          <p:cNvSpPr txBox="1"/>
          <p:nvPr/>
        </p:nvSpPr>
        <p:spPr>
          <a:xfrm>
            <a:off x="6872202" y="3832473"/>
            <a:ext cx="1143583"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AU" sz="2000" dirty="0" smtClean="0"/>
              <a:t>Next </a:t>
            </a:r>
            <a:r>
              <a:rPr lang="en-AU" sz="2000" dirty="0" err="1" smtClean="0"/>
              <a:t>Obj</a:t>
            </a:r>
            <a:endParaRPr lang="en-AU" sz="2000" dirty="0"/>
          </a:p>
        </p:txBody>
      </p:sp>
      <p:cxnSp>
        <p:nvCxnSpPr>
          <p:cNvPr id="12" name="Straight Arrow Connector 11"/>
          <p:cNvCxnSpPr>
            <a:stCxn id="11" idx="3"/>
          </p:cNvCxnSpPr>
          <p:nvPr/>
        </p:nvCxnSpPr>
        <p:spPr>
          <a:xfrm flipV="1">
            <a:off x="8015785" y="3832473"/>
            <a:ext cx="527714" cy="20005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6332561" y="2468419"/>
            <a:ext cx="314394" cy="102540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Left Brace 13"/>
          <p:cNvSpPr/>
          <p:nvPr/>
        </p:nvSpPr>
        <p:spPr>
          <a:xfrm>
            <a:off x="6364827" y="4028546"/>
            <a:ext cx="314394" cy="102540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5" name="TextBox 14"/>
          <p:cNvSpPr txBox="1"/>
          <p:nvPr/>
        </p:nvSpPr>
        <p:spPr>
          <a:xfrm>
            <a:off x="5104911" y="4341195"/>
            <a:ext cx="1143583" cy="400110"/>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AU" sz="2000" dirty="0" smtClean="0"/>
              <a:t>Object 2</a:t>
            </a:r>
            <a:endParaRPr lang="en-AU" sz="2000" dirty="0"/>
          </a:p>
        </p:txBody>
      </p:sp>
      <p:sp>
        <p:nvSpPr>
          <p:cNvPr id="16" name="TextBox 15"/>
          <p:cNvSpPr txBox="1"/>
          <p:nvPr/>
        </p:nvSpPr>
        <p:spPr>
          <a:xfrm>
            <a:off x="5107969" y="2780193"/>
            <a:ext cx="1143583" cy="400110"/>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AU" sz="2000" dirty="0" smtClean="0"/>
              <a:t>Object 1</a:t>
            </a:r>
            <a:endParaRPr lang="en-AU" sz="2000" dirty="0"/>
          </a:p>
        </p:txBody>
      </p:sp>
      <p:sp>
        <p:nvSpPr>
          <p:cNvPr id="4" name="TextBox 3"/>
          <p:cNvSpPr txBox="1"/>
          <p:nvPr/>
        </p:nvSpPr>
        <p:spPr>
          <a:xfrm>
            <a:off x="482139" y="3180303"/>
            <a:ext cx="2916669" cy="646331"/>
          </a:xfrm>
          <a:prstGeom prst="rect">
            <a:avLst/>
          </a:prstGeom>
          <a:noFill/>
        </p:spPr>
        <p:txBody>
          <a:bodyPr wrap="square" rtlCol="0">
            <a:spAutoFit/>
          </a:bodyPr>
          <a:lstStyle/>
          <a:p>
            <a:r>
              <a:rPr lang="en-SG" dirty="0" err="1" smtClean="0"/>
              <a:t>Var</a:t>
            </a:r>
            <a:r>
              <a:rPr lang="en-SG" dirty="0" smtClean="0"/>
              <a:t> </a:t>
            </a:r>
            <a:r>
              <a:rPr lang="en-SG" dirty="0" err="1" smtClean="0"/>
              <a:t>whatisIt</a:t>
            </a:r>
            <a:r>
              <a:rPr lang="en-SG" dirty="0" smtClean="0"/>
              <a:t> = </a:t>
            </a:r>
            <a:r>
              <a:rPr lang="en-SG" dirty="0" err="1" smtClean="0"/>
              <a:t>arrayOfObjects</a:t>
            </a:r>
            <a:r>
              <a:rPr lang="en-SG" dirty="0" smtClean="0"/>
              <a:t>[1].name;</a:t>
            </a:r>
            <a:endParaRPr lang="en-SG" dirty="0"/>
          </a:p>
        </p:txBody>
      </p:sp>
    </p:spTree>
    <p:extLst>
      <p:ext uri="{BB962C8B-B14F-4D97-AF65-F5344CB8AC3E}">
        <p14:creationId xmlns:p14="http://schemas.microsoft.com/office/powerpoint/2010/main" val="4224405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JSON</a:t>
            </a:r>
            <a:endParaRPr lang="en-AU" dirty="0"/>
          </a:p>
        </p:txBody>
      </p:sp>
      <p:sp>
        <p:nvSpPr>
          <p:cNvPr id="6" name="Text Placeholder 5"/>
          <p:cNvSpPr>
            <a:spLocks noGrp="1"/>
          </p:cNvSpPr>
          <p:nvPr>
            <p:ph type="body" idx="1"/>
          </p:nvPr>
        </p:nvSpPr>
        <p:spPr/>
        <p:txBody>
          <a:bodyPr/>
          <a:lstStyle/>
          <a:p>
            <a:r>
              <a:rPr lang="en-AU" dirty="0" smtClean="0"/>
              <a:t>JavaScript Object Notation</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25</a:t>
            </a:fld>
            <a:endParaRPr lang="en-AU"/>
          </a:p>
        </p:txBody>
      </p:sp>
    </p:spTree>
    <p:extLst>
      <p:ext uri="{BB962C8B-B14F-4D97-AF65-F5344CB8AC3E}">
        <p14:creationId xmlns:p14="http://schemas.microsoft.com/office/powerpoint/2010/main" val="2188284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JSON</a:t>
            </a:r>
            <a:endParaRPr lang="en-AU" dirty="0"/>
          </a:p>
        </p:txBody>
      </p:sp>
      <p:sp>
        <p:nvSpPr>
          <p:cNvPr id="3" name="Content Placeholder 2"/>
          <p:cNvSpPr>
            <a:spLocks noGrp="1"/>
          </p:cNvSpPr>
          <p:nvPr>
            <p:ph idx="1"/>
          </p:nvPr>
        </p:nvSpPr>
        <p:spPr/>
        <p:txBody>
          <a:bodyPr>
            <a:normAutofit/>
          </a:bodyPr>
          <a:lstStyle/>
          <a:p>
            <a:r>
              <a:rPr lang="en-AU" dirty="0" smtClean="0"/>
              <a:t>JSON is </a:t>
            </a:r>
            <a:r>
              <a:rPr lang="en-AU" dirty="0"/>
              <a:t>a lightweight object </a:t>
            </a:r>
            <a:r>
              <a:rPr lang="en-AU" dirty="0" smtClean="0"/>
              <a:t>data format used to </a:t>
            </a:r>
            <a:r>
              <a:rPr lang="en-AU" dirty="0"/>
              <a:t>transfer data between different computers (usually client browser to server</a:t>
            </a:r>
            <a:r>
              <a:rPr lang="en-AU" dirty="0" smtClean="0"/>
              <a:t>)</a:t>
            </a:r>
            <a:endParaRPr lang="en-AU" dirty="0"/>
          </a:p>
          <a:p>
            <a:pPr lvl="1"/>
            <a:r>
              <a:rPr lang="en-AU" dirty="0" smtClean="0"/>
              <a:t>Language </a:t>
            </a:r>
            <a:r>
              <a:rPr lang="en-AU" dirty="0"/>
              <a:t>independent</a:t>
            </a:r>
          </a:p>
          <a:p>
            <a:pPr lvl="1"/>
            <a:r>
              <a:rPr lang="en-AU" dirty="0"/>
              <a:t>Uses the same syntax as </a:t>
            </a:r>
            <a:r>
              <a:rPr lang="en-AU" dirty="0" smtClean="0"/>
              <a:t>JavaScript objects</a:t>
            </a:r>
            <a:endParaRPr lang="en-AU" dirty="0"/>
          </a:p>
          <a:p>
            <a:endParaRPr lang="en-AU" dirty="0" smtClean="0"/>
          </a:p>
          <a:p>
            <a:pPr lvl="1"/>
            <a:r>
              <a:rPr lang="en-AU" dirty="0" smtClean="0"/>
              <a:t>Is a lot more efficient than XML</a:t>
            </a:r>
          </a:p>
          <a:p>
            <a:pPr lvl="2"/>
            <a:r>
              <a:rPr lang="en-AU" sz="2400" dirty="0" smtClean="0"/>
              <a:t>XML </a:t>
            </a:r>
            <a:r>
              <a:rPr lang="en-AU" sz="2400" dirty="0"/>
              <a:t>has a lot of bloat in the open/closing tags and can create a much larger file size compared to an equivalent JASON file</a:t>
            </a:r>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26</a:t>
            </a:fld>
            <a:endParaRPr lang="en-AU"/>
          </a:p>
        </p:txBody>
      </p:sp>
    </p:spTree>
    <p:extLst>
      <p:ext uri="{BB962C8B-B14F-4D97-AF65-F5344CB8AC3E}">
        <p14:creationId xmlns:p14="http://schemas.microsoft.com/office/powerpoint/2010/main" val="3509703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JSON</a:t>
            </a:r>
            <a:endParaRPr lang="en-AU" dirty="0"/>
          </a:p>
        </p:txBody>
      </p:sp>
      <p:sp>
        <p:nvSpPr>
          <p:cNvPr id="3" name="Content Placeholder 2"/>
          <p:cNvSpPr>
            <a:spLocks noGrp="1"/>
          </p:cNvSpPr>
          <p:nvPr>
            <p:ph idx="1"/>
          </p:nvPr>
        </p:nvSpPr>
        <p:spPr/>
        <p:txBody>
          <a:bodyPr>
            <a:normAutofit lnSpcReduction="10000"/>
          </a:bodyPr>
          <a:lstStyle/>
          <a:p>
            <a:r>
              <a:rPr lang="en-AU" dirty="0"/>
              <a:t>JSON is simply an alternative format to XML for marking up data.  </a:t>
            </a:r>
          </a:p>
          <a:p>
            <a:pPr lvl="1"/>
            <a:r>
              <a:rPr lang="en-AU" dirty="0"/>
              <a:t>Unlike XML it does not have start and end nodes, only the equivalent of start </a:t>
            </a:r>
            <a:r>
              <a:rPr lang="en-AU" dirty="0" smtClean="0"/>
              <a:t>tags {}</a:t>
            </a:r>
          </a:p>
          <a:p>
            <a:pPr lvl="1"/>
            <a:r>
              <a:rPr lang="en-AU" dirty="0" smtClean="0"/>
              <a:t>It has no metadata</a:t>
            </a:r>
            <a:endParaRPr lang="en-AU" dirty="0"/>
          </a:p>
          <a:p>
            <a:pPr lvl="1"/>
            <a:r>
              <a:rPr lang="en-AU" dirty="0"/>
              <a:t>Thus each piece of data is already smaller since no end tag is required before the next piece of data (a comma is used instead</a:t>
            </a:r>
            <a:r>
              <a:rPr lang="en-AU" dirty="0" smtClean="0"/>
              <a:t>).</a:t>
            </a:r>
          </a:p>
          <a:p>
            <a:pPr lvl="1"/>
            <a:endParaRPr lang="en-AU" dirty="0"/>
          </a:p>
          <a:p>
            <a:r>
              <a:rPr lang="en-AU" dirty="0" smtClean="0"/>
              <a:t>JSON consists of </a:t>
            </a:r>
            <a:r>
              <a:rPr lang="en-AU" b="1" dirty="0" smtClean="0"/>
              <a:t>key value pairs</a:t>
            </a:r>
            <a:endParaRPr lang="en-AU" dirty="0" smtClean="0"/>
          </a:p>
          <a:p>
            <a:pPr lvl="1"/>
            <a:r>
              <a:rPr lang="en-AU" dirty="0" smtClean="0"/>
              <a:t>Unlike JavaScript objects, they </a:t>
            </a:r>
            <a:r>
              <a:rPr lang="en-AU" b="1" dirty="0" smtClean="0"/>
              <a:t>keys are text</a:t>
            </a:r>
            <a:endParaRPr lang="en-AU" dirty="0" smtClean="0"/>
          </a:p>
          <a:p>
            <a:pPr lvl="1"/>
            <a:r>
              <a:rPr lang="en-AU" dirty="0" smtClean="0"/>
              <a:t>Values may be any data type including string, array or even object</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27</a:t>
            </a:fld>
            <a:endParaRPr lang="en-AU"/>
          </a:p>
        </p:txBody>
      </p:sp>
    </p:spTree>
    <p:extLst>
      <p:ext uri="{BB962C8B-B14F-4D97-AF65-F5344CB8AC3E}">
        <p14:creationId xmlns:p14="http://schemas.microsoft.com/office/powerpoint/2010/main" val="3796815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JSON</a:t>
            </a:r>
            <a:endParaRPr lang="en-AU" dirty="0"/>
          </a:p>
        </p:txBody>
      </p:sp>
      <p:sp>
        <p:nvSpPr>
          <p:cNvPr id="3" name="Content Placeholder 2"/>
          <p:cNvSpPr>
            <a:spLocks noGrp="1"/>
          </p:cNvSpPr>
          <p:nvPr>
            <p:ph idx="1"/>
          </p:nvPr>
        </p:nvSpPr>
        <p:spPr/>
        <p:txBody>
          <a:bodyPr/>
          <a:lstStyle/>
          <a:p>
            <a:r>
              <a:rPr lang="en-AU" dirty="0" smtClean="0"/>
              <a:t>JSON is a light wait way of communicating data</a:t>
            </a:r>
          </a:p>
          <a:p>
            <a:pPr lvl="2"/>
            <a:r>
              <a:rPr lang="en-US" altLang="en-US" sz="2400" dirty="0"/>
              <a:t>XML has big tags explaining what each </a:t>
            </a:r>
            <a:r>
              <a:rPr lang="en-US" altLang="en-US" sz="2400" dirty="0" smtClean="0"/>
              <a:t>data value is</a:t>
            </a:r>
            <a:endParaRPr lang="en-US" altLang="en-US" sz="2400" dirty="0"/>
          </a:p>
          <a:p>
            <a:pPr lvl="2"/>
            <a:r>
              <a:rPr lang="en-US" altLang="en-US" sz="2400" dirty="0"/>
              <a:t>JSON removes this extra context and replaces with a simple markup </a:t>
            </a:r>
            <a:r>
              <a:rPr lang="en-US" altLang="en-US" sz="2400" dirty="0" smtClean="0"/>
              <a:t>language</a:t>
            </a:r>
          </a:p>
          <a:p>
            <a:pPr lvl="3"/>
            <a:r>
              <a:rPr lang="en-US" altLang="en-US" sz="2000" dirty="0" smtClean="0"/>
              <a:t>This alone makes JSON files ~30% smaller than equivalent XML</a:t>
            </a:r>
          </a:p>
          <a:p>
            <a:pPr lvl="3"/>
            <a:r>
              <a:rPr lang="en-US" altLang="en-US" sz="2000" dirty="0" smtClean="0"/>
              <a:t>The only catch is the software needs to know exactly what to expect</a:t>
            </a:r>
            <a:endParaRPr lang="en-US" altLang="en-US" sz="2000" dirty="0"/>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28</a:t>
            </a:fld>
            <a:endParaRPr lang="en-AU"/>
          </a:p>
        </p:txBody>
      </p:sp>
      <p:sp>
        <p:nvSpPr>
          <p:cNvPr id="5" name="TextBox 4"/>
          <p:cNvSpPr txBox="1"/>
          <p:nvPr/>
        </p:nvSpPr>
        <p:spPr>
          <a:xfrm>
            <a:off x="342900" y="3629799"/>
            <a:ext cx="58833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solidFill>
                  <a:srgbClr val="0000FF"/>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xml</a:t>
            </a:r>
            <a:r>
              <a:rPr lang="en-AU" dirty="0">
                <a:solidFill>
                  <a:srgbClr val="0000FF"/>
                </a:solidFill>
                <a:highlight>
                  <a:srgbClr val="FFFFFF"/>
                </a:highlight>
                <a:latin typeface="Consolas" panose="020B0609020204030204" pitchFamily="49" charset="0"/>
              </a:rPr>
              <a:t> </a:t>
            </a:r>
            <a:r>
              <a:rPr lang="en-AU" dirty="0">
                <a:solidFill>
                  <a:srgbClr val="FF0000"/>
                </a:solidFill>
                <a:highlight>
                  <a:srgbClr val="FFFFFF"/>
                </a:highlight>
                <a:latin typeface="Consolas" panose="020B0609020204030204" pitchFamily="49" charset="0"/>
              </a:rPr>
              <a:t>version</a:t>
            </a:r>
            <a:r>
              <a:rPr lang="en-AU" dirty="0">
                <a:solidFill>
                  <a:srgbClr val="0000FF"/>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r>
              <a:rPr lang="en-AU" dirty="0">
                <a:solidFill>
                  <a:srgbClr val="0000FF"/>
                </a:solidFill>
                <a:highlight>
                  <a:srgbClr val="FFFFFF"/>
                </a:highlight>
                <a:latin typeface="Consolas" panose="020B0609020204030204" pitchFamily="49" charset="0"/>
              </a:rPr>
              <a:t>1.0</a:t>
            </a:r>
            <a:r>
              <a:rPr lang="en-AU" dirty="0">
                <a:solidFill>
                  <a:srgbClr val="000000"/>
                </a:solidFill>
                <a:highlight>
                  <a:srgbClr val="FFFFFF"/>
                </a:highlight>
                <a:latin typeface="Consolas" panose="020B0609020204030204" pitchFamily="49" charset="0"/>
              </a:rPr>
              <a:t>"</a:t>
            </a:r>
            <a:r>
              <a:rPr lang="en-AU" dirty="0">
                <a:solidFill>
                  <a:srgbClr val="0000FF"/>
                </a:solidFill>
                <a:highlight>
                  <a:srgbClr val="FFFFFF"/>
                </a:highlight>
                <a:latin typeface="Consolas" panose="020B0609020204030204" pitchFamily="49" charset="0"/>
              </a:rPr>
              <a:t> </a:t>
            </a:r>
            <a:r>
              <a:rPr lang="en-AU" dirty="0">
                <a:solidFill>
                  <a:srgbClr val="FF0000"/>
                </a:solidFill>
                <a:highlight>
                  <a:srgbClr val="FFFFFF"/>
                </a:highlight>
                <a:latin typeface="Consolas" panose="020B0609020204030204" pitchFamily="49" charset="0"/>
              </a:rPr>
              <a:t>encoding</a:t>
            </a:r>
            <a:r>
              <a:rPr lang="en-AU" dirty="0">
                <a:solidFill>
                  <a:srgbClr val="0000FF"/>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r>
              <a:rPr lang="en-AU" dirty="0">
                <a:solidFill>
                  <a:srgbClr val="0000FF"/>
                </a:solidFill>
                <a:highlight>
                  <a:srgbClr val="FFFFFF"/>
                </a:highlight>
                <a:latin typeface="Consolas" panose="020B0609020204030204" pitchFamily="49" charset="0"/>
              </a:rPr>
              <a:t>utf-8</a:t>
            </a:r>
            <a:r>
              <a:rPr lang="en-AU" dirty="0">
                <a:solidFill>
                  <a:srgbClr val="000000"/>
                </a:solidFill>
                <a:highlight>
                  <a:srgbClr val="FFFFFF"/>
                </a:highlight>
                <a:latin typeface="Consolas" panose="020B0609020204030204" pitchFamily="49" charset="0"/>
              </a:rPr>
              <a:t>"</a:t>
            </a:r>
            <a:r>
              <a:rPr lang="en-AU" dirty="0">
                <a:solidFill>
                  <a:srgbClr val="0000FF"/>
                </a:solidFill>
                <a:highlight>
                  <a:srgbClr val="FFFFFF"/>
                </a:highlight>
                <a:latin typeface="Consolas" panose="020B0609020204030204" pitchFamily="49" charset="0"/>
              </a:rPr>
              <a:t> ?&gt;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kitten</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  &lt;</a:t>
            </a:r>
            <a:r>
              <a:rPr lang="en-AU" dirty="0">
                <a:solidFill>
                  <a:srgbClr val="A31515"/>
                </a:solidFill>
                <a:highlight>
                  <a:srgbClr val="FFFFFF"/>
                </a:highlight>
                <a:latin typeface="Consolas" panose="020B0609020204030204" pitchFamily="49" charset="0"/>
              </a:rPr>
              <a:t>name</a:t>
            </a:r>
            <a:r>
              <a:rPr lang="en-AU" dirty="0">
                <a:solidFill>
                  <a:srgbClr val="0000FF"/>
                </a:solidFill>
                <a:highlight>
                  <a:srgbClr val="FFFFFF"/>
                </a:highlight>
                <a:latin typeface="Consolas" panose="020B0609020204030204" pitchFamily="49" charset="0"/>
              </a:rPr>
              <a:t>&gt;</a:t>
            </a:r>
            <a:r>
              <a:rPr lang="en-AU" dirty="0" err="1">
                <a:solidFill>
                  <a:srgbClr val="000000"/>
                </a:solidFill>
                <a:highlight>
                  <a:srgbClr val="FFFFFF"/>
                </a:highlight>
                <a:latin typeface="Consolas" panose="020B0609020204030204" pitchFamily="49" charset="0"/>
              </a:rPr>
              <a:t>spartacus</a:t>
            </a:r>
            <a:r>
              <a:rPr lang="en-AU" dirty="0">
                <a:solidFill>
                  <a:srgbClr val="0000FF"/>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name</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  &lt;</a:t>
            </a:r>
            <a:r>
              <a:rPr lang="en-AU" dirty="0">
                <a:solidFill>
                  <a:srgbClr val="A31515"/>
                </a:solidFill>
                <a:highlight>
                  <a:srgbClr val="FFFFFF"/>
                </a:highlight>
                <a:latin typeface="Consolas" panose="020B0609020204030204" pitchFamily="49" charset="0"/>
              </a:rPr>
              <a:t>dob</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1/1/2016</a:t>
            </a:r>
            <a:r>
              <a:rPr lang="en-AU" dirty="0">
                <a:solidFill>
                  <a:srgbClr val="0000FF"/>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dob</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  &lt;</a:t>
            </a:r>
            <a:r>
              <a:rPr lang="en-AU" dirty="0">
                <a:solidFill>
                  <a:srgbClr val="A31515"/>
                </a:solidFill>
                <a:highlight>
                  <a:srgbClr val="FFFFFF"/>
                </a:highlight>
                <a:latin typeface="Consolas" panose="020B0609020204030204" pitchFamily="49" charset="0"/>
              </a:rPr>
              <a:t>colour</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Blood </a:t>
            </a:r>
            <a:r>
              <a:rPr lang="en-AU" dirty="0" smtClean="0">
                <a:solidFill>
                  <a:srgbClr val="000000"/>
                </a:solidFill>
                <a:highlight>
                  <a:srgbClr val="FFFFFF"/>
                </a:highlight>
                <a:latin typeface="Consolas" panose="020B0609020204030204" pitchFamily="49" charset="0"/>
              </a:rPr>
              <a:t>of children</a:t>
            </a:r>
            <a:r>
              <a:rPr lang="en-AU" dirty="0" smtClean="0">
                <a:solidFill>
                  <a:srgbClr val="0000FF"/>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colour</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  &lt;</a:t>
            </a:r>
            <a:r>
              <a:rPr lang="en-AU" dirty="0" smtClean="0">
                <a:solidFill>
                  <a:srgbClr val="A31515"/>
                </a:solidFill>
                <a:highlight>
                  <a:srgbClr val="FFFFFF"/>
                </a:highlight>
                <a:latin typeface="Consolas" panose="020B0609020204030204" pitchFamily="49" charset="0"/>
              </a:rPr>
              <a:t>temperament</a:t>
            </a:r>
            <a:r>
              <a:rPr lang="en-AU" dirty="0" smtClean="0">
                <a:solidFill>
                  <a:srgbClr val="0000FF"/>
                </a:solidFill>
                <a:highlight>
                  <a:srgbClr val="FFFFFF"/>
                </a:highlight>
                <a:latin typeface="Consolas" panose="020B0609020204030204" pitchFamily="49" charset="0"/>
              </a:rPr>
              <a:t>&gt;</a:t>
            </a:r>
            <a:r>
              <a:rPr lang="en-AU" dirty="0" smtClean="0">
                <a:solidFill>
                  <a:srgbClr val="000000"/>
                </a:solidFill>
                <a:highlight>
                  <a:srgbClr val="FFFFFF"/>
                </a:highlight>
                <a:latin typeface="Consolas" panose="020B0609020204030204" pitchFamily="49" charset="0"/>
              </a:rPr>
              <a:t>Playful, violent</a:t>
            </a:r>
            <a:r>
              <a:rPr lang="en-AU" dirty="0" smtClean="0">
                <a:solidFill>
                  <a:srgbClr val="0000FF"/>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temperament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  &lt;</a:t>
            </a:r>
            <a:r>
              <a:rPr lang="en-AU" dirty="0">
                <a:solidFill>
                  <a:srgbClr val="A31515"/>
                </a:solidFill>
                <a:highlight>
                  <a:srgbClr val="FFFFFF"/>
                </a:highlight>
                <a:latin typeface="Consolas" panose="020B0609020204030204" pitchFamily="49" charset="0"/>
              </a:rPr>
              <a:t>notes</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Not suitable for children</a:t>
            </a:r>
            <a:r>
              <a:rPr lang="en-AU" dirty="0">
                <a:solidFill>
                  <a:srgbClr val="0000FF"/>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notes</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&lt;/</a:t>
            </a:r>
            <a:r>
              <a:rPr lang="en-AU" dirty="0">
                <a:solidFill>
                  <a:srgbClr val="A31515"/>
                </a:solidFill>
                <a:highlight>
                  <a:srgbClr val="FFFFFF"/>
                </a:highlight>
                <a:latin typeface="Consolas" panose="020B0609020204030204" pitchFamily="49" charset="0"/>
              </a:rPr>
              <a:t>kitten</a:t>
            </a:r>
            <a:r>
              <a:rPr lang="en-AU" dirty="0">
                <a:solidFill>
                  <a:srgbClr val="0000FF"/>
                </a:solidFill>
                <a:highlight>
                  <a:srgbClr val="FFFFFF"/>
                </a:highlight>
                <a:latin typeface="Consolas" panose="020B0609020204030204" pitchFamily="49" charset="0"/>
              </a:rPr>
              <a:t>&gt;</a:t>
            </a:r>
            <a:endParaRPr lang="en-AU" dirty="0"/>
          </a:p>
        </p:txBody>
      </p:sp>
      <p:sp>
        <p:nvSpPr>
          <p:cNvPr id="6" name="TextBox 5"/>
          <p:cNvSpPr txBox="1"/>
          <p:nvPr/>
        </p:nvSpPr>
        <p:spPr>
          <a:xfrm>
            <a:off x="6389428" y="3586222"/>
            <a:ext cx="5123518" cy="258532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solidFill>
                  <a:srgbClr val="000000"/>
                </a:solidFill>
                <a:highlight>
                  <a:srgbClr val="FFFFFF"/>
                </a:highlight>
                <a:latin typeface="Consolas" panose="020B0609020204030204" pitchFamily="49" charset="0"/>
              </a:rPr>
              <a:t>{</a:t>
            </a:r>
          </a:p>
          <a:p>
            <a:r>
              <a:rPr lang="en-AU" dirty="0">
                <a:solidFill>
                  <a:srgbClr val="000000"/>
                </a:solidFill>
                <a:highlight>
                  <a:srgbClr val="FFFFFF"/>
                </a:highlight>
                <a:latin typeface="Consolas" panose="020B0609020204030204" pitchFamily="49" charset="0"/>
              </a:rPr>
              <a:t> </a:t>
            </a:r>
            <a:r>
              <a:rPr lang="en-AU" dirty="0">
                <a:solidFill>
                  <a:srgbClr val="2E75B6"/>
                </a:solidFill>
                <a:highlight>
                  <a:srgbClr val="FFFFFF"/>
                </a:highlight>
                <a:latin typeface="Consolas" panose="020B0609020204030204" pitchFamily="49" charset="0"/>
              </a:rPr>
              <a:t>"kitten</a:t>
            </a:r>
            <a:r>
              <a:rPr lang="en-AU" dirty="0" smtClean="0">
                <a:solidFill>
                  <a:srgbClr val="2E75B6"/>
                </a:solidFill>
                <a:highlight>
                  <a:srgbClr val="FFFFFF"/>
                </a:highlight>
                <a:latin typeface="Consolas" panose="020B0609020204030204" pitchFamily="49" charset="0"/>
              </a:rPr>
              <a:t>"</a:t>
            </a:r>
            <a:r>
              <a:rPr lang="en-AU" dirty="0" smtClean="0">
                <a:solidFill>
                  <a:srgbClr val="000000"/>
                </a:solidFill>
                <a:highlight>
                  <a:srgbClr val="FFFFFF"/>
                </a:highlight>
                <a:latin typeface="Consolas" panose="020B0609020204030204" pitchFamily="49" charset="0"/>
              </a:rPr>
              <a:t>:  {</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2E75B6"/>
                </a:solidFill>
                <a:highlight>
                  <a:srgbClr val="FFFFFF"/>
                </a:highlight>
                <a:latin typeface="Consolas" panose="020B0609020204030204" pitchFamily="49" charset="0"/>
              </a:rPr>
              <a:t>"name"</a:t>
            </a:r>
            <a:r>
              <a:rPr lang="en-AU" dirty="0">
                <a:solidFill>
                  <a:srgbClr val="000000"/>
                </a:solidFill>
                <a:highlight>
                  <a:srgbClr val="FFFFFF"/>
                </a:highlight>
                <a:latin typeface="Consolas" panose="020B0609020204030204" pitchFamily="49" charset="0"/>
              </a:rPr>
              <a:t>: </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spartacus</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p>
          <a:p>
            <a:r>
              <a:rPr lang="en-AU" dirty="0">
                <a:solidFill>
                  <a:srgbClr val="000000"/>
                </a:solidFill>
                <a:highlight>
                  <a:srgbClr val="FFFFFF"/>
                </a:highlight>
                <a:latin typeface="Consolas" panose="020B0609020204030204" pitchFamily="49" charset="0"/>
              </a:rPr>
              <a:t>  </a:t>
            </a:r>
            <a:r>
              <a:rPr lang="en-AU" dirty="0">
                <a:solidFill>
                  <a:srgbClr val="2E75B6"/>
                </a:solidFill>
                <a:highlight>
                  <a:srgbClr val="FFFFFF"/>
                </a:highlight>
                <a:latin typeface="Consolas" panose="020B0609020204030204" pitchFamily="49" charset="0"/>
              </a:rPr>
              <a:t>"dob"</a:t>
            </a:r>
            <a:r>
              <a:rPr lang="en-AU" dirty="0">
                <a:solidFill>
                  <a:srgbClr val="000000"/>
                </a:solidFill>
                <a:highlight>
                  <a:srgbClr val="FFFFFF"/>
                </a:highlight>
                <a:latin typeface="Consolas" panose="020B0609020204030204" pitchFamily="49" charset="0"/>
              </a:rPr>
              <a:t>: </a:t>
            </a:r>
            <a:r>
              <a:rPr lang="en-AU" dirty="0">
                <a:solidFill>
                  <a:srgbClr val="A31515"/>
                </a:solidFill>
                <a:highlight>
                  <a:srgbClr val="FFFFFF"/>
                </a:highlight>
                <a:latin typeface="Consolas" panose="020B0609020204030204" pitchFamily="49" charset="0"/>
              </a:rPr>
              <a:t>"2016-01-01T00:00:00"</a:t>
            </a:r>
            <a:r>
              <a:rPr lang="en-AU" dirty="0">
                <a:solidFill>
                  <a:srgbClr val="000000"/>
                </a:solidFill>
                <a:highlight>
                  <a:srgbClr val="FFFFFF"/>
                </a:highlight>
                <a:latin typeface="Consolas" panose="020B0609020204030204" pitchFamily="49" charset="0"/>
              </a:rPr>
              <a:t>,</a:t>
            </a:r>
          </a:p>
          <a:p>
            <a:r>
              <a:rPr lang="en-AU" dirty="0">
                <a:solidFill>
                  <a:srgbClr val="000000"/>
                </a:solidFill>
                <a:highlight>
                  <a:srgbClr val="FFFFFF"/>
                </a:highlight>
                <a:latin typeface="Consolas" panose="020B0609020204030204" pitchFamily="49" charset="0"/>
              </a:rPr>
              <a:t>  </a:t>
            </a:r>
            <a:r>
              <a:rPr lang="en-AU" dirty="0">
                <a:solidFill>
                  <a:srgbClr val="2E75B6"/>
                </a:solidFill>
                <a:highlight>
                  <a:srgbClr val="FFFFFF"/>
                </a:highlight>
                <a:latin typeface="Consolas" panose="020B0609020204030204" pitchFamily="49" charset="0"/>
              </a:rPr>
              <a:t>"colour"</a:t>
            </a:r>
            <a:r>
              <a:rPr lang="en-AU" dirty="0">
                <a:solidFill>
                  <a:srgbClr val="000000"/>
                </a:solidFill>
                <a:highlight>
                  <a:srgbClr val="FFFFFF"/>
                </a:highlight>
                <a:latin typeface="Consolas" panose="020B0609020204030204" pitchFamily="49" charset="0"/>
              </a:rPr>
              <a:t>: </a:t>
            </a:r>
            <a:r>
              <a:rPr lang="en-AU" dirty="0">
                <a:solidFill>
                  <a:srgbClr val="A31515"/>
                </a:solidFill>
                <a:highlight>
                  <a:srgbClr val="FFFFFF"/>
                </a:highlight>
                <a:latin typeface="Consolas" panose="020B0609020204030204" pitchFamily="49" charset="0"/>
              </a:rPr>
              <a:t>"Blood </a:t>
            </a:r>
            <a:r>
              <a:rPr lang="en-AU" dirty="0" smtClean="0">
                <a:solidFill>
                  <a:srgbClr val="A31515"/>
                </a:solidFill>
                <a:highlight>
                  <a:srgbClr val="FFFFFF"/>
                </a:highlight>
                <a:latin typeface="Consolas" panose="020B0609020204030204" pitchFamily="49" charset="0"/>
              </a:rPr>
              <a:t>of children"</a:t>
            </a:r>
            <a:r>
              <a:rPr lang="en-AU" dirty="0" smtClean="0">
                <a:solidFill>
                  <a:srgbClr val="000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2E75B6"/>
                </a:solidFill>
                <a:highlight>
                  <a:srgbClr val="FFFFFF"/>
                </a:highlight>
                <a:latin typeface="Consolas" panose="020B0609020204030204" pitchFamily="49" charset="0"/>
              </a:rPr>
              <a:t>"temperament"</a:t>
            </a:r>
            <a:r>
              <a:rPr lang="en-AU" dirty="0">
                <a:solidFill>
                  <a:srgbClr val="000000"/>
                </a:solidFill>
                <a:highlight>
                  <a:srgbClr val="FFFFFF"/>
                </a:highlight>
                <a:latin typeface="Consolas" panose="020B0609020204030204" pitchFamily="49" charset="0"/>
              </a:rPr>
              <a:t>: </a:t>
            </a:r>
            <a:r>
              <a:rPr lang="en-AU" dirty="0">
                <a:solidFill>
                  <a:srgbClr val="A31515"/>
                </a:solidFill>
                <a:highlight>
                  <a:srgbClr val="FFFFFF"/>
                </a:highlight>
                <a:latin typeface="Consolas" panose="020B0609020204030204" pitchFamily="49" charset="0"/>
              </a:rPr>
              <a:t>"playful, violent"</a:t>
            </a:r>
            <a:r>
              <a:rPr lang="en-AU" dirty="0">
                <a:solidFill>
                  <a:srgbClr val="000000"/>
                </a:solidFill>
                <a:highlight>
                  <a:srgbClr val="FFFFFF"/>
                </a:highlight>
                <a:latin typeface="Consolas" panose="020B0609020204030204" pitchFamily="49" charset="0"/>
              </a:rPr>
              <a:t>,</a:t>
            </a:r>
          </a:p>
          <a:p>
            <a:r>
              <a:rPr lang="en-AU" dirty="0">
                <a:solidFill>
                  <a:srgbClr val="000000"/>
                </a:solidFill>
                <a:highlight>
                  <a:srgbClr val="FFFFFF"/>
                </a:highlight>
                <a:latin typeface="Consolas" panose="020B0609020204030204" pitchFamily="49" charset="0"/>
              </a:rPr>
              <a:t>   </a:t>
            </a:r>
            <a:r>
              <a:rPr lang="en-AU" dirty="0">
                <a:solidFill>
                  <a:srgbClr val="2E75B6"/>
                </a:solidFill>
                <a:highlight>
                  <a:srgbClr val="FFFFFF"/>
                </a:highlight>
                <a:latin typeface="Consolas" panose="020B0609020204030204" pitchFamily="49" charset="0"/>
              </a:rPr>
              <a:t>"notes"</a:t>
            </a:r>
            <a:r>
              <a:rPr lang="en-AU" dirty="0">
                <a:solidFill>
                  <a:srgbClr val="000000"/>
                </a:solidFill>
                <a:highlight>
                  <a:srgbClr val="FFFFFF"/>
                </a:highlight>
                <a:latin typeface="Consolas" panose="020B0609020204030204" pitchFamily="49" charset="0"/>
              </a:rPr>
              <a:t>: </a:t>
            </a:r>
            <a:r>
              <a:rPr lang="en-AU" dirty="0">
                <a:solidFill>
                  <a:srgbClr val="A31515"/>
                </a:solidFill>
                <a:highlight>
                  <a:srgbClr val="FFFFFF"/>
                </a:highlight>
                <a:latin typeface="Consolas" panose="020B0609020204030204" pitchFamily="49" charset="0"/>
              </a:rPr>
              <a:t>"Not suitable for children"</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p>
          <a:p>
            <a:r>
              <a:rPr lang="en-AU" dirty="0">
                <a:solidFill>
                  <a:srgbClr val="000000"/>
                </a:solidFill>
                <a:highlight>
                  <a:srgbClr val="FFFFFF"/>
                </a:highlight>
                <a:latin typeface="Consolas" panose="020B0609020204030204" pitchFamily="49" charset="0"/>
              </a:rPr>
              <a:t>}</a:t>
            </a:r>
            <a:endParaRPr lang="en-AU" dirty="0"/>
          </a:p>
        </p:txBody>
      </p:sp>
      <p:sp>
        <p:nvSpPr>
          <p:cNvPr id="7" name="TextBox 6"/>
          <p:cNvSpPr txBox="1"/>
          <p:nvPr/>
        </p:nvSpPr>
        <p:spPr>
          <a:xfrm>
            <a:off x="9912187" y="3222585"/>
            <a:ext cx="1600759" cy="369332"/>
          </a:xfrm>
          <a:prstGeom prst="rect">
            <a:avLst/>
          </a:prstGeom>
          <a:solidFill>
            <a:schemeClr val="accent1">
              <a:lumMod val="20000"/>
              <a:lumOff val="80000"/>
            </a:schemeClr>
          </a:solidFill>
          <a:ln>
            <a:solidFill>
              <a:schemeClr val="accent1"/>
            </a:solidFill>
          </a:ln>
        </p:spPr>
        <p:txBody>
          <a:bodyPr wrap="none" rtlCol="0">
            <a:spAutoFit/>
          </a:bodyPr>
          <a:lstStyle/>
          <a:p>
            <a:r>
              <a:rPr lang="en-AU" dirty="0" smtClean="0"/>
              <a:t>A Kitten Object</a:t>
            </a:r>
            <a:endParaRPr lang="en-AU" dirty="0"/>
          </a:p>
        </p:txBody>
      </p:sp>
      <p:sp>
        <p:nvSpPr>
          <p:cNvPr id="8" name="Right Brace 7"/>
          <p:cNvSpPr/>
          <p:nvPr/>
        </p:nvSpPr>
        <p:spPr>
          <a:xfrm>
            <a:off x="11512356" y="4286557"/>
            <a:ext cx="271714" cy="1187355"/>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551310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JSON Objects</a:t>
            </a:r>
            <a:endParaRPr lang="en-AU" dirty="0"/>
          </a:p>
        </p:txBody>
      </p:sp>
      <p:sp>
        <p:nvSpPr>
          <p:cNvPr id="3" name="Content Placeholder 2"/>
          <p:cNvSpPr>
            <a:spLocks noGrp="1"/>
          </p:cNvSpPr>
          <p:nvPr>
            <p:ph idx="1"/>
          </p:nvPr>
        </p:nvSpPr>
        <p:spPr/>
        <p:txBody>
          <a:bodyPr>
            <a:normAutofit/>
          </a:bodyPr>
          <a:lstStyle/>
          <a:p>
            <a:r>
              <a:rPr lang="en-AU" dirty="0" smtClean="0"/>
              <a:t>JSON objects are simply a collection of name-value (key-value) pairs using colons “:”</a:t>
            </a:r>
          </a:p>
          <a:p>
            <a:pPr lvl="1"/>
            <a:r>
              <a:rPr lang="en-AU" sz="2400" dirty="0" smtClean="0"/>
              <a:t>They are enclosed by curly braces {}</a:t>
            </a:r>
          </a:p>
          <a:p>
            <a:pPr lvl="1"/>
            <a:r>
              <a:rPr lang="en-AU" sz="2400" dirty="0" smtClean="0"/>
              <a:t>Each additional value is separated by a comma</a:t>
            </a:r>
            <a:r>
              <a:rPr lang="en-AU" sz="2400" dirty="0"/>
              <a:t> </a:t>
            </a:r>
            <a:r>
              <a:rPr lang="en-AU" sz="2400" dirty="0" smtClean="0"/>
              <a:t>“,”</a:t>
            </a:r>
            <a:endParaRPr lang="en-AU" sz="2400" dirty="0"/>
          </a:p>
          <a:p>
            <a:pPr lvl="1"/>
            <a:r>
              <a:rPr lang="en-AU" sz="2400" dirty="0" smtClean="0"/>
              <a:t>Note that each name for a given object value must be unique</a:t>
            </a:r>
          </a:p>
          <a:p>
            <a:pPr lvl="1"/>
            <a:endParaRPr lang="en-AU" dirty="0"/>
          </a:p>
          <a:p>
            <a:pPr lvl="1"/>
            <a:endParaRPr lang="en-AU" dirty="0" smtClean="0"/>
          </a:p>
        </p:txBody>
      </p:sp>
      <p:sp>
        <p:nvSpPr>
          <p:cNvPr id="4" name="TextBox 3"/>
          <p:cNvSpPr txBox="1"/>
          <p:nvPr/>
        </p:nvSpPr>
        <p:spPr>
          <a:xfrm>
            <a:off x="2838970" y="4297305"/>
            <a:ext cx="6525144"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sz="2000" dirty="0">
                <a:solidFill>
                  <a:srgbClr val="0000FF"/>
                </a:solidFill>
                <a:highlight>
                  <a:srgbClr val="FFFFFF"/>
                </a:highlight>
                <a:latin typeface="Consolas" panose="020B0609020204030204" pitchFamily="49" charset="0"/>
              </a:rPr>
              <a:t>var</a:t>
            </a:r>
            <a:r>
              <a:rPr lang="en-AU" sz="2000" dirty="0">
                <a:solidFill>
                  <a:srgbClr val="000000"/>
                </a:solidFill>
                <a:highlight>
                  <a:srgbClr val="FFFFFF"/>
                </a:highlight>
                <a:latin typeface="Consolas" panose="020B0609020204030204" pitchFamily="49" charset="0"/>
              </a:rPr>
              <a:t> </a:t>
            </a:r>
            <a:r>
              <a:rPr lang="en-AU" sz="2000" dirty="0" err="1">
                <a:solidFill>
                  <a:srgbClr val="000000"/>
                </a:solidFill>
                <a:highlight>
                  <a:srgbClr val="FFFFFF"/>
                </a:highlight>
                <a:latin typeface="Consolas" panose="020B0609020204030204" pitchFamily="49" charset="0"/>
              </a:rPr>
              <a:t>jsonObj</a:t>
            </a:r>
            <a:r>
              <a:rPr lang="en-AU" sz="2000" dirty="0">
                <a:solidFill>
                  <a:srgbClr val="000000"/>
                </a:solidFill>
                <a:highlight>
                  <a:srgbClr val="FFFFFF"/>
                </a:highlight>
                <a:latin typeface="Consolas" panose="020B0609020204030204" pitchFamily="49" charset="0"/>
              </a:rPr>
              <a:t> = {</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"type"</a:t>
            </a:r>
            <a:r>
              <a:rPr lang="en-AU" sz="2000" dirty="0">
                <a:solidFill>
                  <a:srgbClr val="000000"/>
                </a:solidFill>
                <a:highlight>
                  <a:srgbClr val="FFFFFF"/>
                </a:highlight>
                <a:latin typeface="Consolas" panose="020B0609020204030204" pitchFamily="49" charset="0"/>
              </a:rPr>
              <a:t>: </a:t>
            </a:r>
            <a:r>
              <a:rPr lang="en-AU" sz="2000" dirty="0" smtClean="0">
                <a:solidFill>
                  <a:srgbClr val="FF0000"/>
                </a:solidFill>
                <a:highlight>
                  <a:srgbClr val="FFFFFF"/>
                </a:highlight>
                <a:latin typeface="Consolas" panose="020B0609020204030204" pitchFamily="49" charset="0"/>
              </a:rPr>
              <a:t>"car"</a:t>
            </a:r>
            <a:r>
              <a:rPr lang="en-AU" sz="2000" dirty="0" smtClean="0">
                <a:solidFill>
                  <a:srgbClr val="000000"/>
                </a:solidFill>
                <a:highlight>
                  <a:srgbClr val="FFFFFF"/>
                </a:highlight>
                <a:latin typeface="Consolas" panose="020B0609020204030204" pitchFamily="49" charset="0"/>
              </a:rPr>
              <a:t>,</a:t>
            </a:r>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"wheels"</a:t>
            </a:r>
            <a:r>
              <a:rPr lang="en-AU" sz="2000" dirty="0">
                <a:solidFill>
                  <a:srgbClr val="000000"/>
                </a:solidFill>
                <a:highlight>
                  <a:srgbClr val="FFFFFF"/>
                </a:highlight>
                <a:latin typeface="Consolas" panose="020B0609020204030204" pitchFamily="49" charset="0"/>
              </a:rPr>
              <a:t>: 4,</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"colours"</a:t>
            </a:r>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"Red"</a:t>
            </a:r>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"Green"</a:t>
            </a:r>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"Blue"</a:t>
            </a:r>
            <a:r>
              <a:rPr lang="en-AU" sz="2000" dirty="0">
                <a:solidFill>
                  <a:srgbClr val="000000"/>
                </a:solidFill>
                <a:highlight>
                  <a:srgbClr val="FFFFFF"/>
                </a:highlight>
                <a:latin typeface="Consolas" panose="020B0609020204030204" pitchFamily="49" charset="0"/>
              </a:rPr>
              <a:t>]</a:t>
            </a:r>
          </a:p>
          <a:p>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endParaRPr lang="en-AU" sz="2000" dirty="0"/>
          </a:p>
        </p:txBody>
      </p:sp>
      <p:sp>
        <p:nvSpPr>
          <p:cNvPr id="5" name="TextBox 4"/>
          <p:cNvSpPr txBox="1"/>
          <p:nvPr/>
        </p:nvSpPr>
        <p:spPr>
          <a:xfrm>
            <a:off x="2000250" y="4799492"/>
            <a:ext cx="535468"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sz="2000" dirty="0" smtClean="0"/>
              <a:t>key</a:t>
            </a:r>
            <a:endParaRPr lang="en-AU" sz="2000" dirty="0"/>
          </a:p>
        </p:txBody>
      </p:sp>
      <p:cxnSp>
        <p:nvCxnSpPr>
          <p:cNvPr id="7" name="Straight Arrow Connector 6"/>
          <p:cNvCxnSpPr>
            <a:stCxn id="5" idx="3"/>
          </p:cNvCxnSpPr>
          <p:nvPr/>
        </p:nvCxnSpPr>
        <p:spPr>
          <a:xfrm flipV="1">
            <a:off x="2535718" y="4819650"/>
            <a:ext cx="1540982" cy="17989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98022" y="4419540"/>
            <a:ext cx="914395"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AU" sz="2000" dirty="0" smtClean="0"/>
              <a:t>Value</a:t>
            </a:r>
            <a:endParaRPr lang="en-AU" sz="2000" dirty="0"/>
          </a:p>
        </p:txBody>
      </p:sp>
      <p:cxnSp>
        <p:nvCxnSpPr>
          <p:cNvPr id="9" name="Straight Arrow Connector 8"/>
          <p:cNvCxnSpPr>
            <a:stCxn id="8" idx="1"/>
          </p:cNvCxnSpPr>
          <p:nvPr/>
        </p:nvCxnSpPr>
        <p:spPr>
          <a:xfrm flipH="1">
            <a:off x="6025553" y="4619595"/>
            <a:ext cx="772469" cy="20005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38970" y="3928266"/>
            <a:ext cx="133722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AU" dirty="0" smtClean="0"/>
              <a:t>JSON Object</a:t>
            </a:r>
            <a:endParaRPr lang="en-AU" dirty="0"/>
          </a:p>
        </p:txBody>
      </p:sp>
      <p:sp>
        <p:nvSpPr>
          <p:cNvPr id="6" name="TextBox 5"/>
          <p:cNvSpPr txBox="1"/>
          <p:nvPr/>
        </p:nvSpPr>
        <p:spPr>
          <a:xfrm>
            <a:off x="5906839" y="3889063"/>
            <a:ext cx="1762919" cy="369332"/>
          </a:xfrm>
          <a:prstGeom prst="rect">
            <a:avLst/>
          </a:prstGeom>
          <a:solidFill>
            <a:srgbClr val="FFE7E7"/>
          </a:solidFill>
          <a:ln>
            <a:solidFill>
              <a:srgbClr val="C00000"/>
            </a:solidFill>
          </a:ln>
        </p:spPr>
        <p:txBody>
          <a:bodyPr wrap="none" rtlCol="0">
            <a:spAutoFit/>
          </a:bodyPr>
          <a:lstStyle/>
          <a:p>
            <a:r>
              <a:rPr lang="en-AU" dirty="0" smtClean="0"/>
              <a:t>Note Correction!</a:t>
            </a:r>
            <a:endParaRPr lang="en-AU" dirty="0"/>
          </a:p>
        </p:txBody>
      </p:sp>
      <p:cxnSp>
        <p:nvCxnSpPr>
          <p:cNvPr id="11" name="Straight Arrow Connector 10"/>
          <p:cNvCxnSpPr/>
          <p:nvPr/>
        </p:nvCxnSpPr>
        <p:spPr>
          <a:xfrm flipH="1">
            <a:off x="5512904" y="4112932"/>
            <a:ext cx="384313" cy="6066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138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Functions</a:t>
            </a:r>
          </a:p>
        </p:txBody>
      </p:sp>
      <p:sp>
        <p:nvSpPr>
          <p:cNvPr id="3" name="Content Placeholder 2"/>
          <p:cNvSpPr>
            <a:spLocks noGrp="1"/>
          </p:cNvSpPr>
          <p:nvPr>
            <p:ph idx="1"/>
          </p:nvPr>
        </p:nvSpPr>
        <p:spPr/>
        <p:txBody>
          <a:bodyPr/>
          <a:lstStyle/>
          <a:p>
            <a:r>
              <a:rPr lang="en-AU" b="1" dirty="0" smtClean="0"/>
              <a:t>JavaScript </a:t>
            </a:r>
            <a:r>
              <a:rPr lang="en-AU" dirty="0" smtClean="0"/>
              <a:t>supports </a:t>
            </a:r>
            <a:r>
              <a:rPr lang="en-AU" b="1" dirty="0" smtClean="0"/>
              <a:t>1</a:t>
            </a:r>
            <a:r>
              <a:rPr lang="en-AU" b="1" baseline="30000" dirty="0" smtClean="0"/>
              <a:t>st</a:t>
            </a:r>
            <a:r>
              <a:rPr lang="en-AU" b="1" dirty="0" smtClean="0"/>
              <a:t> Class Functions</a:t>
            </a:r>
            <a:endParaRPr lang="en-AU" dirty="0" smtClean="0"/>
          </a:p>
        </p:txBody>
      </p:sp>
      <p:sp>
        <p:nvSpPr>
          <p:cNvPr id="4" name="Slide Number Placeholder 3"/>
          <p:cNvSpPr>
            <a:spLocks noGrp="1"/>
          </p:cNvSpPr>
          <p:nvPr>
            <p:ph type="sldNum" sz="quarter" idx="12"/>
          </p:nvPr>
        </p:nvSpPr>
        <p:spPr/>
        <p:txBody>
          <a:bodyPr/>
          <a:lstStyle/>
          <a:p>
            <a:fld id="{307B58AD-467E-445B-A40B-5642F1A0DB87}" type="slidenum">
              <a:rPr lang="en-AU" smtClean="0"/>
              <a:t>3</a:t>
            </a:fld>
            <a:endParaRPr lang="en-AU"/>
          </a:p>
        </p:txBody>
      </p:sp>
      <p:sp>
        <p:nvSpPr>
          <p:cNvPr id="5" name="TextBox 4"/>
          <p:cNvSpPr txBox="1"/>
          <p:nvPr/>
        </p:nvSpPr>
        <p:spPr>
          <a:xfrm>
            <a:off x="482139" y="2015047"/>
            <a:ext cx="4775661"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a:solidFill>
                  <a:srgbClr val="0000FF"/>
                </a:solidFill>
                <a:highlight>
                  <a:srgbClr val="FFFFFF"/>
                </a:highlight>
                <a:latin typeface="Consolas" panose="020B0609020204030204" pitchFamily="49" charset="0"/>
              </a:rPr>
              <a:t>&gt;</a:t>
            </a:r>
          </a:p>
          <a:p>
            <a:pPr lvl="1"/>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p>
          <a:p>
            <a:pPr lvl="1"/>
            <a:r>
              <a:rPr lang="en-AU" dirty="0" smtClean="0">
                <a:solidFill>
                  <a:srgbClr val="008000"/>
                </a:solidFill>
                <a:highlight>
                  <a:srgbClr val="FFFFFF"/>
                </a:highlight>
                <a:latin typeface="Consolas" panose="020B0609020204030204" pitchFamily="49" charset="0"/>
              </a:rPr>
              <a:t>	/* </a:t>
            </a:r>
            <a:r>
              <a:rPr lang="en-AU" dirty="0">
                <a:solidFill>
                  <a:srgbClr val="008000"/>
                </a:solidFill>
                <a:highlight>
                  <a:srgbClr val="FFFFFF"/>
                </a:highlight>
                <a:latin typeface="Consolas" panose="020B0609020204030204" pitchFamily="49" charset="0"/>
              </a:rPr>
              <a:t>a </a:t>
            </a:r>
            <a:r>
              <a:rPr lang="en-AU" dirty="0" smtClean="0">
                <a:solidFill>
                  <a:srgbClr val="468646"/>
                </a:solidFill>
                <a:highlight>
                  <a:srgbClr val="FFFFFF"/>
                </a:highlight>
                <a:latin typeface="Consolas" panose="020B0609020204030204" pitchFamily="49" charset="0"/>
              </a:rPr>
              <a:t>named function </a:t>
            </a:r>
            <a:r>
              <a:rPr lang="en-AU" dirty="0" smtClean="0">
                <a:solidFill>
                  <a:srgbClr val="008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pPr lvl="1"/>
            <a:r>
              <a:rPr lang="en-AU" dirty="0" smtClean="0">
                <a:solidFill>
                  <a:srgbClr val="0000FF"/>
                </a:solidFill>
                <a:highlight>
                  <a:srgbClr val="FFFFFF"/>
                </a:highlight>
                <a:latin typeface="Consolas" panose="020B0609020204030204" pitchFamily="49" charset="0"/>
              </a:rPr>
              <a:t>	</a:t>
            </a:r>
            <a:r>
              <a:rPr lang="en-AU" sz="2000" b="1" dirty="0" smtClean="0">
                <a:solidFill>
                  <a:srgbClr val="0000FF"/>
                </a:solidFill>
                <a:highlight>
                  <a:srgbClr val="FFFFFF"/>
                </a:highlight>
                <a:latin typeface="Consolas" panose="020B0609020204030204" pitchFamily="49" charset="0"/>
              </a:rPr>
              <a:t>function </a:t>
            </a:r>
            <a:r>
              <a:rPr lang="en-AU" sz="2000" b="1" dirty="0" err="1" smtClean="0">
                <a:solidFill>
                  <a:srgbClr val="000000"/>
                </a:solidFill>
                <a:highlight>
                  <a:srgbClr val="FFFFFF"/>
                </a:highlight>
                <a:latin typeface="Consolas" panose="020B0609020204030204" pitchFamily="49" charset="0"/>
              </a:rPr>
              <a:t>onready</a:t>
            </a:r>
            <a:r>
              <a:rPr lang="en-AU" sz="2000" dirty="0" smtClean="0">
                <a:solidFill>
                  <a:srgbClr val="000000"/>
                </a:solidFill>
                <a:highlight>
                  <a:srgbClr val="FFFFFF"/>
                </a:highlight>
                <a:latin typeface="Consolas" panose="020B0609020204030204" pitchFamily="49" charset="0"/>
              </a:rPr>
              <a:t>() { </a:t>
            </a:r>
          </a:p>
          <a:p>
            <a:pPr lvl="1"/>
            <a:r>
              <a:rPr lang="en-AU" dirty="0">
                <a:solidFill>
                  <a:srgbClr val="000000"/>
                </a:solidFill>
                <a:highlight>
                  <a:srgbClr val="FFFFFF"/>
                </a:highlight>
                <a:latin typeface="Consolas" panose="020B0609020204030204" pitchFamily="49" charset="0"/>
              </a:rPr>
              <a:t>	</a:t>
            </a:r>
            <a:r>
              <a:rPr lang="en-AU" dirty="0" smtClean="0">
                <a:solidFill>
                  <a:schemeClr val="tx1">
                    <a:lumMod val="50000"/>
                    <a:lumOff val="50000"/>
                  </a:schemeClr>
                </a:solidFill>
                <a:highlight>
                  <a:srgbClr val="FFFFFF"/>
                </a:highlight>
                <a:latin typeface="Consolas" panose="020B0609020204030204" pitchFamily="49" charset="0"/>
              </a:rPr>
              <a:t>alert(</a:t>
            </a:r>
            <a:r>
              <a:rPr lang="en-AU" dirty="0" err="1" smtClean="0">
                <a:solidFill>
                  <a:schemeClr val="tx1">
                    <a:lumMod val="50000"/>
                    <a:lumOff val="50000"/>
                  </a:schemeClr>
                </a:solidFill>
                <a:highlight>
                  <a:srgbClr val="FFFFFF"/>
                </a:highlight>
                <a:latin typeface="Consolas" panose="020B0609020204030204" pitchFamily="49" charset="0"/>
              </a:rPr>
              <a:t>onready</a:t>
            </a:r>
            <a:r>
              <a:rPr lang="en-AU" dirty="0" smtClean="0">
                <a:solidFill>
                  <a:schemeClr val="tx1">
                    <a:lumMod val="50000"/>
                    <a:lumOff val="50000"/>
                  </a:schemeClr>
                </a:solidFill>
                <a:highlight>
                  <a:srgbClr val="FFFFFF"/>
                </a:highlight>
                <a:latin typeface="Consolas" panose="020B0609020204030204" pitchFamily="49" charset="0"/>
              </a:rPr>
              <a:t>); </a:t>
            </a:r>
          </a:p>
          <a:p>
            <a:pPr lvl="1"/>
            <a:r>
              <a:rPr lang="en-AU" dirty="0">
                <a:solidFill>
                  <a:schemeClr val="tx1">
                    <a:lumMod val="50000"/>
                    <a:lumOff val="50000"/>
                  </a:schemeClr>
                </a:solidFill>
                <a:highlight>
                  <a:srgbClr val="FFFFFF"/>
                </a:highlight>
                <a:latin typeface="Consolas" panose="020B0609020204030204" pitchFamily="49" charset="0"/>
              </a:rPr>
              <a:t>	</a:t>
            </a:r>
            <a:r>
              <a:rPr lang="en-AU" dirty="0" err="1" smtClean="0">
                <a:solidFill>
                  <a:schemeClr val="tx1">
                    <a:lumMod val="50000"/>
                    <a:lumOff val="50000"/>
                  </a:schemeClr>
                </a:solidFill>
                <a:highlight>
                  <a:srgbClr val="FFFFFF"/>
                </a:highlight>
                <a:latin typeface="Consolas" panose="020B0609020204030204" pitchFamily="49" charset="0"/>
              </a:rPr>
              <a:t>var</a:t>
            </a:r>
            <a:r>
              <a:rPr lang="en-AU" dirty="0" smtClean="0">
                <a:solidFill>
                  <a:schemeClr val="tx1">
                    <a:lumMod val="50000"/>
                    <a:lumOff val="50000"/>
                  </a:schemeClr>
                </a:solidFill>
                <a:highlight>
                  <a:srgbClr val="FFFFFF"/>
                </a:highlight>
                <a:latin typeface="Consolas" panose="020B0609020204030204" pitchFamily="49" charset="0"/>
              </a:rPr>
              <a:t> </a:t>
            </a:r>
            <a:r>
              <a:rPr lang="en-AU" dirty="0" err="1">
                <a:solidFill>
                  <a:schemeClr val="tx1">
                    <a:lumMod val="50000"/>
                    <a:lumOff val="50000"/>
                  </a:schemeClr>
                </a:solidFill>
                <a:highlight>
                  <a:srgbClr val="FFFFFF"/>
                </a:highlight>
                <a:latin typeface="Consolas" panose="020B0609020204030204" pitchFamily="49" charset="0"/>
              </a:rPr>
              <a:t>myString</a:t>
            </a:r>
            <a:r>
              <a:rPr lang="en-AU" dirty="0">
                <a:solidFill>
                  <a:schemeClr val="tx1">
                    <a:lumMod val="50000"/>
                    <a:lumOff val="50000"/>
                  </a:schemeClr>
                </a:solidFill>
                <a:highlight>
                  <a:srgbClr val="FFFFFF"/>
                </a:highlight>
                <a:latin typeface="Consolas" panose="020B0609020204030204" pitchFamily="49" charset="0"/>
              </a:rPr>
              <a:t> = "hello world</a:t>
            </a:r>
            <a:r>
              <a:rPr lang="en-AU" dirty="0" smtClean="0">
                <a:solidFill>
                  <a:schemeClr val="tx1">
                    <a:lumMod val="50000"/>
                    <a:lumOff val="50000"/>
                  </a:schemeClr>
                </a:solidFill>
                <a:highlight>
                  <a:srgbClr val="FFFFFF"/>
                </a:highlight>
                <a:latin typeface="Consolas" panose="020B0609020204030204" pitchFamily="49" charset="0"/>
              </a:rPr>
              <a:t>";</a:t>
            </a:r>
            <a:endParaRPr lang="en-AU" dirty="0">
              <a:solidFill>
                <a:schemeClr val="tx1">
                  <a:lumMod val="50000"/>
                  <a:lumOff val="50000"/>
                </a:schemeClr>
              </a:solidFill>
              <a:highlight>
                <a:srgbClr val="FFFFFF"/>
              </a:highlight>
              <a:latin typeface="Consolas" panose="020B0609020204030204" pitchFamily="49" charset="0"/>
            </a:endParaRPr>
          </a:p>
          <a:p>
            <a:pPr lvl="1"/>
            <a:r>
              <a:rPr lang="en-AU" dirty="0" smtClean="0">
                <a:solidFill>
                  <a:srgbClr val="000000"/>
                </a:solidFill>
                <a:highlight>
                  <a:srgbClr val="FFFFFF"/>
                </a:highlight>
                <a:latin typeface="Consolas" panose="020B0609020204030204" pitchFamily="49" charset="0"/>
              </a:rPr>
              <a:t>}</a:t>
            </a:r>
          </a:p>
          <a:p>
            <a:pPr lvl="1"/>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pPr lvl="0"/>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a:solidFill>
                  <a:srgbClr val="0000FF"/>
                </a:solidFill>
                <a:highlight>
                  <a:srgbClr val="FFFFFF"/>
                </a:highlight>
                <a:latin typeface="Consolas" panose="020B0609020204030204" pitchFamily="49" charset="0"/>
              </a:rPr>
              <a:t>&gt;</a:t>
            </a:r>
          </a:p>
          <a:p>
            <a:endParaRPr lang="en-AU" dirty="0" smtClean="0">
              <a:solidFill>
                <a:srgbClr val="0000FF"/>
              </a:solidFill>
              <a:highlight>
                <a:srgbClr val="FFFFFF"/>
              </a:highlight>
              <a:latin typeface="Consolas" panose="020B0609020204030204" pitchFamily="49" charset="0"/>
            </a:endParaRPr>
          </a:p>
          <a:p>
            <a:r>
              <a:rPr lang="en-AU" dirty="0" smtClean="0">
                <a:solidFill>
                  <a:schemeClr val="tx1">
                    <a:lumMod val="50000"/>
                    <a:lumOff val="50000"/>
                  </a:schemeClr>
                </a:solidFill>
                <a:highlight>
                  <a:srgbClr val="FFFFFF"/>
                </a:highlight>
                <a:latin typeface="Consolas" panose="020B0609020204030204" pitchFamily="49" charset="0"/>
              </a:rPr>
              <a:t>&lt;</a:t>
            </a:r>
            <a:r>
              <a:rPr lang="en-AU" dirty="0">
                <a:solidFill>
                  <a:schemeClr val="tx1">
                    <a:lumMod val="50000"/>
                    <a:lumOff val="50000"/>
                  </a:schemeClr>
                </a:solidFill>
                <a:highlight>
                  <a:srgbClr val="FFFFFF"/>
                </a:highlight>
                <a:latin typeface="Consolas" panose="020B0609020204030204" pitchFamily="49" charset="0"/>
              </a:rPr>
              <a:t>body&gt;</a:t>
            </a:r>
          </a:p>
          <a:p>
            <a:r>
              <a:rPr lang="en-AU" dirty="0" smtClean="0">
                <a:solidFill>
                  <a:schemeClr val="tx1">
                    <a:lumMod val="50000"/>
                    <a:lumOff val="50000"/>
                  </a:schemeClr>
                </a:solidFill>
                <a:highlight>
                  <a:srgbClr val="FFFFFF"/>
                </a:highlight>
                <a:latin typeface="Consolas" panose="020B0609020204030204" pitchFamily="49" charset="0"/>
              </a:rPr>
              <a:t>    </a:t>
            </a:r>
            <a:r>
              <a:rPr lang="en-AU" dirty="0">
                <a:solidFill>
                  <a:schemeClr val="tx1">
                    <a:lumMod val="50000"/>
                    <a:lumOff val="50000"/>
                  </a:schemeClr>
                </a:solidFill>
                <a:highlight>
                  <a:srgbClr val="FFFFFF"/>
                </a:highlight>
                <a:latin typeface="Consolas" panose="020B0609020204030204" pitchFamily="49" charset="0"/>
              </a:rPr>
              <a:t>&lt;</a:t>
            </a:r>
            <a:r>
              <a:rPr lang="en-AU" dirty="0" smtClean="0">
                <a:solidFill>
                  <a:schemeClr val="tx1">
                    <a:lumMod val="50000"/>
                    <a:lumOff val="50000"/>
                  </a:schemeClr>
                </a:solidFill>
                <a:highlight>
                  <a:srgbClr val="FFFFFF"/>
                </a:highlight>
                <a:latin typeface="Consolas" panose="020B0609020204030204" pitchFamily="49" charset="0"/>
              </a:rPr>
              <a:t>script&gt;</a:t>
            </a:r>
            <a:r>
              <a:rPr lang="en-AU" dirty="0" err="1" smtClean="0">
                <a:solidFill>
                  <a:schemeClr val="tx1"/>
                </a:solidFill>
                <a:highlight>
                  <a:srgbClr val="FFFFFF"/>
                </a:highlight>
                <a:latin typeface="Consolas" panose="020B0609020204030204" pitchFamily="49" charset="0"/>
              </a:rPr>
              <a:t>onready</a:t>
            </a:r>
            <a:r>
              <a:rPr lang="en-AU" dirty="0">
                <a:solidFill>
                  <a:schemeClr val="tx1"/>
                </a:solidFill>
                <a:highlight>
                  <a:srgbClr val="FFFFFF"/>
                </a:highlight>
                <a:latin typeface="Consolas" panose="020B0609020204030204" pitchFamily="49" charset="0"/>
              </a:rPr>
              <a:t>();</a:t>
            </a:r>
            <a:r>
              <a:rPr lang="en-AU" dirty="0">
                <a:solidFill>
                  <a:schemeClr val="tx1">
                    <a:lumMod val="50000"/>
                    <a:lumOff val="50000"/>
                  </a:schemeClr>
                </a:solidFill>
                <a:highlight>
                  <a:srgbClr val="FFFFFF"/>
                </a:highlight>
                <a:latin typeface="Consolas" panose="020B0609020204030204" pitchFamily="49" charset="0"/>
              </a:rPr>
              <a:t>&lt;/script&gt;</a:t>
            </a:r>
          </a:p>
          <a:p>
            <a:r>
              <a:rPr lang="en-AU" dirty="0">
                <a:solidFill>
                  <a:schemeClr val="tx1">
                    <a:lumMod val="50000"/>
                    <a:lumOff val="50000"/>
                  </a:schemeClr>
                </a:solidFill>
                <a:highlight>
                  <a:srgbClr val="FFFFFF"/>
                </a:highlight>
                <a:latin typeface="Consolas" panose="020B0609020204030204" pitchFamily="49" charset="0"/>
              </a:rPr>
              <a:t>&lt;/body&gt;</a:t>
            </a:r>
          </a:p>
        </p:txBody>
      </p:sp>
      <p:sp>
        <p:nvSpPr>
          <p:cNvPr id="6" name="TextBox 5"/>
          <p:cNvSpPr txBox="1"/>
          <p:nvPr/>
        </p:nvSpPr>
        <p:spPr>
          <a:xfrm>
            <a:off x="5453842" y="2015047"/>
            <a:ext cx="6509558"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smtClean="0">
                <a:solidFill>
                  <a:srgbClr val="0000FF"/>
                </a:solidFill>
                <a:highlight>
                  <a:srgbClr val="FFFFFF"/>
                </a:highlight>
                <a:latin typeface="Consolas" panose="020B0609020204030204" pitchFamily="49" charset="0"/>
              </a:rPr>
              <a:t>&gt;</a:t>
            </a:r>
          </a:p>
          <a:p>
            <a:pPr lvl="1"/>
            <a:r>
              <a:rPr lang="en-AU" dirty="0" smtClean="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smtClean="0">
                <a:solidFill>
                  <a:srgbClr val="0000FF"/>
                </a:solidFill>
                <a:highlight>
                  <a:srgbClr val="FFFFFF"/>
                </a:highlight>
                <a:latin typeface="Consolas" panose="020B0609020204030204" pitchFamily="49" charset="0"/>
              </a:rPr>
              <a:t>&gt;</a:t>
            </a:r>
          </a:p>
          <a:p>
            <a:pPr lvl="1"/>
            <a:r>
              <a:rPr lang="en-AU" dirty="0" smtClean="0">
                <a:solidFill>
                  <a:srgbClr val="008000"/>
                </a:solidFill>
                <a:highlight>
                  <a:srgbClr val="FFFFFF"/>
                </a:highlight>
                <a:latin typeface="Consolas" panose="020B0609020204030204" pitchFamily="49" charset="0"/>
              </a:rPr>
              <a:t>	/* </a:t>
            </a:r>
            <a:r>
              <a:rPr lang="en-AU" dirty="0">
                <a:solidFill>
                  <a:srgbClr val="008000"/>
                </a:solidFill>
                <a:highlight>
                  <a:srgbClr val="FFFFFF"/>
                </a:highlight>
                <a:latin typeface="Consolas" panose="020B0609020204030204" pitchFamily="49" charset="0"/>
              </a:rPr>
              <a:t>a </a:t>
            </a:r>
            <a:r>
              <a:rPr lang="en-AU" dirty="0" smtClean="0">
                <a:solidFill>
                  <a:srgbClr val="468646"/>
                </a:solidFill>
                <a:highlight>
                  <a:srgbClr val="FFFFFF"/>
                </a:highlight>
                <a:latin typeface="Consolas" panose="020B0609020204030204" pitchFamily="49" charset="0"/>
              </a:rPr>
              <a:t>function declared as a variable </a:t>
            </a:r>
            <a:r>
              <a:rPr lang="en-AU" dirty="0" smtClean="0">
                <a:solidFill>
                  <a:srgbClr val="008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pPr lvl="1"/>
            <a:r>
              <a:rPr lang="en-AU" dirty="0" smtClean="0">
                <a:solidFill>
                  <a:srgbClr val="0000FF"/>
                </a:solidFill>
                <a:highlight>
                  <a:srgbClr val="FFFFFF"/>
                </a:highlight>
                <a:latin typeface="Consolas" panose="020B0609020204030204" pitchFamily="49" charset="0"/>
              </a:rPr>
              <a:t>	</a:t>
            </a:r>
            <a:r>
              <a:rPr lang="en-AU" sz="2000" b="1" dirty="0" err="1" smtClean="0">
                <a:solidFill>
                  <a:srgbClr val="0000FF"/>
                </a:solidFill>
                <a:highlight>
                  <a:srgbClr val="FFFFFF"/>
                </a:highlight>
                <a:latin typeface="Consolas" panose="020B0609020204030204" pitchFamily="49" charset="0"/>
              </a:rPr>
              <a:t>var</a:t>
            </a:r>
            <a:r>
              <a:rPr lang="en-AU" sz="2000" b="1" dirty="0" smtClean="0">
                <a:solidFill>
                  <a:srgbClr val="0000FF"/>
                </a:solidFill>
                <a:highlight>
                  <a:srgbClr val="FFFFFF"/>
                </a:highlight>
                <a:latin typeface="Consolas" panose="020B0609020204030204" pitchFamily="49" charset="0"/>
              </a:rPr>
              <a:t> </a:t>
            </a:r>
            <a:r>
              <a:rPr lang="en-AU" sz="2000" b="1" dirty="0" err="1" smtClean="0">
                <a:solidFill>
                  <a:srgbClr val="000000"/>
                </a:solidFill>
                <a:highlight>
                  <a:srgbClr val="FFFFFF"/>
                </a:highlight>
                <a:latin typeface="Consolas" panose="020B0609020204030204" pitchFamily="49" charset="0"/>
              </a:rPr>
              <a:t>onready</a:t>
            </a:r>
            <a:r>
              <a:rPr lang="en-AU" sz="2000" b="1" dirty="0" smtClean="0">
                <a:solidFill>
                  <a:srgbClr val="000000"/>
                </a:solidFill>
                <a:highlight>
                  <a:srgbClr val="FFFFFF"/>
                </a:highlight>
                <a:latin typeface="Consolas" panose="020B0609020204030204" pitchFamily="49" charset="0"/>
              </a:rPr>
              <a:t> = </a:t>
            </a:r>
            <a:r>
              <a:rPr lang="en-AU" sz="2000" dirty="0" smtClean="0">
                <a:solidFill>
                  <a:srgbClr val="0000FF"/>
                </a:solidFill>
                <a:highlight>
                  <a:srgbClr val="FFFFFF"/>
                </a:highlight>
                <a:latin typeface="Consolas" panose="020B0609020204030204" pitchFamily="49" charset="0"/>
              </a:rPr>
              <a:t>function</a:t>
            </a:r>
            <a:r>
              <a:rPr lang="en-AU" sz="2000" dirty="0" smtClean="0">
                <a:solidFill>
                  <a:srgbClr val="000000"/>
                </a:solidFill>
                <a:highlight>
                  <a:srgbClr val="FFFFFF"/>
                </a:highlight>
                <a:latin typeface="Consolas" panose="020B0609020204030204" pitchFamily="49" charset="0"/>
              </a:rPr>
              <a:t>() {</a:t>
            </a:r>
            <a:r>
              <a:rPr lang="en-AU" dirty="0" smtClean="0">
                <a:solidFill>
                  <a:srgbClr val="000000"/>
                </a:solidFill>
                <a:highlight>
                  <a:srgbClr val="FFFFFF"/>
                </a:highlight>
                <a:latin typeface="Consolas" panose="020B0609020204030204" pitchFamily="49" charset="0"/>
              </a:rPr>
              <a:t> </a:t>
            </a:r>
          </a:p>
          <a:p>
            <a:pPr lvl="1"/>
            <a:r>
              <a:rPr lang="en-AU" dirty="0">
                <a:solidFill>
                  <a:srgbClr val="000000"/>
                </a:solidFill>
                <a:highlight>
                  <a:srgbClr val="FFFFFF"/>
                </a:highlight>
                <a:latin typeface="Consolas" panose="020B0609020204030204" pitchFamily="49" charset="0"/>
              </a:rPr>
              <a:t>	</a:t>
            </a:r>
            <a:r>
              <a:rPr lang="en-AU" dirty="0" smtClean="0">
                <a:solidFill>
                  <a:schemeClr val="tx1">
                    <a:lumMod val="50000"/>
                    <a:lumOff val="50000"/>
                  </a:schemeClr>
                </a:solidFill>
                <a:highlight>
                  <a:srgbClr val="FFFFFF"/>
                </a:highlight>
                <a:latin typeface="Consolas" panose="020B0609020204030204" pitchFamily="49" charset="0"/>
              </a:rPr>
              <a:t>alert(</a:t>
            </a:r>
            <a:r>
              <a:rPr lang="en-AU" dirty="0" err="1" smtClean="0">
                <a:solidFill>
                  <a:schemeClr val="tx1">
                    <a:lumMod val="50000"/>
                    <a:lumOff val="50000"/>
                  </a:schemeClr>
                </a:solidFill>
                <a:highlight>
                  <a:srgbClr val="FFFFFF"/>
                </a:highlight>
                <a:latin typeface="Consolas" panose="020B0609020204030204" pitchFamily="49" charset="0"/>
              </a:rPr>
              <a:t>onready</a:t>
            </a:r>
            <a:r>
              <a:rPr lang="en-AU" dirty="0" smtClean="0">
                <a:solidFill>
                  <a:schemeClr val="tx1">
                    <a:lumMod val="50000"/>
                    <a:lumOff val="50000"/>
                  </a:schemeClr>
                </a:solidFill>
                <a:highlight>
                  <a:srgbClr val="FFFFFF"/>
                </a:highlight>
                <a:latin typeface="Consolas" panose="020B0609020204030204" pitchFamily="49" charset="0"/>
              </a:rPr>
              <a:t>); </a:t>
            </a:r>
          </a:p>
          <a:p>
            <a:pPr lvl="1"/>
            <a:r>
              <a:rPr lang="en-AU" dirty="0">
                <a:solidFill>
                  <a:schemeClr val="tx1">
                    <a:lumMod val="50000"/>
                    <a:lumOff val="50000"/>
                  </a:schemeClr>
                </a:solidFill>
                <a:highlight>
                  <a:srgbClr val="FFFFFF"/>
                </a:highlight>
                <a:latin typeface="Consolas" panose="020B0609020204030204" pitchFamily="49" charset="0"/>
              </a:rPr>
              <a:t>	</a:t>
            </a:r>
            <a:r>
              <a:rPr lang="en-AU" dirty="0" err="1" smtClean="0">
                <a:solidFill>
                  <a:schemeClr val="tx1">
                    <a:lumMod val="50000"/>
                    <a:lumOff val="50000"/>
                  </a:schemeClr>
                </a:solidFill>
                <a:highlight>
                  <a:srgbClr val="FFFFFF"/>
                </a:highlight>
                <a:latin typeface="Consolas" panose="020B0609020204030204" pitchFamily="49" charset="0"/>
              </a:rPr>
              <a:t>var</a:t>
            </a:r>
            <a:r>
              <a:rPr lang="en-AU" dirty="0" smtClean="0">
                <a:solidFill>
                  <a:schemeClr val="tx1">
                    <a:lumMod val="50000"/>
                    <a:lumOff val="50000"/>
                  </a:schemeClr>
                </a:solidFill>
                <a:highlight>
                  <a:srgbClr val="FFFFFF"/>
                </a:highlight>
                <a:latin typeface="Consolas" panose="020B0609020204030204" pitchFamily="49" charset="0"/>
              </a:rPr>
              <a:t> </a:t>
            </a:r>
            <a:r>
              <a:rPr lang="en-AU" dirty="0" err="1">
                <a:solidFill>
                  <a:schemeClr val="tx1">
                    <a:lumMod val="50000"/>
                    <a:lumOff val="50000"/>
                  </a:schemeClr>
                </a:solidFill>
                <a:highlight>
                  <a:srgbClr val="FFFFFF"/>
                </a:highlight>
                <a:latin typeface="Consolas" panose="020B0609020204030204" pitchFamily="49" charset="0"/>
              </a:rPr>
              <a:t>myString</a:t>
            </a:r>
            <a:r>
              <a:rPr lang="en-AU" dirty="0">
                <a:solidFill>
                  <a:schemeClr val="tx1">
                    <a:lumMod val="50000"/>
                    <a:lumOff val="50000"/>
                  </a:schemeClr>
                </a:solidFill>
                <a:highlight>
                  <a:srgbClr val="FFFFFF"/>
                </a:highlight>
                <a:latin typeface="Consolas" panose="020B0609020204030204" pitchFamily="49" charset="0"/>
              </a:rPr>
              <a:t> = "hello world</a:t>
            </a:r>
            <a:r>
              <a:rPr lang="en-AU" dirty="0" smtClean="0">
                <a:solidFill>
                  <a:schemeClr val="tx1">
                    <a:lumMod val="50000"/>
                    <a:lumOff val="50000"/>
                  </a:schemeClr>
                </a:solidFill>
                <a:highlight>
                  <a:srgbClr val="FFFFFF"/>
                </a:highlight>
                <a:latin typeface="Consolas" panose="020B0609020204030204" pitchFamily="49" charset="0"/>
              </a:rPr>
              <a:t>";</a:t>
            </a:r>
            <a:endParaRPr lang="en-AU" dirty="0">
              <a:solidFill>
                <a:schemeClr val="tx1">
                  <a:lumMod val="50000"/>
                  <a:lumOff val="50000"/>
                </a:schemeClr>
              </a:solidFill>
              <a:highlight>
                <a:srgbClr val="FFFFFF"/>
              </a:highlight>
              <a:latin typeface="Consolas" panose="020B0609020204030204" pitchFamily="49" charset="0"/>
            </a:endParaRPr>
          </a:p>
          <a:p>
            <a:pPr lvl="1"/>
            <a:r>
              <a:rPr lang="en-AU" dirty="0" smtClean="0">
                <a:solidFill>
                  <a:srgbClr val="000000"/>
                </a:solidFill>
                <a:highlight>
                  <a:srgbClr val="FFFFFF"/>
                </a:highlight>
                <a:latin typeface="Consolas" panose="020B0609020204030204" pitchFamily="49" charset="0"/>
              </a:rPr>
              <a:t>}</a:t>
            </a:r>
          </a:p>
          <a:p>
            <a:pPr lvl="1"/>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smtClean="0">
                <a:solidFill>
                  <a:srgbClr val="0000FF"/>
                </a:solidFill>
                <a:highlight>
                  <a:srgbClr val="FFFFFF"/>
                </a:highlight>
                <a:latin typeface="Consolas" panose="020B0609020204030204" pitchFamily="49" charset="0"/>
              </a:rPr>
              <a:t>&gt;</a:t>
            </a:r>
          </a:p>
          <a:p>
            <a:endParaRPr lang="en-AU" dirty="0" smtClean="0">
              <a:solidFill>
                <a:srgbClr val="0000FF"/>
              </a:solidFill>
              <a:highlight>
                <a:srgbClr val="FFFFFF"/>
              </a:highlight>
              <a:latin typeface="Consolas" panose="020B0609020204030204" pitchFamily="49" charset="0"/>
            </a:endParaRPr>
          </a:p>
          <a:p>
            <a:r>
              <a:rPr lang="en-AU" dirty="0" smtClean="0">
                <a:solidFill>
                  <a:schemeClr val="tx1">
                    <a:lumMod val="50000"/>
                    <a:lumOff val="50000"/>
                  </a:schemeClr>
                </a:solidFill>
                <a:highlight>
                  <a:srgbClr val="FFFFFF"/>
                </a:highlight>
                <a:latin typeface="Consolas" panose="020B0609020204030204" pitchFamily="49" charset="0"/>
              </a:rPr>
              <a:t>&lt;</a:t>
            </a:r>
            <a:r>
              <a:rPr lang="en-AU" dirty="0">
                <a:solidFill>
                  <a:schemeClr val="tx1">
                    <a:lumMod val="50000"/>
                    <a:lumOff val="50000"/>
                  </a:schemeClr>
                </a:solidFill>
                <a:highlight>
                  <a:srgbClr val="FFFFFF"/>
                </a:highlight>
                <a:latin typeface="Consolas" panose="020B0609020204030204" pitchFamily="49" charset="0"/>
              </a:rPr>
              <a:t>body&gt;</a:t>
            </a:r>
          </a:p>
          <a:p>
            <a:r>
              <a:rPr lang="en-AU" dirty="0" smtClean="0">
                <a:solidFill>
                  <a:schemeClr val="tx1">
                    <a:lumMod val="50000"/>
                    <a:lumOff val="50000"/>
                  </a:schemeClr>
                </a:solidFill>
                <a:highlight>
                  <a:srgbClr val="FFFFFF"/>
                </a:highlight>
                <a:latin typeface="Consolas" panose="020B0609020204030204" pitchFamily="49" charset="0"/>
              </a:rPr>
              <a:t>    </a:t>
            </a:r>
            <a:r>
              <a:rPr lang="en-AU" dirty="0">
                <a:solidFill>
                  <a:schemeClr val="tx1">
                    <a:lumMod val="50000"/>
                    <a:lumOff val="50000"/>
                  </a:schemeClr>
                </a:solidFill>
                <a:highlight>
                  <a:srgbClr val="FFFFFF"/>
                </a:highlight>
                <a:latin typeface="Consolas" panose="020B0609020204030204" pitchFamily="49" charset="0"/>
              </a:rPr>
              <a:t>&lt;</a:t>
            </a:r>
            <a:r>
              <a:rPr lang="en-AU" dirty="0" smtClean="0">
                <a:solidFill>
                  <a:schemeClr val="tx1">
                    <a:lumMod val="50000"/>
                    <a:lumOff val="50000"/>
                  </a:schemeClr>
                </a:solidFill>
                <a:highlight>
                  <a:srgbClr val="FFFFFF"/>
                </a:highlight>
                <a:latin typeface="Consolas" panose="020B0609020204030204" pitchFamily="49" charset="0"/>
              </a:rPr>
              <a:t>script&gt;</a:t>
            </a:r>
            <a:r>
              <a:rPr lang="en-AU" dirty="0" err="1" smtClean="0">
                <a:solidFill>
                  <a:schemeClr val="tx1"/>
                </a:solidFill>
                <a:highlight>
                  <a:srgbClr val="FFFFFF"/>
                </a:highlight>
                <a:latin typeface="Consolas" panose="020B0609020204030204" pitchFamily="49" charset="0"/>
              </a:rPr>
              <a:t>onready</a:t>
            </a:r>
            <a:r>
              <a:rPr lang="en-AU" dirty="0">
                <a:solidFill>
                  <a:schemeClr val="tx1"/>
                </a:solidFill>
                <a:highlight>
                  <a:srgbClr val="FFFFFF"/>
                </a:highlight>
                <a:latin typeface="Consolas" panose="020B0609020204030204" pitchFamily="49" charset="0"/>
              </a:rPr>
              <a:t>();</a:t>
            </a:r>
            <a:r>
              <a:rPr lang="en-AU" dirty="0">
                <a:solidFill>
                  <a:schemeClr val="tx1">
                    <a:lumMod val="50000"/>
                    <a:lumOff val="50000"/>
                  </a:schemeClr>
                </a:solidFill>
                <a:highlight>
                  <a:srgbClr val="FFFFFF"/>
                </a:highlight>
                <a:latin typeface="Consolas" panose="020B0609020204030204" pitchFamily="49" charset="0"/>
              </a:rPr>
              <a:t>&lt;/script&gt;</a:t>
            </a:r>
          </a:p>
          <a:p>
            <a:r>
              <a:rPr lang="en-AU" dirty="0">
                <a:solidFill>
                  <a:schemeClr val="tx1">
                    <a:lumMod val="50000"/>
                    <a:lumOff val="50000"/>
                  </a:schemeClr>
                </a:solidFill>
                <a:highlight>
                  <a:srgbClr val="FFFFFF"/>
                </a:highlight>
                <a:latin typeface="Consolas" panose="020B0609020204030204" pitchFamily="49" charset="0"/>
              </a:rPr>
              <a:t>&lt;/body&gt;</a:t>
            </a:r>
          </a:p>
        </p:txBody>
      </p:sp>
    </p:spTree>
    <p:extLst>
      <p:ext uri="{BB962C8B-B14F-4D97-AF65-F5344CB8AC3E}">
        <p14:creationId xmlns:p14="http://schemas.microsoft.com/office/powerpoint/2010/main" val="159410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JSON Arrays</a:t>
            </a:r>
            <a:endParaRPr lang="en-AU" dirty="0"/>
          </a:p>
        </p:txBody>
      </p:sp>
      <p:sp>
        <p:nvSpPr>
          <p:cNvPr id="3" name="Content Placeholder 2"/>
          <p:cNvSpPr>
            <a:spLocks noGrp="1"/>
          </p:cNvSpPr>
          <p:nvPr>
            <p:ph idx="1"/>
          </p:nvPr>
        </p:nvSpPr>
        <p:spPr>
          <a:xfrm>
            <a:off x="482139" y="1340590"/>
            <a:ext cx="6683431" cy="4743307"/>
          </a:xfrm>
        </p:spPr>
        <p:txBody>
          <a:bodyPr/>
          <a:lstStyle/>
          <a:p>
            <a:r>
              <a:rPr lang="en-AU" dirty="0" smtClean="0"/>
              <a:t>JSON arrays are just a list of values separated by commas</a:t>
            </a:r>
          </a:p>
          <a:p>
            <a:pPr lvl="1"/>
            <a:r>
              <a:rPr lang="en-AU" sz="2400" dirty="0" smtClean="0"/>
              <a:t>Each value is separated by a comma</a:t>
            </a:r>
          </a:p>
          <a:p>
            <a:pPr lvl="1"/>
            <a:r>
              <a:rPr lang="en-AU" sz="2400" dirty="0" smtClean="0"/>
              <a:t>[“val1”, “val2”, “val3”, … “</a:t>
            </a:r>
            <a:r>
              <a:rPr lang="en-AU" sz="2400" dirty="0" err="1" smtClean="0"/>
              <a:t>Valn</a:t>
            </a:r>
            <a:r>
              <a:rPr lang="en-AU" sz="2400" dirty="0" smtClean="0"/>
              <a:t>”]</a:t>
            </a:r>
          </a:p>
          <a:p>
            <a:pPr lvl="1"/>
            <a:r>
              <a:rPr lang="en-AU" sz="2400" dirty="0" smtClean="0"/>
              <a:t>[1,2,3,4,5,6]</a:t>
            </a:r>
          </a:p>
          <a:p>
            <a:pPr lvl="1"/>
            <a:r>
              <a:rPr lang="en-AU" sz="2400" dirty="0" smtClean="0"/>
              <a:t>[{obj1}, {obj2}, {obj3} …]</a:t>
            </a:r>
          </a:p>
          <a:p>
            <a:pPr lvl="1"/>
            <a:endParaRPr lang="en-AU" sz="2400" dirty="0"/>
          </a:p>
          <a:p>
            <a:pPr lvl="1"/>
            <a:r>
              <a:rPr lang="en-AU" sz="2400" dirty="0" smtClean="0"/>
              <a:t>Note that in reality, this JSON string would be all on one line!</a:t>
            </a:r>
          </a:p>
        </p:txBody>
      </p:sp>
      <p:sp>
        <p:nvSpPr>
          <p:cNvPr id="4" name="TextBox 3"/>
          <p:cNvSpPr txBox="1"/>
          <p:nvPr/>
        </p:nvSpPr>
        <p:spPr>
          <a:xfrm>
            <a:off x="7165570" y="1073891"/>
            <a:ext cx="4839786" cy="532453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AU" sz="2000" dirty="0">
                <a:solidFill>
                  <a:srgbClr val="0000FF"/>
                </a:solidFill>
                <a:highlight>
                  <a:srgbClr val="FFFFFF"/>
                </a:highlight>
                <a:latin typeface="Consolas" panose="020B0609020204030204" pitchFamily="49" charset="0"/>
              </a:rPr>
              <a:t>var</a:t>
            </a:r>
            <a:r>
              <a:rPr lang="en-AU" sz="2000" dirty="0">
                <a:solidFill>
                  <a:srgbClr val="000000"/>
                </a:solidFill>
                <a:highlight>
                  <a:srgbClr val="FFFFFF"/>
                </a:highlight>
                <a:latin typeface="Consolas" panose="020B0609020204030204" pitchFamily="49" charset="0"/>
              </a:rPr>
              <a:t> </a:t>
            </a:r>
            <a:r>
              <a:rPr lang="en-AU" sz="2000" dirty="0" err="1">
                <a:solidFill>
                  <a:srgbClr val="000000"/>
                </a:solidFill>
                <a:highlight>
                  <a:srgbClr val="FFFFFF"/>
                </a:highlight>
                <a:latin typeface="Consolas" panose="020B0609020204030204" pitchFamily="49" charset="0"/>
              </a:rPr>
              <a:t>jsonArray</a:t>
            </a:r>
            <a:r>
              <a:rPr lang="en-AU" sz="2000" dirty="0">
                <a:solidFill>
                  <a:srgbClr val="000000"/>
                </a:solidFill>
                <a:highlight>
                  <a:srgbClr val="FFFFFF"/>
                </a:highlight>
                <a:latin typeface="Consolas" panose="020B0609020204030204" pitchFamily="49" charset="0"/>
              </a:rPr>
              <a:t> = [</a:t>
            </a:r>
          </a:p>
          <a:p>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"name"</a:t>
            </a:r>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"apple"</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a:t>
            </a:r>
            <a:r>
              <a:rPr lang="en-AU" sz="2000" dirty="0" err="1">
                <a:solidFill>
                  <a:srgbClr val="A31515"/>
                </a:solidFill>
                <a:highlight>
                  <a:srgbClr val="FFFFFF"/>
                </a:highlight>
                <a:latin typeface="Consolas" panose="020B0609020204030204" pitchFamily="49" charset="0"/>
              </a:rPr>
              <a:t>inStock</a:t>
            </a:r>
            <a:r>
              <a:rPr lang="en-AU" sz="2000" dirty="0">
                <a:solidFill>
                  <a:srgbClr val="A31515"/>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true</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"price"</a:t>
            </a:r>
            <a:r>
              <a:rPr lang="en-AU" sz="2000" dirty="0">
                <a:solidFill>
                  <a:srgbClr val="000000"/>
                </a:solidFill>
                <a:highlight>
                  <a:srgbClr val="FFFFFF"/>
                </a:highlight>
                <a:latin typeface="Consolas" panose="020B0609020204030204" pitchFamily="49" charset="0"/>
              </a:rPr>
              <a:t>: 40</a:t>
            </a:r>
          </a:p>
          <a:p>
            <a:r>
              <a:rPr lang="en-AU" sz="2000" dirty="0">
                <a:solidFill>
                  <a:srgbClr val="000000"/>
                </a:solidFill>
                <a:highlight>
                  <a:srgbClr val="FFFFFF"/>
                </a:highlight>
                <a:latin typeface="Consolas" panose="020B0609020204030204" pitchFamily="49" charset="0"/>
              </a:rPr>
              <a:t>            }</a:t>
            </a:r>
            <a:r>
              <a:rPr lang="en-AU" sz="2000" b="1"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"name"</a:t>
            </a:r>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"pear"</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a:t>
            </a:r>
            <a:r>
              <a:rPr lang="en-AU" sz="2000" dirty="0" err="1">
                <a:solidFill>
                  <a:srgbClr val="A31515"/>
                </a:solidFill>
                <a:highlight>
                  <a:srgbClr val="FFFFFF"/>
                </a:highlight>
                <a:latin typeface="Consolas" panose="020B0609020204030204" pitchFamily="49" charset="0"/>
              </a:rPr>
              <a:t>inStock</a:t>
            </a:r>
            <a:r>
              <a:rPr lang="en-AU" sz="2000" dirty="0">
                <a:solidFill>
                  <a:srgbClr val="A31515"/>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false</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"price"</a:t>
            </a:r>
            <a:r>
              <a:rPr lang="en-AU" sz="2000" dirty="0">
                <a:solidFill>
                  <a:srgbClr val="000000"/>
                </a:solidFill>
                <a:highlight>
                  <a:srgbClr val="FFFFFF"/>
                </a:highlight>
                <a:latin typeface="Consolas" panose="020B0609020204030204" pitchFamily="49" charset="0"/>
              </a:rPr>
              <a:t>: 0</a:t>
            </a:r>
          </a:p>
          <a:p>
            <a:r>
              <a:rPr lang="en-AU" sz="2000" dirty="0">
                <a:solidFill>
                  <a:srgbClr val="000000"/>
                </a:solidFill>
                <a:highlight>
                  <a:srgbClr val="FFFFFF"/>
                </a:highlight>
                <a:latin typeface="Consolas" panose="020B0609020204030204" pitchFamily="49" charset="0"/>
              </a:rPr>
              <a:t>            }</a:t>
            </a:r>
            <a:r>
              <a:rPr lang="en-AU" sz="2000" b="1"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"name"</a:t>
            </a:r>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"banana"</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a:t>
            </a:r>
            <a:r>
              <a:rPr lang="en-AU" sz="2000" dirty="0" err="1">
                <a:solidFill>
                  <a:srgbClr val="A31515"/>
                </a:solidFill>
                <a:highlight>
                  <a:srgbClr val="FFFFFF"/>
                </a:highlight>
                <a:latin typeface="Consolas" panose="020B0609020204030204" pitchFamily="49" charset="0"/>
              </a:rPr>
              <a:t>inStock</a:t>
            </a:r>
            <a:r>
              <a:rPr lang="en-AU" sz="2000" dirty="0">
                <a:solidFill>
                  <a:srgbClr val="A31515"/>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true</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"price"</a:t>
            </a:r>
            <a:r>
              <a:rPr lang="en-AU" sz="2000" dirty="0">
                <a:solidFill>
                  <a:srgbClr val="000000"/>
                </a:solidFill>
                <a:highlight>
                  <a:srgbClr val="FFFFFF"/>
                </a:highlight>
                <a:latin typeface="Consolas" panose="020B0609020204030204" pitchFamily="49" charset="0"/>
              </a:rPr>
              <a:t>: 50</a:t>
            </a:r>
          </a:p>
          <a:p>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endParaRPr lang="en-AU" sz="2000" dirty="0"/>
          </a:p>
        </p:txBody>
      </p:sp>
      <p:sp>
        <p:nvSpPr>
          <p:cNvPr id="5" name="TextBox 4"/>
          <p:cNvSpPr txBox="1"/>
          <p:nvPr/>
        </p:nvSpPr>
        <p:spPr>
          <a:xfrm>
            <a:off x="7843671" y="1865792"/>
            <a:ext cx="53546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AU" sz="2000" dirty="0" smtClean="0"/>
              <a:t>key</a:t>
            </a:r>
            <a:endParaRPr lang="en-AU" sz="2000" dirty="0"/>
          </a:p>
        </p:txBody>
      </p:sp>
      <p:cxnSp>
        <p:nvCxnSpPr>
          <p:cNvPr id="6" name="Straight Arrow Connector 5"/>
          <p:cNvCxnSpPr>
            <a:stCxn id="5" idx="3"/>
          </p:cNvCxnSpPr>
          <p:nvPr/>
        </p:nvCxnSpPr>
        <p:spPr>
          <a:xfrm flipV="1">
            <a:off x="8379139" y="1885951"/>
            <a:ext cx="950432" cy="17989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090961" y="1208500"/>
            <a:ext cx="914395"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AU" sz="2000" dirty="0" smtClean="0"/>
              <a:t>Value</a:t>
            </a:r>
            <a:endParaRPr lang="en-AU" sz="2000" dirty="0"/>
          </a:p>
        </p:txBody>
      </p:sp>
      <p:cxnSp>
        <p:nvCxnSpPr>
          <p:cNvPr id="8" name="Straight Arrow Connector 7"/>
          <p:cNvCxnSpPr>
            <a:stCxn id="7" idx="1"/>
          </p:cNvCxnSpPr>
          <p:nvPr/>
        </p:nvCxnSpPr>
        <p:spPr>
          <a:xfrm flipH="1">
            <a:off x="10953751" y="1408555"/>
            <a:ext cx="137210" cy="45723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787779" y="704559"/>
            <a:ext cx="121757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AU" dirty="0" smtClean="0"/>
              <a:t>JSON Array</a:t>
            </a:r>
            <a:endParaRPr lang="en-AU" dirty="0"/>
          </a:p>
        </p:txBody>
      </p:sp>
      <p:sp>
        <p:nvSpPr>
          <p:cNvPr id="12" name="TextBox 11"/>
          <p:cNvSpPr txBox="1"/>
          <p:nvPr/>
        </p:nvSpPr>
        <p:spPr>
          <a:xfrm>
            <a:off x="7390817" y="2972664"/>
            <a:ext cx="1143583"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AU" sz="2000" dirty="0" smtClean="0"/>
              <a:t>Next </a:t>
            </a:r>
            <a:r>
              <a:rPr lang="en-AU" sz="2000" dirty="0" err="1" smtClean="0"/>
              <a:t>Obj</a:t>
            </a:r>
            <a:endParaRPr lang="en-AU" sz="2000" dirty="0"/>
          </a:p>
        </p:txBody>
      </p:sp>
      <p:cxnSp>
        <p:nvCxnSpPr>
          <p:cNvPr id="13" name="Straight Arrow Connector 12"/>
          <p:cNvCxnSpPr>
            <a:stCxn id="12" idx="3"/>
          </p:cNvCxnSpPr>
          <p:nvPr/>
        </p:nvCxnSpPr>
        <p:spPr>
          <a:xfrm flipV="1">
            <a:off x="8534400" y="2992827"/>
            <a:ext cx="342318" cy="17989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51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JSON summary</a:t>
            </a:r>
            <a:endParaRPr lang="en-AU" dirty="0"/>
          </a:p>
        </p:txBody>
      </p:sp>
      <p:sp>
        <p:nvSpPr>
          <p:cNvPr id="3" name="Content Placeholder 2"/>
          <p:cNvSpPr>
            <a:spLocks noGrp="1"/>
          </p:cNvSpPr>
          <p:nvPr>
            <p:ph idx="1"/>
          </p:nvPr>
        </p:nvSpPr>
        <p:spPr>
          <a:xfrm>
            <a:off x="482139" y="1340590"/>
            <a:ext cx="11426082" cy="4743307"/>
          </a:xfrm>
        </p:spPr>
        <p:txBody>
          <a:bodyPr>
            <a:normAutofit fontScale="85000" lnSpcReduction="20000"/>
          </a:bodyPr>
          <a:lstStyle/>
          <a:p>
            <a:r>
              <a:rPr lang="en-AU" dirty="0" smtClean="0"/>
              <a:t>JSON values can be simple values, objects or even arrays</a:t>
            </a:r>
          </a:p>
          <a:p>
            <a:pPr lvl="1"/>
            <a:r>
              <a:rPr lang="en-AU" dirty="0" smtClean="0"/>
              <a:t>This means that JSON objects and arrays can be nested</a:t>
            </a:r>
          </a:p>
          <a:p>
            <a:pPr lvl="1"/>
            <a:r>
              <a:rPr lang="en-AU" dirty="0" smtClean="0"/>
              <a:t>This gives rise to hierarchy and complex objects</a:t>
            </a:r>
          </a:p>
          <a:p>
            <a:pPr lvl="1"/>
            <a:endParaRPr lang="en-AU" dirty="0" smtClean="0"/>
          </a:p>
          <a:p>
            <a:r>
              <a:rPr lang="en-AU" dirty="0" smtClean="0"/>
              <a:t>Do I have to write them?</a:t>
            </a:r>
            <a:r>
              <a:rPr lang="en-AU" dirty="0"/>
              <a:t> </a:t>
            </a:r>
            <a:r>
              <a:rPr lang="en-AU" dirty="0" smtClean="0"/>
              <a:t>– </a:t>
            </a:r>
            <a:r>
              <a:rPr lang="en-AU" b="1" dirty="0" smtClean="0">
                <a:solidFill>
                  <a:srgbClr val="FF0000"/>
                </a:solidFill>
              </a:rPr>
              <a:t>No!</a:t>
            </a:r>
          </a:p>
          <a:p>
            <a:pPr lvl="1"/>
            <a:r>
              <a:rPr lang="en-AU" dirty="0" smtClean="0"/>
              <a:t>Client side:</a:t>
            </a:r>
          </a:p>
          <a:p>
            <a:pPr lvl="2"/>
            <a:r>
              <a:rPr lang="en-AU" sz="2400" b="1" dirty="0" err="1" smtClean="0"/>
              <a:t>JSON.stringify</a:t>
            </a:r>
            <a:r>
              <a:rPr lang="en-AU" sz="2400" dirty="0" smtClean="0"/>
              <a:t>(object); </a:t>
            </a:r>
            <a:r>
              <a:rPr lang="en-AU" sz="2400" dirty="0" smtClean="0">
                <a:solidFill>
                  <a:srgbClr val="468646"/>
                </a:solidFill>
              </a:rPr>
              <a:t>// creates JSON string using JavaScript in the browser</a:t>
            </a:r>
          </a:p>
          <a:p>
            <a:pPr lvl="2"/>
            <a:r>
              <a:rPr lang="en-AU" sz="2400" b="1" dirty="0" err="1" smtClean="0"/>
              <a:t>JSON.parse</a:t>
            </a:r>
            <a:r>
              <a:rPr lang="en-AU" sz="2400" dirty="0" smtClean="0"/>
              <a:t>(</a:t>
            </a:r>
            <a:r>
              <a:rPr lang="en-AU" sz="2400" dirty="0" err="1" smtClean="0"/>
              <a:t>jsonString</a:t>
            </a:r>
            <a:r>
              <a:rPr lang="en-AU" sz="2400" dirty="0" smtClean="0"/>
              <a:t>); </a:t>
            </a:r>
            <a:r>
              <a:rPr lang="en-AU" sz="2400" dirty="0" smtClean="0">
                <a:solidFill>
                  <a:srgbClr val="468646"/>
                </a:solidFill>
              </a:rPr>
              <a:t>// re-creates JavaScript Objects from a JSON string!</a:t>
            </a:r>
          </a:p>
          <a:p>
            <a:pPr lvl="2"/>
            <a:endParaRPr lang="en-AU" dirty="0"/>
          </a:p>
          <a:p>
            <a:pPr lvl="1"/>
            <a:r>
              <a:rPr lang="en-AU" dirty="0" smtClean="0"/>
              <a:t>Server side (</a:t>
            </a:r>
            <a:r>
              <a:rPr lang="en-AU" dirty="0" err="1" smtClean="0"/>
              <a:t>c#</a:t>
            </a:r>
            <a:r>
              <a:rPr lang="en-AU" dirty="0" smtClean="0"/>
              <a:t>)</a:t>
            </a:r>
          </a:p>
          <a:p>
            <a:pPr lvl="2"/>
            <a:r>
              <a:rPr lang="en-AU" sz="2400" dirty="0" smtClean="0"/>
              <a:t>Web APIs + Entity Framework </a:t>
            </a:r>
            <a:r>
              <a:rPr lang="en-AU" sz="2400" dirty="0" smtClean="0">
                <a:solidFill>
                  <a:srgbClr val="468646"/>
                </a:solidFill>
              </a:rPr>
              <a:t>// creates JSON string on the </a:t>
            </a:r>
            <a:r>
              <a:rPr lang="en-AU" sz="2400" dirty="0" smtClean="0">
                <a:solidFill>
                  <a:srgbClr val="468646"/>
                </a:solidFill>
              </a:rPr>
              <a:t>server</a:t>
            </a:r>
            <a:endParaRPr lang="en-AU" sz="2400" dirty="0" smtClean="0">
              <a:solidFill>
                <a:srgbClr val="468646"/>
              </a:solidFill>
            </a:endParaRPr>
          </a:p>
          <a:p>
            <a:pPr lvl="2"/>
            <a:r>
              <a:rPr lang="en-AU" sz="2400" dirty="0" smtClean="0"/>
              <a:t>JSON string to C# objects is generally automatic!</a:t>
            </a:r>
          </a:p>
        </p:txBody>
      </p:sp>
    </p:spTree>
    <p:extLst>
      <p:ext uri="{BB962C8B-B14F-4D97-AF65-F5344CB8AC3E}">
        <p14:creationId xmlns:p14="http://schemas.microsoft.com/office/powerpoint/2010/main" val="1284145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JSON Summary</a:t>
            </a:r>
            <a:endParaRPr lang="en-AU" dirty="0"/>
          </a:p>
        </p:txBody>
      </p:sp>
      <p:sp>
        <p:nvSpPr>
          <p:cNvPr id="3" name="Content Placeholder 2"/>
          <p:cNvSpPr>
            <a:spLocks noGrp="1"/>
          </p:cNvSpPr>
          <p:nvPr>
            <p:ph idx="1"/>
          </p:nvPr>
        </p:nvSpPr>
        <p:spPr/>
        <p:txBody>
          <a:bodyPr>
            <a:normAutofit fontScale="85000" lnSpcReduction="10000"/>
          </a:bodyPr>
          <a:lstStyle/>
          <a:p>
            <a:r>
              <a:rPr lang="en-AU" dirty="0" smtClean="0"/>
              <a:t>Why JSON strings?</a:t>
            </a:r>
          </a:p>
          <a:p>
            <a:pPr lvl="1"/>
            <a:r>
              <a:rPr lang="en-AU" dirty="0" smtClean="0"/>
              <a:t>Primary method of communicating one or more data records between the Web Server and the Client Browser</a:t>
            </a:r>
          </a:p>
          <a:p>
            <a:pPr lvl="1"/>
            <a:r>
              <a:rPr lang="en-AU" dirty="0" smtClean="0"/>
              <a:t>This can be used to update the HTML page content without refreshing the page (Ajax)</a:t>
            </a:r>
          </a:p>
          <a:p>
            <a:endParaRPr lang="en-AU" dirty="0" smtClean="0"/>
          </a:p>
          <a:p>
            <a:r>
              <a:rPr lang="en-AU" dirty="0" smtClean="0"/>
              <a:t>Note: Getting Ajax involving JSON can be difficult to get working</a:t>
            </a:r>
          </a:p>
          <a:p>
            <a:pPr lvl="1"/>
            <a:r>
              <a:rPr lang="en-AU" dirty="0" smtClean="0"/>
              <a:t>It requires coding in the browser and server at the same time</a:t>
            </a:r>
          </a:p>
          <a:p>
            <a:pPr lvl="1"/>
            <a:endParaRPr lang="en-AU" dirty="0"/>
          </a:p>
          <a:p>
            <a:pPr lvl="1"/>
            <a:r>
              <a:rPr lang="en-AU" dirty="0" smtClean="0"/>
              <a:t>Always work from a known good working example</a:t>
            </a:r>
          </a:p>
          <a:p>
            <a:pPr lvl="2"/>
            <a:r>
              <a:rPr lang="en-AU" dirty="0" smtClean="0"/>
              <a:t>Check the </a:t>
            </a:r>
            <a:r>
              <a:rPr lang="en-AU" b="1" dirty="0" smtClean="0"/>
              <a:t>network traffic </a:t>
            </a:r>
            <a:r>
              <a:rPr lang="en-AU" dirty="0" smtClean="0"/>
              <a:t>to and from the client browser in IE</a:t>
            </a:r>
          </a:p>
          <a:p>
            <a:pPr lvl="2"/>
            <a:r>
              <a:rPr lang="en-AU" dirty="0" smtClean="0"/>
              <a:t>Use </a:t>
            </a:r>
            <a:r>
              <a:rPr lang="en-AU" b="1" dirty="0" smtClean="0"/>
              <a:t>breakpoints</a:t>
            </a:r>
            <a:r>
              <a:rPr lang="en-AU" dirty="0" smtClean="0"/>
              <a:t> in the browser or VS as necessary</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32</a:t>
            </a:fld>
            <a:endParaRPr lang="en-AU"/>
          </a:p>
        </p:txBody>
      </p:sp>
    </p:spTree>
    <p:extLst>
      <p:ext uri="{BB962C8B-B14F-4D97-AF65-F5344CB8AC3E}">
        <p14:creationId xmlns:p14="http://schemas.microsoft.com/office/powerpoint/2010/main" val="3309645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Web Services</a:t>
            </a:r>
            <a:endParaRPr lang="en-AU" dirty="0"/>
          </a:p>
        </p:txBody>
      </p:sp>
      <p:sp>
        <p:nvSpPr>
          <p:cNvPr id="5" name="Text Placeholder 4"/>
          <p:cNvSpPr>
            <a:spLocks noGrp="1"/>
          </p:cNvSpPr>
          <p:nvPr>
            <p:ph type="body" idx="1"/>
          </p:nvPr>
        </p:nvSpPr>
        <p:spPr/>
        <p:txBody>
          <a:bodyPr/>
          <a:lstStyle/>
          <a:p>
            <a:r>
              <a:rPr lang="en-AU" dirty="0" smtClean="0"/>
              <a:t>REST</a:t>
            </a:r>
            <a:endParaRPr lang="en-AU" dirty="0"/>
          </a:p>
        </p:txBody>
      </p:sp>
    </p:spTree>
    <p:extLst>
      <p:ext uri="{BB962C8B-B14F-4D97-AF65-F5344CB8AC3E}">
        <p14:creationId xmlns:p14="http://schemas.microsoft.com/office/powerpoint/2010/main" val="1645610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Web Services</a:t>
            </a:r>
            <a:endParaRPr lang="en-AU" dirty="0"/>
          </a:p>
        </p:txBody>
      </p:sp>
      <p:sp>
        <p:nvSpPr>
          <p:cNvPr id="3" name="Content Placeholder 2"/>
          <p:cNvSpPr>
            <a:spLocks noGrp="1"/>
          </p:cNvSpPr>
          <p:nvPr>
            <p:ph idx="1"/>
          </p:nvPr>
        </p:nvSpPr>
        <p:spPr>
          <a:xfrm>
            <a:off x="482139" y="1340590"/>
            <a:ext cx="11238806" cy="5003060"/>
          </a:xfrm>
        </p:spPr>
        <p:txBody>
          <a:bodyPr>
            <a:normAutofit fontScale="77500" lnSpcReduction="20000"/>
          </a:bodyPr>
          <a:lstStyle/>
          <a:p>
            <a:r>
              <a:rPr lang="en-AU" dirty="0" smtClean="0"/>
              <a:t>Web services provide a mechanism though which different applications can integrate online</a:t>
            </a:r>
          </a:p>
          <a:p>
            <a:pPr lvl="1"/>
            <a:r>
              <a:rPr lang="en-AU" dirty="0" smtClean="0"/>
              <a:t>They enable applications to output their data or receive and incorporate data from other applications</a:t>
            </a:r>
          </a:p>
          <a:p>
            <a:pPr lvl="1"/>
            <a:r>
              <a:rPr lang="en-AU" dirty="0" smtClean="0"/>
              <a:t>This involves using a standard data exchange format such as… JSON!</a:t>
            </a:r>
            <a:endParaRPr lang="en-AU" dirty="0"/>
          </a:p>
          <a:p>
            <a:pPr lvl="1"/>
            <a:endParaRPr lang="en-AU" dirty="0" smtClean="0"/>
          </a:p>
          <a:p>
            <a:pPr lvl="1"/>
            <a:r>
              <a:rPr lang="en-AU" dirty="0" smtClean="0"/>
              <a:t>REST</a:t>
            </a:r>
          </a:p>
          <a:p>
            <a:pPr lvl="2"/>
            <a:r>
              <a:rPr lang="en-AU" sz="2600" dirty="0" smtClean="0"/>
              <a:t>Representational State Transfer</a:t>
            </a:r>
          </a:p>
          <a:p>
            <a:pPr lvl="2"/>
            <a:r>
              <a:rPr lang="en-AU" sz="2600" dirty="0" smtClean="0"/>
              <a:t>Primarily uses </a:t>
            </a:r>
            <a:r>
              <a:rPr lang="en-AU" sz="2600" b="1" dirty="0" smtClean="0"/>
              <a:t>JSON</a:t>
            </a:r>
            <a:r>
              <a:rPr lang="en-AU" sz="2600" dirty="0" smtClean="0"/>
              <a:t> notation for communicating data</a:t>
            </a:r>
          </a:p>
          <a:p>
            <a:pPr lvl="2"/>
            <a:r>
              <a:rPr lang="en-AU" sz="2600" dirty="0" smtClean="0"/>
              <a:t>Lightweight</a:t>
            </a:r>
          </a:p>
          <a:p>
            <a:pPr lvl="2"/>
            <a:endParaRPr lang="en-AU" dirty="0"/>
          </a:p>
          <a:p>
            <a:pPr lvl="1"/>
            <a:r>
              <a:rPr lang="en-AU" dirty="0" smtClean="0"/>
              <a:t>SOAP</a:t>
            </a:r>
          </a:p>
          <a:p>
            <a:pPr lvl="2"/>
            <a:r>
              <a:rPr lang="en-AU" sz="2600" dirty="0" smtClean="0"/>
              <a:t>Simple Object Access Protocol</a:t>
            </a:r>
          </a:p>
          <a:p>
            <a:pPr lvl="2"/>
            <a:r>
              <a:rPr lang="en-AU" sz="2600" dirty="0" smtClean="0"/>
              <a:t>Uses XML notation</a:t>
            </a:r>
          </a:p>
          <a:p>
            <a:pPr lvl="2"/>
            <a:r>
              <a:rPr lang="en-AU" sz="2600" dirty="0" smtClean="0"/>
              <a:t>Bulky but flexible</a:t>
            </a:r>
            <a:endParaRPr lang="en-AU" sz="2600" dirty="0"/>
          </a:p>
          <a:p>
            <a:endParaRPr lang="en-AU" dirty="0"/>
          </a:p>
        </p:txBody>
      </p:sp>
    </p:spTree>
    <p:extLst>
      <p:ext uri="{BB962C8B-B14F-4D97-AF65-F5344CB8AC3E}">
        <p14:creationId xmlns:p14="http://schemas.microsoft.com/office/powerpoint/2010/main" val="3327234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Web Services - REST</a:t>
            </a:r>
            <a:endParaRPr lang="en-AU" dirty="0"/>
          </a:p>
        </p:txBody>
      </p:sp>
      <p:sp>
        <p:nvSpPr>
          <p:cNvPr id="3" name="Content Placeholder 2"/>
          <p:cNvSpPr>
            <a:spLocks noGrp="1"/>
          </p:cNvSpPr>
          <p:nvPr>
            <p:ph idx="1"/>
          </p:nvPr>
        </p:nvSpPr>
        <p:spPr/>
        <p:txBody>
          <a:bodyPr>
            <a:normAutofit fontScale="85000" lnSpcReduction="10000"/>
          </a:bodyPr>
          <a:lstStyle/>
          <a:p>
            <a:r>
              <a:rPr lang="en-AU" b="1" dirty="0" smtClean="0"/>
              <a:t>REST</a:t>
            </a:r>
            <a:r>
              <a:rPr lang="en-AU" dirty="0" smtClean="0"/>
              <a:t> sounds new but you’ve been using it for years!</a:t>
            </a:r>
            <a:endParaRPr lang="en-AU" dirty="0"/>
          </a:p>
          <a:p>
            <a:pPr lvl="1"/>
            <a:endParaRPr lang="en-AU" dirty="0" smtClean="0"/>
          </a:p>
          <a:p>
            <a:r>
              <a:rPr lang="en-AU" dirty="0" smtClean="0"/>
              <a:t>Created by Roy Fielding, who describes </a:t>
            </a:r>
            <a:r>
              <a:rPr lang="en-AU" b="1" dirty="0" err="1" smtClean="0"/>
              <a:t>REpresentational</a:t>
            </a:r>
            <a:r>
              <a:rPr lang="en-AU" b="1" dirty="0" smtClean="0"/>
              <a:t> </a:t>
            </a:r>
            <a:r>
              <a:rPr lang="en-AU" b="1" dirty="0"/>
              <a:t>State </a:t>
            </a:r>
            <a:r>
              <a:rPr lang="en-AU" b="1" dirty="0" smtClean="0"/>
              <a:t>Transfer </a:t>
            </a:r>
            <a:r>
              <a:rPr lang="en-AU" dirty="0" smtClean="0"/>
              <a:t>as how a well-designed web application should behave:</a:t>
            </a:r>
            <a:endParaRPr lang="en-AU" dirty="0"/>
          </a:p>
          <a:p>
            <a:pPr lvl="1"/>
            <a:r>
              <a:rPr lang="en-AU" sz="2600" dirty="0" smtClean="0"/>
              <a:t>A website is like a state machine consisting of various pages (states)</a:t>
            </a:r>
          </a:p>
          <a:p>
            <a:pPr lvl="1"/>
            <a:r>
              <a:rPr lang="en-AU" sz="2600" dirty="0" smtClean="0"/>
              <a:t>It consists of a series of URLs  that when clicked navigate to </a:t>
            </a:r>
            <a:r>
              <a:rPr lang="en-AU" sz="2600" dirty="0"/>
              <a:t>other pages (state transition) </a:t>
            </a:r>
            <a:endParaRPr lang="en-AU" sz="2600" dirty="0" smtClean="0"/>
          </a:p>
          <a:p>
            <a:pPr lvl="1"/>
            <a:r>
              <a:rPr lang="en-AU" sz="2600" dirty="0" smtClean="0"/>
              <a:t>Each of these return a one-off response that is sent back to the browser (the next state)</a:t>
            </a:r>
          </a:p>
          <a:p>
            <a:pPr lvl="1"/>
            <a:r>
              <a:rPr lang="en-AU" sz="2600" dirty="0" smtClean="0"/>
              <a:t>We then make another request and another one-off response is returned </a:t>
            </a:r>
            <a:r>
              <a:rPr lang="en-AU" sz="2600" dirty="0" err="1" smtClean="0"/>
              <a:t>etc</a:t>
            </a:r>
            <a:endParaRPr lang="en-AU" sz="2600" dirty="0" smtClean="0"/>
          </a:p>
          <a:p>
            <a:pPr lvl="1"/>
            <a:endParaRPr lang="en-AU" sz="2600" dirty="0" smtClean="0"/>
          </a:p>
          <a:p>
            <a:pPr lvl="1"/>
            <a:r>
              <a:rPr lang="en-AU" sz="2600" dirty="0" smtClean="0"/>
              <a:t>The thing to note is that it is </a:t>
            </a:r>
            <a:r>
              <a:rPr lang="en-AU" sz="2600" b="1" dirty="0" smtClean="0"/>
              <a:t>event driven </a:t>
            </a:r>
            <a:r>
              <a:rPr lang="en-AU" sz="2600" dirty="0" smtClean="0"/>
              <a:t>– call and response - you ask for something and receive something back</a:t>
            </a:r>
            <a:endParaRPr lang="en-AU" sz="2600" dirty="0"/>
          </a:p>
        </p:txBody>
      </p:sp>
    </p:spTree>
    <p:extLst>
      <p:ext uri="{BB962C8B-B14F-4D97-AF65-F5344CB8AC3E}">
        <p14:creationId xmlns:p14="http://schemas.microsoft.com/office/powerpoint/2010/main" val="3074015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REST</a:t>
            </a:r>
            <a:endParaRPr lang="en-SG" dirty="0"/>
          </a:p>
        </p:txBody>
      </p:sp>
      <p:sp>
        <p:nvSpPr>
          <p:cNvPr id="3" name="Content Placeholder 2"/>
          <p:cNvSpPr>
            <a:spLocks noGrp="1"/>
          </p:cNvSpPr>
          <p:nvPr>
            <p:ph idx="1"/>
          </p:nvPr>
        </p:nvSpPr>
        <p:spPr/>
        <p:txBody>
          <a:bodyPr>
            <a:normAutofit fontScale="70000" lnSpcReduction="20000"/>
          </a:bodyPr>
          <a:lstStyle/>
          <a:p>
            <a:r>
              <a:rPr lang="en-SG" dirty="0" smtClean="0"/>
              <a:t>Several Properties may REST services light weight:</a:t>
            </a:r>
          </a:p>
          <a:p>
            <a:pPr lvl="1"/>
            <a:r>
              <a:rPr lang="en-SG" b="1" dirty="0" smtClean="0"/>
              <a:t>Resource </a:t>
            </a:r>
            <a:r>
              <a:rPr lang="en-SG" b="1" dirty="0"/>
              <a:t>identification through </a:t>
            </a:r>
            <a:r>
              <a:rPr lang="en-SG" b="1" dirty="0" smtClean="0"/>
              <a:t>URL</a:t>
            </a:r>
          </a:p>
          <a:p>
            <a:pPr lvl="2"/>
            <a:r>
              <a:rPr lang="en-SG" sz="2400" dirty="0" smtClean="0"/>
              <a:t>The URL exposes </a:t>
            </a:r>
            <a:r>
              <a:rPr lang="en-SG" sz="2400" dirty="0"/>
              <a:t>a set of resources that identify the targets of the interaction with its </a:t>
            </a:r>
            <a:r>
              <a:rPr lang="en-SG" sz="2400" dirty="0" smtClean="0"/>
              <a:t>clients using global addressing</a:t>
            </a:r>
          </a:p>
          <a:p>
            <a:pPr lvl="3"/>
            <a:endParaRPr lang="en-SG" sz="2200" dirty="0" smtClean="0"/>
          </a:p>
          <a:p>
            <a:pPr lvl="1"/>
            <a:r>
              <a:rPr lang="en-SG" b="1" dirty="0"/>
              <a:t>Uniform </a:t>
            </a:r>
            <a:r>
              <a:rPr lang="en-SG" b="1" dirty="0" smtClean="0"/>
              <a:t>interface</a:t>
            </a:r>
          </a:p>
          <a:p>
            <a:pPr lvl="3"/>
            <a:r>
              <a:rPr lang="en-SG" sz="2400" dirty="0" smtClean="0"/>
              <a:t>Resources </a:t>
            </a:r>
            <a:r>
              <a:rPr lang="en-SG" sz="2400" dirty="0"/>
              <a:t>are manipulated using a fixed set of </a:t>
            </a:r>
            <a:r>
              <a:rPr lang="en-SG" sz="2400" dirty="0" smtClean="0"/>
              <a:t>verbs: </a:t>
            </a:r>
            <a:r>
              <a:rPr lang="en-SG" sz="2400" dirty="0"/>
              <a:t>PUT, GET, POST, and DELETE. </a:t>
            </a:r>
          </a:p>
          <a:p>
            <a:pPr lvl="4"/>
            <a:endParaRPr lang="en-SG" sz="2300" dirty="0" smtClean="0"/>
          </a:p>
          <a:p>
            <a:pPr lvl="1"/>
            <a:r>
              <a:rPr lang="en-SG" b="1" dirty="0"/>
              <a:t>Self-descriptive messages: </a:t>
            </a:r>
          </a:p>
          <a:p>
            <a:pPr lvl="2"/>
            <a:r>
              <a:rPr lang="en-SG" sz="2400" dirty="0" smtClean="0"/>
              <a:t>Resources </a:t>
            </a:r>
            <a:r>
              <a:rPr lang="en-SG" sz="2400" dirty="0"/>
              <a:t>are decoupled from their </a:t>
            </a:r>
            <a:r>
              <a:rPr lang="en-SG" sz="2400" dirty="0" smtClean="0"/>
              <a:t>representation</a:t>
            </a:r>
          </a:p>
          <a:p>
            <a:pPr lvl="2"/>
            <a:r>
              <a:rPr lang="en-SG" sz="2400" dirty="0" smtClean="0"/>
              <a:t>Content </a:t>
            </a:r>
            <a:r>
              <a:rPr lang="en-SG" sz="2400" dirty="0"/>
              <a:t>can be accessed in a variety of formats, such as HTML, XML, plain text, PDF, JPEG, JSON, and others. </a:t>
            </a:r>
            <a:endParaRPr lang="en-SG" sz="2400" dirty="0" smtClean="0"/>
          </a:p>
          <a:p>
            <a:pPr lvl="2"/>
            <a:endParaRPr lang="en-SG" sz="2400" dirty="0" smtClean="0"/>
          </a:p>
          <a:p>
            <a:pPr lvl="1"/>
            <a:r>
              <a:rPr lang="en-SG" sz="2400" b="1" dirty="0" err="1"/>
              <a:t>Stateful</a:t>
            </a:r>
            <a:r>
              <a:rPr lang="en-SG" sz="2400" b="1" dirty="0"/>
              <a:t> interactions through hyperlinks</a:t>
            </a:r>
            <a:r>
              <a:rPr lang="en-SG" sz="2400" dirty="0" smtClean="0"/>
              <a:t>:</a:t>
            </a:r>
          </a:p>
          <a:p>
            <a:pPr lvl="2"/>
            <a:r>
              <a:rPr lang="en-SG" sz="2400" dirty="0" smtClean="0"/>
              <a:t>Every </a:t>
            </a:r>
            <a:r>
              <a:rPr lang="en-SG" sz="2400" dirty="0"/>
              <a:t>interaction with a resource is stateless; </a:t>
            </a:r>
            <a:endParaRPr lang="en-SG" sz="2400" dirty="0" smtClean="0"/>
          </a:p>
          <a:p>
            <a:pPr lvl="2"/>
            <a:r>
              <a:rPr lang="en-SG" sz="2400" dirty="0" smtClean="0"/>
              <a:t>Request </a:t>
            </a:r>
            <a:r>
              <a:rPr lang="en-SG" sz="2400" dirty="0"/>
              <a:t>messages are </a:t>
            </a:r>
            <a:r>
              <a:rPr lang="en-SG" sz="2400" dirty="0" smtClean="0"/>
              <a:t>self-contained (they hold information regarding state).</a:t>
            </a:r>
          </a:p>
          <a:p>
            <a:pPr lvl="2"/>
            <a:r>
              <a:rPr lang="en-SG" sz="2400" dirty="0" err="1" smtClean="0"/>
              <a:t>Stateful</a:t>
            </a:r>
            <a:r>
              <a:rPr lang="en-SG" sz="2400" dirty="0" smtClean="0"/>
              <a:t> </a:t>
            </a:r>
            <a:r>
              <a:rPr lang="en-SG" sz="2400" dirty="0"/>
              <a:t>interactions are based on the concept of explicit state transfer</a:t>
            </a:r>
            <a:r>
              <a:rPr lang="en-SG" sz="2400" dirty="0" smtClean="0"/>
              <a:t>.</a:t>
            </a:r>
            <a:r>
              <a:rPr lang="en-SG" sz="2400" dirty="0"/>
              <a:t> </a:t>
            </a:r>
            <a:endParaRPr lang="en-SG" sz="2400" dirty="0" smtClean="0"/>
          </a:p>
          <a:p>
            <a:pPr lvl="3"/>
            <a:r>
              <a:rPr lang="en-SG" sz="2200" dirty="0" err="1" smtClean="0"/>
              <a:t>QueryStrings</a:t>
            </a:r>
            <a:r>
              <a:rPr lang="en-SG" sz="2200" dirty="0" smtClean="0"/>
              <a:t>, cookies</a:t>
            </a:r>
            <a:r>
              <a:rPr lang="en-SG" sz="2200" dirty="0"/>
              <a:t>, </a:t>
            </a:r>
            <a:r>
              <a:rPr lang="en-SG" sz="2200" dirty="0" smtClean="0"/>
              <a:t>hidden </a:t>
            </a:r>
            <a:r>
              <a:rPr lang="en-SG" sz="2200" dirty="0"/>
              <a:t>form </a:t>
            </a:r>
            <a:r>
              <a:rPr lang="en-SG" sz="2200" dirty="0" smtClean="0"/>
              <a:t>fields</a:t>
            </a:r>
          </a:p>
          <a:p>
            <a:pPr lvl="2"/>
            <a:endParaRPr lang="en-SG" sz="2400" dirty="0"/>
          </a:p>
        </p:txBody>
      </p:sp>
      <p:sp>
        <p:nvSpPr>
          <p:cNvPr id="4" name="Slide Number Placeholder 3"/>
          <p:cNvSpPr>
            <a:spLocks noGrp="1"/>
          </p:cNvSpPr>
          <p:nvPr>
            <p:ph type="sldNum" sz="quarter" idx="12"/>
          </p:nvPr>
        </p:nvSpPr>
        <p:spPr/>
        <p:txBody>
          <a:bodyPr/>
          <a:lstStyle/>
          <a:p>
            <a:fld id="{307B58AD-467E-445B-A40B-5642F1A0DB87}" type="slidenum">
              <a:rPr lang="en-AU" smtClean="0"/>
              <a:t>36</a:t>
            </a:fld>
            <a:endParaRPr lang="en-AU"/>
          </a:p>
        </p:txBody>
      </p:sp>
    </p:spTree>
    <p:extLst>
      <p:ext uri="{BB962C8B-B14F-4D97-AF65-F5344CB8AC3E}">
        <p14:creationId xmlns:p14="http://schemas.microsoft.com/office/powerpoint/2010/main" val="2901793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Web Services - REST</a:t>
            </a:r>
          </a:p>
        </p:txBody>
      </p:sp>
      <p:sp>
        <p:nvSpPr>
          <p:cNvPr id="3" name="Content Placeholder 2"/>
          <p:cNvSpPr>
            <a:spLocks noGrp="1"/>
          </p:cNvSpPr>
          <p:nvPr>
            <p:ph idx="1"/>
          </p:nvPr>
        </p:nvSpPr>
        <p:spPr>
          <a:xfrm>
            <a:off x="482139" y="1340590"/>
            <a:ext cx="11238806" cy="4869710"/>
          </a:xfrm>
        </p:spPr>
        <p:txBody>
          <a:bodyPr>
            <a:normAutofit fontScale="92500"/>
          </a:bodyPr>
          <a:lstStyle/>
          <a:p>
            <a:r>
              <a:rPr lang="en-AU" dirty="0" smtClean="0"/>
              <a:t>Remember the 5 main functions we need to perform with any table in our database?</a:t>
            </a:r>
          </a:p>
          <a:p>
            <a:pPr lvl="1"/>
            <a:r>
              <a:rPr lang="en-AU" dirty="0" smtClean="0"/>
              <a:t>List all records</a:t>
            </a:r>
          </a:p>
          <a:p>
            <a:pPr lvl="1"/>
            <a:r>
              <a:rPr lang="en-AU" b="1" dirty="0" smtClean="0">
                <a:solidFill>
                  <a:srgbClr val="C00000"/>
                </a:solidFill>
              </a:rPr>
              <a:t>Get</a:t>
            </a:r>
            <a:r>
              <a:rPr lang="en-AU" b="1" dirty="0" smtClean="0"/>
              <a:t> </a:t>
            </a:r>
            <a:r>
              <a:rPr lang="en-AU" dirty="0" smtClean="0"/>
              <a:t>one</a:t>
            </a:r>
            <a:r>
              <a:rPr lang="en-AU" b="1" dirty="0" smtClean="0"/>
              <a:t> </a:t>
            </a:r>
            <a:r>
              <a:rPr lang="en-AU" dirty="0" smtClean="0"/>
              <a:t>record </a:t>
            </a:r>
          </a:p>
          <a:p>
            <a:pPr lvl="1"/>
            <a:r>
              <a:rPr lang="en-AU" b="1" dirty="0" smtClean="0"/>
              <a:t>Update</a:t>
            </a:r>
            <a:r>
              <a:rPr lang="en-AU" dirty="0" smtClean="0"/>
              <a:t> a record</a:t>
            </a:r>
          </a:p>
          <a:p>
            <a:pPr lvl="1"/>
            <a:r>
              <a:rPr lang="en-AU" b="1" dirty="0" smtClean="0">
                <a:solidFill>
                  <a:srgbClr val="C00000"/>
                </a:solidFill>
              </a:rPr>
              <a:t>Delete</a:t>
            </a:r>
            <a:r>
              <a:rPr lang="en-AU" dirty="0" smtClean="0">
                <a:solidFill>
                  <a:srgbClr val="C00000"/>
                </a:solidFill>
              </a:rPr>
              <a:t> </a:t>
            </a:r>
            <a:r>
              <a:rPr lang="en-AU" dirty="0" smtClean="0"/>
              <a:t>a record</a:t>
            </a:r>
          </a:p>
          <a:p>
            <a:pPr lvl="1"/>
            <a:r>
              <a:rPr lang="en-AU" b="1" dirty="0" smtClean="0"/>
              <a:t>Insert</a:t>
            </a:r>
            <a:r>
              <a:rPr lang="en-AU" dirty="0" smtClean="0"/>
              <a:t> a record</a:t>
            </a:r>
          </a:p>
          <a:p>
            <a:pPr marL="384048" lvl="2" indent="0">
              <a:buNone/>
            </a:pPr>
            <a:endParaRPr lang="en-AU" dirty="0"/>
          </a:p>
          <a:p>
            <a:pPr lvl="1"/>
            <a:r>
              <a:rPr lang="en-AU" dirty="0" smtClean="0"/>
              <a:t>In REST we just use URLs to achieve our tasks and verbs to implement actions</a:t>
            </a:r>
          </a:p>
          <a:p>
            <a:pPr lvl="2"/>
            <a:r>
              <a:rPr lang="en-AU" dirty="0" smtClean="0"/>
              <a:t>GET, PUT, DELETE, POST</a:t>
            </a:r>
          </a:p>
        </p:txBody>
      </p:sp>
    </p:spTree>
    <p:extLst>
      <p:ext uri="{BB962C8B-B14F-4D97-AF65-F5344CB8AC3E}">
        <p14:creationId xmlns:p14="http://schemas.microsoft.com/office/powerpoint/2010/main" val="2926787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Ajax</a:t>
            </a:r>
            <a:endParaRPr lang="en-AU" dirty="0"/>
          </a:p>
        </p:txBody>
      </p:sp>
      <p:sp>
        <p:nvSpPr>
          <p:cNvPr id="6" name="Text Placeholder 5"/>
          <p:cNvSpPr>
            <a:spLocks noGrp="1"/>
          </p:cNvSpPr>
          <p:nvPr>
            <p:ph type="body" idx="1"/>
          </p:nvPr>
        </p:nvSpPr>
        <p:spPr/>
        <p:txBody>
          <a:bodyPr/>
          <a:lstStyle/>
          <a:p>
            <a:r>
              <a:rPr lang="en-AU" dirty="0" smtClean="0"/>
              <a:t>Consuming Restful Services</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38</a:t>
            </a:fld>
            <a:endParaRPr lang="en-AU"/>
          </a:p>
        </p:txBody>
      </p:sp>
    </p:spTree>
    <p:extLst>
      <p:ext uri="{BB962C8B-B14F-4D97-AF65-F5344CB8AC3E}">
        <p14:creationId xmlns:p14="http://schemas.microsoft.com/office/powerpoint/2010/main" val="31606158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Overview</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AJAX: Asynchronous JavaScript </a:t>
            </a:r>
            <a:r>
              <a:rPr lang="en-AU" strike="sngStrike" dirty="0" smtClean="0">
                <a:solidFill>
                  <a:srgbClr val="C00000"/>
                </a:solidFill>
              </a:rPr>
              <a:t>and</a:t>
            </a:r>
            <a:r>
              <a:rPr lang="en-AU" dirty="0" smtClean="0"/>
              <a:t> </a:t>
            </a:r>
            <a:r>
              <a:rPr lang="en-AU" strike="sngStrike" dirty="0" smtClean="0">
                <a:solidFill>
                  <a:srgbClr val="C00000"/>
                </a:solidFill>
              </a:rPr>
              <a:t>XML</a:t>
            </a:r>
          </a:p>
          <a:p>
            <a:pPr lvl="1"/>
            <a:r>
              <a:rPr lang="en-AU" dirty="0" smtClean="0"/>
              <a:t>Well less so now than it was before! </a:t>
            </a:r>
          </a:p>
          <a:p>
            <a:pPr lvl="1"/>
            <a:r>
              <a:rPr lang="en-AU" dirty="0"/>
              <a:t>J</a:t>
            </a:r>
            <a:r>
              <a:rPr lang="en-AU" dirty="0" smtClean="0"/>
              <a:t>SON is more popular than XML</a:t>
            </a:r>
          </a:p>
          <a:p>
            <a:pPr lvl="1"/>
            <a:r>
              <a:rPr lang="en-AU" b="1" dirty="0" smtClean="0"/>
              <a:t>Ajax</a:t>
            </a:r>
            <a:r>
              <a:rPr lang="en-AU" dirty="0" smtClean="0"/>
              <a:t> (note the capitalisation) is just a </a:t>
            </a:r>
            <a:r>
              <a:rPr lang="en-AU" dirty="0" smtClean="0">
                <a:solidFill>
                  <a:srgbClr val="0070C0"/>
                </a:solidFill>
              </a:rPr>
              <a:t>name</a:t>
            </a:r>
            <a:r>
              <a:rPr lang="en-AU" dirty="0" smtClean="0"/>
              <a:t> for </a:t>
            </a:r>
            <a:r>
              <a:rPr lang="en-AU" b="1" dirty="0" smtClean="0">
                <a:solidFill>
                  <a:srgbClr val="468646"/>
                </a:solidFill>
              </a:rPr>
              <a:t>asynchronous</a:t>
            </a:r>
            <a:r>
              <a:rPr lang="en-AU" dirty="0" smtClean="0">
                <a:solidFill>
                  <a:srgbClr val="468646"/>
                </a:solidFill>
              </a:rPr>
              <a:t> data communication</a:t>
            </a:r>
          </a:p>
          <a:p>
            <a:pPr lvl="1"/>
            <a:endParaRPr lang="en-AU" dirty="0"/>
          </a:p>
          <a:p>
            <a:pPr lvl="1"/>
            <a:r>
              <a:rPr lang="en-AU" dirty="0" smtClean="0"/>
              <a:t>Ajax provides the </a:t>
            </a:r>
            <a:r>
              <a:rPr lang="en-AU" dirty="0"/>
              <a:t>ability to modify content displayed within a browser in real </a:t>
            </a:r>
            <a:r>
              <a:rPr lang="en-AU" dirty="0" smtClean="0"/>
              <a:t>time from another data source </a:t>
            </a:r>
            <a:r>
              <a:rPr lang="en-AU" b="1" dirty="0" smtClean="0"/>
              <a:t>without reloading the page</a:t>
            </a:r>
            <a:endParaRPr lang="en-AU" dirty="0" smtClean="0"/>
          </a:p>
          <a:p>
            <a:pPr lvl="2"/>
            <a:r>
              <a:rPr lang="en-AU" dirty="0" smtClean="0"/>
              <a:t>Another file (html, txt etc.)</a:t>
            </a:r>
          </a:p>
          <a:p>
            <a:pPr lvl="2"/>
            <a:r>
              <a:rPr lang="en-AU" dirty="0" smtClean="0"/>
              <a:t>A Database or data stream</a:t>
            </a:r>
          </a:p>
          <a:p>
            <a:pPr lvl="2"/>
            <a:r>
              <a:rPr lang="en-AU" dirty="0" smtClean="0"/>
              <a:t>Can be two-way </a:t>
            </a:r>
            <a:r>
              <a:rPr lang="en-AU" sz="2400" dirty="0" smtClean="0"/>
              <a:t>(send data to the server without refreshing the page)</a:t>
            </a:r>
          </a:p>
          <a:p>
            <a:pPr lvl="2"/>
            <a:endParaRPr lang="en-AU" dirty="0"/>
          </a:p>
          <a:p>
            <a:pPr lvl="1"/>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39</a:t>
            </a:fld>
            <a:endParaRPr lang="en-AU"/>
          </a:p>
        </p:txBody>
      </p:sp>
    </p:spTree>
    <p:extLst>
      <p:ext uri="{BB962C8B-B14F-4D97-AF65-F5344CB8AC3E}">
        <p14:creationId xmlns:p14="http://schemas.microsoft.com/office/powerpoint/2010/main" val="2731116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Functions</a:t>
            </a:r>
          </a:p>
        </p:txBody>
      </p:sp>
      <p:sp>
        <p:nvSpPr>
          <p:cNvPr id="3" name="Content Placeholder 2"/>
          <p:cNvSpPr>
            <a:spLocks noGrp="1"/>
          </p:cNvSpPr>
          <p:nvPr>
            <p:ph idx="1"/>
          </p:nvPr>
        </p:nvSpPr>
        <p:spPr>
          <a:xfrm>
            <a:off x="482139" y="1340590"/>
            <a:ext cx="5785311" cy="5003060"/>
          </a:xfrm>
        </p:spPr>
        <p:txBody>
          <a:bodyPr>
            <a:normAutofit/>
          </a:bodyPr>
          <a:lstStyle/>
          <a:p>
            <a:r>
              <a:rPr lang="en-AU" dirty="0" smtClean="0"/>
              <a:t>JavaScript implements </a:t>
            </a:r>
            <a:r>
              <a:rPr lang="en-AU" b="1" dirty="0" smtClean="0"/>
              <a:t>Hoisting</a:t>
            </a:r>
            <a:endParaRPr lang="en-AU" dirty="0" smtClean="0"/>
          </a:p>
          <a:p>
            <a:pPr lvl="1"/>
            <a:r>
              <a:rPr lang="en-AU" sz="2400" dirty="0"/>
              <a:t>The compiler looks ahead and sees that there are functions defined later in the code </a:t>
            </a:r>
            <a:r>
              <a:rPr lang="en-AU" sz="2400" dirty="0" smtClean="0"/>
              <a:t>after they have been used</a:t>
            </a:r>
          </a:p>
          <a:p>
            <a:pPr lvl="1"/>
            <a:endParaRPr lang="en-AU" sz="2400" dirty="0"/>
          </a:p>
          <a:p>
            <a:pPr lvl="1"/>
            <a:r>
              <a:rPr lang="en-AU" sz="2400" dirty="0" smtClean="0"/>
              <a:t>If a function is used as a variable, </a:t>
            </a:r>
            <a:r>
              <a:rPr lang="en-AU" sz="2400" b="1" dirty="0" smtClean="0"/>
              <a:t>it must be declared before it is used</a:t>
            </a:r>
            <a:r>
              <a:rPr lang="en-AU" sz="2400" dirty="0" smtClean="0"/>
              <a:t> not after</a:t>
            </a:r>
          </a:p>
          <a:p>
            <a:pPr lvl="1"/>
            <a:endParaRPr lang="en-AU" sz="2400" dirty="0" smtClean="0"/>
          </a:p>
          <a:p>
            <a:pPr lvl="2"/>
            <a:r>
              <a:rPr lang="en-AU" sz="2000" dirty="0" smtClean="0"/>
              <a:t>F1 is declared using normal function syntax and so is hoisted (compiled ahead of time)</a:t>
            </a:r>
          </a:p>
          <a:p>
            <a:pPr lvl="2"/>
            <a:r>
              <a:rPr lang="en-AU" sz="2000" dirty="0" smtClean="0"/>
              <a:t>F2 is declared as a variable and so hasn’t been hoisted and thus had not been compiled yet</a:t>
            </a:r>
          </a:p>
          <a:p>
            <a:pPr lvl="1"/>
            <a:endParaRPr lang="en-AU" dirty="0"/>
          </a:p>
        </p:txBody>
      </p:sp>
      <p:pic>
        <p:nvPicPr>
          <p:cNvPr id="5" name="Picture 4"/>
          <p:cNvPicPr>
            <a:picLocks noChangeAspect="1"/>
          </p:cNvPicPr>
          <p:nvPr/>
        </p:nvPicPr>
        <p:blipFill rotWithShape="1">
          <a:blip r:embed="rId3"/>
          <a:srcRect r="34863"/>
          <a:stretch/>
        </p:blipFill>
        <p:spPr>
          <a:xfrm>
            <a:off x="6196342" y="1426315"/>
            <a:ext cx="5995658" cy="4831610"/>
          </a:xfrm>
          <a:prstGeom prst="rect">
            <a:avLst/>
          </a:prstGeom>
        </p:spPr>
        <p:style>
          <a:lnRef idx="2">
            <a:schemeClr val="accent1"/>
          </a:lnRef>
          <a:fillRef idx="1">
            <a:schemeClr val="lt1"/>
          </a:fillRef>
          <a:effectRef idx="0">
            <a:schemeClr val="accent1"/>
          </a:effectRef>
          <a:fontRef idx="minor">
            <a:schemeClr val="dk1"/>
          </a:fontRef>
        </p:style>
      </p:pic>
      <p:sp>
        <p:nvSpPr>
          <p:cNvPr id="4" name="Rectangle 3"/>
          <p:cNvSpPr/>
          <p:nvPr/>
        </p:nvSpPr>
        <p:spPr>
          <a:xfrm>
            <a:off x="6917635" y="3949148"/>
            <a:ext cx="2411895" cy="29154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a:off x="8786191" y="2597426"/>
            <a:ext cx="13252" cy="1311965"/>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804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Functions</a:t>
            </a:r>
          </a:p>
        </p:txBody>
      </p:sp>
      <p:sp>
        <p:nvSpPr>
          <p:cNvPr id="3" name="Content Placeholder 2"/>
          <p:cNvSpPr>
            <a:spLocks noGrp="1"/>
          </p:cNvSpPr>
          <p:nvPr>
            <p:ph idx="1"/>
          </p:nvPr>
        </p:nvSpPr>
        <p:spPr/>
        <p:txBody>
          <a:bodyPr/>
          <a:lstStyle/>
          <a:p>
            <a:r>
              <a:rPr lang="en-AU" b="1" dirty="0" smtClean="0"/>
              <a:t>Variable Scope</a:t>
            </a:r>
            <a:endParaRPr lang="en-AU" dirty="0" smtClean="0"/>
          </a:p>
          <a:p>
            <a:pPr lvl="1"/>
            <a:r>
              <a:rPr lang="en-AU" dirty="0" smtClean="0"/>
              <a:t>Variables declared inside a function are </a:t>
            </a:r>
            <a:r>
              <a:rPr lang="en-AU" b="1" dirty="0" smtClean="0"/>
              <a:t>not</a:t>
            </a:r>
            <a:r>
              <a:rPr lang="en-AU" dirty="0" smtClean="0"/>
              <a:t> available outside the function</a:t>
            </a:r>
          </a:p>
        </p:txBody>
      </p:sp>
      <p:sp>
        <p:nvSpPr>
          <p:cNvPr id="4" name="Slide Number Placeholder 3"/>
          <p:cNvSpPr>
            <a:spLocks noGrp="1"/>
          </p:cNvSpPr>
          <p:nvPr>
            <p:ph type="sldNum" sz="quarter" idx="12"/>
          </p:nvPr>
        </p:nvSpPr>
        <p:spPr/>
        <p:txBody>
          <a:bodyPr/>
          <a:lstStyle/>
          <a:p>
            <a:fld id="{307B58AD-467E-445B-A40B-5642F1A0DB87}" type="slidenum">
              <a:rPr lang="en-AU" smtClean="0"/>
              <a:t>5</a:t>
            </a:fld>
            <a:endParaRPr lang="en-AU"/>
          </a:p>
        </p:txBody>
      </p:sp>
      <p:sp>
        <p:nvSpPr>
          <p:cNvPr id="5" name="TextBox 4"/>
          <p:cNvSpPr txBox="1"/>
          <p:nvPr/>
        </p:nvSpPr>
        <p:spPr>
          <a:xfrm>
            <a:off x="482139" y="2445741"/>
            <a:ext cx="4775661"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script</a:t>
            </a:r>
            <a:r>
              <a:rPr lang="en-AU" sz="1600" dirty="0">
                <a:solidFill>
                  <a:srgbClr val="0000FF"/>
                </a:solidFill>
                <a:highlight>
                  <a:srgbClr val="FFFFFF"/>
                </a:highlight>
                <a:latin typeface="Consolas" panose="020B0609020204030204" pitchFamily="49" charset="0"/>
              </a:rPr>
              <a:t>&gt;</a:t>
            </a:r>
          </a:p>
          <a:p>
            <a:r>
              <a:rPr lang="en-AU" dirty="0">
                <a:solidFill>
                  <a:srgbClr val="008000"/>
                </a:solidFill>
                <a:highlight>
                  <a:srgbClr val="FFFFFF"/>
                </a:highlight>
                <a:latin typeface="Consolas" panose="020B0609020204030204" pitchFamily="49" charset="0"/>
              </a:rPr>
              <a:t> </a:t>
            </a:r>
            <a:r>
              <a:rPr lang="en-AU" dirty="0" smtClean="0">
                <a:solidFill>
                  <a:srgbClr val="008000"/>
                </a:solidFill>
                <a:highlight>
                  <a:srgbClr val="FFFFFF"/>
                </a:highlight>
                <a:latin typeface="Consolas" panose="020B0609020204030204" pitchFamily="49" charset="0"/>
              </a:rPr>
              <a:t> </a:t>
            </a:r>
            <a:r>
              <a:rPr lang="en-AU" dirty="0" err="1" smtClean="0">
                <a:solidFill>
                  <a:srgbClr val="0000FF"/>
                </a:solidFill>
                <a:highlight>
                  <a:srgbClr val="FFFFFF"/>
                </a:highlight>
                <a:latin typeface="Consolas" panose="020B0609020204030204" pitchFamily="49" charset="0"/>
              </a:rPr>
              <a:t>var</a:t>
            </a:r>
            <a:r>
              <a:rPr lang="en-AU" dirty="0" smtClean="0">
                <a:solidFill>
                  <a:srgbClr val="0000FF"/>
                </a:solidFill>
                <a:highlight>
                  <a:srgbClr val="FFFFFF"/>
                </a:highlight>
                <a:latin typeface="Consolas" panose="020B0609020204030204" pitchFamily="49" charset="0"/>
              </a:rPr>
              <a:t> </a:t>
            </a:r>
            <a:r>
              <a:rPr lang="en-AU" dirty="0" smtClean="0">
                <a:solidFill>
                  <a:srgbClr val="000000"/>
                </a:solidFill>
                <a:highlight>
                  <a:srgbClr val="FFFFFF"/>
                </a:highlight>
                <a:latin typeface="Consolas" panose="020B0609020204030204" pitchFamily="49" charset="0"/>
              </a:rPr>
              <a:t>x = 5</a:t>
            </a:r>
          </a:p>
          <a:p>
            <a:endParaRPr lang="en-AU" sz="1400" dirty="0" smtClean="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 </a:t>
            </a:r>
            <a:r>
              <a:rPr lang="en-AU" dirty="0" smtClean="0">
                <a:solidFill>
                  <a:srgbClr val="0000FF"/>
                </a:solidFill>
                <a:highlight>
                  <a:srgbClr val="FFFFFF"/>
                </a:highlight>
                <a:latin typeface="Consolas" panose="020B0609020204030204" pitchFamily="49" charset="0"/>
              </a:rPr>
              <a:t>   function </a:t>
            </a:r>
            <a:r>
              <a:rPr lang="en-AU" dirty="0" err="1" smtClean="0">
                <a:solidFill>
                  <a:srgbClr val="000000"/>
                </a:solidFill>
                <a:highlight>
                  <a:srgbClr val="FFFFFF"/>
                </a:highlight>
                <a:latin typeface="Consolas" panose="020B0609020204030204" pitchFamily="49" charset="0"/>
              </a:rPr>
              <a:t>someFunction</a:t>
            </a:r>
            <a:r>
              <a:rPr lang="en-AU" dirty="0" smtClean="0">
                <a:solidFill>
                  <a:srgbClr val="000000"/>
                </a:solidFill>
                <a:highlight>
                  <a:srgbClr val="FFFFFF"/>
                </a:highlight>
                <a:latin typeface="Consolas" panose="020B0609020204030204" pitchFamily="49" charset="0"/>
              </a:rPr>
              <a:t>() </a:t>
            </a:r>
            <a:r>
              <a:rPr lang="en-AU" sz="2000" dirty="0" smtClean="0">
                <a:solidFill>
                  <a:srgbClr val="000000"/>
                </a:solidFill>
                <a:highlight>
                  <a:srgbClr val="FFFFFF"/>
                </a:highlight>
                <a:latin typeface="Consolas" panose="020B0609020204030204" pitchFamily="49" charset="0"/>
              </a:rPr>
              <a:t>{ </a:t>
            </a:r>
          </a:p>
          <a:p>
            <a:r>
              <a:rPr lang="en-AU" dirty="0" smtClean="0">
                <a:solidFill>
                  <a:srgbClr val="000000"/>
                </a:solidFill>
                <a:highlight>
                  <a:srgbClr val="FFFFFF"/>
                </a:highlight>
                <a:latin typeface="Consolas" panose="020B0609020204030204" pitchFamily="49" charset="0"/>
              </a:rPr>
              <a:t>	</a:t>
            </a:r>
            <a:r>
              <a:rPr lang="en-AU" dirty="0" err="1" smtClean="0">
                <a:solidFill>
                  <a:srgbClr val="0000FF"/>
                </a:solidFill>
                <a:highlight>
                  <a:srgbClr val="FFFFFF"/>
                </a:highlight>
                <a:latin typeface="Consolas" panose="020B0609020204030204" pitchFamily="49" charset="0"/>
              </a:rPr>
              <a:t>var</a:t>
            </a:r>
            <a:r>
              <a:rPr lang="en-AU" dirty="0" smtClean="0">
                <a:solidFill>
                  <a:srgbClr val="0000FF"/>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localVal</a:t>
            </a:r>
            <a:r>
              <a:rPr lang="en-AU" dirty="0" smtClean="0">
                <a:solidFill>
                  <a:srgbClr val="000000"/>
                </a:solidFill>
                <a:highlight>
                  <a:srgbClr val="FFFFFF"/>
                </a:highlight>
                <a:latin typeface="Consolas" panose="020B0609020204030204" pitchFamily="49" charset="0"/>
              </a:rPr>
              <a:t> = 12;</a:t>
            </a:r>
          </a:p>
          <a:p>
            <a:r>
              <a:rPr lang="en-SG" dirty="0" smtClean="0">
                <a:solidFill>
                  <a:srgbClr val="000000"/>
                </a:solidFill>
                <a:highlight>
                  <a:srgbClr val="FFFFFF"/>
                </a:highlight>
                <a:latin typeface="Consolas" panose="020B0609020204030204" pitchFamily="49" charset="0"/>
              </a:rPr>
              <a:t>       	</a:t>
            </a:r>
            <a:r>
              <a:rPr lang="en-SG" dirty="0" err="1" smtClean="0">
                <a:solidFill>
                  <a:srgbClr val="000000"/>
                </a:solidFill>
                <a:highlight>
                  <a:srgbClr val="FFFFFF"/>
                </a:highlight>
                <a:latin typeface="Consolas" panose="020B0609020204030204" pitchFamily="49" charset="0"/>
              </a:rPr>
              <a:t>globalVal</a:t>
            </a:r>
            <a:r>
              <a:rPr lang="en-SG" dirty="0" smtClean="0">
                <a:solidFill>
                  <a:srgbClr val="000000"/>
                </a:solidFill>
                <a:highlight>
                  <a:srgbClr val="FFFFFF"/>
                </a:highlight>
                <a:latin typeface="Consolas" panose="020B0609020204030204" pitchFamily="49" charset="0"/>
              </a:rPr>
              <a:t> = 5 </a:t>
            </a:r>
            <a:r>
              <a:rPr lang="en-AU" dirty="0" smtClean="0">
                <a:solidFill>
                  <a:srgbClr val="468646"/>
                </a:solidFill>
                <a:highlight>
                  <a:srgbClr val="FFFFFF"/>
                </a:highlight>
                <a:latin typeface="Consolas" panose="020B0609020204030204" pitchFamily="49" charset="0"/>
              </a:rPr>
              <a:t>// global</a:t>
            </a:r>
            <a:endParaRPr lang="en-AU" dirty="0" smtClean="0">
              <a:solidFill>
                <a:srgbClr val="000000"/>
              </a:solidFill>
              <a:highlight>
                <a:srgbClr val="FFFFFF"/>
              </a:highlight>
              <a:latin typeface="Consolas" panose="020B0609020204030204" pitchFamily="49" charset="0"/>
            </a:endParaRPr>
          </a:p>
          <a:p>
            <a:endParaRPr lang="en-AU" sz="1200" dirty="0" smtClean="0">
              <a:solidFill>
                <a:schemeClr val="tx1">
                  <a:lumMod val="50000"/>
                  <a:lumOff val="50000"/>
                </a:schemeClr>
              </a:solidFill>
              <a:highlight>
                <a:srgbClr val="FFFFFF"/>
              </a:highlight>
              <a:latin typeface="Consolas" panose="020B0609020204030204" pitchFamily="49" charset="0"/>
            </a:endParaRPr>
          </a:p>
          <a:p>
            <a:r>
              <a:rPr lang="en-AU" dirty="0" smtClean="0">
                <a:solidFill>
                  <a:schemeClr val="tx1">
                    <a:lumMod val="50000"/>
                    <a:lumOff val="50000"/>
                  </a:schemeClr>
                </a:solidFill>
                <a:highlight>
                  <a:srgbClr val="FFFFFF"/>
                </a:highlight>
                <a:latin typeface="Consolas" panose="020B0609020204030204" pitchFamily="49" charset="0"/>
              </a:rPr>
              <a:t>	</a:t>
            </a:r>
            <a:r>
              <a:rPr lang="en-AU" dirty="0" smtClean="0">
                <a:solidFill>
                  <a:srgbClr val="0000FF"/>
                </a:solidFill>
                <a:highlight>
                  <a:srgbClr val="FFFFFF"/>
                </a:highlight>
                <a:latin typeface="Consolas" panose="020B0609020204030204" pitchFamily="49" charset="0"/>
              </a:rPr>
              <a:t>return</a:t>
            </a:r>
            <a:r>
              <a:rPr lang="en-AU" dirty="0" smtClean="0">
                <a:solidFill>
                  <a:schemeClr val="tx1">
                    <a:lumMod val="50000"/>
                    <a:lumOff val="50000"/>
                  </a:schemeClr>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localVal</a:t>
            </a:r>
            <a:r>
              <a:rPr lang="en-AU" dirty="0" smtClean="0">
                <a:solidFill>
                  <a:schemeClr val="tx1">
                    <a:lumMod val="50000"/>
                    <a:lumOff val="50000"/>
                  </a:schemeClr>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a:t>
            </a:r>
          </a:p>
          <a:p>
            <a:endParaRPr lang="en-AU" dirty="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alert(x + </a:t>
            </a:r>
            <a:r>
              <a:rPr lang="en-AU" dirty="0" err="1" smtClean="0">
                <a:solidFill>
                  <a:srgbClr val="000000"/>
                </a:solidFill>
                <a:highlight>
                  <a:srgbClr val="FFFFFF"/>
                </a:highlight>
                <a:latin typeface="Consolas" panose="020B0609020204030204" pitchFamily="49" charset="0"/>
              </a:rPr>
              <a:t>someFunction</a:t>
            </a:r>
            <a:r>
              <a:rPr lang="en-AU" dirty="0" smtClean="0">
                <a:solidFill>
                  <a:srgbClr val="000000"/>
                </a:solidFill>
                <a:highlight>
                  <a:srgbClr val="FFFFFF"/>
                </a:highlight>
                <a:latin typeface="Consolas" panose="020B0609020204030204" pitchFamily="49" charset="0"/>
              </a:rPr>
              <a:t>()); </a:t>
            </a:r>
            <a:r>
              <a:rPr lang="en-AU" dirty="0" smtClean="0">
                <a:solidFill>
                  <a:srgbClr val="468646"/>
                </a:solidFill>
                <a:highlight>
                  <a:srgbClr val="FFFFFF"/>
                </a:highlight>
                <a:latin typeface="Consolas" panose="020B0609020204030204" pitchFamily="49" charset="0"/>
              </a:rPr>
              <a:t>// 17 </a:t>
            </a:r>
          </a:p>
          <a:p>
            <a:r>
              <a:rPr lang="en-AU" dirty="0" smtClean="0">
                <a:solidFill>
                  <a:srgbClr val="000000"/>
                </a:solidFill>
                <a:highlight>
                  <a:srgbClr val="FFFFFF"/>
                </a:highlight>
                <a:latin typeface="Consolas" panose="020B0609020204030204" pitchFamily="49" charset="0"/>
              </a:rPr>
              <a:t>alert(x + </a:t>
            </a:r>
            <a:r>
              <a:rPr lang="en-AU" dirty="0" err="1" smtClean="0">
                <a:solidFill>
                  <a:srgbClr val="000000"/>
                </a:solidFill>
                <a:highlight>
                  <a:srgbClr val="FFFFFF"/>
                </a:highlight>
                <a:latin typeface="Consolas" panose="020B0609020204030204" pitchFamily="49" charset="0"/>
              </a:rPr>
              <a:t>globalVal</a:t>
            </a:r>
            <a:r>
              <a:rPr lang="en-AU" dirty="0" smtClean="0">
                <a:solidFill>
                  <a:srgbClr val="000000"/>
                </a:solidFill>
                <a:highlight>
                  <a:srgbClr val="FFFFFF"/>
                </a:highlight>
                <a:latin typeface="Consolas" panose="020B0609020204030204" pitchFamily="49" charset="0"/>
              </a:rPr>
              <a:t>); </a:t>
            </a:r>
            <a:r>
              <a:rPr lang="en-AU" dirty="0" smtClean="0">
                <a:solidFill>
                  <a:srgbClr val="468646"/>
                </a:solidFill>
                <a:highlight>
                  <a:srgbClr val="FFFFFF"/>
                </a:highlight>
                <a:latin typeface="Consolas" panose="020B0609020204030204" pitchFamily="49" charset="0"/>
              </a:rPr>
              <a:t>// 10</a:t>
            </a:r>
          </a:p>
          <a:p>
            <a:r>
              <a:rPr lang="en-AU" dirty="0">
                <a:solidFill>
                  <a:srgbClr val="000000"/>
                </a:solidFill>
                <a:highlight>
                  <a:srgbClr val="FFFFFF"/>
                </a:highlight>
                <a:latin typeface="Consolas" panose="020B0609020204030204" pitchFamily="49" charset="0"/>
              </a:rPr>
              <a:t>alert(x + </a:t>
            </a:r>
            <a:r>
              <a:rPr lang="en-AU" dirty="0" err="1">
                <a:solidFill>
                  <a:srgbClr val="000000"/>
                </a:solidFill>
                <a:highlight>
                  <a:srgbClr val="FFFFFF"/>
                </a:highlight>
                <a:latin typeface="Consolas" panose="020B0609020204030204" pitchFamily="49" charset="0"/>
              </a:rPr>
              <a:t>localVal</a:t>
            </a:r>
            <a:r>
              <a:rPr lang="en-AU" dirty="0">
                <a:solidFill>
                  <a:srgbClr val="000000"/>
                </a:solidFill>
                <a:highlight>
                  <a:srgbClr val="FFFFFF"/>
                </a:highlight>
                <a:latin typeface="Consolas" panose="020B0609020204030204" pitchFamily="49" charset="0"/>
              </a:rPr>
              <a:t>); </a:t>
            </a:r>
            <a:r>
              <a:rPr lang="en-AU" dirty="0">
                <a:solidFill>
                  <a:srgbClr val="468646"/>
                </a:solidFill>
                <a:highlight>
                  <a:srgbClr val="FFFFFF"/>
                </a:highlight>
                <a:latin typeface="Consolas" panose="020B0609020204030204" pitchFamily="49" charset="0"/>
              </a:rPr>
              <a:t>// error</a:t>
            </a:r>
          </a:p>
          <a:p>
            <a:r>
              <a:rPr lang="en-AU" sz="1600" dirty="0" smtClean="0">
                <a:solidFill>
                  <a:srgbClr val="0000FF"/>
                </a:solidFill>
                <a:highlight>
                  <a:srgbClr val="FFFFFF"/>
                </a:highlight>
                <a:latin typeface="Consolas" panose="020B0609020204030204" pitchFamily="49" charset="0"/>
              </a:rPr>
              <a:t>&lt;/</a:t>
            </a:r>
            <a:r>
              <a:rPr lang="en-AU" sz="1600" dirty="0" smtClean="0">
                <a:solidFill>
                  <a:srgbClr val="800000"/>
                </a:solidFill>
                <a:highlight>
                  <a:srgbClr val="FFFFFF"/>
                </a:highlight>
                <a:latin typeface="Consolas" panose="020B0609020204030204" pitchFamily="49" charset="0"/>
              </a:rPr>
              <a:t>script</a:t>
            </a:r>
            <a:r>
              <a:rPr lang="en-AU" sz="1600" dirty="0" smtClean="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p:txBody>
      </p:sp>
      <p:sp>
        <p:nvSpPr>
          <p:cNvPr id="8" name="TextBox 7"/>
          <p:cNvSpPr txBox="1"/>
          <p:nvPr/>
        </p:nvSpPr>
        <p:spPr>
          <a:xfrm>
            <a:off x="5554133" y="4025842"/>
            <a:ext cx="6030955" cy="646331"/>
          </a:xfrm>
          <a:prstGeom prst="rect">
            <a:avLst/>
          </a:prstGeom>
          <a:solidFill>
            <a:srgbClr val="FFE7E7"/>
          </a:solidFill>
          <a:ln>
            <a:solidFill>
              <a:srgbClr val="C00000"/>
            </a:solidFill>
          </a:ln>
        </p:spPr>
        <p:txBody>
          <a:bodyPr wrap="square" rtlCol="0">
            <a:spAutoFit/>
          </a:bodyPr>
          <a:lstStyle/>
          <a:p>
            <a:r>
              <a:rPr lang="en-AU" b="1" dirty="0" smtClean="0"/>
              <a:t>Local Scope:</a:t>
            </a:r>
          </a:p>
          <a:p>
            <a:r>
              <a:rPr lang="en-AU" dirty="0" smtClean="0"/>
              <a:t>Variables declared inside a function exist only in the function</a:t>
            </a:r>
          </a:p>
        </p:txBody>
      </p:sp>
      <p:sp>
        <p:nvSpPr>
          <p:cNvPr id="9" name="TextBox 8"/>
          <p:cNvSpPr txBox="1"/>
          <p:nvPr/>
        </p:nvSpPr>
        <p:spPr>
          <a:xfrm>
            <a:off x="5554133" y="2898409"/>
            <a:ext cx="6030956" cy="646331"/>
          </a:xfrm>
          <a:prstGeom prst="rect">
            <a:avLst/>
          </a:prstGeom>
          <a:solidFill>
            <a:schemeClr val="accent1">
              <a:lumMod val="20000"/>
              <a:lumOff val="80000"/>
            </a:schemeClr>
          </a:solidFill>
          <a:ln>
            <a:solidFill>
              <a:schemeClr val="accent1"/>
            </a:solidFill>
          </a:ln>
        </p:spPr>
        <p:txBody>
          <a:bodyPr wrap="square" rtlCol="0">
            <a:spAutoFit/>
          </a:bodyPr>
          <a:lstStyle/>
          <a:p>
            <a:r>
              <a:rPr lang="en-AU" b="1" dirty="0" smtClean="0"/>
              <a:t>Global Scope:</a:t>
            </a:r>
          </a:p>
          <a:p>
            <a:r>
              <a:rPr lang="en-AU" dirty="0" smtClean="0"/>
              <a:t>Variables declared outside a function exist for the whole page</a:t>
            </a:r>
          </a:p>
        </p:txBody>
      </p:sp>
      <p:sp>
        <p:nvSpPr>
          <p:cNvPr id="10" name="TextBox 9"/>
          <p:cNvSpPr txBox="1"/>
          <p:nvPr/>
        </p:nvSpPr>
        <p:spPr>
          <a:xfrm>
            <a:off x="5554133" y="5102559"/>
            <a:ext cx="6030955" cy="923330"/>
          </a:xfrm>
          <a:prstGeom prst="rect">
            <a:avLst/>
          </a:prstGeom>
          <a:solidFill>
            <a:schemeClr val="bg1">
              <a:lumMod val="95000"/>
            </a:schemeClr>
          </a:solidFill>
          <a:ln>
            <a:solidFill>
              <a:schemeClr val="bg1">
                <a:lumMod val="50000"/>
              </a:schemeClr>
            </a:solidFill>
          </a:ln>
        </p:spPr>
        <p:txBody>
          <a:bodyPr wrap="square" rtlCol="0">
            <a:spAutoFit/>
          </a:bodyPr>
          <a:lstStyle/>
          <a:p>
            <a:r>
              <a:rPr lang="en-AU" b="1" dirty="0" smtClean="0"/>
              <a:t>Automatically Global:</a:t>
            </a:r>
          </a:p>
          <a:p>
            <a:r>
              <a:rPr lang="en-AU" dirty="0" smtClean="0"/>
              <a:t>Variables declared inside a function without the </a:t>
            </a:r>
            <a:r>
              <a:rPr lang="en-AU" b="1" dirty="0" err="1" smtClean="0"/>
              <a:t>var</a:t>
            </a:r>
            <a:r>
              <a:rPr lang="en-AU" dirty="0" smtClean="0"/>
              <a:t> keyword are also </a:t>
            </a:r>
            <a:r>
              <a:rPr lang="en-AU" b="1" dirty="0" smtClean="0"/>
              <a:t>global scope </a:t>
            </a:r>
            <a:r>
              <a:rPr lang="en-AU" dirty="0" smtClean="0"/>
              <a:t>variables</a:t>
            </a:r>
          </a:p>
        </p:txBody>
      </p:sp>
    </p:spTree>
    <p:extLst>
      <p:ext uri="{BB962C8B-B14F-4D97-AF65-F5344CB8AC3E}">
        <p14:creationId xmlns:p14="http://schemas.microsoft.com/office/powerpoint/2010/main" val="3250195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JS DOM interactions</a:t>
            </a:r>
            <a:endParaRPr lang="en-AU" dirty="0"/>
          </a:p>
        </p:txBody>
      </p:sp>
      <p:sp>
        <p:nvSpPr>
          <p:cNvPr id="5" name="Text Placeholder 4"/>
          <p:cNvSpPr>
            <a:spLocks noGrp="1"/>
          </p:cNvSpPr>
          <p:nvPr>
            <p:ph type="body" idx="1"/>
          </p:nvPr>
        </p:nvSpPr>
        <p:spPr/>
        <p:txBody>
          <a:bodyPr/>
          <a:lstStyle/>
          <a:p>
            <a:r>
              <a:rPr lang="en-AU" dirty="0" smtClean="0"/>
              <a:t>Manipulating the Document Object Model</a:t>
            </a:r>
            <a:endParaRPr lang="en-AU" dirty="0"/>
          </a:p>
        </p:txBody>
      </p:sp>
    </p:spTree>
    <p:extLst>
      <p:ext uri="{BB962C8B-B14F-4D97-AF65-F5344CB8AC3E}">
        <p14:creationId xmlns:p14="http://schemas.microsoft.com/office/powerpoint/2010/main" val="3228872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Document Object Model</a:t>
            </a:r>
            <a:endParaRPr lang="en-AU" dirty="0"/>
          </a:p>
        </p:txBody>
      </p:sp>
      <p:sp>
        <p:nvSpPr>
          <p:cNvPr id="3" name="Content Placeholder 2"/>
          <p:cNvSpPr>
            <a:spLocks noGrp="1"/>
          </p:cNvSpPr>
          <p:nvPr>
            <p:ph idx="1"/>
          </p:nvPr>
        </p:nvSpPr>
        <p:spPr>
          <a:xfrm>
            <a:off x="482139" y="1340590"/>
            <a:ext cx="7728411" cy="4743307"/>
          </a:xfrm>
        </p:spPr>
        <p:txBody>
          <a:bodyPr>
            <a:normAutofit/>
          </a:bodyPr>
          <a:lstStyle/>
          <a:p>
            <a:r>
              <a:rPr lang="en-AU" dirty="0" smtClean="0"/>
              <a:t>Everything in html is an object to JavaScript</a:t>
            </a:r>
          </a:p>
          <a:p>
            <a:pPr lvl="1"/>
            <a:r>
              <a:rPr lang="en-AU" dirty="0" smtClean="0"/>
              <a:t>The </a:t>
            </a:r>
            <a:r>
              <a:rPr lang="en-AU" b="1" dirty="0" smtClean="0"/>
              <a:t>window</a:t>
            </a:r>
          </a:p>
          <a:p>
            <a:pPr lvl="1"/>
            <a:r>
              <a:rPr lang="en-AU" dirty="0" smtClean="0"/>
              <a:t>The HTML </a:t>
            </a:r>
            <a:r>
              <a:rPr lang="en-AU" b="1" dirty="0" smtClean="0"/>
              <a:t>document</a:t>
            </a:r>
          </a:p>
          <a:p>
            <a:pPr lvl="1"/>
            <a:r>
              <a:rPr lang="en-AU" dirty="0" smtClean="0"/>
              <a:t>All the HTML </a:t>
            </a:r>
            <a:r>
              <a:rPr lang="en-AU" b="1" dirty="0" smtClean="0"/>
              <a:t>elements</a:t>
            </a:r>
          </a:p>
          <a:p>
            <a:pPr lvl="2"/>
            <a:endParaRPr lang="en-AU" dirty="0" smtClean="0"/>
          </a:p>
          <a:p>
            <a:pPr lvl="2"/>
            <a:r>
              <a:rPr lang="en-AU" dirty="0" smtClean="0"/>
              <a:t>The HTML </a:t>
            </a:r>
            <a:r>
              <a:rPr lang="en-AU" dirty="0"/>
              <a:t>page </a:t>
            </a:r>
            <a:r>
              <a:rPr lang="en-AU" dirty="0" smtClean="0"/>
              <a:t>is </a:t>
            </a:r>
            <a:r>
              <a:rPr lang="en-AU" dirty="0"/>
              <a:t>parsed and </a:t>
            </a:r>
            <a:r>
              <a:rPr lang="en-AU" dirty="0" smtClean="0"/>
              <a:t>a Document </a:t>
            </a:r>
            <a:r>
              <a:rPr lang="en-AU" dirty="0"/>
              <a:t>Object Model (DOM</a:t>
            </a:r>
            <a:r>
              <a:rPr lang="en-AU" dirty="0" smtClean="0"/>
              <a:t>) created based on all of the elements</a:t>
            </a:r>
            <a:endParaRPr lang="en-AU" dirty="0"/>
          </a:p>
        </p:txBody>
      </p:sp>
      <p:pic>
        <p:nvPicPr>
          <p:cNvPr id="4" name="Picture 3"/>
          <p:cNvPicPr>
            <a:picLocks noChangeAspect="1"/>
          </p:cNvPicPr>
          <p:nvPr/>
        </p:nvPicPr>
        <p:blipFill rotWithShape="1">
          <a:blip r:embed="rId2"/>
          <a:srcRect l="54162"/>
          <a:stretch/>
        </p:blipFill>
        <p:spPr>
          <a:xfrm>
            <a:off x="8280515" y="2978747"/>
            <a:ext cx="3440430" cy="3105150"/>
          </a:xfrm>
          <a:prstGeom prst="rect">
            <a:avLst/>
          </a:prstGeom>
        </p:spPr>
      </p:pic>
    </p:spTree>
    <p:extLst>
      <p:ext uri="{BB962C8B-B14F-4D97-AF65-F5344CB8AC3E}">
        <p14:creationId xmlns:p14="http://schemas.microsoft.com/office/powerpoint/2010/main" val="2318384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Document Object Model</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8</a:t>
            </a:fld>
            <a:endParaRPr lang="en-AU"/>
          </a:p>
        </p:txBody>
      </p:sp>
      <p:sp>
        <p:nvSpPr>
          <p:cNvPr id="6" name="TextBox 5"/>
          <p:cNvSpPr txBox="1"/>
          <p:nvPr/>
        </p:nvSpPr>
        <p:spPr>
          <a:xfrm>
            <a:off x="228600" y="2660650"/>
            <a:ext cx="7258050" cy="34778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!DOCTYPE</a:t>
            </a:r>
            <a:r>
              <a:rPr lang="en-AU" sz="2000" dirty="0">
                <a:solidFill>
                  <a:srgbClr val="000000"/>
                </a:solidFill>
                <a:highlight>
                  <a:srgbClr val="FFFFFF"/>
                </a:highlight>
                <a:latin typeface="Consolas" panose="020B0609020204030204" pitchFamily="49" charset="0"/>
              </a:rPr>
              <a:t> </a:t>
            </a:r>
            <a:r>
              <a:rPr lang="en-AU" sz="2000" dirty="0">
                <a:solidFill>
                  <a:srgbClr val="FF0000"/>
                </a:solidFill>
                <a:highlight>
                  <a:srgbClr val="FFFFFF"/>
                </a:highlight>
                <a:latin typeface="Consolas" panose="020B0609020204030204" pitchFamily="49" charset="0"/>
              </a:rPr>
              <a:t>html</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html</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head</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title</a:t>
            </a:r>
            <a:r>
              <a:rPr lang="en-AU" sz="2000" dirty="0">
                <a:solidFill>
                  <a:srgbClr val="0000FF"/>
                </a:solidFill>
                <a:highlight>
                  <a:srgbClr val="FFFFFF"/>
                </a:highlight>
                <a:latin typeface="Consolas" panose="020B0609020204030204" pitchFamily="49" charset="0"/>
              </a:rPr>
              <a:t>&gt;</a:t>
            </a:r>
            <a:r>
              <a:rPr lang="en-AU" sz="2000" dirty="0">
                <a:solidFill>
                  <a:srgbClr val="000000"/>
                </a:solidFill>
                <a:highlight>
                  <a:srgbClr val="FFFFFF"/>
                </a:highlight>
                <a:latin typeface="Consolas" panose="020B0609020204030204" pitchFamily="49" charset="0"/>
              </a:rPr>
              <a:t>My Title</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title</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meta</a:t>
            </a:r>
            <a:r>
              <a:rPr lang="en-AU" sz="2000" dirty="0">
                <a:solidFill>
                  <a:srgbClr val="000000"/>
                </a:solidFill>
                <a:highlight>
                  <a:srgbClr val="FFFFFF"/>
                </a:highlight>
                <a:latin typeface="Consolas" panose="020B0609020204030204" pitchFamily="49" charset="0"/>
              </a:rPr>
              <a:t> </a:t>
            </a:r>
            <a:r>
              <a:rPr lang="en-AU" sz="2000" dirty="0">
                <a:solidFill>
                  <a:srgbClr val="FF0000"/>
                </a:solidFill>
                <a:highlight>
                  <a:srgbClr val="FFFFFF"/>
                </a:highlight>
                <a:latin typeface="Consolas" panose="020B0609020204030204" pitchFamily="49" charset="0"/>
              </a:rPr>
              <a:t>charset</a:t>
            </a:r>
            <a:r>
              <a:rPr lang="en-AU" sz="2000" dirty="0">
                <a:solidFill>
                  <a:srgbClr val="0000FF"/>
                </a:solidFill>
                <a:highlight>
                  <a:srgbClr val="FFFFFF"/>
                </a:highlight>
                <a:latin typeface="Consolas" panose="020B0609020204030204" pitchFamily="49" charset="0"/>
              </a:rPr>
              <a:t>="utf-8"</a:t>
            </a:r>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head</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body</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h1</a:t>
            </a:r>
            <a:r>
              <a:rPr lang="en-AU" sz="2000" dirty="0">
                <a:solidFill>
                  <a:srgbClr val="0000FF"/>
                </a:solidFill>
                <a:highlight>
                  <a:srgbClr val="FFFFFF"/>
                </a:highlight>
                <a:latin typeface="Consolas" panose="020B0609020204030204" pitchFamily="49" charset="0"/>
              </a:rPr>
              <a:t>&gt;</a:t>
            </a:r>
            <a:r>
              <a:rPr lang="en-AU" sz="2000" dirty="0">
                <a:solidFill>
                  <a:srgbClr val="000000"/>
                </a:solidFill>
                <a:highlight>
                  <a:srgbClr val="FFFFFF"/>
                </a:highlight>
                <a:latin typeface="Consolas" panose="020B0609020204030204" pitchFamily="49" charset="0"/>
              </a:rPr>
              <a:t>My header</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h1</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pt-BR" sz="2000" dirty="0">
                <a:solidFill>
                  <a:srgbClr val="000000"/>
                </a:solidFill>
                <a:highlight>
                  <a:srgbClr val="FFFFFF"/>
                </a:highlight>
                <a:latin typeface="Consolas" panose="020B0609020204030204" pitchFamily="49" charset="0"/>
              </a:rPr>
              <a:t>    </a:t>
            </a:r>
            <a:r>
              <a:rPr lang="pt-BR" sz="2000" dirty="0">
                <a:solidFill>
                  <a:srgbClr val="0000FF"/>
                </a:solidFill>
                <a:highlight>
                  <a:srgbClr val="FFFFFF"/>
                </a:highlight>
                <a:latin typeface="Consolas" panose="020B0609020204030204" pitchFamily="49" charset="0"/>
              </a:rPr>
              <a:t>&lt;</a:t>
            </a:r>
            <a:r>
              <a:rPr lang="pt-BR" sz="2000" dirty="0">
                <a:solidFill>
                  <a:srgbClr val="800000"/>
                </a:solidFill>
                <a:highlight>
                  <a:srgbClr val="FFFFFF"/>
                </a:highlight>
                <a:latin typeface="Consolas" panose="020B0609020204030204" pitchFamily="49" charset="0"/>
              </a:rPr>
              <a:t>a</a:t>
            </a:r>
            <a:r>
              <a:rPr lang="pt-BR" sz="2000" dirty="0">
                <a:solidFill>
                  <a:srgbClr val="000000"/>
                </a:solidFill>
                <a:highlight>
                  <a:srgbClr val="FFFFFF"/>
                </a:highlight>
                <a:latin typeface="Consolas" panose="020B0609020204030204" pitchFamily="49" charset="0"/>
              </a:rPr>
              <a:t> </a:t>
            </a:r>
            <a:r>
              <a:rPr lang="pt-BR" sz="2000" dirty="0">
                <a:solidFill>
                  <a:srgbClr val="FF0000"/>
                </a:solidFill>
                <a:highlight>
                  <a:srgbClr val="FFFFFF"/>
                </a:highlight>
                <a:latin typeface="Consolas" panose="020B0609020204030204" pitchFamily="49" charset="0"/>
              </a:rPr>
              <a:t>href</a:t>
            </a:r>
            <a:r>
              <a:rPr lang="pt-BR" sz="2000" dirty="0">
                <a:solidFill>
                  <a:srgbClr val="0000FF"/>
                </a:solidFill>
                <a:highlight>
                  <a:srgbClr val="FFFFFF"/>
                </a:highlight>
                <a:latin typeface="Consolas" panose="020B0609020204030204" pitchFamily="49" charset="0"/>
              </a:rPr>
              <a:t>="http://www.unisa.edu.au"&gt;</a:t>
            </a:r>
            <a:r>
              <a:rPr lang="pt-BR" sz="2000" dirty="0">
                <a:solidFill>
                  <a:srgbClr val="000000"/>
                </a:solidFill>
                <a:highlight>
                  <a:srgbClr val="FFFFFF"/>
                </a:highlight>
                <a:latin typeface="Consolas" panose="020B0609020204030204" pitchFamily="49" charset="0"/>
              </a:rPr>
              <a:t>My Link</a:t>
            </a:r>
            <a:r>
              <a:rPr lang="pt-BR" sz="2000" dirty="0">
                <a:solidFill>
                  <a:srgbClr val="0000FF"/>
                </a:solidFill>
                <a:highlight>
                  <a:srgbClr val="FFFFFF"/>
                </a:highlight>
                <a:latin typeface="Consolas" panose="020B0609020204030204" pitchFamily="49" charset="0"/>
              </a:rPr>
              <a:t>&lt;/</a:t>
            </a:r>
            <a:r>
              <a:rPr lang="pt-BR" sz="2000" dirty="0">
                <a:solidFill>
                  <a:srgbClr val="800000"/>
                </a:solidFill>
                <a:highlight>
                  <a:srgbClr val="FFFFFF"/>
                </a:highlight>
                <a:latin typeface="Consolas" panose="020B0609020204030204" pitchFamily="49" charset="0"/>
              </a:rPr>
              <a:t>a</a:t>
            </a:r>
            <a:r>
              <a:rPr lang="pt-BR" sz="2000" dirty="0">
                <a:solidFill>
                  <a:srgbClr val="0000FF"/>
                </a:solidFill>
                <a:highlight>
                  <a:srgbClr val="FFFFFF"/>
                </a:highlight>
                <a:latin typeface="Consolas" panose="020B0609020204030204" pitchFamily="49" charset="0"/>
              </a:rPr>
              <a:t>&gt;</a:t>
            </a:r>
            <a:endParaRPr lang="pt-BR"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body</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html</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5400" y="1206499"/>
            <a:ext cx="6893848" cy="3773177"/>
          </a:xfrm>
        </p:spPr>
        <p:style>
          <a:lnRef idx="2">
            <a:schemeClr val="accent2"/>
          </a:lnRef>
          <a:fillRef idx="1">
            <a:schemeClr val="lt1"/>
          </a:fillRef>
          <a:effectRef idx="0">
            <a:schemeClr val="accent2"/>
          </a:effectRef>
          <a:fontRef idx="minor">
            <a:schemeClr val="dk1"/>
          </a:fontRef>
        </p:style>
      </p:pic>
      <p:cxnSp>
        <p:nvCxnSpPr>
          <p:cNvPr id="8" name="Straight Arrow Connector 7"/>
          <p:cNvCxnSpPr/>
          <p:nvPr/>
        </p:nvCxnSpPr>
        <p:spPr>
          <a:xfrm>
            <a:off x="4133850" y="3771900"/>
            <a:ext cx="11811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124700" y="4114800"/>
            <a:ext cx="1504950" cy="110490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8300" y="1847850"/>
            <a:ext cx="79816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Parent</a:t>
            </a:r>
            <a:endParaRPr lang="en-AU" dirty="0"/>
          </a:p>
        </p:txBody>
      </p:sp>
      <p:sp>
        <p:nvSpPr>
          <p:cNvPr id="12" name="TextBox 11"/>
          <p:cNvSpPr txBox="1"/>
          <p:nvPr/>
        </p:nvSpPr>
        <p:spPr>
          <a:xfrm>
            <a:off x="10768445" y="2654937"/>
            <a:ext cx="65755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Child</a:t>
            </a:r>
            <a:endParaRPr lang="en-AU" dirty="0"/>
          </a:p>
        </p:txBody>
      </p:sp>
      <p:sp>
        <p:nvSpPr>
          <p:cNvPr id="13" name="TextBox 12"/>
          <p:cNvSpPr txBox="1"/>
          <p:nvPr/>
        </p:nvSpPr>
        <p:spPr>
          <a:xfrm>
            <a:off x="7911764" y="2839603"/>
            <a:ext cx="128112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 &lt; Siblings &gt;</a:t>
            </a:r>
            <a:endParaRPr lang="en-AU" dirty="0"/>
          </a:p>
        </p:txBody>
      </p:sp>
      <p:sp>
        <p:nvSpPr>
          <p:cNvPr id="14" name="TextBox 13"/>
          <p:cNvSpPr txBox="1"/>
          <p:nvPr/>
        </p:nvSpPr>
        <p:spPr>
          <a:xfrm rot="16200000">
            <a:off x="4673063" y="1758018"/>
            <a:ext cx="138640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Descendants</a:t>
            </a:r>
            <a:endParaRPr lang="en-AU" dirty="0"/>
          </a:p>
        </p:txBody>
      </p:sp>
      <p:sp>
        <p:nvSpPr>
          <p:cNvPr id="15" name="TextBox 14"/>
          <p:cNvSpPr txBox="1"/>
          <p:nvPr/>
        </p:nvSpPr>
        <p:spPr>
          <a:xfrm rot="5400000">
            <a:off x="11207836" y="1815168"/>
            <a:ext cx="110241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Ancestors</a:t>
            </a:r>
            <a:endParaRPr lang="en-AU" dirty="0"/>
          </a:p>
        </p:txBody>
      </p:sp>
      <p:sp>
        <p:nvSpPr>
          <p:cNvPr id="16" name="Down Arrow 15"/>
          <p:cNvSpPr/>
          <p:nvPr/>
        </p:nvSpPr>
        <p:spPr>
          <a:xfrm>
            <a:off x="5181599" y="2635887"/>
            <a:ext cx="369333" cy="18466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17" name="Down Arrow 16"/>
          <p:cNvSpPr/>
          <p:nvPr/>
        </p:nvSpPr>
        <p:spPr>
          <a:xfrm rot="10800000">
            <a:off x="11559347" y="1263649"/>
            <a:ext cx="369333" cy="18466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46479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Document Object Model</a:t>
            </a:r>
            <a:endParaRPr lang="en-AU" dirty="0"/>
          </a:p>
        </p:txBody>
      </p:sp>
      <p:sp>
        <p:nvSpPr>
          <p:cNvPr id="3" name="Content Placeholder 2"/>
          <p:cNvSpPr>
            <a:spLocks noGrp="1"/>
          </p:cNvSpPr>
          <p:nvPr>
            <p:ph idx="1"/>
          </p:nvPr>
        </p:nvSpPr>
        <p:spPr>
          <a:xfrm>
            <a:off x="482139" y="1340590"/>
            <a:ext cx="11238806" cy="5106246"/>
          </a:xfrm>
        </p:spPr>
        <p:txBody>
          <a:bodyPr>
            <a:normAutofit fontScale="92500" lnSpcReduction="20000"/>
          </a:bodyPr>
          <a:lstStyle/>
          <a:p>
            <a:r>
              <a:rPr lang="en-AU" dirty="0"/>
              <a:t>The HTML DOM is a standard object model </a:t>
            </a:r>
            <a:r>
              <a:rPr lang="en-AU" dirty="0" smtClean="0"/>
              <a:t>and programming </a:t>
            </a:r>
            <a:r>
              <a:rPr lang="en-AU" dirty="0"/>
              <a:t>interface for </a:t>
            </a:r>
            <a:r>
              <a:rPr lang="en-AU" dirty="0" smtClean="0"/>
              <a:t>HTML</a:t>
            </a:r>
          </a:p>
          <a:p>
            <a:pPr lvl="1"/>
            <a:endParaRPr lang="en-AU" dirty="0" smtClean="0"/>
          </a:p>
          <a:p>
            <a:r>
              <a:rPr lang="en-AU" dirty="0" smtClean="0"/>
              <a:t>The browser builds a model of the HTML document which includes</a:t>
            </a:r>
          </a:p>
          <a:p>
            <a:pPr lvl="1"/>
            <a:r>
              <a:rPr lang="en-AU" dirty="0" smtClean="0"/>
              <a:t>The </a:t>
            </a:r>
            <a:r>
              <a:rPr lang="en-AU" dirty="0"/>
              <a:t>HTML elements as objects </a:t>
            </a:r>
          </a:p>
          <a:p>
            <a:pPr lvl="1"/>
            <a:r>
              <a:rPr lang="en-AU" dirty="0" smtClean="0"/>
              <a:t>Any attributes of the HTML elements (</a:t>
            </a:r>
            <a:r>
              <a:rPr lang="en-AU" dirty="0" err="1" smtClean="0"/>
              <a:t>href</a:t>
            </a:r>
            <a:r>
              <a:rPr lang="en-AU" dirty="0" smtClean="0"/>
              <a:t>, text </a:t>
            </a:r>
            <a:r>
              <a:rPr lang="en-AU" dirty="0" err="1" smtClean="0"/>
              <a:t>etc</a:t>
            </a:r>
            <a:r>
              <a:rPr lang="en-AU" dirty="0" smtClean="0"/>
              <a:t>)</a:t>
            </a:r>
          </a:p>
          <a:p>
            <a:pPr lvl="1"/>
            <a:r>
              <a:rPr lang="en-AU" dirty="0" smtClean="0"/>
              <a:t>Methods </a:t>
            </a:r>
            <a:r>
              <a:rPr lang="en-AU" dirty="0"/>
              <a:t>to access all </a:t>
            </a:r>
            <a:r>
              <a:rPr lang="en-AU" dirty="0" smtClean="0"/>
              <a:t>of the HTML elements</a:t>
            </a:r>
          </a:p>
          <a:p>
            <a:pPr lvl="1"/>
            <a:r>
              <a:rPr lang="en-AU" dirty="0" smtClean="0"/>
              <a:t>Any events associated with the different HTML </a:t>
            </a:r>
            <a:r>
              <a:rPr lang="en-AU" dirty="0"/>
              <a:t>elements</a:t>
            </a:r>
          </a:p>
          <a:p>
            <a:pPr lvl="1"/>
            <a:endParaRPr lang="en-AU" dirty="0"/>
          </a:p>
          <a:p>
            <a:r>
              <a:rPr lang="en-AU" dirty="0" smtClean="0"/>
              <a:t>The model defines how </a:t>
            </a:r>
            <a:r>
              <a:rPr lang="en-AU" dirty="0"/>
              <a:t>to get, change, add, or delete HTML </a:t>
            </a:r>
            <a:r>
              <a:rPr lang="en-AU" dirty="0" smtClean="0"/>
              <a:t>elements and their attributes from the document</a:t>
            </a:r>
            <a:endParaRPr lang="en-AU" dirty="0"/>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9</a:t>
            </a:fld>
            <a:endParaRPr lang="en-AU"/>
          </a:p>
        </p:txBody>
      </p:sp>
    </p:spTree>
    <p:extLst>
      <p:ext uri="{BB962C8B-B14F-4D97-AF65-F5344CB8AC3E}">
        <p14:creationId xmlns:p14="http://schemas.microsoft.com/office/powerpoint/2010/main" val="3791980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Them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ctureTheme" id="{294117D3-9182-41C7-9739-E2551A63E195}" vid="{4198E163-EC49-49C1-8ED7-2087E09EB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LectureTheme</Template>
  <TotalTime>17089</TotalTime>
  <Words>3158</Words>
  <Application>Microsoft Office PowerPoint</Application>
  <PresentationFormat>Widescreen</PresentationFormat>
  <Paragraphs>549</Paragraphs>
  <Slides>39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ＭＳ Ｐゴシック</vt:lpstr>
      <vt:lpstr>Arial</vt:lpstr>
      <vt:lpstr>Calibri</vt:lpstr>
      <vt:lpstr>Calibri Light</vt:lpstr>
      <vt:lpstr>Consolas</vt:lpstr>
      <vt:lpstr>Times New Roman</vt:lpstr>
      <vt:lpstr>LectureTheme</vt:lpstr>
      <vt:lpstr>JavaScript</vt:lpstr>
      <vt:lpstr>JavaScript Variables</vt:lpstr>
      <vt:lpstr>JavaScript Functions</vt:lpstr>
      <vt:lpstr>JavaScript Functions</vt:lpstr>
      <vt:lpstr>JavaScript Functions</vt:lpstr>
      <vt:lpstr>JS DOM interactions</vt:lpstr>
      <vt:lpstr>Document Object Model</vt:lpstr>
      <vt:lpstr>Document Object Model</vt:lpstr>
      <vt:lpstr>Document Object Model</vt:lpstr>
      <vt:lpstr>Querying the DOM - JavaScript</vt:lpstr>
      <vt:lpstr>JavaScript Event Handlers</vt:lpstr>
      <vt:lpstr>JavaScript Event Handlers</vt:lpstr>
      <vt:lpstr>JQuery</vt:lpstr>
      <vt:lpstr>JQuery Overview</vt:lpstr>
      <vt:lpstr>What does jQuery do?</vt:lpstr>
      <vt:lpstr>JQuery Output</vt:lpstr>
      <vt:lpstr>JQuery Event Listeners vs Delegates</vt:lpstr>
      <vt:lpstr>JQuery Event Listeners  VS JavaScript</vt:lpstr>
      <vt:lpstr>JQuery Method Chaining</vt:lpstr>
      <vt:lpstr>JS Arrays and Objects</vt:lpstr>
      <vt:lpstr>JavaScript Arrays</vt:lpstr>
      <vt:lpstr>JavaScript Arrays</vt:lpstr>
      <vt:lpstr>Javascript Objects</vt:lpstr>
      <vt:lpstr>Javascript Arrays of Objects</vt:lpstr>
      <vt:lpstr>JSON</vt:lpstr>
      <vt:lpstr>JSON</vt:lpstr>
      <vt:lpstr>JSON</vt:lpstr>
      <vt:lpstr>JSON</vt:lpstr>
      <vt:lpstr>JSON Objects</vt:lpstr>
      <vt:lpstr>JSON Arrays</vt:lpstr>
      <vt:lpstr>JSON summary</vt:lpstr>
      <vt:lpstr>JSON Summary</vt:lpstr>
      <vt:lpstr>Web Services</vt:lpstr>
      <vt:lpstr>Web Services</vt:lpstr>
      <vt:lpstr>Web Services - REST</vt:lpstr>
      <vt:lpstr>REST</vt:lpstr>
      <vt:lpstr>Web Services - REST</vt:lpstr>
      <vt:lpstr>Ajax</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Web Development</dc:title>
  <dc:creator>Doug Kelly</dc:creator>
  <cp:lastModifiedBy>Douglas Kelly</cp:lastModifiedBy>
  <cp:revision>241</cp:revision>
  <dcterms:created xsi:type="dcterms:W3CDTF">2016-02-11T07:48:13Z</dcterms:created>
  <dcterms:modified xsi:type="dcterms:W3CDTF">2018-05-01T12:05:51Z</dcterms:modified>
</cp:coreProperties>
</file>