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D2CE4-E65C-4CCF-9632-08B3858679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D791C0-AC0D-432F-A0BF-EF83C3FADD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203968-0691-45B3-9EF8-8FF6BFD871B7}"/>
              </a:ext>
            </a:extLst>
          </p:cNvPr>
          <p:cNvSpPr>
            <a:spLocks noGrp="1"/>
          </p:cNvSpPr>
          <p:nvPr>
            <p:ph type="dt" sz="half" idx="10"/>
          </p:nvPr>
        </p:nvSpPr>
        <p:spPr/>
        <p:txBody>
          <a:bodyPr/>
          <a:lstStyle/>
          <a:p>
            <a:fld id="{9B78A8AA-20B9-41FC-97A3-CB585D6525EC}" type="datetimeFigureOut">
              <a:rPr lang="en-US" smtClean="0"/>
              <a:t>10/10/2020</a:t>
            </a:fld>
            <a:endParaRPr lang="en-US"/>
          </a:p>
        </p:txBody>
      </p:sp>
      <p:sp>
        <p:nvSpPr>
          <p:cNvPr id="5" name="Footer Placeholder 4">
            <a:extLst>
              <a:ext uri="{FF2B5EF4-FFF2-40B4-BE49-F238E27FC236}">
                <a16:creationId xmlns:a16="http://schemas.microsoft.com/office/drawing/2014/main" id="{88485941-2C14-4F11-A6EA-CC0AF10FEE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DD35DA-E5FF-4CD4-AC79-965AB2A04E3D}"/>
              </a:ext>
            </a:extLst>
          </p:cNvPr>
          <p:cNvSpPr>
            <a:spLocks noGrp="1"/>
          </p:cNvSpPr>
          <p:nvPr>
            <p:ph type="sldNum" sz="quarter" idx="12"/>
          </p:nvPr>
        </p:nvSpPr>
        <p:spPr/>
        <p:txBody>
          <a:bodyPr/>
          <a:lstStyle/>
          <a:p>
            <a:fld id="{E6D78CDE-EBDA-4540-8561-90311F1491EB}" type="slidenum">
              <a:rPr lang="en-US" smtClean="0"/>
              <a:t>‹#›</a:t>
            </a:fld>
            <a:endParaRPr lang="en-US"/>
          </a:p>
        </p:txBody>
      </p:sp>
    </p:spTree>
    <p:extLst>
      <p:ext uri="{BB962C8B-B14F-4D97-AF65-F5344CB8AC3E}">
        <p14:creationId xmlns:p14="http://schemas.microsoft.com/office/powerpoint/2010/main" val="2351610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84F12-E987-45DD-A489-3DBC93BC46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E3CA55-01C1-48EE-8BC1-0E330E8CE4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FD33A0-FB6D-41E2-BEFC-EC49D8E9EC7C}"/>
              </a:ext>
            </a:extLst>
          </p:cNvPr>
          <p:cNvSpPr>
            <a:spLocks noGrp="1"/>
          </p:cNvSpPr>
          <p:nvPr>
            <p:ph type="dt" sz="half" idx="10"/>
          </p:nvPr>
        </p:nvSpPr>
        <p:spPr/>
        <p:txBody>
          <a:bodyPr/>
          <a:lstStyle/>
          <a:p>
            <a:fld id="{9B78A8AA-20B9-41FC-97A3-CB585D6525EC}" type="datetimeFigureOut">
              <a:rPr lang="en-US" smtClean="0"/>
              <a:t>10/10/2020</a:t>
            </a:fld>
            <a:endParaRPr lang="en-US"/>
          </a:p>
        </p:txBody>
      </p:sp>
      <p:sp>
        <p:nvSpPr>
          <p:cNvPr id="5" name="Footer Placeholder 4">
            <a:extLst>
              <a:ext uri="{FF2B5EF4-FFF2-40B4-BE49-F238E27FC236}">
                <a16:creationId xmlns:a16="http://schemas.microsoft.com/office/drawing/2014/main" id="{8552FDBA-3968-4E79-A980-6DB875E9EB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4BE1A8-1C87-4E37-A131-AD2E15B3ABE9}"/>
              </a:ext>
            </a:extLst>
          </p:cNvPr>
          <p:cNvSpPr>
            <a:spLocks noGrp="1"/>
          </p:cNvSpPr>
          <p:nvPr>
            <p:ph type="sldNum" sz="quarter" idx="12"/>
          </p:nvPr>
        </p:nvSpPr>
        <p:spPr/>
        <p:txBody>
          <a:bodyPr/>
          <a:lstStyle/>
          <a:p>
            <a:fld id="{E6D78CDE-EBDA-4540-8561-90311F1491EB}" type="slidenum">
              <a:rPr lang="en-US" smtClean="0"/>
              <a:t>‹#›</a:t>
            </a:fld>
            <a:endParaRPr lang="en-US"/>
          </a:p>
        </p:txBody>
      </p:sp>
    </p:spTree>
    <p:extLst>
      <p:ext uri="{BB962C8B-B14F-4D97-AF65-F5344CB8AC3E}">
        <p14:creationId xmlns:p14="http://schemas.microsoft.com/office/powerpoint/2010/main" val="2180370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3E7C12-0690-40F2-8370-D1F121F1D9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2D942C-166F-4B5F-9BB2-A2D46B0082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C05BFE-369F-4554-ADAE-154EF45F1F77}"/>
              </a:ext>
            </a:extLst>
          </p:cNvPr>
          <p:cNvSpPr>
            <a:spLocks noGrp="1"/>
          </p:cNvSpPr>
          <p:nvPr>
            <p:ph type="dt" sz="half" idx="10"/>
          </p:nvPr>
        </p:nvSpPr>
        <p:spPr/>
        <p:txBody>
          <a:bodyPr/>
          <a:lstStyle/>
          <a:p>
            <a:fld id="{9B78A8AA-20B9-41FC-97A3-CB585D6525EC}" type="datetimeFigureOut">
              <a:rPr lang="en-US" smtClean="0"/>
              <a:t>10/10/2020</a:t>
            </a:fld>
            <a:endParaRPr lang="en-US"/>
          </a:p>
        </p:txBody>
      </p:sp>
      <p:sp>
        <p:nvSpPr>
          <p:cNvPr id="5" name="Footer Placeholder 4">
            <a:extLst>
              <a:ext uri="{FF2B5EF4-FFF2-40B4-BE49-F238E27FC236}">
                <a16:creationId xmlns:a16="http://schemas.microsoft.com/office/drawing/2014/main" id="{490F6415-9153-49D3-8C54-2226BD4A3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25E6EC-6FAC-4B75-941B-5C1058FC61A6}"/>
              </a:ext>
            </a:extLst>
          </p:cNvPr>
          <p:cNvSpPr>
            <a:spLocks noGrp="1"/>
          </p:cNvSpPr>
          <p:nvPr>
            <p:ph type="sldNum" sz="quarter" idx="12"/>
          </p:nvPr>
        </p:nvSpPr>
        <p:spPr/>
        <p:txBody>
          <a:bodyPr/>
          <a:lstStyle/>
          <a:p>
            <a:fld id="{E6D78CDE-EBDA-4540-8561-90311F1491EB}" type="slidenum">
              <a:rPr lang="en-US" smtClean="0"/>
              <a:t>‹#›</a:t>
            </a:fld>
            <a:endParaRPr lang="en-US"/>
          </a:p>
        </p:txBody>
      </p:sp>
    </p:spTree>
    <p:extLst>
      <p:ext uri="{BB962C8B-B14F-4D97-AF65-F5344CB8AC3E}">
        <p14:creationId xmlns:p14="http://schemas.microsoft.com/office/powerpoint/2010/main" val="3631567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6C2F5-39F9-445C-8809-FB50E41F28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5DF202-6893-44F5-9023-4978AFC807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4B4022-E870-4D1A-A17B-71CDDB0C6028}"/>
              </a:ext>
            </a:extLst>
          </p:cNvPr>
          <p:cNvSpPr>
            <a:spLocks noGrp="1"/>
          </p:cNvSpPr>
          <p:nvPr>
            <p:ph type="dt" sz="half" idx="10"/>
          </p:nvPr>
        </p:nvSpPr>
        <p:spPr/>
        <p:txBody>
          <a:bodyPr/>
          <a:lstStyle/>
          <a:p>
            <a:fld id="{9B78A8AA-20B9-41FC-97A3-CB585D6525EC}" type="datetimeFigureOut">
              <a:rPr lang="en-US" smtClean="0"/>
              <a:t>10/10/2020</a:t>
            </a:fld>
            <a:endParaRPr lang="en-US"/>
          </a:p>
        </p:txBody>
      </p:sp>
      <p:sp>
        <p:nvSpPr>
          <p:cNvPr id="5" name="Footer Placeholder 4">
            <a:extLst>
              <a:ext uri="{FF2B5EF4-FFF2-40B4-BE49-F238E27FC236}">
                <a16:creationId xmlns:a16="http://schemas.microsoft.com/office/drawing/2014/main" id="{FF341D57-B2D8-41A6-B688-440EAE6E8D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834A11-FB05-4343-90FD-1A42D59DF846}"/>
              </a:ext>
            </a:extLst>
          </p:cNvPr>
          <p:cNvSpPr>
            <a:spLocks noGrp="1"/>
          </p:cNvSpPr>
          <p:nvPr>
            <p:ph type="sldNum" sz="quarter" idx="12"/>
          </p:nvPr>
        </p:nvSpPr>
        <p:spPr/>
        <p:txBody>
          <a:bodyPr/>
          <a:lstStyle/>
          <a:p>
            <a:fld id="{E6D78CDE-EBDA-4540-8561-90311F1491EB}" type="slidenum">
              <a:rPr lang="en-US" smtClean="0"/>
              <a:t>‹#›</a:t>
            </a:fld>
            <a:endParaRPr lang="en-US"/>
          </a:p>
        </p:txBody>
      </p:sp>
    </p:spTree>
    <p:extLst>
      <p:ext uri="{BB962C8B-B14F-4D97-AF65-F5344CB8AC3E}">
        <p14:creationId xmlns:p14="http://schemas.microsoft.com/office/powerpoint/2010/main" val="1549456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2133D-A71A-412C-944E-D93EBC3F87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D5E02F-4DF5-4B7D-8126-B7F4800579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54F9A8-F91D-4FD7-B02C-CA5C75068559}"/>
              </a:ext>
            </a:extLst>
          </p:cNvPr>
          <p:cNvSpPr>
            <a:spLocks noGrp="1"/>
          </p:cNvSpPr>
          <p:nvPr>
            <p:ph type="dt" sz="half" idx="10"/>
          </p:nvPr>
        </p:nvSpPr>
        <p:spPr/>
        <p:txBody>
          <a:bodyPr/>
          <a:lstStyle/>
          <a:p>
            <a:fld id="{9B78A8AA-20B9-41FC-97A3-CB585D6525EC}" type="datetimeFigureOut">
              <a:rPr lang="en-US" smtClean="0"/>
              <a:t>10/10/2020</a:t>
            </a:fld>
            <a:endParaRPr lang="en-US"/>
          </a:p>
        </p:txBody>
      </p:sp>
      <p:sp>
        <p:nvSpPr>
          <p:cNvPr id="5" name="Footer Placeholder 4">
            <a:extLst>
              <a:ext uri="{FF2B5EF4-FFF2-40B4-BE49-F238E27FC236}">
                <a16:creationId xmlns:a16="http://schemas.microsoft.com/office/drawing/2014/main" id="{1FADD935-6532-4774-BA4E-F4B9064C81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4C7F9F-EA85-46FE-9F16-49AB569E4974}"/>
              </a:ext>
            </a:extLst>
          </p:cNvPr>
          <p:cNvSpPr>
            <a:spLocks noGrp="1"/>
          </p:cNvSpPr>
          <p:nvPr>
            <p:ph type="sldNum" sz="quarter" idx="12"/>
          </p:nvPr>
        </p:nvSpPr>
        <p:spPr/>
        <p:txBody>
          <a:bodyPr/>
          <a:lstStyle/>
          <a:p>
            <a:fld id="{E6D78CDE-EBDA-4540-8561-90311F1491EB}" type="slidenum">
              <a:rPr lang="en-US" smtClean="0"/>
              <a:t>‹#›</a:t>
            </a:fld>
            <a:endParaRPr lang="en-US"/>
          </a:p>
        </p:txBody>
      </p:sp>
    </p:spTree>
    <p:extLst>
      <p:ext uri="{BB962C8B-B14F-4D97-AF65-F5344CB8AC3E}">
        <p14:creationId xmlns:p14="http://schemas.microsoft.com/office/powerpoint/2010/main" val="637908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69540-3AE6-4273-AF94-33E719DAAB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EE1548-83CB-428B-A163-BA0D7BB37E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73CD44-EDDA-4B70-89D0-C552FFD9D1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1453D7-A7AC-485A-8DDB-F46B56EA9882}"/>
              </a:ext>
            </a:extLst>
          </p:cNvPr>
          <p:cNvSpPr>
            <a:spLocks noGrp="1"/>
          </p:cNvSpPr>
          <p:nvPr>
            <p:ph type="dt" sz="half" idx="10"/>
          </p:nvPr>
        </p:nvSpPr>
        <p:spPr/>
        <p:txBody>
          <a:bodyPr/>
          <a:lstStyle/>
          <a:p>
            <a:fld id="{9B78A8AA-20B9-41FC-97A3-CB585D6525EC}" type="datetimeFigureOut">
              <a:rPr lang="en-US" smtClean="0"/>
              <a:t>10/10/2020</a:t>
            </a:fld>
            <a:endParaRPr lang="en-US"/>
          </a:p>
        </p:txBody>
      </p:sp>
      <p:sp>
        <p:nvSpPr>
          <p:cNvPr id="6" name="Footer Placeholder 5">
            <a:extLst>
              <a:ext uri="{FF2B5EF4-FFF2-40B4-BE49-F238E27FC236}">
                <a16:creationId xmlns:a16="http://schemas.microsoft.com/office/drawing/2014/main" id="{2601EDEA-7C51-4E8C-8C16-7AF356EED5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8E647B-D21B-4034-BEE3-DAF2863252D2}"/>
              </a:ext>
            </a:extLst>
          </p:cNvPr>
          <p:cNvSpPr>
            <a:spLocks noGrp="1"/>
          </p:cNvSpPr>
          <p:nvPr>
            <p:ph type="sldNum" sz="quarter" idx="12"/>
          </p:nvPr>
        </p:nvSpPr>
        <p:spPr/>
        <p:txBody>
          <a:bodyPr/>
          <a:lstStyle/>
          <a:p>
            <a:fld id="{E6D78CDE-EBDA-4540-8561-90311F1491EB}" type="slidenum">
              <a:rPr lang="en-US" smtClean="0"/>
              <a:t>‹#›</a:t>
            </a:fld>
            <a:endParaRPr lang="en-US"/>
          </a:p>
        </p:txBody>
      </p:sp>
    </p:spTree>
    <p:extLst>
      <p:ext uri="{BB962C8B-B14F-4D97-AF65-F5344CB8AC3E}">
        <p14:creationId xmlns:p14="http://schemas.microsoft.com/office/powerpoint/2010/main" val="1978675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310D8-002D-43D9-BAF5-A467D28F16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E37474-DFD0-4835-8D0B-772FABAB55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6DEFEC-0E5B-42AE-950E-8AC422FFBE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048205-9B05-4856-A119-E701EB2135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D17DFA-7635-44E3-8F2E-0BBE42D003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0E96B3-2A10-4439-87ED-F6D285A132C0}"/>
              </a:ext>
            </a:extLst>
          </p:cNvPr>
          <p:cNvSpPr>
            <a:spLocks noGrp="1"/>
          </p:cNvSpPr>
          <p:nvPr>
            <p:ph type="dt" sz="half" idx="10"/>
          </p:nvPr>
        </p:nvSpPr>
        <p:spPr/>
        <p:txBody>
          <a:bodyPr/>
          <a:lstStyle/>
          <a:p>
            <a:fld id="{9B78A8AA-20B9-41FC-97A3-CB585D6525EC}" type="datetimeFigureOut">
              <a:rPr lang="en-US" smtClean="0"/>
              <a:t>10/10/2020</a:t>
            </a:fld>
            <a:endParaRPr lang="en-US"/>
          </a:p>
        </p:txBody>
      </p:sp>
      <p:sp>
        <p:nvSpPr>
          <p:cNvPr id="8" name="Footer Placeholder 7">
            <a:extLst>
              <a:ext uri="{FF2B5EF4-FFF2-40B4-BE49-F238E27FC236}">
                <a16:creationId xmlns:a16="http://schemas.microsoft.com/office/drawing/2014/main" id="{36B753DF-2617-4214-A2DB-533CC16303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B7D82E-6B70-48EA-AB47-04943D6E3587}"/>
              </a:ext>
            </a:extLst>
          </p:cNvPr>
          <p:cNvSpPr>
            <a:spLocks noGrp="1"/>
          </p:cNvSpPr>
          <p:nvPr>
            <p:ph type="sldNum" sz="quarter" idx="12"/>
          </p:nvPr>
        </p:nvSpPr>
        <p:spPr/>
        <p:txBody>
          <a:bodyPr/>
          <a:lstStyle/>
          <a:p>
            <a:fld id="{E6D78CDE-EBDA-4540-8561-90311F1491EB}" type="slidenum">
              <a:rPr lang="en-US" smtClean="0"/>
              <a:t>‹#›</a:t>
            </a:fld>
            <a:endParaRPr lang="en-US"/>
          </a:p>
        </p:txBody>
      </p:sp>
    </p:spTree>
    <p:extLst>
      <p:ext uri="{BB962C8B-B14F-4D97-AF65-F5344CB8AC3E}">
        <p14:creationId xmlns:p14="http://schemas.microsoft.com/office/powerpoint/2010/main" val="2221878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663B7-32CD-45B1-8F8B-ED856C9106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1933F3-4B1D-4951-927B-410F70C8B816}"/>
              </a:ext>
            </a:extLst>
          </p:cNvPr>
          <p:cNvSpPr>
            <a:spLocks noGrp="1"/>
          </p:cNvSpPr>
          <p:nvPr>
            <p:ph type="dt" sz="half" idx="10"/>
          </p:nvPr>
        </p:nvSpPr>
        <p:spPr/>
        <p:txBody>
          <a:bodyPr/>
          <a:lstStyle/>
          <a:p>
            <a:fld id="{9B78A8AA-20B9-41FC-97A3-CB585D6525EC}" type="datetimeFigureOut">
              <a:rPr lang="en-US" smtClean="0"/>
              <a:t>10/10/2020</a:t>
            </a:fld>
            <a:endParaRPr lang="en-US"/>
          </a:p>
        </p:txBody>
      </p:sp>
      <p:sp>
        <p:nvSpPr>
          <p:cNvPr id="4" name="Footer Placeholder 3">
            <a:extLst>
              <a:ext uri="{FF2B5EF4-FFF2-40B4-BE49-F238E27FC236}">
                <a16:creationId xmlns:a16="http://schemas.microsoft.com/office/drawing/2014/main" id="{7419FBCC-0453-47D8-BD5C-43C081D856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F572A9-92AC-4A68-BAFA-75A0854901F5}"/>
              </a:ext>
            </a:extLst>
          </p:cNvPr>
          <p:cNvSpPr>
            <a:spLocks noGrp="1"/>
          </p:cNvSpPr>
          <p:nvPr>
            <p:ph type="sldNum" sz="quarter" idx="12"/>
          </p:nvPr>
        </p:nvSpPr>
        <p:spPr/>
        <p:txBody>
          <a:bodyPr/>
          <a:lstStyle/>
          <a:p>
            <a:fld id="{E6D78CDE-EBDA-4540-8561-90311F1491EB}" type="slidenum">
              <a:rPr lang="en-US" smtClean="0"/>
              <a:t>‹#›</a:t>
            </a:fld>
            <a:endParaRPr lang="en-US"/>
          </a:p>
        </p:txBody>
      </p:sp>
    </p:spTree>
    <p:extLst>
      <p:ext uri="{BB962C8B-B14F-4D97-AF65-F5344CB8AC3E}">
        <p14:creationId xmlns:p14="http://schemas.microsoft.com/office/powerpoint/2010/main" val="4121887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F5D707-D314-4959-8750-A4B30E273DED}"/>
              </a:ext>
            </a:extLst>
          </p:cNvPr>
          <p:cNvSpPr>
            <a:spLocks noGrp="1"/>
          </p:cNvSpPr>
          <p:nvPr>
            <p:ph type="dt" sz="half" idx="10"/>
          </p:nvPr>
        </p:nvSpPr>
        <p:spPr/>
        <p:txBody>
          <a:bodyPr/>
          <a:lstStyle/>
          <a:p>
            <a:fld id="{9B78A8AA-20B9-41FC-97A3-CB585D6525EC}" type="datetimeFigureOut">
              <a:rPr lang="en-US" smtClean="0"/>
              <a:t>10/10/2020</a:t>
            </a:fld>
            <a:endParaRPr lang="en-US"/>
          </a:p>
        </p:txBody>
      </p:sp>
      <p:sp>
        <p:nvSpPr>
          <p:cNvPr id="3" name="Footer Placeholder 2">
            <a:extLst>
              <a:ext uri="{FF2B5EF4-FFF2-40B4-BE49-F238E27FC236}">
                <a16:creationId xmlns:a16="http://schemas.microsoft.com/office/drawing/2014/main" id="{D792FFDB-164E-465F-9D43-CF415BE699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0487F4-06E8-41CA-AD57-87533D09F6F7}"/>
              </a:ext>
            </a:extLst>
          </p:cNvPr>
          <p:cNvSpPr>
            <a:spLocks noGrp="1"/>
          </p:cNvSpPr>
          <p:nvPr>
            <p:ph type="sldNum" sz="quarter" idx="12"/>
          </p:nvPr>
        </p:nvSpPr>
        <p:spPr/>
        <p:txBody>
          <a:bodyPr/>
          <a:lstStyle/>
          <a:p>
            <a:fld id="{E6D78CDE-EBDA-4540-8561-90311F1491EB}" type="slidenum">
              <a:rPr lang="en-US" smtClean="0"/>
              <a:t>‹#›</a:t>
            </a:fld>
            <a:endParaRPr lang="en-US"/>
          </a:p>
        </p:txBody>
      </p:sp>
    </p:spTree>
    <p:extLst>
      <p:ext uri="{BB962C8B-B14F-4D97-AF65-F5344CB8AC3E}">
        <p14:creationId xmlns:p14="http://schemas.microsoft.com/office/powerpoint/2010/main" val="2093937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E84F6-2069-47FF-89F0-C0C78A2ADF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B75F95-C47E-470E-9997-6EB9134138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9E3CC3-293E-4952-A87F-641B8FE606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CA182A-990D-4713-9663-B4AB0748FBA2}"/>
              </a:ext>
            </a:extLst>
          </p:cNvPr>
          <p:cNvSpPr>
            <a:spLocks noGrp="1"/>
          </p:cNvSpPr>
          <p:nvPr>
            <p:ph type="dt" sz="half" idx="10"/>
          </p:nvPr>
        </p:nvSpPr>
        <p:spPr/>
        <p:txBody>
          <a:bodyPr/>
          <a:lstStyle/>
          <a:p>
            <a:fld id="{9B78A8AA-20B9-41FC-97A3-CB585D6525EC}" type="datetimeFigureOut">
              <a:rPr lang="en-US" smtClean="0"/>
              <a:t>10/10/2020</a:t>
            </a:fld>
            <a:endParaRPr lang="en-US"/>
          </a:p>
        </p:txBody>
      </p:sp>
      <p:sp>
        <p:nvSpPr>
          <p:cNvPr id="6" name="Footer Placeholder 5">
            <a:extLst>
              <a:ext uri="{FF2B5EF4-FFF2-40B4-BE49-F238E27FC236}">
                <a16:creationId xmlns:a16="http://schemas.microsoft.com/office/drawing/2014/main" id="{6697771C-B3DE-4306-9884-7BFFE65343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B8E919-1758-4ACD-8F75-872CB5A095E3}"/>
              </a:ext>
            </a:extLst>
          </p:cNvPr>
          <p:cNvSpPr>
            <a:spLocks noGrp="1"/>
          </p:cNvSpPr>
          <p:nvPr>
            <p:ph type="sldNum" sz="quarter" idx="12"/>
          </p:nvPr>
        </p:nvSpPr>
        <p:spPr/>
        <p:txBody>
          <a:bodyPr/>
          <a:lstStyle/>
          <a:p>
            <a:fld id="{E6D78CDE-EBDA-4540-8561-90311F1491EB}" type="slidenum">
              <a:rPr lang="en-US" smtClean="0"/>
              <a:t>‹#›</a:t>
            </a:fld>
            <a:endParaRPr lang="en-US"/>
          </a:p>
        </p:txBody>
      </p:sp>
    </p:spTree>
    <p:extLst>
      <p:ext uri="{BB962C8B-B14F-4D97-AF65-F5344CB8AC3E}">
        <p14:creationId xmlns:p14="http://schemas.microsoft.com/office/powerpoint/2010/main" val="4162329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FA1BF-AE28-48BA-A3C9-EFE2E6A780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BC8079-8DCC-4073-8710-D617B46AA8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748314-CB58-47E4-BF6D-1FB606FDF4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B67DCC-8645-4CDE-9449-3506D14FBFE6}"/>
              </a:ext>
            </a:extLst>
          </p:cNvPr>
          <p:cNvSpPr>
            <a:spLocks noGrp="1"/>
          </p:cNvSpPr>
          <p:nvPr>
            <p:ph type="dt" sz="half" idx="10"/>
          </p:nvPr>
        </p:nvSpPr>
        <p:spPr/>
        <p:txBody>
          <a:bodyPr/>
          <a:lstStyle/>
          <a:p>
            <a:fld id="{9B78A8AA-20B9-41FC-97A3-CB585D6525EC}" type="datetimeFigureOut">
              <a:rPr lang="en-US" smtClean="0"/>
              <a:t>10/10/2020</a:t>
            </a:fld>
            <a:endParaRPr lang="en-US"/>
          </a:p>
        </p:txBody>
      </p:sp>
      <p:sp>
        <p:nvSpPr>
          <p:cNvPr id="6" name="Footer Placeholder 5">
            <a:extLst>
              <a:ext uri="{FF2B5EF4-FFF2-40B4-BE49-F238E27FC236}">
                <a16:creationId xmlns:a16="http://schemas.microsoft.com/office/drawing/2014/main" id="{5BE67BF2-FC96-4F70-B1EE-559B32B60D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280425-7DC9-4830-841A-D1D71363054A}"/>
              </a:ext>
            </a:extLst>
          </p:cNvPr>
          <p:cNvSpPr>
            <a:spLocks noGrp="1"/>
          </p:cNvSpPr>
          <p:nvPr>
            <p:ph type="sldNum" sz="quarter" idx="12"/>
          </p:nvPr>
        </p:nvSpPr>
        <p:spPr/>
        <p:txBody>
          <a:bodyPr/>
          <a:lstStyle/>
          <a:p>
            <a:fld id="{E6D78CDE-EBDA-4540-8561-90311F1491EB}" type="slidenum">
              <a:rPr lang="en-US" smtClean="0"/>
              <a:t>‹#›</a:t>
            </a:fld>
            <a:endParaRPr lang="en-US"/>
          </a:p>
        </p:txBody>
      </p:sp>
    </p:spTree>
    <p:extLst>
      <p:ext uri="{BB962C8B-B14F-4D97-AF65-F5344CB8AC3E}">
        <p14:creationId xmlns:p14="http://schemas.microsoft.com/office/powerpoint/2010/main" val="815918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192743-47A2-47C3-99FA-3D96F590C5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1D58C6-8F91-4E84-BACD-EBEE49873C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BE78B9-4F16-4E1C-BCB2-4F573C3ED0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78A8AA-20B9-41FC-97A3-CB585D6525EC}" type="datetimeFigureOut">
              <a:rPr lang="en-US" smtClean="0"/>
              <a:t>10/10/2020</a:t>
            </a:fld>
            <a:endParaRPr lang="en-US"/>
          </a:p>
        </p:txBody>
      </p:sp>
      <p:sp>
        <p:nvSpPr>
          <p:cNvPr id="5" name="Footer Placeholder 4">
            <a:extLst>
              <a:ext uri="{FF2B5EF4-FFF2-40B4-BE49-F238E27FC236}">
                <a16:creationId xmlns:a16="http://schemas.microsoft.com/office/drawing/2014/main" id="{CDB7BE8E-8B13-47F9-A75A-03A77793ED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2F1057-DDCB-429F-93FE-A976ACEA38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D78CDE-EBDA-4540-8561-90311F1491EB}" type="slidenum">
              <a:rPr lang="en-US" smtClean="0"/>
              <a:t>‹#›</a:t>
            </a:fld>
            <a:endParaRPr lang="en-US"/>
          </a:p>
        </p:txBody>
      </p:sp>
    </p:spTree>
    <p:extLst>
      <p:ext uri="{BB962C8B-B14F-4D97-AF65-F5344CB8AC3E}">
        <p14:creationId xmlns:p14="http://schemas.microsoft.com/office/powerpoint/2010/main" val="2150432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3.us.cloud-object-storage.appdomain.cloud/cf-courses-data/CognitiveClass/DP0701EN/version-2/Data-Collisions.cs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B7BD5-CCC2-434F-92BD-17E3ECE7B32D}"/>
              </a:ext>
            </a:extLst>
          </p:cNvPr>
          <p:cNvSpPr>
            <a:spLocks noGrp="1"/>
          </p:cNvSpPr>
          <p:nvPr>
            <p:ph type="ctrTitle"/>
          </p:nvPr>
        </p:nvSpPr>
        <p:spPr/>
        <p:txBody>
          <a:bodyPr/>
          <a:lstStyle/>
          <a:p>
            <a:r>
              <a:rPr lang="en-US" b="1" dirty="0">
                <a:solidFill>
                  <a:schemeClr val="accent1"/>
                </a:solidFill>
              </a:rPr>
              <a:t>Data Analysis of Traffic Accidents</a:t>
            </a:r>
          </a:p>
        </p:txBody>
      </p:sp>
      <p:sp>
        <p:nvSpPr>
          <p:cNvPr id="3" name="Subtitle 2">
            <a:extLst>
              <a:ext uri="{FF2B5EF4-FFF2-40B4-BE49-F238E27FC236}">
                <a16:creationId xmlns:a16="http://schemas.microsoft.com/office/drawing/2014/main" id="{27027D7E-FCA2-43B0-965C-7F1FE06F97AB}"/>
              </a:ext>
            </a:extLst>
          </p:cNvPr>
          <p:cNvSpPr>
            <a:spLocks noGrp="1"/>
          </p:cNvSpPr>
          <p:nvPr>
            <p:ph type="subTitle" idx="1"/>
          </p:nvPr>
        </p:nvSpPr>
        <p:spPr/>
        <p:txBody>
          <a:bodyPr/>
          <a:lstStyle/>
          <a:p>
            <a:r>
              <a:rPr lang="en-US" dirty="0"/>
              <a:t>By</a:t>
            </a:r>
          </a:p>
          <a:p>
            <a:r>
              <a:rPr lang="en-US" dirty="0"/>
              <a:t>ABDUS SAMI</a:t>
            </a:r>
          </a:p>
        </p:txBody>
      </p:sp>
    </p:spTree>
    <p:extLst>
      <p:ext uri="{BB962C8B-B14F-4D97-AF65-F5344CB8AC3E}">
        <p14:creationId xmlns:p14="http://schemas.microsoft.com/office/powerpoint/2010/main" val="487143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2BF4C-52FC-4FCD-B019-D5AB3D654F3E}"/>
              </a:ext>
            </a:extLst>
          </p:cNvPr>
          <p:cNvSpPr>
            <a:spLocks noGrp="1"/>
          </p:cNvSpPr>
          <p:nvPr>
            <p:ph type="title"/>
          </p:nvPr>
        </p:nvSpPr>
        <p:spPr/>
        <p:txBody>
          <a:bodyPr/>
          <a:lstStyle/>
          <a:p>
            <a:r>
              <a:rPr lang="en-US" b="1" dirty="0">
                <a:solidFill>
                  <a:schemeClr val="accent1"/>
                </a:solidFill>
              </a:rPr>
              <a:t>Results</a:t>
            </a:r>
            <a:endParaRPr lang="en-US" dirty="0"/>
          </a:p>
        </p:txBody>
      </p:sp>
      <p:sp>
        <p:nvSpPr>
          <p:cNvPr id="3" name="Content Placeholder 2">
            <a:extLst>
              <a:ext uri="{FF2B5EF4-FFF2-40B4-BE49-F238E27FC236}">
                <a16:creationId xmlns:a16="http://schemas.microsoft.com/office/drawing/2014/main" id="{8D16EBF8-6049-46D7-9520-6E7EC057DD9D}"/>
              </a:ext>
            </a:extLst>
          </p:cNvPr>
          <p:cNvSpPr>
            <a:spLocks noGrp="1"/>
          </p:cNvSpPr>
          <p:nvPr>
            <p:ph idx="1"/>
          </p:nvPr>
        </p:nvSpPr>
        <p:spPr/>
        <p:txBody>
          <a:bodyPr/>
          <a:lstStyle/>
          <a:p>
            <a:r>
              <a:rPr lang="en-US" dirty="0"/>
              <a:t>K-Nearest Neighbor</a:t>
            </a:r>
          </a:p>
          <a:p>
            <a:endParaRPr lang="en-US" dirty="0"/>
          </a:p>
        </p:txBody>
      </p:sp>
      <p:pic>
        <p:nvPicPr>
          <p:cNvPr id="4" name="Picture 3">
            <a:extLst>
              <a:ext uri="{FF2B5EF4-FFF2-40B4-BE49-F238E27FC236}">
                <a16:creationId xmlns:a16="http://schemas.microsoft.com/office/drawing/2014/main" id="{E535EE3D-C362-4A3E-B2DE-A993B9015B2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7779" y="2790824"/>
            <a:ext cx="7005710" cy="2259477"/>
          </a:xfrm>
          <a:prstGeom prst="rect">
            <a:avLst/>
          </a:prstGeom>
          <a:noFill/>
          <a:ln>
            <a:noFill/>
          </a:ln>
        </p:spPr>
      </p:pic>
    </p:spTree>
    <p:extLst>
      <p:ext uri="{BB962C8B-B14F-4D97-AF65-F5344CB8AC3E}">
        <p14:creationId xmlns:p14="http://schemas.microsoft.com/office/powerpoint/2010/main" val="3351070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515DC-4E77-40BA-A96E-DE45AC197349}"/>
              </a:ext>
            </a:extLst>
          </p:cNvPr>
          <p:cNvSpPr>
            <a:spLocks noGrp="1"/>
          </p:cNvSpPr>
          <p:nvPr>
            <p:ph type="title"/>
          </p:nvPr>
        </p:nvSpPr>
        <p:spPr/>
        <p:txBody>
          <a:bodyPr/>
          <a:lstStyle/>
          <a:p>
            <a:r>
              <a:rPr lang="en-US" b="1" dirty="0">
                <a:solidFill>
                  <a:schemeClr val="accent1"/>
                </a:solidFill>
              </a:rPr>
              <a:t>Conclusion</a:t>
            </a:r>
          </a:p>
        </p:txBody>
      </p:sp>
      <p:sp>
        <p:nvSpPr>
          <p:cNvPr id="3" name="Content Placeholder 2">
            <a:extLst>
              <a:ext uri="{FF2B5EF4-FFF2-40B4-BE49-F238E27FC236}">
                <a16:creationId xmlns:a16="http://schemas.microsoft.com/office/drawing/2014/main" id="{CD2F0A02-63C9-455D-AD59-F342E82D8087}"/>
              </a:ext>
            </a:extLst>
          </p:cNvPr>
          <p:cNvSpPr>
            <a:spLocks noGrp="1"/>
          </p:cNvSpPr>
          <p:nvPr>
            <p:ph idx="1"/>
          </p:nvPr>
        </p:nvSpPr>
        <p:spPr/>
        <p:txBody>
          <a:bodyPr/>
          <a:lstStyle/>
          <a:p>
            <a:r>
              <a:rPr lang="en-US" dirty="0"/>
              <a:t>1-The F1 score is highest for K-NN at 0.75 however it performs poor on Precision and Recall.</a:t>
            </a:r>
          </a:p>
          <a:p>
            <a:r>
              <a:rPr lang="en-US" dirty="0"/>
              <a:t>2-The Decision Tree Model having 0.56 F1 score and balanced precision and recall for 0 and 1.</a:t>
            </a:r>
          </a:p>
          <a:p>
            <a:r>
              <a:rPr lang="en-US" dirty="0"/>
              <a:t>3- The Logistic Regression F1 score 0.6 and more balanced precision and recall for 0 and 1.</a:t>
            </a:r>
          </a:p>
          <a:p>
            <a:r>
              <a:rPr lang="en-US" dirty="0"/>
              <a:t>So the Decision Tree and Logistics Regression shows better performance and can be used for the purpose of best fit model.</a:t>
            </a:r>
          </a:p>
          <a:p>
            <a:endParaRPr lang="en-US" dirty="0"/>
          </a:p>
        </p:txBody>
      </p:sp>
    </p:spTree>
    <p:extLst>
      <p:ext uri="{BB962C8B-B14F-4D97-AF65-F5344CB8AC3E}">
        <p14:creationId xmlns:p14="http://schemas.microsoft.com/office/powerpoint/2010/main" val="4083433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29700-4190-47F2-8AF9-7CDF321D5B39}"/>
              </a:ext>
            </a:extLst>
          </p:cNvPr>
          <p:cNvSpPr>
            <a:spLocks noGrp="1"/>
          </p:cNvSpPr>
          <p:nvPr>
            <p:ph type="title"/>
          </p:nvPr>
        </p:nvSpPr>
        <p:spPr/>
        <p:txBody>
          <a:bodyPr/>
          <a:lstStyle/>
          <a:p>
            <a:r>
              <a:rPr lang="en-US" b="1" dirty="0">
                <a:solidFill>
                  <a:schemeClr val="accent1"/>
                </a:solidFill>
              </a:rPr>
              <a:t>Recommendation</a:t>
            </a:r>
          </a:p>
        </p:txBody>
      </p:sp>
      <p:sp>
        <p:nvSpPr>
          <p:cNvPr id="3" name="Content Placeholder 2">
            <a:extLst>
              <a:ext uri="{FF2B5EF4-FFF2-40B4-BE49-F238E27FC236}">
                <a16:creationId xmlns:a16="http://schemas.microsoft.com/office/drawing/2014/main" id="{AF09E3FE-03D6-4DE9-B823-8718019C497F}"/>
              </a:ext>
            </a:extLst>
          </p:cNvPr>
          <p:cNvSpPr>
            <a:spLocks noGrp="1"/>
          </p:cNvSpPr>
          <p:nvPr>
            <p:ph idx="1"/>
          </p:nvPr>
        </p:nvSpPr>
        <p:spPr/>
        <p:txBody>
          <a:bodyPr/>
          <a:lstStyle/>
          <a:p>
            <a:r>
              <a:rPr lang="en-US" dirty="0"/>
              <a:t>Road or light conditions were not ideal, if these main two factors can be improved the accidents will surely decreased.</a:t>
            </a:r>
          </a:p>
          <a:p>
            <a:r>
              <a:rPr lang="en-US" dirty="0"/>
              <a:t>The Car driver must be informed time to time about the conditions of road, lights, weather and specific locations of roads where accidents are most.</a:t>
            </a:r>
          </a:p>
          <a:p>
            <a:r>
              <a:rPr lang="en-US" dirty="0"/>
              <a:t>This data analyzation can be used to help drivers for information and avoid accidents in future.</a:t>
            </a:r>
          </a:p>
          <a:p>
            <a:endParaRPr lang="en-US" dirty="0"/>
          </a:p>
        </p:txBody>
      </p:sp>
    </p:spTree>
    <p:extLst>
      <p:ext uri="{BB962C8B-B14F-4D97-AF65-F5344CB8AC3E}">
        <p14:creationId xmlns:p14="http://schemas.microsoft.com/office/powerpoint/2010/main" val="700353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C8F95-F393-4ECC-B244-6A8A0025861F}"/>
              </a:ext>
            </a:extLst>
          </p:cNvPr>
          <p:cNvSpPr>
            <a:spLocks noGrp="1"/>
          </p:cNvSpPr>
          <p:nvPr>
            <p:ph type="title"/>
          </p:nvPr>
        </p:nvSpPr>
        <p:spPr/>
        <p:txBody>
          <a:bodyPr/>
          <a:lstStyle/>
          <a:p>
            <a:r>
              <a:rPr lang="en-US" b="1" dirty="0">
                <a:solidFill>
                  <a:schemeClr val="accent1"/>
                </a:solidFill>
              </a:rPr>
              <a:t>Introduction</a:t>
            </a:r>
          </a:p>
        </p:txBody>
      </p:sp>
      <p:sp>
        <p:nvSpPr>
          <p:cNvPr id="3" name="Content Placeholder 2">
            <a:extLst>
              <a:ext uri="{FF2B5EF4-FFF2-40B4-BE49-F238E27FC236}">
                <a16:creationId xmlns:a16="http://schemas.microsoft.com/office/drawing/2014/main" id="{81E272C5-6FBB-459D-84F4-FA99AE6CE4D1}"/>
              </a:ext>
            </a:extLst>
          </p:cNvPr>
          <p:cNvSpPr>
            <a:spLocks noGrp="1"/>
          </p:cNvSpPr>
          <p:nvPr>
            <p:ph idx="1"/>
          </p:nvPr>
        </p:nvSpPr>
        <p:spPr/>
        <p:txBody>
          <a:bodyPr>
            <a:normAutofit fontScale="92500" lnSpcReduction="20000"/>
          </a:bodyPr>
          <a:lstStyle/>
          <a:p>
            <a:r>
              <a:rPr lang="en-US" dirty="0"/>
              <a:t>The science and technology has changed the world transportation sector. </a:t>
            </a:r>
          </a:p>
          <a:p>
            <a:r>
              <a:rPr lang="en-US" dirty="0"/>
              <a:t>Now people love to travel in cars intercity or long distances with greater comfort and speed. </a:t>
            </a:r>
          </a:p>
          <a:p>
            <a:r>
              <a:rPr lang="en-US" sz="2800" b="0" i="0" u="none" strike="noStrike" baseline="0" dirty="0">
                <a:latin typeface="Times New Roman" panose="02020603050405020304" pitchFamily="18" charset="0"/>
              </a:rPr>
              <a:t>However, the problem of car accidents are still suffer us a lot. </a:t>
            </a:r>
          </a:p>
          <a:p>
            <a:r>
              <a:rPr lang="en-US" sz="2800" b="0" i="0" u="none" strike="noStrike" baseline="0" dirty="0">
                <a:latin typeface="Times New Roman" panose="02020603050405020304" pitchFamily="18" charset="0"/>
              </a:rPr>
              <a:t>The USA Highway and Traffic Administration department said there is a loss of about 900 billion dollars in a year due to car accidents besides loss precious human lives. </a:t>
            </a:r>
          </a:p>
          <a:p>
            <a:r>
              <a:rPr lang="en-US" dirty="0"/>
              <a:t>The USA Highway and Traffic Administration department said there is a loss of about 900 billion dollars in a year due to car accidents besides loss precious human lives. </a:t>
            </a:r>
          </a:p>
          <a:p>
            <a:r>
              <a:rPr lang="en-US" dirty="0"/>
              <a:t>In 2017, Washington traffic fatalities increased by 5.4 percent (from 536 to 565). </a:t>
            </a:r>
          </a:p>
          <a:p>
            <a:endParaRPr lang="en-US" dirty="0"/>
          </a:p>
        </p:txBody>
      </p:sp>
    </p:spTree>
    <p:extLst>
      <p:ext uri="{BB962C8B-B14F-4D97-AF65-F5344CB8AC3E}">
        <p14:creationId xmlns:p14="http://schemas.microsoft.com/office/powerpoint/2010/main" val="3841537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DD1E0-36BE-415B-9FCE-AA4CC9EEEF9F}"/>
              </a:ext>
            </a:extLst>
          </p:cNvPr>
          <p:cNvSpPr>
            <a:spLocks noGrp="1"/>
          </p:cNvSpPr>
          <p:nvPr>
            <p:ph type="title"/>
          </p:nvPr>
        </p:nvSpPr>
        <p:spPr/>
        <p:txBody>
          <a:bodyPr/>
          <a:lstStyle/>
          <a:p>
            <a:r>
              <a:rPr lang="en-US" b="1" dirty="0">
                <a:solidFill>
                  <a:schemeClr val="accent1"/>
                </a:solidFill>
              </a:rPr>
              <a:t>Introduction</a:t>
            </a:r>
            <a:endParaRPr lang="en-US" dirty="0"/>
          </a:p>
        </p:txBody>
      </p:sp>
      <p:sp>
        <p:nvSpPr>
          <p:cNvPr id="3" name="Content Placeholder 2">
            <a:extLst>
              <a:ext uri="{FF2B5EF4-FFF2-40B4-BE49-F238E27FC236}">
                <a16:creationId xmlns:a16="http://schemas.microsoft.com/office/drawing/2014/main" id="{F5A55B3F-6BA7-4DB0-A47B-942010AD0A4B}"/>
              </a:ext>
            </a:extLst>
          </p:cNvPr>
          <p:cNvSpPr>
            <a:spLocks noGrp="1"/>
          </p:cNvSpPr>
          <p:nvPr>
            <p:ph idx="1"/>
          </p:nvPr>
        </p:nvSpPr>
        <p:spPr/>
        <p:txBody>
          <a:bodyPr>
            <a:normAutofit lnSpcReduction="10000"/>
          </a:bodyPr>
          <a:lstStyle/>
          <a:p>
            <a:r>
              <a:rPr lang="en-US" dirty="0"/>
              <a:t>Nationally, traffic deaths remained largely unchanged, decreasing less than half a percent and leveling off the steepest two-year increase in 50 years.</a:t>
            </a:r>
          </a:p>
          <a:p>
            <a:r>
              <a:rPr lang="en-US" dirty="0"/>
              <a:t>With the rebounding economy and increases in vehicle miles traveled, Washington must require to implement new innovations and modern data analyzation to realize its vision of zero traffic fatalities and serious injuries. </a:t>
            </a:r>
          </a:p>
          <a:p>
            <a:r>
              <a:rPr lang="en-US" dirty="0"/>
              <a:t>This Data Science Project aims to analyze the traffic accidents data and find the factors that caused these accidents. </a:t>
            </a:r>
          </a:p>
          <a:p>
            <a:r>
              <a:rPr lang="en-US" dirty="0"/>
              <a:t>The main stake holders involved in this are 1- Public Development Authority Seattle 2- Drivers</a:t>
            </a:r>
          </a:p>
        </p:txBody>
      </p:sp>
    </p:spTree>
    <p:extLst>
      <p:ext uri="{BB962C8B-B14F-4D97-AF65-F5344CB8AC3E}">
        <p14:creationId xmlns:p14="http://schemas.microsoft.com/office/powerpoint/2010/main" val="3128286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6B505-6C86-4D89-9172-8AF4C6E0AB1A}"/>
              </a:ext>
            </a:extLst>
          </p:cNvPr>
          <p:cNvSpPr>
            <a:spLocks noGrp="1"/>
          </p:cNvSpPr>
          <p:nvPr>
            <p:ph type="title"/>
          </p:nvPr>
        </p:nvSpPr>
        <p:spPr/>
        <p:txBody>
          <a:bodyPr/>
          <a:lstStyle/>
          <a:p>
            <a:r>
              <a:rPr lang="en-US" b="1" dirty="0">
                <a:solidFill>
                  <a:schemeClr val="accent1"/>
                </a:solidFill>
              </a:rPr>
              <a:t>Data</a:t>
            </a:r>
          </a:p>
        </p:txBody>
      </p:sp>
      <p:sp>
        <p:nvSpPr>
          <p:cNvPr id="3" name="Content Placeholder 2">
            <a:extLst>
              <a:ext uri="{FF2B5EF4-FFF2-40B4-BE49-F238E27FC236}">
                <a16:creationId xmlns:a16="http://schemas.microsoft.com/office/drawing/2014/main" id="{5034F2E9-A619-4CFF-AA48-089136E6C643}"/>
              </a:ext>
            </a:extLst>
          </p:cNvPr>
          <p:cNvSpPr>
            <a:spLocks noGrp="1"/>
          </p:cNvSpPr>
          <p:nvPr>
            <p:ph idx="1"/>
          </p:nvPr>
        </p:nvSpPr>
        <p:spPr/>
        <p:txBody>
          <a:bodyPr>
            <a:normAutofit lnSpcReduction="10000"/>
          </a:bodyPr>
          <a:lstStyle/>
          <a:p>
            <a:r>
              <a:rPr lang="en-US" dirty="0"/>
              <a:t>The latest accident dataset of accidents has been taken from the city of Seattle, Washington from 2004 to 2020. </a:t>
            </a:r>
          </a:p>
          <a:p>
            <a:r>
              <a:rPr lang="en-US" dirty="0"/>
              <a:t>The data contains accidents details such as time, condition of weather, location, severity, junction type, road conditions, speeding etc.</a:t>
            </a:r>
          </a:p>
          <a:p>
            <a:r>
              <a:rPr lang="en-US" dirty="0"/>
              <a:t> There are more than 30 features in the dataset. The data set used can be downloaded from </a:t>
            </a:r>
            <a:r>
              <a:rPr lang="en-US" dirty="0">
                <a:hlinkClick r:id="rId2"/>
              </a:rPr>
              <a:t>there</a:t>
            </a:r>
            <a:r>
              <a:rPr lang="en-US" dirty="0"/>
              <a:t>. </a:t>
            </a:r>
          </a:p>
          <a:p>
            <a:r>
              <a:rPr lang="en-US" dirty="0"/>
              <a:t>The propose model will try to predict an accident severity, the feature accident severity is in the form of 1( Car or property damage) and 2 (physical injury) that are encoded into 0 (property damage only) and 1( Physical Injury) using One hot  Encoder.</a:t>
            </a:r>
          </a:p>
        </p:txBody>
      </p:sp>
    </p:spTree>
    <p:extLst>
      <p:ext uri="{BB962C8B-B14F-4D97-AF65-F5344CB8AC3E}">
        <p14:creationId xmlns:p14="http://schemas.microsoft.com/office/powerpoint/2010/main" val="1326324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22E6F-FDAF-4840-9090-A50F6CE0DF62}"/>
              </a:ext>
            </a:extLst>
          </p:cNvPr>
          <p:cNvSpPr>
            <a:spLocks noGrp="1"/>
          </p:cNvSpPr>
          <p:nvPr>
            <p:ph type="title"/>
          </p:nvPr>
        </p:nvSpPr>
        <p:spPr/>
        <p:txBody>
          <a:bodyPr/>
          <a:lstStyle/>
          <a:p>
            <a:r>
              <a:rPr lang="en-US" b="1" dirty="0">
                <a:solidFill>
                  <a:schemeClr val="accent1"/>
                </a:solidFill>
              </a:rPr>
              <a:t>Data</a:t>
            </a:r>
            <a:endParaRPr lang="en-US" b="1" dirty="0"/>
          </a:p>
        </p:txBody>
      </p:sp>
      <p:pic>
        <p:nvPicPr>
          <p:cNvPr id="4" name="Content Placeholder 3">
            <a:extLst>
              <a:ext uri="{FF2B5EF4-FFF2-40B4-BE49-F238E27FC236}">
                <a16:creationId xmlns:a16="http://schemas.microsoft.com/office/drawing/2014/main" id="{E28B2555-FF30-4C6F-9F2D-343CDF737B73}"/>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55077" y="1589649"/>
            <a:ext cx="10030265" cy="4903226"/>
          </a:xfrm>
          <a:prstGeom prst="rect">
            <a:avLst/>
          </a:prstGeom>
          <a:noFill/>
          <a:ln>
            <a:noFill/>
          </a:ln>
        </p:spPr>
      </p:pic>
    </p:spTree>
    <p:extLst>
      <p:ext uri="{BB962C8B-B14F-4D97-AF65-F5344CB8AC3E}">
        <p14:creationId xmlns:p14="http://schemas.microsoft.com/office/powerpoint/2010/main" val="2369744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8810C-07B2-4A2D-89C0-B764E08796D0}"/>
              </a:ext>
            </a:extLst>
          </p:cNvPr>
          <p:cNvSpPr>
            <a:spLocks noGrp="1"/>
          </p:cNvSpPr>
          <p:nvPr>
            <p:ph type="title"/>
          </p:nvPr>
        </p:nvSpPr>
        <p:spPr/>
        <p:txBody>
          <a:bodyPr/>
          <a:lstStyle/>
          <a:p>
            <a:r>
              <a:rPr lang="en-US" b="1" dirty="0">
                <a:solidFill>
                  <a:schemeClr val="accent1"/>
                </a:solidFill>
              </a:rPr>
              <a:t>Data</a:t>
            </a:r>
          </a:p>
        </p:txBody>
      </p:sp>
      <p:pic>
        <p:nvPicPr>
          <p:cNvPr id="4" name="Content Placeholder 3">
            <a:extLst>
              <a:ext uri="{FF2B5EF4-FFF2-40B4-BE49-F238E27FC236}">
                <a16:creationId xmlns:a16="http://schemas.microsoft.com/office/drawing/2014/main" id="{79CE33C5-7FC0-45E8-90A1-A6F07B6A3E75}"/>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31521" y="1690688"/>
            <a:ext cx="10396024" cy="4175539"/>
          </a:xfrm>
          <a:prstGeom prst="rect">
            <a:avLst/>
          </a:prstGeom>
          <a:noFill/>
          <a:ln>
            <a:noFill/>
          </a:ln>
        </p:spPr>
      </p:pic>
    </p:spTree>
    <p:extLst>
      <p:ext uri="{BB962C8B-B14F-4D97-AF65-F5344CB8AC3E}">
        <p14:creationId xmlns:p14="http://schemas.microsoft.com/office/powerpoint/2010/main" val="244116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62C65-A136-4211-81BD-DF7AFA36A8C0}"/>
              </a:ext>
            </a:extLst>
          </p:cNvPr>
          <p:cNvSpPr>
            <a:spLocks noGrp="1"/>
          </p:cNvSpPr>
          <p:nvPr>
            <p:ph type="title"/>
          </p:nvPr>
        </p:nvSpPr>
        <p:spPr/>
        <p:txBody>
          <a:bodyPr/>
          <a:lstStyle/>
          <a:p>
            <a:r>
              <a:rPr lang="en-US" b="1" dirty="0">
                <a:solidFill>
                  <a:schemeClr val="accent1"/>
                </a:solidFill>
              </a:rPr>
              <a:t>Methodology</a:t>
            </a:r>
            <a:endParaRPr lang="en-US" dirty="0"/>
          </a:p>
        </p:txBody>
      </p:sp>
      <p:sp>
        <p:nvSpPr>
          <p:cNvPr id="3" name="Content Placeholder 2">
            <a:extLst>
              <a:ext uri="{FF2B5EF4-FFF2-40B4-BE49-F238E27FC236}">
                <a16:creationId xmlns:a16="http://schemas.microsoft.com/office/drawing/2014/main" id="{38F9AFF3-0FB8-4BD3-8E6B-5F10DEFD0FF2}"/>
              </a:ext>
            </a:extLst>
          </p:cNvPr>
          <p:cNvSpPr>
            <a:spLocks noGrp="1"/>
          </p:cNvSpPr>
          <p:nvPr>
            <p:ph idx="1"/>
          </p:nvPr>
        </p:nvSpPr>
        <p:spPr/>
        <p:txBody>
          <a:bodyPr/>
          <a:lstStyle/>
          <a:p>
            <a:r>
              <a:rPr lang="en-US" dirty="0"/>
              <a:t>Different machine learning models are used for different purposes.</a:t>
            </a:r>
          </a:p>
          <a:p>
            <a:r>
              <a:rPr lang="en-US" dirty="0"/>
              <a:t> Logistic Regression is used to model binary dependent variables.</a:t>
            </a:r>
          </a:p>
          <a:p>
            <a:r>
              <a:rPr lang="en-US" dirty="0"/>
              <a:t> The Decision Tree is used break down data set into smaller subset while at the same time tree is developed gradually.</a:t>
            </a:r>
          </a:p>
          <a:p>
            <a:r>
              <a:rPr lang="en-US" dirty="0"/>
              <a:t> K-NN is used for the similarity measurement among the variables. </a:t>
            </a:r>
          </a:p>
          <a:p>
            <a:endParaRPr lang="en-US" dirty="0"/>
          </a:p>
        </p:txBody>
      </p:sp>
    </p:spTree>
    <p:extLst>
      <p:ext uri="{BB962C8B-B14F-4D97-AF65-F5344CB8AC3E}">
        <p14:creationId xmlns:p14="http://schemas.microsoft.com/office/powerpoint/2010/main" val="1136431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1EC2-E640-4990-B2B2-6DC4B831B59C}"/>
              </a:ext>
            </a:extLst>
          </p:cNvPr>
          <p:cNvSpPr>
            <a:spLocks noGrp="1"/>
          </p:cNvSpPr>
          <p:nvPr>
            <p:ph type="title"/>
          </p:nvPr>
        </p:nvSpPr>
        <p:spPr/>
        <p:txBody>
          <a:bodyPr/>
          <a:lstStyle/>
          <a:p>
            <a:r>
              <a:rPr lang="en-US" b="1" dirty="0">
                <a:solidFill>
                  <a:schemeClr val="accent1"/>
                </a:solidFill>
              </a:rPr>
              <a:t>Results</a:t>
            </a:r>
          </a:p>
        </p:txBody>
      </p:sp>
      <p:sp>
        <p:nvSpPr>
          <p:cNvPr id="3" name="Content Placeholder 2">
            <a:extLst>
              <a:ext uri="{FF2B5EF4-FFF2-40B4-BE49-F238E27FC236}">
                <a16:creationId xmlns:a16="http://schemas.microsoft.com/office/drawing/2014/main" id="{EB0B3700-75B7-4EF4-8509-5EF98536FCDA}"/>
              </a:ext>
            </a:extLst>
          </p:cNvPr>
          <p:cNvSpPr>
            <a:spLocks noGrp="1"/>
          </p:cNvSpPr>
          <p:nvPr>
            <p:ph idx="1"/>
          </p:nvPr>
        </p:nvSpPr>
        <p:spPr/>
        <p:txBody>
          <a:bodyPr/>
          <a:lstStyle/>
          <a:p>
            <a:r>
              <a:rPr lang="en-US" dirty="0"/>
              <a:t>Decision Tree Model: </a:t>
            </a:r>
          </a:p>
          <a:p>
            <a:endParaRPr lang="en-US" dirty="0"/>
          </a:p>
        </p:txBody>
      </p:sp>
      <p:pic>
        <p:nvPicPr>
          <p:cNvPr id="4" name="Picture 3">
            <a:extLst>
              <a:ext uri="{FF2B5EF4-FFF2-40B4-BE49-F238E27FC236}">
                <a16:creationId xmlns:a16="http://schemas.microsoft.com/office/drawing/2014/main" id="{6C822062-C584-4474-BC9A-CE1B3DEABA0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5049" y="2264898"/>
            <a:ext cx="5943600" cy="1478720"/>
          </a:xfrm>
          <a:prstGeom prst="rect">
            <a:avLst/>
          </a:prstGeom>
          <a:noFill/>
          <a:ln>
            <a:noFill/>
          </a:ln>
        </p:spPr>
      </p:pic>
      <p:pic>
        <p:nvPicPr>
          <p:cNvPr id="5" name="Picture 4">
            <a:extLst>
              <a:ext uri="{FF2B5EF4-FFF2-40B4-BE49-F238E27FC236}">
                <a16:creationId xmlns:a16="http://schemas.microsoft.com/office/drawing/2014/main" id="{C327FC95-F971-4F12-87C8-D6BF8B8BD62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10486" y="3981157"/>
            <a:ext cx="5444197" cy="2511718"/>
          </a:xfrm>
          <a:prstGeom prst="rect">
            <a:avLst/>
          </a:prstGeom>
          <a:noFill/>
          <a:ln>
            <a:noFill/>
          </a:ln>
        </p:spPr>
      </p:pic>
    </p:spTree>
    <p:extLst>
      <p:ext uri="{BB962C8B-B14F-4D97-AF65-F5344CB8AC3E}">
        <p14:creationId xmlns:p14="http://schemas.microsoft.com/office/powerpoint/2010/main" val="10514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50ADD-FBFD-4606-AD60-E42E1917AF52}"/>
              </a:ext>
            </a:extLst>
          </p:cNvPr>
          <p:cNvSpPr>
            <a:spLocks noGrp="1"/>
          </p:cNvSpPr>
          <p:nvPr>
            <p:ph type="title"/>
          </p:nvPr>
        </p:nvSpPr>
        <p:spPr/>
        <p:txBody>
          <a:bodyPr/>
          <a:lstStyle/>
          <a:p>
            <a:r>
              <a:rPr lang="en-US" b="1" dirty="0">
                <a:solidFill>
                  <a:schemeClr val="accent1"/>
                </a:solidFill>
              </a:rPr>
              <a:t>Results</a:t>
            </a:r>
            <a:endParaRPr lang="en-US" dirty="0"/>
          </a:p>
        </p:txBody>
      </p:sp>
      <p:sp>
        <p:nvSpPr>
          <p:cNvPr id="3" name="Content Placeholder 2">
            <a:extLst>
              <a:ext uri="{FF2B5EF4-FFF2-40B4-BE49-F238E27FC236}">
                <a16:creationId xmlns:a16="http://schemas.microsoft.com/office/drawing/2014/main" id="{5490D486-FA57-4CEE-B12B-4BEB56A8AF70}"/>
              </a:ext>
            </a:extLst>
          </p:cNvPr>
          <p:cNvSpPr>
            <a:spLocks noGrp="1"/>
          </p:cNvSpPr>
          <p:nvPr>
            <p:ph idx="1"/>
          </p:nvPr>
        </p:nvSpPr>
        <p:spPr/>
        <p:txBody>
          <a:bodyPr/>
          <a:lstStyle/>
          <a:p>
            <a:r>
              <a:rPr lang="en-US" dirty="0"/>
              <a:t>Logistic Regression Model</a:t>
            </a:r>
          </a:p>
          <a:p>
            <a:endParaRPr lang="en-US" dirty="0"/>
          </a:p>
        </p:txBody>
      </p:sp>
      <p:pic>
        <p:nvPicPr>
          <p:cNvPr id="4" name="Picture 3">
            <a:extLst>
              <a:ext uri="{FF2B5EF4-FFF2-40B4-BE49-F238E27FC236}">
                <a16:creationId xmlns:a16="http://schemas.microsoft.com/office/drawing/2014/main" id="{A315C5AD-5E98-4002-AED8-13B6763C9B5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4200" y="2335237"/>
            <a:ext cx="5943600" cy="1649387"/>
          </a:xfrm>
          <a:prstGeom prst="rect">
            <a:avLst/>
          </a:prstGeom>
          <a:noFill/>
          <a:ln>
            <a:noFill/>
          </a:ln>
        </p:spPr>
      </p:pic>
      <p:pic>
        <p:nvPicPr>
          <p:cNvPr id="5" name="Picture 4">
            <a:extLst>
              <a:ext uri="{FF2B5EF4-FFF2-40B4-BE49-F238E27FC236}">
                <a16:creationId xmlns:a16="http://schemas.microsoft.com/office/drawing/2014/main" id="{E88E1BCC-7900-49F2-AFB4-847163985AE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0315" y="4119562"/>
            <a:ext cx="5289452" cy="2373313"/>
          </a:xfrm>
          <a:prstGeom prst="rect">
            <a:avLst/>
          </a:prstGeom>
          <a:noFill/>
          <a:ln>
            <a:noFill/>
          </a:ln>
        </p:spPr>
      </p:pic>
    </p:spTree>
    <p:extLst>
      <p:ext uri="{BB962C8B-B14F-4D97-AF65-F5344CB8AC3E}">
        <p14:creationId xmlns:p14="http://schemas.microsoft.com/office/powerpoint/2010/main" val="1450818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561</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Data Analysis of Traffic Accidents</vt:lpstr>
      <vt:lpstr>Introduction</vt:lpstr>
      <vt:lpstr>Introduction</vt:lpstr>
      <vt:lpstr>Data</vt:lpstr>
      <vt:lpstr>Data</vt:lpstr>
      <vt:lpstr>Data</vt:lpstr>
      <vt:lpstr>Methodology</vt:lpstr>
      <vt:lpstr>Results</vt:lpstr>
      <vt:lpstr>Results</vt:lpstr>
      <vt:lpstr>Results</vt:lpstr>
      <vt:lpstr>Conclusion</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of Traffic Accidents</dc:title>
  <dc:creator>Abdus</dc:creator>
  <cp:lastModifiedBy>Abdus</cp:lastModifiedBy>
  <cp:revision>3</cp:revision>
  <dcterms:created xsi:type="dcterms:W3CDTF">2020-10-10T15:00:44Z</dcterms:created>
  <dcterms:modified xsi:type="dcterms:W3CDTF">2020-10-10T15:24:45Z</dcterms:modified>
</cp:coreProperties>
</file>