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5B9B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7D0C1-F131-4605-8AF0-C1B6E4EB4BEA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E58F-DD56-488C-B125-006F5DD8C2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58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7D0C1-F131-4605-8AF0-C1B6E4EB4BEA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E58F-DD56-488C-B125-006F5DD8C2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78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7D0C1-F131-4605-8AF0-C1B6E4EB4BEA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E58F-DD56-488C-B125-006F5DD8C2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75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7D0C1-F131-4605-8AF0-C1B6E4EB4BEA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E58F-DD56-488C-B125-006F5DD8C2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65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7D0C1-F131-4605-8AF0-C1B6E4EB4BEA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E58F-DD56-488C-B125-006F5DD8C2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94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7D0C1-F131-4605-8AF0-C1B6E4EB4BEA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E58F-DD56-488C-B125-006F5DD8C2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56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7D0C1-F131-4605-8AF0-C1B6E4EB4BEA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E58F-DD56-488C-B125-006F5DD8C2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46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7D0C1-F131-4605-8AF0-C1B6E4EB4BEA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E58F-DD56-488C-B125-006F5DD8C2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732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7D0C1-F131-4605-8AF0-C1B6E4EB4BEA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E58F-DD56-488C-B125-006F5DD8C2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26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7D0C1-F131-4605-8AF0-C1B6E4EB4BEA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E58F-DD56-488C-B125-006F5DD8C2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17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7D0C1-F131-4605-8AF0-C1B6E4EB4BEA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E58F-DD56-488C-B125-006F5DD8C2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24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7D0C1-F131-4605-8AF0-C1B6E4EB4BEA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CE58F-DD56-488C-B125-006F5DD8C2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08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26"/>
            <a:ext cx="12186802" cy="686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5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244443" y="181069"/>
            <a:ext cx="3594226" cy="1602463"/>
          </a:xfrm>
          <a:prstGeom prst="homePlate">
            <a:avLst>
              <a:gd name="adj" fmla="val 16102"/>
            </a:avLst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1 </a:t>
            </a:r>
            <a:r>
              <a:rPr lang="en-US" dirty="0"/>
              <a:t>-Connecting data source and cleaning data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244443" y="2027976"/>
            <a:ext cx="35942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Importing Dataset and Establishing </a:t>
            </a:r>
            <a:r>
              <a:rPr lang="en-US" sz="1200" i="1" dirty="0" smtClean="0"/>
              <a:t>Connections </a:t>
            </a:r>
            <a:r>
              <a:rPr lang="en-US" sz="1200" i="1" dirty="0"/>
              <a:t>in Power </a:t>
            </a:r>
            <a:r>
              <a:rPr lang="en-US" sz="1200" i="1" dirty="0" smtClean="0"/>
              <a:t>BI</a:t>
            </a:r>
          </a:p>
          <a:p>
            <a:endParaRPr lang="en-US" sz="1200" i="1" dirty="0" smtClean="0"/>
          </a:p>
          <a:p>
            <a:r>
              <a:rPr lang="en-US" sz="1200" i="1" dirty="0"/>
              <a:t>Establishing </a:t>
            </a:r>
            <a:r>
              <a:rPr lang="en-US" sz="1200" i="1" dirty="0" smtClean="0"/>
              <a:t>Relationships</a:t>
            </a:r>
          </a:p>
          <a:p>
            <a:endParaRPr lang="en-US" sz="12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Table Relationship Formation:</a:t>
            </a:r>
            <a:r>
              <a:rPr lang="en-US" sz="1200" dirty="0"/>
              <a:t> Creating associations between tables using ID Numbers and Names for enhanced data analysis.</a:t>
            </a:r>
            <a:endParaRPr lang="en-US" sz="1200" i="1" dirty="0" smtClean="0"/>
          </a:p>
          <a:p>
            <a:endParaRPr lang="en-US" sz="1200" i="1" dirty="0"/>
          </a:p>
          <a:p>
            <a:r>
              <a:rPr lang="en-US" sz="1200" i="1" dirty="0"/>
              <a:t>Column Creation: Total Marks, Grade, Rank, </a:t>
            </a:r>
            <a:r>
              <a:rPr lang="en-US" sz="1200" i="1" dirty="0" smtClean="0"/>
              <a:t>Percentage</a:t>
            </a:r>
          </a:p>
          <a:p>
            <a:endParaRPr lang="en-US" sz="12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Column Establishment:</a:t>
            </a:r>
            <a:r>
              <a:rPr lang="en-US" sz="1200" dirty="0"/>
              <a:t> Total Marks, </a:t>
            </a:r>
            <a:r>
              <a:rPr lang="en-US" sz="1200" dirty="0" smtClean="0"/>
              <a:t>Grade(based on given grading system), </a:t>
            </a:r>
            <a:r>
              <a:rPr lang="en-US" sz="1200" dirty="0"/>
              <a:t>Rank, and Percentage columns formulated for comprehensive assessment.</a:t>
            </a:r>
            <a:endParaRPr lang="en-US" sz="1200" i="1" dirty="0" smtClean="0"/>
          </a:p>
          <a:p>
            <a:endParaRPr lang="en-US" sz="1200" i="1" dirty="0"/>
          </a:p>
          <a:p>
            <a:r>
              <a:rPr lang="en-IN" sz="1200" i="1" dirty="0"/>
              <a:t>New Measures </a:t>
            </a:r>
            <a:r>
              <a:rPr lang="en-IN" sz="1200" i="1" dirty="0" smtClean="0"/>
              <a:t>Introduced</a:t>
            </a:r>
          </a:p>
          <a:p>
            <a:endParaRPr lang="en-US" sz="12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Average Total Marks:</a:t>
            </a:r>
            <a:r>
              <a:rPr lang="en-US" sz="1200" dirty="0"/>
              <a:t> Providing an overview of academic performance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Subject-Specific Averages (Reading, Writing, Math):</a:t>
            </a:r>
            <a:r>
              <a:rPr lang="en-US" sz="1200" dirty="0"/>
              <a:t> Identifying strengths and areas for </a:t>
            </a:r>
            <a:r>
              <a:rPr lang="en-US" sz="1200" dirty="0" smtClean="0"/>
              <a:t>improvement.</a:t>
            </a:r>
            <a:endParaRPr lang="en-US" sz="12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Average Sleep Time &amp; Social Media Time:</a:t>
            </a:r>
            <a:r>
              <a:rPr lang="en-US" sz="1200" dirty="0"/>
              <a:t> Analyzing their impact on student performance.</a:t>
            </a:r>
            <a:endParaRPr lang="en-US" sz="1200" i="1" dirty="0" smtClean="0"/>
          </a:p>
          <a:p>
            <a:endParaRPr lang="en-US" sz="1200" i="1" dirty="0"/>
          </a:p>
          <a:p>
            <a:endParaRPr lang="en-IN" sz="12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846" y="1584356"/>
            <a:ext cx="7711158" cy="433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3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253496" y="117695"/>
            <a:ext cx="3376943" cy="1602463"/>
          </a:xfrm>
          <a:prstGeom prst="homePlate">
            <a:avLst>
              <a:gd name="adj" fmla="val 16102"/>
            </a:avLst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</a:t>
            </a:r>
            <a:r>
              <a:rPr lang="en-US" dirty="0" smtClean="0"/>
              <a:t>2-Advanced </a:t>
            </a:r>
            <a:r>
              <a:rPr lang="en-US" dirty="0"/>
              <a:t>Exploratory Data Analysis in Power BI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253496" y="1913629"/>
            <a:ext cx="46987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Hypothesis Testing Using Two-sample </a:t>
            </a:r>
            <a:r>
              <a:rPr lang="en-US" sz="1200" i="1" dirty="0" smtClean="0"/>
              <a:t>T-tests</a:t>
            </a:r>
          </a:p>
          <a:p>
            <a:endParaRPr lang="en-US" sz="12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Procedure:</a:t>
            </a:r>
            <a:r>
              <a:rPr lang="en-US" sz="1200" dirty="0"/>
              <a:t> Created a dataset sample for conducting two-sample T-tests on sleep time and test preparation</a:t>
            </a:r>
            <a:r>
              <a:rPr lang="en-US" sz="1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Complex Analysis:</a:t>
            </a:r>
            <a:r>
              <a:rPr lang="en-US" sz="1200" dirty="0"/>
              <a:t> Integrated T-distribution table into the dataset for comprehensive statistical evaluations</a:t>
            </a:r>
            <a:r>
              <a:rPr lang="en-US" sz="1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Null Hypothesis:</a:t>
            </a:r>
            <a:r>
              <a:rPr lang="en-US" sz="1200" dirty="0"/>
              <a:t> Assumed no significant difference in mean sleep time between students who completed test preparation and those who didn’t</a:t>
            </a:r>
            <a:r>
              <a:rPr lang="en-US" sz="1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/>
              <a:t>Findings: </a:t>
            </a:r>
            <a:r>
              <a:rPr lang="en-US" sz="1200" dirty="0" smtClean="0"/>
              <a:t>Accepted the null 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IN" sz="1200" i="1" dirty="0"/>
              <a:t>Correlation Analysis for </a:t>
            </a:r>
            <a:r>
              <a:rPr lang="en-IN" sz="1200" i="1" dirty="0" smtClean="0"/>
              <a:t>Interdependencies</a:t>
            </a:r>
          </a:p>
          <a:p>
            <a:endParaRPr lang="en-US" sz="12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Approach:</a:t>
            </a:r>
            <a:r>
              <a:rPr lang="en-US" sz="1200" dirty="0"/>
              <a:t> Utilized </a:t>
            </a:r>
            <a:r>
              <a:rPr lang="en-US" sz="1200" dirty="0" err="1"/>
              <a:t>PyScript</a:t>
            </a:r>
            <a:r>
              <a:rPr lang="en-US" sz="1200" dirty="0"/>
              <a:t> analysis to explore variable interdependencies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Conclusion:</a:t>
            </a:r>
            <a:r>
              <a:rPr lang="en-US" sz="1200" dirty="0"/>
              <a:t> Identified that Academic </a:t>
            </a:r>
            <a:r>
              <a:rPr lang="en-US" sz="1200"/>
              <a:t>Performance </a:t>
            </a:r>
            <a:r>
              <a:rPr lang="en-US" sz="1200" smtClean="0"/>
              <a:t>is </a:t>
            </a:r>
            <a:r>
              <a:rPr lang="en-US" sz="1200" dirty="0"/>
              <a:t>linked with parental education, food intake, and test preparation</a:t>
            </a:r>
            <a:r>
              <a:rPr lang="en-US" sz="1200" dirty="0" smtClean="0"/>
              <a:t>. And very weak correlation with categorical variables.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i="1" dirty="0"/>
              <a:t>Z-Score Calculation for Total </a:t>
            </a:r>
            <a:r>
              <a:rPr lang="en-US" sz="1200" i="1" dirty="0" smtClean="0"/>
              <a:t>Marks</a:t>
            </a:r>
          </a:p>
          <a:p>
            <a:endParaRPr lang="en-US" sz="12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Objective:</a:t>
            </a:r>
            <a:r>
              <a:rPr lang="en-US" sz="1200" dirty="0"/>
              <a:t> Deriving Z-scores for individual total marks to establish lower and upper bounds for inclusion/exclusion criteria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Purpose:</a:t>
            </a:r>
            <a:r>
              <a:rPr lang="en-US" sz="1200" dirty="0" smtClean="0"/>
              <a:t> </a:t>
            </a:r>
            <a:r>
              <a:rPr lang="en-US" sz="1200" dirty="0"/>
              <a:t>Assessing whether the sample dataset conforms to a bell curve </a:t>
            </a:r>
            <a:r>
              <a:rPr lang="en-US" sz="1200" dirty="0" smtClean="0"/>
              <a:t>distribution. Also want to find the higher and lower bound of total marks.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146" y="1645513"/>
            <a:ext cx="6887334" cy="388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2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-1" y="0"/>
            <a:ext cx="3648270" cy="1602463"/>
          </a:xfrm>
          <a:prstGeom prst="homePlate">
            <a:avLst>
              <a:gd name="adj" fmla="val 16102"/>
            </a:avLst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Task 3 </a:t>
            </a:r>
            <a:r>
              <a:rPr lang="en-IN" dirty="0"/>
              <a:t>-Comprehensive Data Analysis Report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3534"/>
            <a:ext cx="8649478" cy="48691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478" y="85064"/>
            <a:ext cx="3542522" cy="671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130629" y="98850"/>
            <a:ext cx="4170785" cy="587829"/>
          </a:xfrm>
          <a:prstGeom prst="homePlate">
            <a:avLst>
              <a:gd name="adj" fmla="val 16102"/>
            </a:avLst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4 </a:t>
            </a:r>
            <a:r>
              <a:rPr lang="en-US" dirty="0"/>
              <a:t>-Final Presentation and Storytelling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57" y="724003"/>
            <a:ext cx="10918362" cy="613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292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13</cp:revision>
  <dcterms:created xsi:type="dcterms:W3CDTF">2023-11-22T06:39:40Z</dcterms:created>
  <dcterms:modified xsi:type="dcterms:W3CDTF">2023-11-24T06:27:15Z</dcterms:modified>
</cp:coreProperties>
</file>