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5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0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6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2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E453-654E-4FA7-AE15-B1D68E2173A7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BF6-EF17-4C80-BFD6-A126B02C6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7411" y="-1243263"/>
            <a:ext cx="2606842" cy="2486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35781" y="163629"/>
            <a:ext cx="16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094" y="340455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a visual data story or dashboard using Power BI to present you stakeholders.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4636" y="2897204"/>
            <a:ext cx="2974206" cy="1925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2644" y="2935706"/>
            <a:ext cx="2974206" cy="1925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76635" y="2954957"/>
            <a:ext cx="2974206" cy="1925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25" y="2186902"/>
            <a:ext cx="188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“Is hotel revenue growing by year?”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3295" y="2188869"/>
            <a:ext cx="217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“Should we increase our parking lot size?”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7286" y="2270124"/>
            <a:ext cx="217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“What trend can we see from data?”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318" y="3012713"/>
            <a:ext cx="260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 have two hotel types so it would be good to segment revenue by hotel type.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96326" y="3055463"/>
            <a:ext cx="260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 want to understand if there is a trend guest with personal cars.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960317" y="3012710"/>
            <a:ext cx="260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Focus on average daily rate and guests to explore seasonality.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01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5781" y="163629"/>
            <a:ext cx="16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8107" y="14497"/>
            <a:ext cx="798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 Project Pipeline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1030" y="737415"/>
            <a:ext cx="1560914" cy="1282886"/>
            <a:chOff x="320825" y="2096539"/>
            <a:chExt cx="1560914" cy="128288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0826" y="2947154"/>
              <a:ext cx="1560913" cy="914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3330" y="2096539"/>
              <a:ext cx="375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1</a:t>
              </a:r>
              <a:endParaRPr lang="en-IN" sz="6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825" y="3040871"/>
              <a:ext cx="1560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F0"/>
                  </a:solidFill>
                </a:rPr>
                <a:t>Build a Database</a:t>
              </a:r>
              <a:endParaRPr lang="en-IN" sz="16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40906" y="2708562"/>
            <a:ext cx="1560913" cy="1273831"/>
            <a:chOff x="7868191" y="2078433"/>
            <a:chExt cx="1560913" cy="1273831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7868191" y="2947154"/>
              <a:ext cx="1560913" cy="914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868191" y="3013710"/>
              <a:ext cx="1560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F0"/>
                  </a:solidFill>
                </a:rPr>
                <a:t>Visualize</a:t>
              </a:r>
              <a:endParaRPr lang="en-IN" sz="1600" dirty="0">
                <a:solidFill>
                  <a:srgbClr val="00B0F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33" y="2078433"/>
              <a:ext cx="375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4</a:t>
              </a:r>
              <a:endParaRPr lang="en-IN" sz="6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548738" y="3448803"/>
            <a:ext cx="1569138" cy="1480558"/>
            <a:chOff x="10287386" y="2097634"/>
            <a:chExt cx="1569138" cy="148055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0295611" y="2928860"/>
              <a:ext cx="1560913" cy="914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287386" y="2993417"/>
              <a:ext cx="1560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F0"/>
                  </a:solidFill>
                </a:rPr>
                <a:t>Summarize Finding</a:t>
              </a:r>
              <a:endParaRPr lang="en-IN" sz="1600" dirty="0">
                <a:solidFill>
                  <a:srgbClr val="00B0F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26661" y="2097634"/>
              <a:ext cx="375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/>
                <a:t>5</a:t>
              </a:r>
              <a:endParaRPr lang="en-IN" sz="60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9909" y="2051807"/>
            <a:ext cx="4341710" cy="4418198"/>
            <a:chOff x="5023815" y="964967"/>
            <a:chExt cx="4341710" cy="4418198"/>
          </a:xfrm>
        </p:grpSpPr>
        <p:grpSp>
          <p:nvGrpSpPr>
            <p:cNvPr id="38" name="Group 37"/>
            <p:cNvGrpSpPr/>
            <p:nvPr/>
          </p:nvGrpSpPr>
          <p:grpSpPr>
            <a:xfrm>
              <a:off x="6439857" y="964967"/>
              <a:ext cx="1560913" cy="1821367"/>
              <a:chOff x="5277118" y="2087486"/>
              <a:chExt cx="1560913" cy="178328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5277118" y="2947154"/>
                <a:ext cx="1560913" cy="914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277118" y="3039778"/>
                <a:ext cx="15609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B0F0"/>
                    </a:solidFill>
                  </a:rPr>
                  <a:t>Connect Power BI to the Database</a:t>
                </a:r>
                <a:endParaRPr lang="en-IN" sz="1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06280" y="2087486"/>
                <a:ext cx="3759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/>
                  <a:t>3</a:t>
                </a:r>
                <a:endParaRPr lang="en-IN" sz="6000" b="1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023815" y="2764118"/>
              <a:ext cx="4341710" cy="2619047"/>
              <a:chOff x="6767350" y="3991662"/>
              <a:chExt cx="4341710" cy="26190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767350" y="3991662"/>
                <a:ext cx="4341710" cy="2619047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48481" y="4109335"/>
                <a:ext cx="4154704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 smtClean="0">
                    <a:solidFill>
                      <a:schemeClr val="bg1"/>
                    </a:solidFill>
                  </a:rPr>
                  <a:t>Calculated Column</a:t>
                </a: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Revenue = ([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stays_in_weekend_nights</a:t>
                </a:r>
                <a:r>
                  <a:rPr lang="en-US" sz="1200" dirty="0">
                    <a:solidFill>
                      <a:schemeClr val="bg1"/>
                    </a:solidFill>
                  </a:rPr>
                  <a:t>]+[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stays_in_week_nights</a:t>
                </a:r>
                <a:r>
                  <a:rPr lang="en-US" sz="1200" dirty="0">
                    <a:solidFill>
                      <a:schemeClr val="bg1"/>
                    </a:solidFill>
                  </a:rPr>
                  <a:t>])*([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adr</a:t>
                </a:r>
                <a:r>
                  <a:rPr lang="en-US" sz="1200" dirty="0">
                    <a:solidFill>
                      <a:schemeClr val="bg1"/>
                    </a:solidFill>
                  </a:rPr>
                  <a:t>]*[Discount]))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endParaRPr lang="en-US" sz="1200" u="sng" dirty="0" smtClean="0">
                  <a:solidFill>
                    <a:schemeClr val="bg1"/>
                  </a:solidFill>
                </a:endParaRPr>
              </a:p>
              <a:p>
                <a:r>
                  <a:rPr lang="en-US" sz="1200" u="sng" dirty="0" smtClean="0">
                    <a:solidFill>
                      <a:schemeClr val="bg1"/>
                    </a:solidFill>
                  </a:rPr>
                  <a:t>Me</a:t>
                </a:r>
                <a:r>
                  <a:rPr lang="en-US" sz="1200" b="1" u="sng" dirty="0" smtClean="0">
                    <a:solidFill>
                      <a:schemeClr val="bg1"/>
                    </a:solidFill>
                  </a:rPr>
                  <a:t>asure</a:t>
                </a:r>
              </a:p>
              <a:p>
                <a:r>
                  <a:rPr lang="en-IN" sz="1200" dirty="0" smtClean="0">
                    <a:solidFill>
                      <a:schemeClr val="bg1"/>
                    </a:solidFill>
                  </a:rPr>
                  <a:t>1. Total </a:t>
                </a:r>
                <a:r>
                  <a:rPr lang="en-IN" sz="1200" dirty="0">
                    <a:solidFill>
                      <a:schemeClr val="bg1"/>
                    </a:solidFill>
                  </a:rPr>
                  <a:t>night = SUM(Query1[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stays_in_week_nights</a:t>
                </a:r>
                <a:r>
                  <a:rPr lang="en-IN" sz="1200" dirty="0">
                    <a:solidFill>
                      <a:schemeClr val="bg1"/>
                    </a:solidFill>
                  </a:rPr>
                  <a:t>])+SUM(Query1[</a:t>
                </a:r>
                <a:r>
                  <a:rPr lang="en-IN" sz="1200" dirty="0" err="1">
                    <a:solidFill>
                      <a:schemeClr val="bg1"/>
                    </a:solidFill>
                  </a:rPr>
                  <a:t>stays_in_weekend_nights</a:t>
                </a:r>
                <a:r>
                  <a:rPr lang="en-IN" sz="1200" dirty="0">
                    <a:solidFill>
                      <a:schemeClr val="bg1"/>
                    </a:solidFill>
                  </a:rPr>
                  <a:t>])</a:t>
                </a:r>
              </a:p>
              <a:p>
                <a:endParaRPr lang="en-US" sz="1200" u="sng" dirty="0" smtClean="0">
                  <a:solidFill>
                    <a:schemeClr val="bg1"/>
                  </a:solidFill>
                </a:endParaRP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2. Parking </a:t>
                </a:r>
                <a:r>
                  <a:rPr lang="en-US" sz="1200" dirty="0">
                    <a:solidFill>
                      <a:schemeClr val="bg1"/>
                    </a:solidFill>
                  </a:rPr>
                  <a:t>Percentage = SUM(Query1[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required_car_parking_spaces</a:t>
                </a:r>
                <a:r>
                  <a:rPr lang="en-US" sz="1200" dirty="0">
                    <a:solidFill>
                      <a:schemeClr val="bg1"/>
                    </a:solidFill>
                  </a:rPr>
                  <a:t>])/[Total night]</a:t>
                </a:r>
              </a:p>
              <a:p>
                <a:endParaRPr lang="en-IN" sz="1200" u="sng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06532" y="1448624"/>
            <a:ext cx="4341710" cy="4121806"/>
            <a:chOff x="411359" y="2427136"/>
            <a:chExt cx="4341710" cy="4121806"/>
          </a:xfrm>
        </p:grpSpPr>
        <p:grpSp>
          <p:nvGrpSpPr>
            <p:cNvPr id="37" name="Group 36"/>
            <p:cNvGrpSpPr/>
            <p:nvPr/>
          </p:nvGrpSpPr>
          <p:grpSpPr>
            <a:xfrm>
              <a:off x="1652085" y="2427136"/>
              <a:ext cx="1560914" cy="1528011"/>
              <a:chOff x="2740020" y="2097635"/>
              <a:chExt cx="1560914" cy="1528011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2740021" y="2956301"/>
                <a:ext cx="1560913" cy="914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740020" y="3040871"/>
                <a:ext cx="15609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</a:rPr>
                  <a:t>Develop the SQL Query</a:t>
                </a:r>
                <a:endParaRPr lang="en-IN" sz="1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332527" y="2097635"/>
                <a:ext cx="3759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 smtClean="0"/>
                  <a:t>2</a:t>
                </a:r>
                <a:endParaRPr lang="en-IN" sz="6000" b="1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11359" y="3929895"/>
              <a:ext cx="4341710" cy="26190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695" y="4111829"/>
              <a:ext cx="42290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with Hotels as (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select * from </a:t>
              </a:r>
              <a:r>
                <a:rPr lang="en-IN" sz="1200" dirty="0" err="1">
                  <a:solidFill>
                    <a:schemeClr val="bg1"/>
                  </a:solidFill>
                </a:rPr>
                <a:t>dbo</a:t>
              </a:r>
              <a:r>
                <a:rPr lang="en-IN" sz="1200" dirty="0">
                  <a:solidFill>
                    <a:schemeClr val="bg1"/>
                  </a:solidFill>
                </a:rPr>
                <a:t>.['2018$']</a:t>
              </a:r>
            </a:p>
            <a:p>
              <a:r>
                <a:rPr lang="en-IN" sz="1200" dirty="0" smtClean="0">
                  <a:solidFill>
                    <a:schemeClr val="bg1"/>
                  </a:solidFill>
                </a:rPr>
                <a:t>union</a:t>
              </a:r>
            </a:p>
            <a:p>
              <a:r>
                <a:rPr lang="en-IN" sz="1200" dirty="0" smtClean="0">
                  <a:solidFill>
                    <a:schemeClr val="bg1"/>
                  </a:solidFill>
                </a:rPr>
                <a:t>select </a:t>
              </a:r>
              <a:r>
                <a:rPr lang="en-IN" sz="1200" dirty="0">
                  <a:solidFill>
                    <a:schemeClr val="bg1"/>
                  </a:solidFill>
                </a:rPr>
                <a:t>* from </a:t>
              </a:r>
              <a:r>
                <a:rPr lang="en-IN" sz="1200" dirty="0" err="1">
                  <a:solidFill>
                    <a:schemeClr val="bg1"/>
                  </a:solidFill>
                </a:rPr>
                <a:t>dbo</a:t>
              </a:r>
              <a:r>
                <a:rPr lang="en-IN" sz="1200" dirty="0">
                  <a:solidFill>
                    <a:schemeClr val="bg1"/>
                  </a:solidFill>
                </a:rPr>
                <a:t>.['2019$']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union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select * from </a:t>
              </a:r>
              <a:r>
                <a:rPr lang="en-IN" sz="1200" dirty="0" err="1">
                  <a:solidFill>
                    <a:schemeClr val="bg1"/>
                  </a:solidFill>
                </a:rPr>
                <a:t>dbo</a:t>
              </a:r>
              <a:r>
                <a:rPr lang="en-IN" sz="1200" dirty="0">
                  <a:solidFill>
                    <a:schemeClr val="bg1"/>
                  </a:solidFill>
                </a:rPr>
                <a:t>.['2020$'])</a:t>
              </a:r>
            </a:p>
            <a:p>
              <a:endParaRPr lang="en-IN" sz="1200" dirty="0">
                <a:solidFill>
                  <a:schemeClr val="bg1"/>
                </a:solidFill>
              </a:endParaRPr>
            </a:p>
            <a:p>
              <a:r>
                <a:rPr lang="en-IN" sz="1200" dirty="0">
                  <a:solidFill>
                    <a:schemeClr val="bg1"/>
                  </a:solidFill>
                </a:rPr>
                <a:t>select * from Hotels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left join </a:t>
              </a:r>
              <a:r>
                <a:rPr lang="en-IN" sz="1200" dirty="0" err="1">
                  <a:solidFill>
                    <a:schemeClr val="bg1"/>
                  </a:solidFill>
                </a:rPr>
                <a:t>dbo.market_segment</a:t>
              </a:r>
              <a:r>
                <a:rPr lang="en-IN" sz="1200" dirty="0">
                  <a:solidFill>
                    <a:schemeClr val="bg1"/>
                  </a:solidFill>
                </a:rPr>
                <a:t>$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on </a:t>
              </a:r>
              <a:r>
                <a:rPr lang="en-IN" sz="1200" dirty="0" err="1">
                  <a:solidFill>
                    <a:schemeClr val="bg1"/>
                  </a:solidFill>
                </a:rPr>
                <a:t>Hotels.market_segment</a:t>
              </a:r>
              <a:r>
                <a:rPr lang="en-IN" sz="1200" dirty="0">
                  <a:solidFill>
                    <a:schemeClr val="bg1"/>
                  </a:solidFill>
                </a:rPr>
                <a:t> = market_segment$.</a:t>
              </a:r>
              <a:r>
                <a:rPr lang="en-IN" sz="1200" dirty="0" err="1">
                  <a:solidFill>
                    <a:schemeClr val="bg1"/>
                  </a:solidFill>
                </a:rPr>
                <a:t>market_segment</a:t>
              </a:r>
              <a:endParaRPr lang="en-IN" sz="1200" dirty="0">
                <a:solidFill>
                  <a:schemeClr val="bg1"/>
                </a:solidFill>
              </a:endParaRPr>
            </a:p>
            <a:p>
              <a:r>
                <a:rPr lang="en-IN" sz="1200" dirty="0">
                  <a:solidFill>
                    <a:schemeClr val="bg1"/>
                  </a:solidFill>
                </a:rPr>
                <a:t>left join </a:t>
              </a:r>
              <a:r>
                <a:rPr lang="en-IN" sz="1200" dirty="0" err="1">
                  <a:solidFill>
                    <a:schemeClr val="bg1"/>
                  </a:solidFill>
                </a:rPr>
                <a:t>dbo.meal_cost</a:t>
              </a:r>
              <a:r>
                <a:rPr lang="en-IN" sz="1200" dirty="0">
                  <a:solidFill>
                    <a:schemeClr val="bg1"/>
                  </a:solidFill>
                </a:rPr>
                <a:t>$</a:t>
              </a:r>
            </a:p>
            <a:p>
              <a:r>
                <a:rPr lang="en-IN" sz="1200" dirty="0">
                  <a:solidFill>
                    <a:schemeClr val="bg1"/>
                  </a:solidFill>
                </a:rPr>
                <a:t>on </a:t>
              </a:r>
              <a:r>
                <a:rPr lang="en-IN" sz="1200" dirty="0" err="1">
                  <a:solidFill>
                    <a:schemeClr val="bg1"/>
                  </a:solidFill>
                </a:rPr>
                <a:t>meal_cost$.meal</a:t>
              </a:r>
              <a:r>
                <a:rPr lang="en-IN" sz="1200" dirty="0">
                  <a:solidFill>
                    <a:schemeClr val="bg1"/>
                  </a:solidFill>
                </a:rPr>
                <a:t> = </a:t>
              </a:r>
              <a:r>
                <a:rPr lang="en-IN" sz="1200" dirty="0" err="1">
                  <a:solidFill>
                    <a:schemeClr val="bg1"/>
                  </a:solidFill>
                </a:rPr>
                <a:t>Hotels.meal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1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2023-06-24T18:26:46Z</dcterms:created>
  <dcterms:modified xsi:type="dcterms:W3CDTF">2023-06-24T19:28:51Z</dcterms:modified>
</cp:coreProperties>
</file>