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8" r:id="rId2"/>
    <p:sldId id="257" r:id="rId3"/>
    <p:sldId id="259" r:id="rId4"/>
    <p:sldId id="299" r:id="rId5"/>
    <p:sldId id="292" r:id="rId6"/>
    <p:sldId id="260" r:id="rId7"/>
    <p:sldId id="261" r:id="rId8"/>
    <p:sldId id="262" r:id="rId9"/>
    <p:sldId id="276" r:id="rId10"/>
    <p:sldId id="274" r:id="rId11"/>
    <p:sldId id="275" r:id="rId12"/>
    <p:sldId id="263" r:id="rId13"/>
    <p:sldId id="296" r:id="rId14"/>
    <p:sldId id="265" r:id="rId15"/>
    <p:sldId id="277" r:id="rId16"/>
    <p:sldId id="297" r:id="rId17"/>
    <p:sldId id="278" r:id="rId18"/>
    <p:sldId id="279" r:id="rId19"/>
    <p:sldId id="280" r:id="rId20"/>
    <p:sldId id="298" r:id="rId21"/>
    <p:sldId id="26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3" r:id="rId31"/>
    <p:sldId id="289" r:id="rId32"/>
    <p:sldId id="290" r:id="rId33"/>
    <p:sldId id="291" r:id="rId34"/>
    <p:sldId id="272" r:id="rId35"/>
    <p:sldId id="293" r:id="rId36"/>
    <p:sldId id="300" r:id="rId37"/>
    <p:sldId id="301" r:id="rId38"/>
    <p:sldId id="302" r:id="rId39"/>
    <p:sldId id="294" r:id="rId40"/>
    <p:sldId id="303" r:id="rId41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6BA0B86-BA9B-F34B-85A5-0EB07ECE1405}" type="datetimeFigureOut">
              <a:rPr lang="en-GB"/>
              <a:pPr>
                <a:defRPr/>
              </a:pPr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67CF1ED-AC6F-6C47-BB0F-F5B09E23B6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59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A7373C1-5777-8D48-B6ED-6E7DB0BD9886}" type="datetimeFigureOut">
              <a:rPr lang="en-GB"/>
              <a:pPr>
                <a:defRPr/>
              </a:pPr>
              <a:t>12/05/2015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B0AF0E4-275B-804E-82C3-4D3277D5A4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3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B796AD-E310-8B45-A0BF-2D5EB1FB9BC3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oter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87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9552" y="2349500"/>
            <a:ext cx="8177212" cy="1511300"/>
          </a:xfrm>
          <a:ln>
            <a:noFill/>
          </a:ln>
        </p:spPr>
        <p:txBody>
          <a:bodyPr/>
          <a:lstStyle/>
          <a:p>
            <a:r>
              <a:rPr lang="en-GB" dirty="0"/>
              <a:t>Presentation </a:t>
            </a:r>
            <a:r>
              <a:rPr lang="en-GB" dirty="0" smtClean="0"/>
              <a:t>Title</a:t>
            </a:r>
            <a:br>
              <a:rPr lang="en-GB" dirty="0" smtClean="0"/>
            </a:br>
            <a:r>
              <a:rPr lang="en-GB" dirty="0" smtClean="0"/>
              <a:t>Subtitle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10989" y="4724400"/>
            <a:ext cx="8086725" cy="18002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dirty="0" smtClean="0"/>
              <a:t>Presenter Name:</a:t>
            </a:r>
          </a:p>
          <a:p>
            <a:r>
              <a:rPr lang="en-GB" dirty="0" smtClean="0"/>
              <a:t>Date: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5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2204864"/>
            <a:ext cx="2122487" cy="3960986"/>
          </a:xfrm>
        </p:spPr>
        <p:txBody>
          <a:bodyPr vert="eaVert"/>
          <a:lstStyle>
            <a:lvl1pPr>
              <a:defRPr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2204864"/>
            <a:ext cx="6215063" cy="39609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19F0-F538-AA47-8A24-3BAA467B4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70A94-D317-D743-BA7A-FF3D342A9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8AF6-0A9F-4348-A226-5710EAC77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F2A7-83C2-5647-AD66-E660BA205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2F1A-8C89-A04B-948A-A95E36549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C967-FFA9-EF47-BB05-457D22315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008313" cy="2697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0FCE-A3E6-A140-9E0C-D0172450D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5"/>
            <a:ext cx="8424936" cy="41044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2271-1CE3-E849-9921-DE35F46CF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7A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5CB5C-D626-6944-844D-AD6083A7E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196975"/>
            <a:ext cx="84899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276475"/>
            <a:ext cx="848995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188F92D-2829-B446-8718-1C245727F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rc.ucl.ac.uk/itforslms/puppet_agent_apply/archive/master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dcs-lob-sv@ucl.ac.u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l.ac.uk/display/ISDSlmsInfra/Linux+Server+Catalogue" TargetMode="External"/><Relationship Id="rId2" Type="http://schemas.openxmlformats.org/officeDocument/2006/relationships/hyperlink" Target="https://wiki.ucl.ac.uk/display/ISDSlmsInfra/VM+Handover+Checklist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helsat-a.ucl.ac.uk/" TargetMode="External"/><Relationship Id="rId2" Type="http://schemas.openxmlformats.org/officeDocument/2006/relationships/hyperlink" Target="https://git.rc.ucl.ac.uk/itforsl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msopsmon01.ad-delegated.ucl.ac.uk:808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84213" y="2349500"/>
            <a:ext cx="8177212" cy="15113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200" dirty="0" smtClean="0">
                <a:latin typeface="Arial" charset="0"/>
              </a:rPr>
              <a:t>Building </a:t>
            </a:r>
            <a:r>
              <a:rPr lang="en-GB" sz="3200" dirty="0" smtClean="0">
                <a:latin typeface="Arial" charset="0"/>
                <a:cs typeface="+mj-cs"/>
              </a:rPr>
              <a:t>Linux servers with Puppet code</a:t>
            </a:r>
            <a:br>
              <a:rPr lang="en-GB" sz="3200" dirty="0" smtClean="0">
                <a:latin typeface="Arial" charset="0"/>
                <a:cs typeface="+mj-cs"/>
              </a:rPr>
            </a:br>
            <a:r>
              <a:rPr lang="en-GB" sz="2400" dirty="0" smtClean="0">
                <a:latin typeface="Arial" charset="0"/>
                <a:cs typeface="+mj-cs"/>
              </a:rPr>
              <a:t>Without any </a:t>
            </a:r>
            <a:r>
              <a:rPr lang="en-GB" sz="2400" dirty="0" err="1" smtClean="0">
                <a:latin typeface="Arial" charset="0"/>
                <a:cs typeface="+mj-cs"/>
              </a:rPr>
              <a:t>PuppetMaster</a:t>
            </a:r>
            <a:r>
              <a:rPr lang="en-GB" sz="2400" dirty="0" smtClean="0">
                <a:latin typeface="Arial" charset="0"/>
                <a:cs typeface="+mj-cs"/>
              </a:rPr>
              <a:t> server</a:t>
            </a:r>
            <a:endParaRPr lang="en-GB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55650" y="4724400"/>
            <a:ext cx="8086725" cy="1800225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Faruque Sarker</a:t>
            </a:r>
          </a:p>
          <a:p>
            <a:pPr eaLnBrk="1" hangingPunct="1">
              <a:lnSpc>
                <a:spcPct val="170000"/>
              </a:lnSpc>
              <a:buFont typeface="Wingdings" pitchFamily="2" charset="2"/>
              <a:buNone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April 2015</a:t>
            </a:r>
          </a:p>
          <a:p>
            <a:pPr eaLnBrk="1" hangingPunct="1">
              <a:lnSpc>
                <a:spcPct val="170000"/>
              </a:lnSpc>
              <a:defRPr/>
            </a:pPr>
            <a:endParaRPr lang="en-GB" sz="1600" dirty="0">
              <a:solidFill>
                <a:srgbClr val="8C8279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an option from the menu: based on VM stack (PROD/</a:t>
            </a:r>
            <a:r>
              <a:rPr lang="en-GB" dirty="0" err="1" smtClean="0"/>
              <a:t>DevStack</a:t>
            </a:r>
            <a:r>
              <a:rPr lang="en-GB" dirty="0" smtClean="0"/>
              <a:t>/IDHS) and disk count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5239482" cy="33246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2160" y="234888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app-server-*</a:t>
            </a:r>
          </a:p>
          <a:p>
            <a:r>
              <a:rPr lang="en-GB" sz="2400" dirty="0" smtClean="0"/>
              <a:t>- </a:t>
            </a:r>
            <a:r>
              <a:rPr lang="en-GB" sz="2000" dirty="0" smtClean="0"/>
              <a:t>2 Disks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3294223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rhel6-*</a:t>
            </a:r>
          </a:p>
          <a:p>
            <a:r>
              <a:rPr lang="en-GB" sz="2400" dirty="0" smtClean="0"/>
              <a:t>- </a:t>
            </a:r>
            <a:r>
              <a:rPr lang="en-GB" sz="2000" dirty="0" smtClean="0"/>
              <a:t>1/1+ Disks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58405" y="436510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rhel6-base-x86_64</a:t>
            </a:r>
          </a:p>
          <a:p>
            <a:r>
              <a:rPr lang="en-GB" sz="2000" dirty="0" smtClean="0"/>
              <a:t>- Plain vanilla, no network and hostname configured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9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you’ll get at the end of OS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1"/>
            <a:ext cx="5681960" cy="4177010"/>
          </a:xfrm>
        </p:spPr>
        <p:txBody>
          <a:bodyPr/>
          <a:lstStyle/>
          <a:p>
            <a:r>
              <a:rPr lang="en-GB" dirty="0" smtClean="0"/>
              <a:t>OS installed: RHEL 6.6</a:t>
            </a:r>
          </a:p>
          <a:p>
            <a:r>
              <a:rPr lang="en-GB" dirty="0" smtClean="0"/>
              <a:t>Disk partitioned</a:t>
            </a:r>
          </a:p>
          <a:p>
            <a:pPr lvl="1"/>
            <a:r>
              <a:rPr lang="en-GB" dirty="0" smtClean="0"/>
              <a:t>2 disks (2 x10GBs) for app server</a:t>
            </a:r>
          </a:p>
          <a:p>
            <a:pPr lvl="1"/>
            <a:r>
              <a:rPr lang="en-GB" dirty="0" smtClean="0"/>
              <a:t>1 disk for other options</a:t>
            </a:r>
            <a:endParaRPr lang="en-US" dirty="0" smtClean="0"/>
          </a:p>
          <a:p>
            <a:r>
              <a:rPr lang="en-GB" dirty="0" smtClean="0"/>
              <a:t>Network configured</a:t>
            </a:r>
          </a:p>
          <a:p>
            <a:pPr lvl="1"/>
            <a:r>
              <a:rPr lang="en-GB" dirty="0" smtClean="0"/>
              <a:t>As chosen in boot menu  with a fixed IP and host-name</a:t>
            </a:r>
          </a:p>
          <a:p>
            <a:r>
              <a:rPr lang="en-GB" dirty="0" smtClean="0"/>
              <a:t>Satellite server registered </a:t>
            </a:r>
          </a:p>
          <a:p>
            <a:pPr lvl="1"/>
            <a:r>
              <a:rPr lang="en-GB" dirty="0" smtClean="0"/>
              <a:t>all packages updated (take some time to finish)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0192" y="1988840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Caveats:</a:t>
            </a:r>
          </a:p>
          <a:p>
            <a:r>
              <a:rPr lang="en-GB" dirty="0" smtClean="0"/>
              <a:t>- Anaconda installer may ask you to re-initialize the disk(s) for some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 steps </a:t>
            </a:r>
            <a:r>
              <a:rPr lang="en-GB" dirty="0" smtClean="0"/>
              <a:t>(3): Re-configure Network/hostname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Edit /</a:t>
            </a:r>
            <a:r>
              <a:rPr lang="en-GB" dirty="0" err="1" smtClean="0"/>
              <a:t>etc</a:t>
            </a:r>
            <a:r>
              <a:rPr lang="en-GB" dirty="0" smtClean="0"/>
              <a:t>/</a:t>
            </a:r>
            <a:r>
              <a:rPr lang="en-GB" dirty="0" err="1" smtClean="0"/>
              <a:t>sysconfig</a:t>
            </a:r>
            <a:r>
              <a:rPr lang="en-GB" dirty="0" smtClean="0"/>
              <a:t>/network </a:t>
            </a:r>
            <a:endParaRPr lang="en-GB" dirty="0" smtClean="0"/>
          </a:p>
          <a:p>
            <a:pPr lvl="1"/>
            <a:r>
              <a:rPr lang="en-GB" dirty="0" smtClean="0"/>
              <a:t>Edit hostname correctly</a:t>
            </a:r>
          </a:p>
          <a:p>
            <a:r>
              <a:rPr lang="en-GB" dirty="0" smtClean="0"/>
              <a:t>Edit </a:t>
            </a:r>
            <a:r>
              <a:rPr lang="en-GB" dirty="0"/>
              <a:t>/</a:t>
            </a:r>
            <a:r>
              <a:rPr lang="en-GB" dirty="0" err="1" smtClean="0"/>
              <a:t>etc</a:t>
            </a:r>
            <a:r>
              <a:rPr lang="en-GB" dirty="0" smtClean="0"/>
              <a:t>/</a:t>
            </a:r>
            <a:r>
              <a:rPr lang="en-GB" dirty="0" err="1" smtClean="0"/>
              <a:t>sysconfig</a:t>
            </a:r>
            <a:r>
              <a:rPr lang="en-GB" dirty="0" smtClean="0"/>
              <a:t>/network-scripts/ifcfg-eth0</a:t>
            </a:r>
            <a:endParaRPr lang="en-GB" dirty="0" smtClean="0"/>
          </a:p>
          <a:p>
            <a:pPr lvl="1"/>
            <a:r>
              <a:rPr lang="en-GB" dirty="0" smtClean="0"/>
              <a:t>Edit IP address</a:t>
            </a:r>
          </a:p>
          <a:p>
            <a:r>
              <a:rPr lang="en-GB" dirty="0" smtClean="0"/>
              <a:t>Reboot VM</a:t>
            </a:r>
          </a:p>
          <a:p>
            <a:r>
              <a:rPr lang="en-GB" dirty="0" smtClean="0"/>
              <a:t>Note: </a:t>
            </a:r>
          </a:p>
          <a:p>
            <a:pPr lvl="1"/>
            <a:r>
              <a:rPr lang="en-GB" dirty="0" smtClean="0"/>
              <a:t>this step is supposed to be automated but current anaconda installer is unreliable to sort this out. </a:t>
            </a:r>
          </a:p>
          <a:p>
            <a:pPr marL="457200" lvl="1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Build with Puppet – 1-2-3…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3"/>
            <a:ext cx="8489950" cy="4249018"/>
          </a:xfrm>
        </p:spPr>
        <p:txBody>
          <a:bodyPr/>
          <a:lstStyle/>
          <a:p>
            <a:r>
              <a:rPr lang="en-GB" dirty="0" smtClean="0"/>
              <a:t>Get the code (via git or </a:t>
            </a:r>
            <a:r>
              <a:rPr lang="en-GB" dirty="0" err="1" smtClean="0"/>
              <a:t>scp</a:t>
            </a:r>
            <a:r>
              <a:rPr lang="en-GB" dirty="0" smtClean="0"/>
              <a:t> upload)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preparatory steps </a:t>
            </a:r>
          </a:p>
          <a:p>
            <a:pPr marL="457200" lvl="1" indent="0">
              <a:buNone/>
            </a:pPr>
            <a:r>
              <a:rPr lang="en-GB" dirty="0" smtClean="0"/>
              <a:t>#puppet_agent_apply/bin/run_all_in_prod_vl478_part1.sh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Puppet node definition file</a:t>
            </a:r>
          </a:p>
          <a:p>
            <a:pPr lvl="1"/>
            <a:r>
              <a:rPr lang="en-GB" dirty="0" smtClean="0"/>
              <a:t>Copy from another server (already built with Puppet code, e.g. slmsmigrate03 in PROD)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dirty="0" smtClean="0"/>
              <a:t>nstall all Puppet modules and do post configuration</a:t>
            </a:r>
          </a:p>
          <a:p>
            <a:pPr marL="457200" lvl="1" indent="0">
              <a:buNone/>
            </a:pPr>
            <a:r>
              <a:rPr lang="en-GB" dirty="0"/>
              <a:t>#</a:t>
            </a:r>
            <a:r>
              <a:rPr lang="en-GB" dirty="0" err="1"/>
              <a:t>puppet_agent_apply</a:t>
            </a:r>
            <a:r>
              <a:rPr lang="en-GB" dirty="0"/>
              <a:t>/bin/</a:t>
            </a:r>
            <a:r>
              <a:rPr lang="en-US" dirty="0" smtClean="0"/>
              <a:t>run_all_in_prod_vl478_part2.sh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build process with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60849"/>
            <a:ext cx="8489950" cy="4105002"/>
          </a:xfrm>
        </p:spPr>
        <p:txBody>
          <a:bodyPr/>
          <a:lstStyle/>
          <a:p>
            <a:r>
              <a:rPr lang="en-GB" dirty="0" smtClean="0"/>
              <a:t>Download/</a:t>
            </a:r>
            <a:r>
              <a:rPr lang="en-GB" dirty="0" err="1" smtClean="0"/>
              <a:t>preapre</a:t>
            </a:r>
            <a:r>
              <a:rPr lang="en-GB" dirty="0" smtClean="0"/>
              <a:t> puppet code from UCL GitHub</a:t>
            </a:r>
          </a:p>
          <a:p>
            <a:r>
              <a:rPr lang="en-GB" dirty="0" smtClean="0"/>
              <a:t>Add the Puppet node definition</a:t>
            </a:r>
          </a:p>
          <a:p>
            <a:r>
              <a:rPr lang="en-GB" dirty="0" smtClean="0"/>
              <a:t>Run and test the Puppet apply commands </a:t>
            </a:r>
          </a:p>
          <a:p>
            <a:r>
              <a:rPr lang="en-GB" dirty="0"/>
              <a:t>D</a:t>
            </a:r>
            <a:r>
              <a:rPr lang="en-GB" dirty="0" smtClean="0"/>
              <a:t>o post configurations</a:t>
            </a:r>
          </a:p>
          <a:p>
            <a:pPr lvl="1"/>
            <a:r>
              <a:rPr lang="en-GB" dirty="0" smtClean="0"/>
              <a:t>Run AD join command</a:t>
            </a:r>
          </a:p>
          <a:p>
            <a:pPr lvl="1"/>
            <a:r>
              <a:rPr lang="en-GB" dirty="0" smtClean="0"/>
              <a:t>Give TSM password</a:t>
            </a:r>
          </a:p>
          <a:p>
            <a:pPr lvl="1"/>
            <a:r>
              <a:rPr lang="en-GB" dirty="0" smtClean="0"/>
              <a:t>Add SNMP device node to </a:t>
            </a:r>
            <a:r>
              <a:rPr lang="en-GB" dirty="0" err="1" smtClean="0"/>
              <a:t>Zenoss</a:t>
            </a:r>
            <a:endParaRPr lang="en-GB" dirty="0" smtClean="0"/>
          </a:p>
          <a:p>
            <a:pPr lvl="1"/>
            <a:r>
              <a:rPr lang="en-GB" dirty="0" smtClean="0"/>
              <a:t>Add handover docs, wiki pages etc.</a:t>
            </a:r>
          </a:p>
          <a:p>
            <a:r>
              <a:rPr lang="en-GB" dirty="0" smtClean="0"/>
              <a:t>Feedback to improve the process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code from UCL </a:t>
            </a:r>
            <a:r>
              <a:rPr lang="en-GB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code using Git (on the target VM):</a:t>
            </a:r>
          </a:p>
          <a:p>
            <a:pPr marL="457200" lvl="1" indent="0">
              <a:buNone/>
            </a:pPr>
            <a:r>
              <a:rPr lang="en-GB" sz="1600" dirty="0" smtClean="0"/>
              <a:t># </a:t>
            </a:r>
            <a:r>
              <a:rPr lang="en-GB" sz="1600" dirty="0"/>
              <a:t>yum install -y git </a:t>
            </a:r>
          </a:p>
          <a:p>
            <a:pPr marL="457200" lvl="1" indent="0">
              <a:buNone/>
            </a:pPr>
            <a:r>
              <a:rPr lang="en-GB" sz="1600" dirty="0"/>
              <a:t># </a:t>
            </a:r>
            <a:r>
              <a:rPr lang="en-GB" sz="1600" dirty="0" smtClean="0"/>
              <a:t>cd &amp;&amp; </a:t>
            </a:r>
            <a:r>
              <a:rPr lang="en-GB" sz="1600" dirty="0" err="1" smtClean="0"/>
              <a:t>mkdir</a:t>
            </a:r>
            <a:r>
              <a:rPr lang="en-GB" sz="1600" dirty="0" smtClean="0"/>
              <a:t> </a:t>
            </a:r>
            <a:r>
              <a:rPr lang="en-GB" sz="1600" dirty="0" err="1" smtClean="0"/>
              <a:t>src</a:t>
            </a:r>
            <a:r>
              <a:rPr lang="en-GB" sz="1600" dirty="0" smtClean="0"/>
              <a:t> &amp;&amp; cd </a:t>
            </a:r>
            <a:r>
              <a:rPr lang="en-GB" sz="1600" dirty="0" err="1" smtClean="0"/>
              <a:t>src</a:t>
            </a:r>
            <a:endParaRPr lang="en-GB" sz="1600" dirty="0"/>
          </a:p>
          <a:p>
            <a:pPr marL="457200" lvl="1" indent="0">
              <a:buNone/>
            </a:pPr>
            <a:r>
              <a:rPr lang="en-GB" sz="1600" dirty="0" smtClean="0"/>
              <a:t># git clone https://</a:t>
            </a:r>
            <a:r>
              <a:rPr lang="en-GB" sz="1600" dirty="0" smtClean="0">
                <a:solidFill>
                  <a:srgbClr val="FF0000"/>
                </a:solidFill>
              </a:rPr>
              <a:t>&lt;YOUR_UCL_ID&gt;@</a:t>
            </a:r>
            <a:r>
              <a:rPr lang="en-GB" sz="1600" dirty="0" smtClean="0"/>
              <a:t>git.rc.ucl.ac.uk/itforslms/puppet_agent_apply.git</a:t>
            </a:r>
          </a:p>
          <a:p>
            <a:pPr marL="400050"/>
            <a:r>
              <a:rPr lang="en-GB" dirty="0" smtClean="0"/>
              <a:t>Upload </a:t>
            </a:r>
            <a:r>
              <a:rPr lang="en-GB" dirty="0"/>
              <a:t>c</a:t>
            </a:r>
            <a:r>
              <a:rPr lang="en-GB" dirty="0" smtClean="0"/>
              <a:t>ode using </a:t>
            </a:r>
            <a:r>
              <a:rPr lang="en-GB" dirty="0" err="1" smtClean="0"/>
              <a:t>scp</a:t>
            </a:r>
            <a:r>
              <a:rPr lang="en-GB" dirty="0" smtClean="0"/>
              <a:t> from your local box:</a:t>
            </a:r>
          </a:p>
          <a:p>
            <a:pPr marL="800100" lvl="1"/>
            <a:r>
              <a:rPr lang="en-GB" sz="2000" dirty="0"/>
              <a:t>Download</a:t>
            </a:r>
            <a:r>
              <a:rPr lang="en-GB" dirty="0"/>
              <a:t>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git.rc.ucl.ac.uk/itforslms/puppet_agent_apply/archive/master.zip</a:t>
            </a:r>
            <a:endParaRPr lang="en-GB" sz="1600" dirty="0" smtClean="0"/>
          </a:p>
          <a:p>
            <a:pPr marL="800100" lvl="1"/>
            <a:r>
              <a:rPr lang="en-GB" sz="2000" dirty="0" smtClean="0"/>
              <a:t>SCP: </a:t>
            </a:r>
            <a:r>
              <a:rPr lang="en-GB" sz="2000" dirty="0" err="1" smtClean="0"/>
              <a:t>scp</a:t>
            </a:r>
            <a:r>
              <a:rPr lang="en-GB" sz="2000" dirty="0" smtClean="0"/>
              <a:t> master.zip root@&lt;target-</a:t>
            </a:r>
            <a:r>
              <a:rPr lang="en-GB" sz="2000" dirty="0" err="1" smtClean="0"/>
              <a:t>vm</a:t>
            </a:r>
            <a:r>
              <a:rPr lang="en-GB" sz="2000" dirty="0" smtClean="0"/>
              <a:t>&gt;:/root/</a:t>
            </a:r>
            <a:r>
              <a:rPr lang="en-GB" sz="2000" dirty="0" err="1" smtClean="0"/>
              <a:t>src</a:t>
            </a:r>
            <a:endParaRPr lang="en-GB" sz="2000" dirty="0" smtClean="0"/>
          </a:p>
          <a:p>
            <a:pPr marL="800100" lvl="1"/>
            <a:r>
              <a:rPr lang="en-GB" sz="2000" dirty="0" smtClean="0"/>
              <a:t>Unzip, rename the code archive and put under /root/</a:t>
            </a:r>
            <a:r>
              <a:rPr lang="en-GB" sz="2000" dirty="0" err="1" smtClean="0"/>
              <a:t>src</a:t>
            </a:r>
            <a:r>
              <a:rPr lang="en-GB" sz="2000" dirty="0" smtClean="0"/>
              <a:t> folder </a:t>
            </a:r>
          </a:p>
          <a:p>
            <a:pPr marL="800100"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additional channel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rhn</a:t>
            </a:r>
            <a:r>
              <a:rPr lang="en-US" dirty="0" smtClean="0"/>
              <a:t>-channel </a:t>
            </a:r>
            <a:r>
              <a:rPr lang="en-US" dirty="0"/>
              <a:t>--add --channel=</a:t>
            </a:r>
            <a:r>
              <a:rPr lang="en-US" dirty="0" err="1"/>
              <a:t>puppetlabs</a:t>
            </a:r>
            <a:r>
              <a:rPr lang="en-US" dirty="0"/>
              <a:t> -u </a:t>
            </a:r>
            <a:r>
              <a:rPr lang="en-US" dirty="0" smtClean="0"/>
              <a:t>&lt;UCL_ID&gt;</a:t>
            </a:r>
          </a:p>
          <a:p>
            <a:pPr marL="0" indent="0">
              <a:buNone/>
            </a:pPr>
            <a:r>
              <a:rPr lang="en-GB" dirty="0" smtClean="0"/>
              <a:t># yum </a:t>
            </a:r>
            <a:r>
              <a:rPr lang="en-GB" dirty="0" err="1" smtClean="0"/>
              <a:t>repolist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 yum install puppet -y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Prepare puppet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code to /</a:t>
            </a:r>
            <a:r>
              <a:rPr lang="en-GB" dirty="0" err="1" smtClean="0"/>
              <a:t>etc</a:t>
            </a:r>
            <a:r>
              <a:rPr lang="en-GB" dirty="0" smtClean="0"/>
              <a:t>/puppet</a:t>
            </a:r>
          </a:p>
          <a:p>
            <a:pPr lvl="1"/>
            <a:r>
              <a:rPr lang="en-GB" dirty="0" smtClean="0"/>
              <a:t>cd /root/</a:t>
            </a:r>
            <a:r>
              <a:rPr lang="en-GB" dirty="0" err="1" smtClean="0"/>
              <a:t>src</a:t>
            </a:r>
            <a:r>
              <a:rPr lang="en-GB" dirty="0" smtClean="0"/>
              <a:t>/</a:t>
            </a:r>
            <a:r>
              <a:rPr lang="en-GB" dirty="0" err="1" smtClean="0"/>
              <a:t>puppet_apply_agent</a:t>
            </a:r>
            <a:endParaRPr lang="en-GB" dirty="0" smtClean="0"/>
          </a:p>
          <a:p>
            <a:pPr lvl="1"/>
            <a:r>
              <a:rPr lang="en-GB" dirty="0" smtClean="0"/>
              <a:t>mv /</a:t>
            </a:r>
            <a:r>
              <a:rPr lang="en-GB" dirty="0" err="1" smtClean="0"/>
              <a:t>etc</a:t>
            </a:r>
            <a:r>
              <a:rPr lang="en-GB" dirty="0" smtClean="0"/>
              <a:t>/puppet /</a:t>
            </a:r>
            <a:r>
              <a:rPr lang="en-GB" dirty="0" err="1" smtClean="0"/>
              <a:t>tmp</a:t>
            </a:r>
            <a:endParaRPr lang="en-GB" dirty="0" smtClean="0"/>
          </a:p>
          <a:p>
            <a:pPr lvl="1"/>
            <a:r>
              <a:rPr lang="en-GB" dirty="0" err="1" smtClean="0"/>
              <a:t>cp</a:t>
            </a:r>
            <a:r>
              <a:rPr lang="en-GB" dirty="0" smtClean="0"/>
              <a:t> -R </a:t>
            </a:r>
            <a:r>
              <a:rPr lang="en-GB" dirty="0" err="1" smtClean="0"/>
              <a:t>src</a:t>
            </a:r>
            <a:r>
              <a:rPr lang="en-GB" dirty="0" smtClean="0"/>
              <a:t>/</a:t>
            </a:r>
            <a:r>
              <a:rPr lang="en-GB" dirty="0" err="1" smtClean="0"/>
              <a:t>etc</a:t>
            </a:r>
            <a:r>
              <a:rPr lang="en-GB" dirty="0" smtClean="0"/>
              <a:t>/puppet /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Ensure VMWare tools source files are unpacked</a:t>
            </a:r>
          </a:p>
          <a:p>
            <a:pPr lvl="1"/>
            <a:r>
              <a:rPr lang="en-GB" dirty="0" smtClean="0"/>
              <a:t>cd </a:t>
            </a:r>
            <a:r>
              <a:rPr lang="en-GB" dirty="0"/>
              <a:t>/</a:t>
            </a:r>
            <a:r>
              <a:rPr lang="en-GB" dirty="0" err="1"/>
              <a:t>etc</a:t>
            </a:r>
            <a:r>
              <a:rPr lang="en-GB" dirty="0"/>
              <a:t>/puppet/modules/</a:t>
            </a:r>
            <a:r>
              <a:rPr lang="en-GB" dirty="0" err="1"/>
              <a:t>vmwaretools</a:t>
            </a:r>
            <a:r>
              <a:rPr lang="en-GB" dirty="0" smtClean="0"/>
              <a:t>/ &amp;&amp; ls </a:t>
            </a:r>
            <a:r>
              <a:rPr lang="en-GB" dirty="0" err="1" smtClean="0"/>
              <a:t>vmware</a:t>
            </a:r>
            <a:r>
              <a:rPr lang="en-GB" dirty="0" smtClean="0"/>
              <a:t>-tools-</a:t>
            </a:r>
            <a:r>
              <a:rPr lang="en-GB" dirty="0" err="1" smtClean="0"/>
              <a:t>distrib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tar -</a:t>
            </a:r>
            <a:r>
              <a:rPr lang="en-GB" dirty="0" err="1" smtClean="0"/>
              <a:t>zxvf</a:t>
            </a:r>
            <a:r>
              <a:rPr lang="en-GB" dirty="0"/>
              <a:t> </a:t>
            </a:r>
            <a:r>
              <a:rPr lang="en-GB" dirty="0" smtClean="0"/>
              <a:t>files/VMwareTools-8.6.12.28992.tar.gz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target host/node definition file (</a:t>
            </a:r>
            <a:r>
              <a:rPr lang="en-GB" dirty="0" err="1" smtClean="0"/>
              <a:t>yaml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cd /</a:t>
            </a:r>
            <a:r>
              <a:rPr lang="en-GB" sz="2000" dirty="0" err="1" smtClean="0"/>
              <a:t>etc</a:t>
            </a:r>
            <a:r>
              <a:rPr lang="en-GB" sz="2000" dirty="0" smtClean="0"/>
              <a:t>/puppet/</a:t>
            </a:r>
            <a:r>
              <a:rPr lang="en-GB" sz="2000" dirty="0" err="1" smtClean="0"/>
              <a:t>hieradata</a:t>
            </a:r>
            <a:r>
              <a:rPr lang="en-GB" sz="2000" dirty="0" smtClean="0"/>
              <a:t>/node</a:t>
            </a:r>
          </a:p>
          <a:p>
            <a:r>
              <a:rPr lang="en-GB" sz="2000" dirty="0" err="1" smtClean="0"/>
              <a:t>cp</a:t>
            </a:r>
            <a:r>
              <a:rPr lang="en-GB" sz="2000" dirty="0"/>
              <a:t> hostname01.ad-delegated.ucl.ac.uk.yaml </a:t>
            </a:r>
            <a:r>
              <a:rPr lang="en-GB" sz="2000" dirty="0" smtClean="0">
                <a:solidFill>
                  <a:srgbClr val="FF0000"/>
                </a:solidFill>
              </a:rPr>
              <a:t>&lt;</a:t>
            </a:r>
            <a:r>
              <a:rPr lang="en-GB" sz="2000" dirty="0" err="1" smtClean="0">
                <a:solidFill>
                  <a:srgbClr val="FF0000"/>
                </a:solidFill>
              </a:rPr>
              <a:t>Target_VM</a:t>
            </a:r>
            <a:r>
              <a:rPr lang="en-GB" sz="2000" dirty="0" smtClean="0">
                <a:solidFill>
                  <a:srgbClr val="FF0000"/>
                </a:solidFill>
              </a:rPr>
              <a:t>&gt;</a:t>
            </a:r>
            <a:r>
              <a:rPr lang="en-GB" sz="2000" dirty="0" smtClean="0"/>
              <a:t>.ad-</a:t>
            </a:r>
            <a:r>
              <a:rPr lang="en-GB" sz="2000" dirty="0" err="1" smtClean="0"/>
              <a:t>delegated.ucl.ac.uk.yaml</a:t>
            </a:r>
            <a:endParaRPr lang="en-GB" sz="2000" dirty="0" smtClean="0"/>
          </a:p>
          <a:p>
            <a:r>
              <a:rPr lang="en-GB" sz="2000" dirty="0" smtClean="0"/>
              <a:t>head </a:t>
            </a:r>
            <a:r>
              <a:rPr lang="en-GB" sz="2000" dirty="0">
                <a:solidFill>
                  <a:srgbClr val="FF0000"/>
                </a:solidFill>
              </a:rPr>
              <a:t>&lt;</a:t>
            </a:r>
            <a:r>
              <a:rPr lang="en-GB" sz="2000" dirty="0" err="1">
                <a:solidFill>
                  <a:srgbClr val="FF0000"/>
                </a:solidFill>
              </a:rPr>
              <a:t>Target_VM</a:t>
            </a:r>
            <a:r>
              <a:rPr lang="en-GB" sz="2000" dirty="0">
                <a:solidFill>
                  <a:srgbClr val="FF0000"/>
                </a:solidFill>
              </a:rPr>
              <a:t>&gt;</a:t>
            </a:r>
            <a:r>
              <a:rPr lang="en-GB" sz="2000" dirty="0"/>
              <a:t>.</a:t>
            </a:r>
            <a:r>
              <a:rPr lang="en-GB" sz="2000" dirty="0" smtClean="0"/>
              <a:t>ad-</a:t>
            </a:r>
            <a:r>
              <a:rPr lang="en-GB" sz="2000" dirty="0" err="1" smtClean="0"/>
              <a:t>delegated.ucl.ac.uk.yaml</a:t>
            </a:r>
            <a:endParaRPr lang="en-GB" sz="2000" dirty="0" smtClean="0"/>
          </a:p>
          <a:p>
            <a:pPr marL="0" indent="0">
              <a:buNone/>
            </a:pPr>
            <a:r>
              <a:rPr lang="en-US" sz="1400" dirty="0"/>
              <a:t>---</a:t>
            </a:r>
          </a:p>
          <a:p>
            <a:pPr marL="0" indent="0">
              <a:buNone/>
            </a:pPr>
            <a:r>
              <a:rPr lang="en-US" sz="1400" dirty="0"/>
              <a:t>classes:</a:t>
            </a:r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ntp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rhn_register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vmwaretools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iptables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snmp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/>
              <a:t>sssd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- </a:t>
            </a:r>
            <a:r>
              <a:rPr lang="en-US" sz="1400" dirty="0" err="1" smtClean="0"/>
              <a:t>tsm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Try Puppet apply in dry-run mode (with -</a:t>
            </a:r>
            <a:r>
              <a:rPr lang="en-GB" sz="2000" dirty="0" err="1" smtClean="0"/>
              <a:t>noop</a:t>
            </a:r>
            <a:r>
              <a:rPr lang="en-GB" sz="2000" dirty="0" smtClean="0"/>
              <a:t> option)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# puppet </a:t>
            </a:r>
            <a:r>
              <a:rPr lang="en-US" sz="1600" dirty="0"/>
              <a:t>apply --</a:t>
            </a:r>
            <a:r>
              <a:rPr lang="en-US" sz="1600" dirty="0" err="1"/>
              <a:t>pluginsync</a:t>
            </a:r>
            <a:r>
              <a:rPr lang="en-US" sz="1600" dirty="0"/>
              <a:t> -e 'include &lt;MODULE&gt;'  --</a:t>
            </a:r>
            <a:r>
              <a:rPr lang="en-US" sz="1600" dirty="0" err="1"/>
              <a:t>modulepath</a:t>
            </a:r>
            <a:r>
              <a:rPr lang="en-US" sz="1600" dirty="0"/>
              <a:t>=/</a:t>
            </a:r>
            <a:r>
              <a:rPr lang="en-US" sz="1600" dirty="0" err="1"/>
              <a:t>etc</a:t>
            </a:r>
            <a:r>
              <a:rPr lang="en-US" sz="1600" dirty="0"/>
              <a:t>/puppet/modules --</a:t>
            </a:r>
            <a:r>
              <a:rPr lang="en-US" sz="1600" dirty="0" err="1"/>
              <a:t>hiera_config</a:t>
            </a:r>
            <a:r>
              <a:rPr lang="en-US" sz="1600" dirty="0"/>
              <a:t>=/</a:t>
            </a:r>
            <a:r>
              <a:rPr lang="en-US" sz="1600" dirty="0" err="1"/>
              <a:t>etc</a:t>
            </a:r>
            <a:r>
              <a:rPr lang="en-US" sz="1600" dirty="0"/>
              <a:t>/puppet/</a:t>
            </a:r>
            <a:r>
              <a:rPr lang="en-US" sz="1600" dirty="0" err="1"/>
              <a:t>hiera.yaml</a:t>
            </a:r>
            <a:r>
              <a:rPr lang="en-US" sz="1600" dirty="0"/>
              <a:t> --debug --verbose </a:t>
            </a:r>
            <a:r>
              <a:rPr lang="en-US" sz="1600" dirty="0" smtClean="0"/>
              <a:t>--</a:t>
            </a:r>
            <a:r>
              <a:rPr lang="en-US" sz="1600" dirty="0" err="1" smtClean="0"/>
              <a:t>noop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Replace &lt;MODULE&gt; with </a:t>
            </a:r>
            <a:r>
              <a:rPr lang="en-GB" sz="1600" dirty="0" err="1" smtClean="0"/>
              <a:t>availabale</a:t>
            </a:r>
            <a:r>
              <a:rPr lang="en-GB" sz="1600" dirty="0" smtClean="0"/>
              <a:t> modules like </a:t>
            </a:r>
            <a:r>
              <a:rPr lang="en-GB" sz="1600" dirty="0" err="1" smtClean="0"/>
              <a:t>ntp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OR</a:t>
            </a:r>
          </a:p>
          <a:p>
            <a:pPr marL="0" indent="0">
              <a:buNone/>
            </a:pPr>
            <a:r>
              <a:rPr lang="en-GB" sz="1600" dirty="0" smtClean="0"/>
              <a:t># </a:t>
            </a:r>
            <a:r>
              <a:rPr lang="en-GB" sz="1600" dirty="0"/>
              <a:t>/</a:t>
            </a:r>
            <a:r>
              <a:rPr lang="en-GB" sz="1600" dirty="0" smtClean="0"/>
              <a:t>root/src/puppet_agent_apply/bin/dry_run_a_puppet_module.sh  &lt;</a:t>
            </a:r>
            <a:r>
              <a:rPr lang="en-GB" sz="1600" dirty="0" err="1" smtClean="0"/>
              <a:t>module_name</a:t>
            </a:r>
            <a:r>
              <a:rPr lang="en-GB" sz="1600" dirty="0" smtClean="0"/>
              <a:t>&gt;</a:t>
            </a:r>
            <a:endParaRPr lang="en-US" sz="1600" dirty="0" smtClean="0"/>
          </a:p>
          <a:p>
            <a:r>
              <a:rPr lang="en-US" sz="2000" dirty="0" smtClean="0"/>
              <a:t>Relevant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files:</a:t>
            </a:r>
          </a:p>
          <a:p>
            <a:pPr lvl="1"/>
            <a:r>
              <a:rPr lang="en-US" sz="2000" dirty="0" smtClean="0"/>
              <a:t>/</a:t>
            </a:r>
            <a:r>
              <a:rPr lang="en-US" sz="2000" dirty="0" err="1" smtClean="0"/>
              <a:t>etc</a:t>
            </a:r>
            <a:r>
              <a:rPr lang="en-US" sz="2000" dirty="0" smtClean="0"/>
              <a:t>/puppet/</a:t>
            </a:r>
            <a:r>
              <a:rPr lang="en-US" sz="2000" dirty="0" err="1" smtClean="0"/>
              <a:t>hiera.yaml</a:t>
            </a:r>
            <a:r>
              <a:rPr lang="en-US" sz="2000" dirty="0" smtClean="0"/>
              <a:t> (Look the definition of hierarchy)</a:t>
            </a:r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1125538"/>
            <a:ext cx="7200900" cy="47625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>
                <a:latin typeface="Arial" charset="0"/>
                <a:cs typeface="+mj-cs"/>
              </a:rPr>
              <a:t>Outline</a:t>
            </a:r>
            <a:endParaRPr lang="en-GB" sz="2400" dirty="0">
              <a:latin typeface="Arial" charset="0"/>
              <a:cs typeface="+mj-cs"/>
            </a:endParaRPr>
          </a:p>
        </p:txBody>
      </p:sp>
      <p:sp>
        <p:nvSpPr>
          <p:cNvPr id="4099" name="Rectangle 8"/>
          <p:cNvSpPr>
            <a:spLocks noGrp="1" noChangeArrowheads="1"/>
          </p:cNvSpPr>
          <p:nvPr>
            <p:ph idx="1"/>
          </p:nvPr>
        </p:nvSpPr>
        <p:spPr>
          <a:xfrm>
            <a:off x="330200" y="1773238"/>
            <a:ext cx="8489950" cy="4392612"/>
          </a:xfrm>
        </p:spPr>
        <p:txBody>
          <a:bodyPr/>
          <a:lstStyle/>
          <a:p>
            <a:pPr eaLnBrk="1" hangingPunct="1">
              <a:defRPr/>
            </a:pPr>
            <a:r>
              <a:rPr lang="en-GB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Scope of using Puppet</a:t>
            </a:r>
          </a:p>
          <a:p>
            <a:pPr eaLnBrk="1" hangingPunct="1">
              <a:defRPr/>
            </a:pPr>
            <a:r>
              <a:rPr lang="en-GB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Pre-requisites</a:t>
            </a:r>
          </a:p>
          <a:p>
            <a:pPr eaLnBrk="1" hangingPunct="1">
              <a:defRPr/>
            </a:pPr>
            <a:r>
              <a:rPr lang="en-GB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Main build process</a:t>
            </a:r>
          </a:p>
          <a:p>
            <a:pPr eaLnBrk="1" hangingPunct="1">
              <a:defRPr/>
            </a:pPr>
            <a:r>
              <a:rPr lang="en-GB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Post build processes</a:t>
            </a:r>
          </a:p>
          <a:p>
            <a:pPr eaLnBrk="1" hangingPunct="1">
              <a:defRPr/>
            </a:pPr>
            <a:r>
              <a:rPr lang="en-GB" sz="2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Summary</a:t>
            </a:r>
          </a:p>
          <a:p>
            <a:pPr eaLnBrk="1" hangingPunct="1">
              <a:defRPr/>
            </a:pPr>
            <a:r>
              <a:rPr lang="en-GB" sz="2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+mn-cs"/>
              </a:rPr>
              <a:t>Demo</a:t>
            </a:r>
            <a:endParaRPr lang="en-GB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GB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GB" sz="21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E389D38-8848-3343-8F43-A8EEEBDA96C3}" type="slidenum">
              <a:rPr lang="en-US" smtClean="0"/>
              <a:pPr eaLnBrk="1" hangingPunct="1"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Short-cut scripts (experimental)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60849"/>
            <a:ext cx="8489950" cy="4105002"/>
          </a:xfrm>
        </p:spPr>
        <p:txBody>
          <a:bodyPr/>
          <a:lstStyle/>
          <a:p>
            <a:r>
              <a:rPr lang="en-GB" sz="2400" dirty="0" smtClean="0"/>
              <a:t>Provided for convenience and speed-up actions.</a:t>
            </a:r>
          </a:p>
          <a:p>
            <a:r>
              <a:rPr lang="en-GB" sz="2000" dirty="0" smtClean="0"/>
              <a:t>/</a:t>
            </a:r>
            <a:r>
              <a:rPr lang="en-GB" sz="2000" dirty="0"/>
              <a:t>root/</a:t>
            </a:r>
            <a:r>
              <a:rPr lang="en-GB" sz="2000" dirty="0" err="1"/>
              <a:t>src</a:t>
            </a:r>
            <a:r>
              <a:rPr lang="en-GB" sz="2000" dirty="0"/>
              <a:t>/</a:t>
            </a:r>
            <a:r>
              <a:rPr lang="en-GB" sz="2000" dirty="0" err="1"/>
              <a:t>puppet_agent_apply</a:t>
            </a:r>
            <a:r>
              <a:rPr lang="en-GB" sz="2000" dirty="0"/>
              <a:t>/bin</a:t>
            </a:r>
            <a:r>
              <a:rPr lang="en-GB" sz="2000" dirty="0" smtClean="0"/>
              <a:t>/</a:t>
            </a:r>
          </a:p>
          <a:p>
            <a:pPr lvl="1"/>
            <a:r>
              <a:rPr lang="en-GB" sz="1600" dirty="0" smtClean="0">
                <a:solidFill>
                  <a:schemeClr val="tx2"/>
                </a:solidFill>
              </a:rPr>
              <a:t>install_puppet_agent.sh &lt;</a:t>
            </a:r>
            <a:r>
              <a:rPr lang="en-GB" sz="1600" dirty="0" err="1" smtClean="0">
                <a:solidFill>
                  <a:schemeClr val="tx2"/>
                </a:solidFill>
              </a:rPr>
              <a:t>your_UCL_ID</a:t>
            </a:r>
            <a:r>
              <a:rPr lang="en-GB" sz="1600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p</a:t>
            </a:r>
            <a:r>
              <a:rPr lang="en-GB" sz="1600" dirty="0" smtClean="0">
                <a:solidFill>
                  <a:schemeClr val="tx2"/>
                </a:solidFill>
              </a:rPr>
              <a:t>repare_code.sh </a:t>
            </a:r>
          </a:p>
          <a:p>
            <a:pPr lvl="1"/>
            <a:r>
              <a:rPr lang="en-GB" sz="1600" dirty="0" smtClean="0"/>
              <a:t>dry_run_a_puppet_module.sh </a:t>
            </a:r>
            <a:r>
              <a:rPr lang="en-GB" sz="1600" dirty="0"/>
              <a:t>&lt;</a:t>
            </a:r>
            <a:r>
              <a:rPr lang="en-GB" sz="1600" dirty="0" err="1"/>
              <a:t>module_name</a:t>
            </a:r>
            <a:r>
              <a:rPr lang="en-GB" sz="1600" dirty="0" smtClean="0"/>
              <a:t>&gt;</a:t>
            </a:r>
            <a:endParaRPr lang="en-GB" sz="1600" dirty="0"/>
          </a:p>
          <a:p>
            <a:pPr lvl="1"/>
            <a:r>
              <a:rPr lang="en-GB" sz="1600" dirty="0" smtClean="0"/>
              <a:t>install_a_puppet_module.sh.sh  &lt;</a:t>
            </a:r>
            <a:r>
              <a:rPr lang="en-GB" sz="1600" dirty="0" err="1" smtClean="0"/>
              <a:t>module_name</a:t>
            </a:r>
            <a:r>
              <a:rPr lang="en-GB" sz="1600" dirty="0" smtClean="0"/>
              <a:t>&gt;</a:t>
            </a:r>
          </a:p>
          <a:p>
            <a:pPr lvl="1"/>
            <a:r>
              <a:rPr lang="en-US" sz="1600" dirty="0" smtClean="0">
                <a:solidFill>
                  <a:srgbClr val="FFC000"/>
                </a:solidFill>
              </a:rPr>
              <a:t>install_multiple_modules.sh (adjust the MODULES variable, if necessary)</a:t>
            </a:r>
          </a:p>
          <a:p>
            <a:pPr lvl="1"/>
            <a:r>
              <a:rPr lang="en-GB" sz="1600" dirty="0" smtClean="0">
                <a:solidFill>
                  <a:srgbClr val="FFC000"/>
                </a:solidFill>
              </a:rPr>
              <a:t>run_addjoin_cmd.sh &lt;short-host-name&gt; &lt;</a:t>
            </a:r>
            <a:r>
              <a:rPr lang="en-GB" sz="1600" dirty="0" err="1" smtClean="0">
                <a:solidFill>
                  <a:srgbClr val="FFC000"/>
                </a:solidFill>
              </a:rPr>
              <a:t>your_AD_elevated_account</a:t>
            </a:r>
            <a:r>
              <a:rPr lang="en-GB" sz="1600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en-GB" sz="1600" dirty="0" smtClean="0">
                <a:solidFill>
                  <a:srgbClr val="FFC000"/>
                </a:solidFill>
              </a:rPr>
              <a:t>enable_tsm_client.sh</a:t>
            </a:r>
            <a:endParaRPr lang="en-GB" dirty="0" smtClean="0">
              <a:solidFill>
                <a:srgbClr val="FFC000"/>
              </a:solidFill>
            </a:endParaRPr>
          </a:p>
          <a:p>
            <a:r>
              <a:rPr lang="en-GB" sz="2400" dirty="0" smtClean="0"/>
              <a:t>Run all in one go:</a:t>
            </a:r>
          </a:p>
          <a:p>
            <a:pPr lvl="1"/>
            <a:r>
              <a:rPr lang="en-GB" sz="2000" dirty="0" smtClean="0"/>
              <a:t>After downloading the </a:t>
            </a:r>
            <a:r>
              <a:rPr lang="en-GB" sz="2000" dirty="0"/>
              <a:t>code: </a:t>
            </a:r>
            <a:r>
              <a:rPr lang="en-GB" sz="2000" dirty="0">
                <a:solidFill>
                  <a:schemeClr val="tx2"/>
                </a:solidFill>
              </a:rPr>
              <a:t>run_all_in_prod_vl478_part1.sh</a:t>
            </a:r>
            <a:endParaRPr lang="en-GB" sz="2000" dirty="0" smtClean="0">
              <a:solidFill>
                <a:schemeClr val="tx2"/>
              </a:solidFill>
            </a:endParaRPr>
          </a:p>
          <a:p>
            <a:pPr lvl="1"/>
            <a:r>
              <a:rPr lang="en-GB" sz="2000" dirty="0" smtClean="0"/>
              <a:t>After creating a correct Puppet node definition file: </a:t>
            </a:r>
            <a:r>
              <a:rPr lang="en-GB" sz="2000" dirty="0" smtClean="0">
                <a:solidFill>
                  <a:srgbClr val="FFC000"/>
                </a:solidFill>
              </a:rPr>
              <a:t>run_all_in_prod_vl478_part2.sh</a:t>
            </a:r>
            <a:endParaRPr lang="en-GB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26"/>
          </a:xfrm>
        </p:spPr>
        <p:txBody>
          <a:bodyPr/>
          <a:lstStyle/>
          <a:p>
            <a:r>
              <a:rPr lang="en-GB" sz="2400" dirty="0" smtClean="0"/>
              <a:t>Parameters defined on the node definition file</a:t>
            </a:r>
          </a:p>
          <a:p>
            <a:pPr marL="0" indent="0">
              <a:buNone/>
            </a:pPr>
            <a:r>
              <a:rPr lang="en-GB" sz="1400" dirty="0" err="1"/>
              <a:t>ntp</a:t>
            </a:r>
            <a:r>
              <a:rPr lang="en-GB" sz="1400" dirty="0"/>
              <a:t>::restrict:</a:t>
            </a:r>
          </a:p>
          <a:p>
            <a:pPr marL="0" indent="0">
              <a:buNone/>
            </a:pPr>
            <a:r>
              <a:rPr lang="en-GB" sz="1400" dirty="0"/>
              <a:t>  -</a:t>
            </a:r>
          </a:p>
          <a:p>
            <a:pPr marL="0" indent="0">
              <a:buNone/>
            </a:pPr>
            <a:r>
              <a:rPr lang="en-GB" sz="1400" dirty="0" err="1"/>
              <a:t>ntp</a:t>
            </a:r>
            <a:r>
              <a:rPr lang="en-GB" sz="1400" dirty="0"/>
              <a:t>::</a:t>
            </a:r>
            <a:r>
              <a:rPr lang="en-GB" sz="1400" dirty="0" err="1"/>
              <a:t>autoupdate</a:t>
            </a:r>
            <a:r>
              <a:rPr lang="en-GB" sz="1400" dirty="0"/>
              <a:t>: false</a:t>
            </a:r>
          </a:p>
          <a:p>
            <a:pPr marL="0" indent="0">
              <a:buNone/>
            </a:pPr>
            <a:r>
              <a:rPr lang="en-GB" sz="1400" dirty="0" err="1"/>
              <a:t>ntp</a:t>
            </a:r>
            <a:r>
              <a:rPr lang="en-GB" sz="1400" dirty="0"/>
              <a:t>::enable: true</a:t>
            </a:r>
          </a:p>
          <a:p>
            <a:pPr marL="0" indent="0">
              <a:buNone/>
            </a:pPr>
            <a:r>
              <a:rPr lang="en-GB" sz="1400" dirty="0" err="1"/>
              <a:t>ntp</a:t>
            </a:r>
            <a:r>
              <a:rPr lang="en-GB" sz="1400" dirty="0"/>
              <a:t>::servers:</a:t>
            </a:r>
          </a:p>
          <a:p>
            <a:pPr marL="0" indent="0">
              <a:buNone/>
            </a:pPr>
            <a:r>
              <a:rPr lang="en-GB" sz="1400" dirty="0"/>
              <a:t> - ntp0.ucl.ac.uk </a:t>
            </a:r>
            <a:r>
              <a:rPr lang="en-GB" sz="1400" dirty="0" err="1"/>
              <a:t>iburst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- ntp1.ucl.ac.uk </a:t>
            </a:r>
            <a:r>
              <a:rPr lang="en-GB" sz="1400" dirty="0" err="1"/>
              <a:t>iburst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- ntp2.ucl.ac.uk </a:t>
            </a:r>
            <a:r>
              <a:rPr lang="en-GB" sz="1400" dirty="0" err="1" smtClean="0"/>
              <a:t>iburst</a:t>
            </a:r>
            <a:endParaRPr lang="en-GB" dirty="0" smtClean="0"/>
          </a:p>
          <a:p>
            <a:r>
              <a:rPr lang="en-GB" sz="2400" dirty="0" smtClean="0"/>
              <a:t>Run puppet apply</a:t>
            </a:r>
            <a:endParaRPr lang="en-GB" dirty="0" smtClean="0"/>
          </a:p>
          <a:p>
            <a:pPr marL="0" indent="0">
              <a:buNone/>
            </a:pPr>
            <a:r>
              <a:rPr lang="en-US" sz="1800" dirty="0"/>
              <a:t>puppet apply --</a:t>
            </a:r>
            <a:r>
              <a:rPr lang="en-US" sz="1800" dirty="0" err="1"/>
              <a:t>pluginsync</a:t>
            </a:r>
            <a:r>
              <a:rPr lang="en-US" sz="1800" dirty="0"/>
              <a:t> -e 'include </a:t>
            </a:r>
            <a:r>
              <a:rPr lang="en-US" sz="1800" dirty="0" err="1"/>
              <a:t>ntp</a:t>
            </a:r>
            <a:r>
              <a:rPr lang="en-US" sz="1800" dirty="0"/>
              <a:t>'  --</a:t>
            </a:r>
            <a:r>
              <a:rPr lang="en-US" sz="1800" dirty="0" err="1"/>
              <a:t>modulepath</a:t>
            </a:r>
            <a:r>
              <a:rPr lang="en-US" sz="1800" dirty="0"/>
              <a:t>=/</a:t>
            </a:r>
            <a:r>
              <a:rPr lang="en-US" sz="1800" dirty="0" err="1"/>
              <a:t>etc</a:t>
            </a:r>
            <a:r>
              <a:rPr lang="en-US" sz="1800" dirty="0"/>
              <a:t>/puppet/modules --</a:t>
            </a:r>
            <a:r>
              <a:rPr lang="en-US" sz="1800" dirty="0" err="1"/>
              <a:t>hiera_config</a:t>
            </a:r>
            <a:r>
              <a:rPr lang="en-US" sz="1800" dirty="0"/>
              <a:t>=/</a:t>
            </a:r>
            <a:r>
              <a:rPr lang="en-US" sz="1800" dirty="0" err="1"/>
              <a:t>etc</a:t>
            </a:r>
            <a:r>
              <a:rPr lang="en-US" sz="1800" dirty="0"/>
              <a:t>/puppet/</a:t>
            </a:r>
            <a:r>
              <a:rPr lang="en-US" sz="1800" dirty="0" err="1"/>
              <a:t>hiera.yaml</a:t>
            </a:r>
            <a:r>
              <a:rPr lang="en-US" sz="1800" dirty="0"/>
              <a:t> </a:t>
            </a:r>
            <a:r>
              <a:rPr lang="en-US" sz="1800" dirty="0" smtClean="0"/>
              <a:t>--debug –verbose</a:t>
            </a:r>
          </a:p>
          <a:p>
            <a:r>
              <a:rPr lang="en-GB" sz="1800" dirty="0" smtClean="0"/>
              <a:t>Check NTP </a:t>
            </a:r>
            <a:r>
              <a:rPr lang="en-GB" sz="1800" dirty="0" err="1" smtClean="0"/>
              <a:t>config</a:t>
            </a:r>
            <a:r>
              <a:rPr lang="en-GB" sz="1800" dirty="0" smtClean="0"/>
              <a:t> OK: </a:t>
            </a:r>
          </a:p>
          <a:p>
            <a:pPr lvl="1"/>
            <a:r>
              <a:rPr lang="en-GB" sz="1600" dirty="0" smtClean="0"/>
              <a:t>cat </a:t>
            </a:r>
            <a:r>
              <a:rPr lang="en-GB" sz="1600" dirty="0"/>
              <a:t>/</a:t>
            </a:r>
            <a:r>
              <a:rPr lang="en-GB" sz="1600" dirty="0" err="1"/>
              <a:t>etc</a:t>
            </a:r>
            <a:r>
              <a:rPr lang="en-GB" sz="1600" dirty="0"/>
              <a:t>/</a:t>
            </a:r>
            <a:r>
              <a:rPr lang="en-GB" sz="1600" dirty="0" err="1"/>
              <a:t>ntp.conf</a:t>
            </a:r>
            <a:r>
              <a:rPr lang="en-GB" sz="1600" dirty="0"/>
              <a:t> | </a:t>
            </a:r>
            <a:r>
              <a:rPr lang="en-GB" sz="1600" dirty="0" err="1"/>
              <a:t>grep</a:t>
            </a:r>
            <a:r>
              <a:rPr lang="en-GB" sz="1600" dirty="0"/>
              <a:t> </a:t>
            </a:r>
            <a:r>
              <a:rPr lang="en-GB" sz="1600" dirty="0" err="1" smtClean="0"/>
              <a:t>ucl</a:t>
            </a:r>
            <a:endParaRPr lang="en-GB" sz="1600" dirty="0"/>
          </a:p>
          <a:p>
            <a:pPr lvl="1"/>
            <a:r>
              <a:rPr lang="en-GB" sz="1600" dirty="0" err="1" smtClean="0"/>
              <a:t>ntpq</a:t>
            </a:r>
            <a:r>
              <a:rPr lang="en-GB" sz="1600" dirty="0" smtClean="0"/>
              <a:t> -p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rhn_register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26"/>
          </a:xfrm>
        </p:spPr>
        <p:txBody>
          <a:bodyPr/>
          <a:lstStyle/>
          <a:p>
            <a:r>
              <a:rPr lang="en-GB" sz="2000" dirty="0" smtClean="0"/>
              <a:t>Re-registration necessary to fix the initial Fixed IP registration</a:t>
            </a:r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en-GB" sz="1400" dirty="0" err="1"/>
              <a:t>rhn_register</a:t>
            </a:r>
            <a:r>
              <a:rPr lang="en-GB" sz="1400" dirty="0"/>
              <a:t>::enable: true</a:t>
            </a:r>
          </a:p>
          <a:p>
            <a:pPr marL="400050" lvl="1" indent="0">
              <a:buNone/>
            </a:pPr>
            <a:r>
              <a:rPr lang="en-GB" sz="1400" dirty="0" err="1"/>
              <a:t>rhn_register</a:t>
            </a:r>
            <a:r>
              <a:rPr lang="en-GB" sz="1400" dirty="0"/>
              <a:t>::force: </a:t>
            </a:r>
            <a:r>
              <a:rPr lang="en-GB" sz="1400" dirty="0" smtClean="0">
                <a:solidFill>
                  <a:srgbClr val="FF0000"/>
                </a:solidFill>
              </a:rPr>
              <a:t>true</a:t>
            </a:r>
            <a:endParaRPr lang="en-GB" sz="1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GB" sz="1400" dirty="0" err="1"/>
              <a:t>rhn_register</a:t>
            </a:r>
            <a:r>
              <a:rPr lang="en-GB" sz="1400" dirty="0"/>
              <a:t>::</a:t>
            </a:r>
            <a:r>
              <a:rPr lang="en-GB" sz="1400" dirty="0" err="1"/>
              <a:t>serverurl</a:t>
            </a:r>
            <a:r>
              <a:rPr lang="en-GB" sz="1400" dirty="0"/>
              <a:t>: https://rhelsat-a.ucl.ac.uk/XMLRPC</a:t>
            </a:r>
          </a:p>
          <a:p>
            <a:pPr marL="400050" lvl="1" indent="0">
              <a:buNone/>
            </a:pPr>
            <a:r>
              <a:rPr lang="en-GB" sz="1400" dirty="0" err="1"/>
              <a:t>rhn_register</a:t>
            </a:r>
            <a:r>
              <a:rPr lang="en-GB" sz="1400" dirty="0"/>
              <a:t>::</a:t>
            </a:r>
            <a:r>
              <a:rPr lang="en-GB" sz="1400" dirty="0" err="1"/>
              <a:t>activationkey</a:t>
            </a:r>
            <a:r>
              <a:rPr lang="en-GB" sz="1400" dirty="0"/>
              <a:t>: </a:t>
            </a:r>
            <a:r>
              <a:rPr lang="en-GB" sz="1400" dirty="0" smtClean="0">
                <a:solidFill>
                  <a:srgbClr val="FF0000"/>
                </a:solidFill>
              </a:rPr>
              <a:t>&lt;PUT_ACTIVATION_KEY&gt;</a:t>
            </a:r>
          </a:p>
          <a:p>
            <a:pPr marL="400050" lvl="1" indent="0">
              <a:buNone/>
            </a:pPr>
            <a:r>
              <a:rPr lang="en-GB" sz="1400" dirty="0" err="1"/>
              <a:t>rhn_register</a:t>
            </a:r>
            <a:r>
              <a:rPr lang="en-GB" sz="1400" dirty="0"/>
              <a:t>::</a:t>
            </a:r>
            <a:r>
              <a:rPr lang="en-GB" sz="1400" dirty="0" err="1"/>
              <a:t>sslca</a:t>
            </a:r>
            <a:r>
              <a:rPr lang="en-GB" sz="1400" dirty="0"/>
              <a:t>: /</a:t>
            </a:r>
            <a:r>
              <a:rPr lang="en-GB" sz="1400" dirty="0" err="1" smtClean="0"/>
              <a:t>usr</a:t>
            </a:r>
            <a:r>
              <a:rPr lang="en-GB" sz="1400" dirty="0" smtClean="0"/>
              <a:t>/share/</a:t>
            </a:r>
            <a:r>
              <a:rPr lang="en-GB" sz="1400" dirty="0" err="1" smtClean="0"/>
              <a:t>rhn</a:t>
            </a:r>
            <a:r>
              <a:rPr lang="en-GB" sz="1400" dirty="0" smtClean="0"/>
              <a:t>/RHN-ORG-TRUSTED-SSL-CERT</a:t>
            </a:r>
          </a:p>
          <a:p>
            <a:r>
              <a:rPr lang="en-GB" sz="2000" dirty="0" smtClean="0"/>
              <a:t>Run puppet apply</a:t>
            </a:r>
          </a:p>
          <a:p>
            <a:pPr marL="0" indent="0">
              <a:buNone/>
            </a:pPr>
            <a:r>
              <a:rPr lang="en-US" sz="1800" dirty="0"/>
              <a:t>puppet apply --</a:t>
            </a:r>
            <a:r>
              <a:rPr lang="en-US" sz="1800" dirty="0" err="1"/>
              <a:t>pluginsync</a:t>
            </a:r>
            <a:r>
              <a:rPr lang="en-US" sz="1800" dirty="0"/>
              <a:t> -e 'include </a:t>
            </a:r>
            <a:r>
              <a:rPr lang="en-US" sz="1800" dirty="0" err="1" smtClean="0"/>
              <a:t>rhn_register</a:t>
            </a:r>
            <a:r>
              <a:rPr lang="en-US" sz="1800" dirty="0" smtClean="0"/>
              <a:t>'  </a:t>
            </a:r>
            <a:r>
              <a:rPr lang="en-US" sz="1800" dirty="0"/>
              <a:t>--</a:t>
            </a:r>
            <a:r>
              <a:rPr lang="en-US" sz="1800" dirty="0" err="1"/>
              <a:t>modulepath</a:t>
            </a:r>
            <a:r>
              <a:rPr lang="en-US" sz="1800" dirty="0"/>
              <a:t>=/</a:t>
            </a:r>
            <a:r>
              <a:rPr lang="en-US" sz="1800" dirty="0" err="1"/>
              <a:t>etc</a:t>
            </a:r>
            <a:r>
              <a:rPr lang="en-US" sz="1800" dirty="0"/>
              <a:t>/puppet/modules --</a:t>
            </a:r>
            <a:r>
              <a:rPr lang="en-US" sz="1800" dirty="0" err="1"/>
              <a:t>hiera_config</a:t>
            </a:r>
            <a:r>
              <a:rPr lang="en-US" sz="1800" dirty="0"/>
              <a:t>=/</a:t>
            </a:r>
            <a:r>
              <a:rPr lang="en-US" sz="1800" dirty="0" err="1"/>
              <a:t>etc</a:t>
            </a:r>
            <a:r>
              <a:rPr lang="en-US" sz="1800" dirty="0"/>
              <a:t>/puppet/</a:t>
            </a:r>
            <a:r>
              <a:rPr lang="en-US" sz="1800" dirty="0" err="1"/>
              <a:t>hiera.yaml</a:t>
            </a:r>
            <a:r>
              <a:rPr lang="en-US" sz="1800" dirty="0"/>
              <a:t> </a:t>
            </a:r>
            <a:r>
              <a:rPr lang="en-US" sz="1800" dirty="0" smtClean="0"/>
              <a:t>--debug –verbose</a:t>
            </a:r>
          </a:p>
          <a:p>
            <a:r>
              <a:rPr lang="en-GB" sz="1800" dirty="0" smtClean="0"/>
              <a:t>Check configuration: </a:t>
            </a:r>
          </a:p>
          <a:p>
            <a:pPr lvl="1"/>
            <a:r>
              <a:rPr lang="en-GB" sz="1400" dirty="0" smtClean="0"/>
              <a:t>yum </a:t>
            </a:r>
            <a:r>
              <a:rPr lang="en-GB" sz="1400" dirty="0" err="1" smtClean="0"/>
              <a:t>repolist</a:t>
            </a:r>
            <a:endParaRPr lang="en-GB" sz="1400" dirty="0" smtClean="0"/>
          </a:p>
          <a:p>
            <a:r>
              <a:rPr lang="en-GB" sz="1800" dirty="0" smtClean="0"/>
              <a:t>Search the system on Satellite site: https://rhelsat.ucl.ac.uk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vmwaretools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26"/>
          </a:xfrm>
        </p:spPr>
        <p:txBody>
          <a:bodyPr/>
          <a:lstStyle/>
          <a:p>
            <a:r>
              <a:rPr lang="en-GB" sz="2000" dirty="0" smtClean="0"/>
              <a:t>Uses the vSphere supplied installer</a:t>
            </a:r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en-GB" sz="1400" dirty="0" err="1"/>
              <a:t>vmwaretools</a:t>
            </a:r>
            <a:r>
              <a:rPr lang="en-GB" sz="1400" dirty="0"/>
              <a:t>::version: </a:t>
            </a:r>
            <a:r>
              <a:rPr lang="en-GB" sz="1400" dirty="0">
                <a:solidFill>
                  <a:srgbClr val="FF0000"/>
                </a:solidFill>
              </a:rPr>
              <a:t>8.6.12.28992</a:t>
            </a:r>
          </a:p>
          <a:p>
            <a:pPr marL="400050" lvl="1" indent="0">
              <a:buNone/>
            </a:pPr>
            <a:r>
              <a:rPr lang="en-GB" sz="1400" dirty="0" err="1"/>
              <a:t>vmwaretools</a:t>
            </a:r>
            <a:r>
              <a:rPr lang="en-GB" sz="1400" dirty="0"/>
              <a:t>::</a:t>
            </a:r>
            <a:r>
              <a:rPr lang="en-GB" sz="1400" dirty="0" err="1"/>
              <a:t>working_dir</a:t>
            </a:r>
            <a:r>
              <a:rPr lang="en-GB" sz="1400" dirty="0"/>
              <a:t>: /</a:t>
            </a:r>
            <a:r>
              <a:rPr lang="en-GB" sz="1400" dirty="0" err="1"/>
              <a:t>tmp</a:t>
            </a:r>
            <a:r>
              <a:rPr lang="en-GB" sz="1400" dirty="0"/>
              <a:t>/</a:t>
            </a:r>
            <a:r>
              <a:rPr lang="en-GB" sz="1400" dirty="0" err="1"/>
              <a:t>vmwaretools</a:t>
            </a:r>
            <a:endParaRPr lang="en-GB" sz="1400" dirty="0"/>
          </a:p>
          <a:p>
            <a:pPr marL="400050" lvl="1" indent="0">
              <a:buNone/>
            </a:pPr>
            <a:r>
              <a:rPr lang="en-GB" sz="1400" dirty="0" err="1"/>
              <a:t>vmwaretools</a:t>
            </a:r>
            <a:r>
              <a:rPr lang="en-GB" sz="1400" dirty="0"/>
              <a:t>::</a:t>
            </a:r>
            <a:r>
              <a:rPr lang="en-GB" sz="1400" dirty="0" err="1"/>
              <a:t>archive_url</a:t>
            </a:r>
            <a:r>
              <a:rPr lang="en-GB" sz="1400" dirty="0"/>
              <a:t>: puppet </a:t>
            </a:r>
            <a:endParaRPr lang="en-GB" sz="1400" dirty="0" smtClean="0"/>
          </a:p>
          <a:p>
            <a:pPr marL="342900" lvl="1" indent="-342900">
              <a:buFontTx/>
              <a:buChar char="•"/>
            </a:pPr>
            <a:r>
              <a:rPr lang="en-GB" sz="2000" dirty="0" smtClean="0"/>
              <a:t>Check the </a:t>
            </a:r>
            <a:r>
              <a:rPr lang="en-GB" sz="2000" dirty="0" err="1" smtClean="0"/>
              <a:t>vmwaretools</a:t>
            </a:r>
            <a:r>
              <a:rPr lang="en-GB" sz="2000" dirty="0" smtClean="0"/>
              <a:t> version no. matches what was extracted earlier from /</a:t>
            </a:r>
            <a:r>
              <a:rPr lang="en-GB" sz="2000" dirty="0" err="1" smtClean="0"/>
              <a:t>etc</a:t>
            </a:r>
            <a:r>
              <a:rPr lang="en-GB" sz="2000" dirty="0" smtClean="0"/>
              <a:t>/puppet/modules/</a:t>
            </a:r>
            <a:r>
              <a:rPr lang="en-GB" sz="2000" dirty="0" err="1" smtClean="0"/>
              <a:t>vmwaretools</a:t>
            </a:r>
            <a:r>
              <a:rPr lang="en-GB" sz="2000" dirty="0" smtClean="0"/>
              <a:t>/files/VMwareTools-</a:t>
            </a:r>
            <a:r>
              <a:rPr lang="en-GB" sz="2000" dirty="0" smtClean="0">
                <a:solidFill>
                  <a:srgbClr val="FF0000"/>
                </a:solidFill>
              </a:rPr>
              <a:t>8.6.12.28992</a:t>
            </a:r>
            <a:r>
              <a:rPr lang="en-GB" sz="2000" dirty="0" smtClean="0"/>
              <a:t>.tar.gz</a:t>
            </a:r>
          </a:p>
          <a:p>
            <a:r>
              <a:rPr lang="en-GB" sz="2000" dirty="0" smtClean="0"/>
              <a:t>Run puppet apply</a:t>
            </a:r>
          </a:p>
          <a:p>
            <a:pPr marL="0" indent="0">
              <a:buNone/>
            </a:pPr>
            <a:r>
              <a:rPr lang="en-US" sz="1400" dirty="0" smtClean="0"/>
              <a:t>puppet </a:t>
            </a:r>
            <a:r>
              <a:rPr lang="en-US" sz="1400" dirty="0"/>
              <a:t>apply --</a:t>
            </a:r>
            <a:r>
              <a:rPr lang="en-US" sz="1400" dirty="0" err="1"/>
              <a:t>pluginsync</a:t>
            </a:r>
            <a:r>
              <a:rPr lang="en-US" sz="1400" dirty="0"/>
              <a:t> -e 'include </a:t>
            </a:r>
            <a:r>
              <a:rPr lang="en-US" sz="1400" dirty="0" err="1" smtClean="0"/>
              <a:t>vmwaretools</a:t>
            </a:r>
            <a:r>
              <a:rPr lang="en-US" sz="1400" dirty="0" smtClean="0"/>
              <a:t>'  </a:t>
            </a:r>
            <a:r>
              <a:rPr lang="en-US" sz="1400" dirty="0"/>
              <a:t>--</a:t>
            </a:r>
            <a:r>
              <a:rPr lang="en-US" sz="1400" dirty="0" err="1"/>
              <a:t>modulepath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/puppet/modules --</a:t>
            </a:r>
            <a:r>
              <a:rPr lang="en-US" sz="1400" dirty="0" err="1"/>
              <a:t>hiera_config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</a:t>
            </a:r>
            <a:r>
              <a:rPr lang="en-US" sz="1400" dirty="0" err="1"/>
              <a:t>hiera.yaml</a:t>
            </a:r>
            <a:r>
              <a:rPr lang="en-US" sz="1400" dirty="0"/>
              <a:t> </a:t>
            </a:r>
            <a:r>
              <a:rPr lang="en-US" sz="1400" dirty="0" smtClean="0"/>
              <a:t>--debug --verbose</a:t>
            </a:r>
          </a:p>
          <a:p>
            <a:r>
              <a:rPr lang="en-GB" sz="1800" dirty="0" smtClean="0"/>
              <a:t>Check configuration: </a:t>
            </a:r>
          </a:p>
          <a:p>
            <a:pPr lvl="1"/>
            <a:r>
              <a:rPr lang="en-GB" sz="1400" dirty="0" err="1" smtClean="0"/>
              <a:t>ps</a:t>
            </a:r>
            <a:r>
              <a:rPr lang="en-GB" sz="1400" dirty="0" smtClean="0"/>
              <a:t> aux | </a:t>
            </a:r>
            <a:r>
              <a:rPr lang="en-GB" sz="1400" dirty="0" err="1" smtClean="0"/>
              <a:t>grep</a:t>
            </a:r>
            <a:r>
              <a:rPr lang="en-GB" sz="1400" dirty="0" smtClean="0"/>
              <a:t> </a:t>
            </a:r>
            <a:r>
              <a:rPr lang="en-GB" sz="1400" dirty="0" err="1" smtClean="0"/>
              <a:t>vmtoolsd</a:t>
            </a:r>
            <a:endParaRPr lang="en-GB" sz="1400" dirty="0" smtClean="0"/>
          </a:p>
          <a:p>
            <a:r>
              <a:rPr lang="en-GB" sz="1800" dirty="0" smtClean="0"/>
              <a:t>See the VM status on vSphere client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5"/>
            <a:ext cx="8489950" cy="4321026"/>
          </a:xfrm>
        </p:spPr>
        <p:txBody>
          <a:bodyPr/>
          <a:lstStyle/>
          <a:p>
            <a:r>
              <a:rPr lang="en-GB" sz="2000" dirty="0" smtClean="0"/>
              <a:t>Uses the pre-cooked rules file created by </a:t>
            </a:r>
            <a:r>
              <a:rPr lang="en-GB" sz="2000" dirty="0" err="1" smtClean="0"/>
              <a:t>iptables</a:t>
            </a:r>
            <a:r>
              <a:rPr lang="en-GB" sz="2000" dirty="0" smtClean="0"/>
              <a:t>-save command</a:t>
            </a:r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fr-FR" sz="1400" dirty="0" err="1"/>
              <a:t>iptables</a:t>
            </a:r>
            <a:r>
              <a:rPr lang="fr-FR" sz="1400" dirty="0"/>
              <a:t>::config: file</a:t>
            </a:r>
          </a:p>
          <a:p>
            <a:pPr marL="400050" lvl="1" indent="0">
              <a:buNone/>
            </a:pPr>
            <a:r>
              <a:rPr lang="fr-FR" sz="1400" dirty="0" err="1"/>
              <a:t>iptables</a:t>
            </a:r>
            <a:r>
              <a:rPr lang="fr-FR" sz="1400" dirty="0"/>
              <a:t>::source:</a:t>
            </a:r>
          </a:p>
          <a:p>
            <a:pPr marL="400050" lvl="1" indent="0">
              <a:buNone/>
            </a:pPr>
            <a:r>
              <a:rPr lang="fr-FR" sz="1400" dirty="0"/>
              <a:t> - </a:t>
            </a:r>
            <a:r>
              <a:rPr lang="fr-FR" sz="1400" dirty="0">
                <a:solidFill>
                  <a:srgbClr val="FF0000"/>
                </a:solidFill>
              </a:rPr>
              <a:t>puppet:///</a:t>
            </a:r>
            <a:r>
              <a:rPr lang="fr-FR" sz="1400" dirty="0" smtClean="0">
                <a:solidFill>
                  <a:srgbClr val="FF0000"/>
                </a:solidFill>
              </a:rPr>
              <a:t>modules/iptables/iptables-prod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en-GB" sz="2000" dirty="0" err="1" smtClean="0"/>
              <a:t>IPTables</a:t>
            </a:r>
            <a:r>
              <a:rPr lang="en-GB" sz="2000" dirty="0" smtClean="0"/>
              <a:t> rules used from file:</a:t>
            </a:r>
          </a:p>
          <a:p>
            <a:pPr lvl="1"/>
            <a:r>
              <a:rPr lang="en-GB" sz="1600" dirty="0" smtClean="0"/>
              <a:t>Stored at </a:t>
            </a:r>
            <a:r>
              <a:rPr lang="en-GB" sz="1600" dirty="0" smtClean="0">
                <a:solidFill>
                  <a:srgbClr val="FF0000"/>
                </a:solidFill>
              </a:rPr>
              <a:t>/</a:t>
            </a:r>
            <a:r>
              <a:rPr lang="en-GB" sz="1600" dirty="0" err="1" smtClean="0">
                <a:solidFill>
                  <a:srgbClr val="FF0000"/>
                </a:solidFill>
              </a:rPr>
              <a:t>etc</a:t>
            </a:r>
            <a:r>
              <a:rPr lang="en-GB" sz="1600" dirty="0" smtClean="0">
                <a:solidFill>
                  <a:srgbClr val="FF0000"/>
                </a:solidFill>
              </a:rPr>
              <a:t>/puppet/modules/</a:t>
            </a:r>
            <a:r>
              <a:rPr lang="en-GB" sz="1600" dirty="0" err="1" smtClean="0">
                <a:solidFill>
                  <a:srgbClr val="FF0000"/>
                </a:solidFill>
              </a:rPr>
              <a:t>iptables</a:t>
            </a:r>
            <a:r>
              <a:rPr lang="en-GB" sz="1600" dirty="0" smtClean="0">
                <a:solidFill>
                  <a:srgbClr val="FF0000"/>
                </a:solidFill>
              </a:rPr>
              <a:t>/files/</a:t>
            </a:r>
            <a:r>
              <a:rPr lang="en-GB" sz="1600" dirty="0" err="1" smtClean="0">
                <a:solidFill>
                  <a:srgbClr val="FF0000"/>
                </a:solidFill>
              </a:rPr>
              <a:t>iptables</a:t>
            </a:r>
            <a:r>
              <a:rPr lang="en-GB" sz="1600" dirty="0" smtClean="0">
                <a:solidFill>
                  <a:srgbClr val="FF0000"/>
                </a:solidFill>
              </a:rPr>
              <a:t>-prod </a:t>
            </a:r>
            <a:r>
              <a:rPr lang="en-GB" sz="1600" dirty="0" smtClean="0"/>
              <a:t>which allows only SSH from anywhere and SNMP from SLMSOPSMON01.ad-delegated.ucl.ac.uk</a:t>
            </a:r>
          </a:p>
          <a:p>
            <a:pPr lvl="1"/>
            <a:r>
              <a:rPr lang="en-GB" sz="1600" dirty="0" smtClean="0"/>
              <a:t>Add new rules if necessary to the above file, e.g. rule for port 80, 443 </a:t>
            </a:r>
            <a:r>
              <a:rPr lang="en-GB" sz="1600" dirty="0" err="1" smtClean="0"/>
              <a:t>etc</a:t>
            </a:r>
            <a:r>
              <a:rPr lang="en-GB" sz="1600" dirty="0" smtClean="0"/>
              <a:t> after the </a:t>
            </a:r>
            <a:r>
              <a:rPr lang="en-GB" sz="1600" dirty="0"/>
              <a:t>SSH rule line (-A INPUT -p </a:t>
            </a:r>
            <a:r>
              <a:rPr lang="en-GB" sz="1600" dirty="0" err="1"/>
              <a:t>tcp</a:t>
            </a:r>
            <a:r>
              <a:rPr lang="en-GB" sz="1600" dirty="0"/>
              <a:t> -m state --state NEW -m </a:t>
            </a:r>
            <a:r>
              <a:rPr lang="en-GB" sz="1600" dirty="0" err="1"/>
              <a:t>tcp</a:t>
            </a:r>
            <a:r>
              <a:rPr lang="en-GB" sz="1600" dirty="0"/>
              <a:t> --</a:t>
            </a:r>
            <a:r>
              <a:rPr lang="en-GB" sz="1600" dirty="0" err="1"/>
              <a:t>dport</a:t>
            </a:r>
            <a:r>
              <a:rPr lang="en-GB" sz="1600" dirty="0"/>
              <a:t> 22 -j ACCEPT)</a:t>
            </a:r>
            <a:endParaRPr lang="en-GB" sz="1600" dirty="0" smtClean="0"/>
          </a:p>
          <a:p>
            <a:r>
              <a:rPr lang="en-GB" sz="2000" dirty="0" smtClean="0"/>
              <a:t>Run puppet apply</a:t>
            </a:r>
          </a:p>
          <a:p>
            <a:pPr marL="400050" lvl="1" indent="0">
              <a:buNone/>
            </a:pPr>
            <a:r>
              <a:rPr lang="en-US" sz="1400" dirty="0" smtClean="0"/>
              <a:t>puppet </a:t>
            </a:r>
            <a:r>
              <a:rPr lang="en-US" sz="1400" dirty="0"/>
              <a:t>apply --</a:t>
            </a:r>
            <a:r>
              <a:rPr lang="en-US" sz="1400" dirty="0" err="1"/>
              <a:t>pluginsync</a:t>
            </a:r>
            <a:r>
              <a:rPr lang="en-US" sz="1400" dirty="0"/>
              <a:t> -e 'include </a:t>
            </a:r>
            <a:r>
              <a:rPr lang="en-US" sz="1400" dirty="0" err="1" smtClean="0"/>
              <a:t>iptables</a:t>
            </a:r>
            <a:r>
              <a:rPr lang="en-US" sz="1400" dirty="0" smtClean="0"/>
              <a:t>'  </a:t>
            </a:r>
            <a:r>
              <a:rPr lang="en-US" sz="1400" dirty="0"/>
              <a:t>--</a:t>
            </a:r>
            <a:r>
              <a:rPr lang="en-US" sz="1400" dirty="0" err="1"/>
              <a:t>modulepath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/puppet/modules --</a:t>
            </a:r>
            <a:r>
              <a:rPr lang="en-US" sz="1400" dirty="0" err="1"/>
              <a:t>hiera_config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</a:t>
            </a:r>
            <a:r>
              <a:rPr lang="en-US" sz="1400" dirty="0" err="1"/>
              <a:t>hiera.yaml</a:t>
            </a:r>
            <a:r>
              <a:rPr lang="en-US" sz="1400" dirty="0"/>
              <a:t> </a:t>
            </a:r>
            <a:r>
              <a:rPr lang="en-US" sz="1400" dirty="0" smtClean="0"/>
              <a:t>--debug --verbose</a:t>
            </a:r>
          </a:p>
          <a:p>
            <a:r>
              <a:rPr lang="en-GB" sz="1800" dirty="0" smtClean="0"/>
              <a:t>Check configuration: </a:t>
            </a:r>
          </a:p>
          <a:p>
            <a:pPr lvl="1"/>
            <a:r>
              <a:rPr lang="en-GB" sz="1400" dirty="0" err="1" smtClean="0"/>
              <a:t>Iptables</a:t>
            </a:r>
            <a:r>
              <a:rPr lang="en-GB" sz="1400" dirty="0" smtClean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snmp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4"/>
            <a:ext cx="8489950" cy="4536503"/>
          </a:xfrm>
        </p:spPr>
        <p:txBody>
          <a:bodyPr/>
          <a:lstStyle/>
          <a:p>
            <a:r>
              <a:rPr lang="en-GB" sz="2000" dirty="0" smtClean="0"/>
              <a:t>Only needed on PROD stack to allow SLMSOPSMON to collect stats</a:t>
            </a:r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fr-FR" sz="1400" dirty="0" err="1"/>
              <a:t>snmp</a:t>
            </a:r>
            <a:r>
              <a:rPr lang="fr-FR" sz="1400" dirty="0"/>
              <a:t>::</a:t>
            </a:r>
            <a:r>
              <a:rPr lang="fr-FR" sz="1400" dirty="0" err="1"/>
              <a:t>agentaddress</a:t>
            </a:r>
            <a:r>
              <a:rPr lang="fr-FR" sz="1400" dirty="0"/>
              <a:t>:</a:t>
            </a:r>
          </a:p>
          <a:p>
            <a:pPr marL="400050" lvl="1" indent="0">
              <a:buNone/>
            </a:pPr>
            <a:r>
              <a:rPr lang="fr-FR" sz="1400" dirty="0"/>
              <a:t> - udp:161</a:t>
            </a:r>
          </a:p>
          <a:p>
            <a:pPr marL="400050" lvl="1" indent="0">
              <a:buNone/>
            </a:pPr>
            <a:r>
              <a:rPr lang="fr-FR" sz="1400" dirty="0" err="1"/>
              <a:t>snmp</a:t>
            </a:r>
            <a:r>
              <a:rPr lang="fr-FR" sz="1400" dirty="0"/>
              <a:t>::com2sec:</a:t>
            </a:r>
          </a:p>
          <a:p>
            <a:pPr marL="400050" lvl="1" indent="0">
              <a:buNone/>
            </a:pPr>
            <a:r>
              <a:rPr lang="fr-FR" sz="1400" dirty="0"/>
              <a:t>  - </a:t>
            </a:r>
            <a:r>
              <a:rPr lang="fr-FR" sz="1400" dirty="0" err="1"/>
              <a:t>notConfigUser</a:t>
            </a:r>
            <a:r>
              <a:rPr lang="fr-FR" sz="1400" dirty="0"/>
              <a:t> default </a:t>
            </a:r>
            <a:r>
              <a:rPr lang="fr-FR" sz="1400" dirty="0" smtClean="0">
                <a:solidFill>
                  <a:srgbClr val="FF0000"/>
                </a:solidFill>
              </a:rPr>
              <a:t>&lt;REPLACE_WITH_SNMP_COMMUNITY_STRING</a:t>
            </a:r>
            <a:r>
              <a:rPr lang="fr-FR" sz="1400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fr-FR" sz="1400" dirty="0" err="1"/>
              <a:t>snmp</a:t>
            </a:r>
            <a:r>
              <a:rPr lang="fr-FR" sz="1400" dirty="0"/>
              <a:t>::contact: itforslms-inf@ucl.ac.uk</a:t>
            </a:r>
          </a:p>
          <a:p>
            <a:pPr marL="400050" lvl="1" indent="0">
              <a:buNone/>
            </a:pPr>
            <a:r>
              <a:rPr lang="fr-FR" sz="1400" dirty="0" err="1"/>
              <a:t>snmp</a:t>
            </a:r>
            <a:r>
              <a:rPr lang="fr-FR" sz="1400" dirty="0"/>
              <a:t>::location: London</a:t>
            </a:r>
          </a:p>
          <a:p>
            <a:pPr marL="400050" lvl="1" indent="0">
              <a:buNone/>
            </a:pPr>
            <a:r>
              <a:rPr lang="fr-FR" sz="1400" dirty="0" err="1"/>
              <a:t>snmp</a:t>
            </a:r>
            <a:r>
              <a:rPr lang="fr-FR" sz="1400" dirty="0"/>
              <a:t>::</a:t>
            </a:r>
            <a:r>
              <a:rPr lang="fr-FR" sz="1400" dirty="0" err="1"/>
              <a:t>ro_community</a:t>
            </a:r>
            <a:r>
              <a:rPr lang="fr-FR" sz="1400" dirty="0"/>
              <a:t>: </a:t>
            </a:r>
            <a:r>
              <a:rPr lang="fr-FR" sz="1400" dirty="0" smtClean="0"/>
              <a:t>slmsopsmon02.ad-delegated.ucl.ac.uk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en-GB" sz="2000" dirty="0" smtClean="0"/>
              <a:t>Run puppet apply</a:t>
            </a:r>
          </a:p>
          <a:p>
            <a:pPr marL="400050" lvl="1" indent="0">
              <a:buNone/>
            </a:pPr>
            <a:r>
              <a:rPr lang="en-US" sz="1400" dirty="0" smtClean="0"/>
              <a:t>puppet </a:t>
            </a:r>
            <a:r>
              <a:rPr lang="en-US" sz="1400" dirty="0"/>
              <a:t>apply --</a:t>
            </a:r>
            <a:r>
              <a:rPr lang="en-US" sz="1400" dirty="0" err="1"/>
              <a:t>pluginsync</a:t>
            </a:r>
            <a:r>
              <a:rPr lang="en-US" sz="1400" dirty="0"/>
              <a:t> -e 'include </a:t>
            </a:r>
            <a:r>
              <a:rPr lang="en-US" sz="1400" dirty="0" err="1" smtClean="0"/>
              <a:t>snmp</a:t>
            </a:r>
            <a:r>
              <a:rPr lang="en-US" sz="1400" dirty="0" smtClean="0"/>
              <a:t>'  </a:t>
            </a:r>
            <a:r>
              <a:rPr lang="en-US" sz="1400" dirty="0"/>
              <a:t>--</a:t>
            </a:r>
            <a:r>
              <a:rPr lang="en-US" sz="1400" dirty="0" err="1"/>
              <a:t>modulepath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/puppet/modules --</a:t>
            </a:r>
            <a:r>
              <a:rPr lang="en-US" sz="1400" dirty="0" err="1"/>
              <a:t>hiera_config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</a:t>
            </a:r>
            <a:r>
              <a:rPr lang="en-US" sz="1400" dirty="0" err="1"/>
              <a:t>hiera.yaml</a:t>
            </a:r>
            <a:r>
              <a:rPr lang="en-US" sz="1400" dirty="0"/>
              <a:t> </a:t>
            </a:r>
            <a:r>
              <a:rPr lang="en-US" sz="1400" dirty="0" smtClean="0"/>
              <a:t>--debug --verbose</a:t>
            </a:r>
          </a:p>
          <a:p>
            <a:r>
              <a:rPr lang="en-GB" sz="1800" dirty="0" smtClean="0"/>
              <a:t>Check configuration (Don’t forget to add this host to </a:t>
            </a:r>
            <a:r>
              <a:rPr lang="en-GB" sz="1800" dirty="0" err="1" smtClean="0"/>
              <a:t>Zenoss</a:t>
            </a:r>
            <a:r>
              <a:rPr lang="en-GB" sz="1800" dirty="0" smtClean="0"/>
              <a:t>): </a:t>
            </a:r>
          </a:p>
          <a:p>
            <a:pPr lvl="1"/>
            <a:r>
              <a:rPr lang="en-GB" sz="1400" dirty="0" smtClean="0"/>
              <a:t>service </a:t>
            </a:r>
            <a:r>
              <a:rPr lang="en-GB" sz="1400" dirty="0" err="1" smtClean="0"/>
              <a:t>snmpd</a:t>
            </a:r>
            <a:r>
              <a:rPr lang="en-GB" sz="1400" dirty="0" smtClean="0"/>
              <a:t> status</a:t>
            </a:r>
          </a:p>
          <a:p>
            <a:pPr lvl="1"/>
            <a:r>
              <a:rPr lang="en-GB" sz="1400" dirty="0"/>
              <a:t>yum install -y </a:t>
            </a:r>
            <a:r>
              <a:rPr lang="en-GB" sz="1400" dirty="0" smtClean="0"/>
              <a:t>net-</a:t>
            </a:r>
            <a:r>
              <a:rPr lang="en-GB" sz="1400" dirty="0" err="1" smtClean="0"/>
              <a:t>snmp</a:t>
            </a:r>
            <a:r>
              <a:rPr lang="en-GB" sz="1400" dirty="0" smtClean="0"/>
              <a:t>-</a:t>
            </a:r>
            <a:r>
              <a:rPr lang="en-GB" sz="1400" dirty="0" err="1" smtClean="0"/>
              <a:t>utils</a:t>
            </a:r>
            <a:r>
              <a:rPr lang="en-GB" sz="1400" dirty="0" smtClean="0"/>
              <a:t> </a:t>
            </a:r>
          </a:p>
          <a:p>
            <a:pPr lvl="1"/>
            <a:r>
              <a:rPr lang="en-GB" sz="1400" dirty="0" err="1" smtClean="0"/>
              <a:t>snmpwalk</a:t>
            </a:r>
            <a:r>
              <a:rPr lang="en-GB" sz="1400" dirty="0" smtClean="0"/>
              <a:t> </a:t>
            </a:r>
            <a:r>
              <a:rPr lang="en-GB" sz="1400" dirty="0"/>
              <a:t>-v2c -</a:t>
            </a:r>
            <a:r>
              <a:rPr lang="en-GB" sz="1400" dirty="0" smtClean="0"/>
              <a:t>c</a:t>
            </a:r>
            <a:r>
              <a:rPr lang="en-GB" sz="1400" dirty="0" smtClean="0">
                <a:solidFill>
                  <a:srgbClr val="FF0000"/>
                </a:solidFill>
              </a:rPr>
              <a:t>&lt;COMM_STRING&gt;</a:t>
            </a:r>
            <a:r>
              <a:rPr lang="en-GB" sz="1400" dirty="0" smtClean="0"/>
              <a:t> </a:t>
            </a:r>
            <a:r>
              <a:rPr lang="en-GB" sz="1400" dirty="0" smtClean="0">
                <a:solidFill>
                  <a:srgbClr val="FF0000"/>
                </a:solidFill>
              </a:rPr>
              <a:t>&lt;</a:t>
            </a:r>
            <a:r>
              <a:rPr lang="en-GB" sz="1400" dirty="0" err="1">
                <a:solidFill>
                  <a:srgbClr val="FF0000"/>
                </a:solidFill>
              </a:rPr>
              <a:t>t</a:t>
            </a:r>
            <a:r>
              <a:rPr lang="en-GB" sz="1400" dirty="0" err="1" smtClean="0">
                <a:solidFill>
                  <a:srgbClr val="FF0000"/>
                </a:solidFill>
              </a:rPr>
              <a:t>arget_hostname</a:t>
            </a:r>
            <a:r>
              <a:rPr lang="en-GB" sz="1400" dirty="0" smtClean="0">
                <a:solidFill>
                  <a:srgbClr val="FF0000"/>
                </a:solidFill>
              </a:rPr>
              <a:t>&gt;</a:t>
            </a:r>
            <a:r>
              <a:rPr lang="en-GB" sz="1400" dirty="0" smtClean="0"/>
              <a:t> </a:t>
            </a:r>
            <a:r>
              <a:rPr lang="en-GB" sz="1400" dirty="0"/>
              <a:t>system</a:t>
            </a:r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sssd</a:t>
            </a:r>
            <a:r>
              <a:rPr lang="en-GB" dirty="0" smtClean="0"/>
              <a:t> (AD Join)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4"/>
            <a:ext cx="8489950" cy="4536503"/>
          </a:xfrm>
        </p:spPr>
        <p:txBody>
          <a:bodyPr/>
          <a:lstStyle/>
          <a:p>
            <a:r>
              <a:rPr lang="en-GB" sz="2000" dirty="0" err="1" smtClean="0"/>
              <a:t>Prereqs</a:t>
            </a:r>
            <a:r>
              <a:rPr lang="en-GB" sz="2000" dirty="0" smtClean="0"/>
              <a:t>: satellite </a:t>
            </a:r>
            <a:r>
              <a:rPr lang="en-GB" sz="2000" dirty="0" err="1" smtClean="0"/>
              <a:t>regsitration</a:t>
            </a:r>
            <a:r>
              <a:rPr lang="en-GB" sz="2000" dirty="0" smtClean="0"/>
              <a:t> works: yum </a:t>
            </a:r>
            <a:r>
              <a:rPr lang="en-GB" sz="2000" dirty="0" err="1" smtClean="0"/>
              <a:t>repolist</a:t>
            </a:r>
            <a:endParaRPr lang="en-GB" sz="2000" dirty="0" smtClean="0"/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domains</a:t>
            </a:r>
            <a:r>
              <a:rPr lang="fr-FR" sz="1400" dirty="0"/>
              <a:t>:</a:t>
            </a:r>
          </a:p>
          <a:p>
            <a:pPr marL="400050" lvl="1" indent="0">
              <a:buNone/>
            </a:pPr>
            <a:r>
              <a:rPr lang="fr-FR" sz="1400" dirty="0"/>
              <a:t> - 'ad.ucl.ac.uk'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ldap_sasl_authid</a:t>
            </a:r>
            <a:r>
              <a:rPr lang="fr-FR" sz="1400" dirty="0"/>
              <a:t>: 'HOST</a:t>
            </a:r>
            <a:r>
              <a:rPr lang="fr-FR" sz="1400" dirty="0" smtClean="0"/>
              <a:t>/</a:t>
            </a:r>
            <a:r>
              <a:rPr lang="fr-FR" sz="1400" dirty="0" smtClean="0">
                <a:solidFill>
                  <a:srgbClr val="FF0000"/>
                </a:solidFill>
              </a:rPr>
              <a:t>&lt;</a:t>
            </a:r>
            <a:r>
              <a:rPr lang="fr-FR" sz="1400" dirty="0" err="1" smtClean="0">
                <a:solidFill>
                  <a:srgbClr val="FF0000"/>
                </a:solidFill>
              </a:rPr>
              <a:t>target_hostname</a:t>
            </a:r>
            <a:r>
              <a:rPr lang="fr-FR" sz="1400" dirty="0" smtClean="0">
                <a:solidFill>
                  <a:srgbClr val="FF0000"/>
                </a:solidFill>
              </a:rPr>
              <a:t>&gt;.</a:t>
            </a:r>
            <a:r>
              <a:rPr lang="fr-FR" sz="1400" dirty="0"/>
              <a:t>ad.ucl.ac.uk@AD.UCL.AC.UK' 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:::</a:t>
            </a:r>
            <a:r>
              <a:rPr lang="fr-FR" sz="1400" dirty="0" err="1"/>
              <a:t>ldap_domain</a:t>
            </a:r>
            <a:r>
              <a:rPr lang="fr-FR" sz="1400" dirty="0"/>
              <a:t>: 'ad.ucl.ac.uk'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smb_realm</a:t>
            </a:r>
            <a:r>
              <a:rPr lang="fr-FR" sz="1400" dirty="0"/>
              <a:t>: 'AD.UCL.AC.UK'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smb_workgroup</a:t>
            </a:r>
            <a:r>
              <a:rPr lang="fr-FR" sz="1400" dirty="0"/>
              <a:t>: 'AD'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host_short_name</a:t>
            </a:r>
            <a:r>
              <a:rPr lang="fr-FR" sz="1400" dirty="0"/>
              <a:t>: </a:t>
            </a:r>
            <a:r>
              <a:rPr lang="fr-FR" sz="1400" dirty="0" smtClean="0"/>
              <a:t>'</a:t>
            </a:r>
            <a:r>
              <a:rPr lang="fr-FR" sz="1400" dirty="0">
                <a:solidFill>
                  <a:srgbClr val="FF0000"/>
                </a:solidFill>
              </a:rPr>
              <a:t>&lt;</a:t>
            </a:r>
            <a:r>
              <a:rPr lang="fr-FR" sz="1400" dirty="0" err="1">
                <a:solidFill>
                  <a:srgbClr val="FF0000"/>
                </a:solidFill>
              </a:rPr>
              <a:t>target_hostname</a:t>
            </a:r>
            <a:r>
              <a:rPr lang="fr-FR" sz="1400" dirty="0">
                <a:solidFill>
                  <a:srgbClr val="FF0000"/>
                </a:solidFill>
              </a:rPr>
              <a:t>&gt;.</a:t>
            </a:r>
            <a:r>
              <a:rPr lang="fr-FR" sz="1400" dirty="0" smtClean="0"/>
              <a:t>' </a:t>
            </a:r>
            <a:endParaRPr lang="fr-FR" sz="1400" dirty="0"/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host_fqdn</a:t>
            </a:r>
            <a:r>
              <a:rPr lang="fr-FR" sz="1400" dirty="0"/>
              <a:t>: </a:t>
            </a:r>
            <a:r>
              <a:rPr lang="fr-FR" sz="1400" dirty="0" smtClean="0"/>
              <a:t>'</a:t>
            </a:r>
            <a:r>
              <a:rPr lang="fr-FR" sz="1400" dirty="0">
                <a:solidFill>
                  <a:srgbClr val="FF0000"/>
                </a:solidFill>
              </a:rPr>
              <a:t>&lt;</a:t>
            </a:r>
            <a:r>
              <a:rPr lang="fr-FR" sz="1400" dirty="0" err="1">
                <a:solidFill>
                  <a:srgbClr val="FF0000"/>
                </a:solidFill>
              </a:rPr>
              <a:t>target_hostname</a:t>
            </a:r>
            <a:r>
              <a:rPr lang="fr-FR" sz="1400" dirty="0">
                <a:solidFill>
                  <a:srgbClr val="FF0000"/>
                </a:solidFill>
              </a:rPr>
              <a:t>&gt;.</a:t>
            </a:r>
            <a:r>
              <a:rPr lang="fr-FR" sz="1400" dirty="0" smtClean="0"/>
              <a:t>.ad.ucl.ac.uk‘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login_group_allowed</a:t>
            </a:r>
            <a:r>
              <a:rPr lang="fr-FR" sz="1400" dirty="0"/>
              <a:t>:</a:t>
            </a:r>
          </a:p>
          <a:p>
            <a:pPr marL="400050" lvl="1" indent="0">
              <a:buNone/>
            </a:pPr>
            <a:r>
              <a:rPr lang="fr-FR" sz="1400" dirty="0"/>
              <a:t> - '</a:t>
            </a:r>
            <a:r>
              <a:rPr lang="fr-FR" sz="1400" dirty="0" err="1"/>
              <a:t>rg-slms-admins</a:t>
            </a:r>
            <a:r>
              <a:rPr lang="fr-FR" sz="1400" dirty="0"/>
              <a:t>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sudoers</a:t>
            </a:r>
            <a:r>
              <a:rPr lang="fr-FR" sz="1400" dirty="0"/>
              <a:t>:</a:t>
            </a:r>
          </a:p>
          <a:p>
            <a:pPr marL="400050" lvl="1" indent="0">
              <a:buNone/>
            </a:pPr>
            <a:r>
              <a:rPr lang="fr-FR" sz="1400" dirty="0"/>
              <a:t> - '</a:t>
            </a:r>
            <a:r>
              <a:rPr lang="fr-FR" sz="1400" dirty="0" err="1"/>
              <a:t>rg-slms-admins</a:t>
            </a:r>
            <a:r>
              <a:rPr lang="fr-FR" sz="1400" dirty="0"/>
              <a:t>'</a:t>
            </a:r>
          </a:p>
          <a:p>
            <a:pPr marL="400050" lvl="1" indent="0">
              <a:buNone/>
            </a:pPr>
            <a:r>
              <a:rPr lang="fr-FR" sz="1400" dirty="0" err="1"/>
              <a:t>sssd</a:t>
            </a:r>
            <a:r>
              <a:rPr lang="fr-FR" sz="1400" dirty="0"/>
              <a:t>::</a:t>
            </a:r>
            <a:r>
              <a:rPr lang="fr-FR" sz="1400" dirty="0" err="1"/>
              <a:t>domain_realm</a:t>
            </a:r>
            <a:r>
              <a:rPr lang="fr-FR" sz="1400" dirty="0"/>
              <a:t>: 'ad.ucl.ac.uk</a:t>
            </a:r>
            <a:r>
              <a:rPr lang="fr-FR" sz="1400" dirty="0" smtClean="0"/>
              <a:t>' </a:t>
            </a:r>
            <a:endParaRPr lang="fr-FR" sz="1400" dirty="0"/>
          </a:p>
          <a:p>
            <a:r>
              <a:rPr lang="en-GB" sz="2000" dirty="0" smtClean="0"/>
              <a:t>Run puppet apply (and expect </a:t>
            </a:r>
            <a:r>
              <a:rPr lang="en-GB" sz="2000" dirty="0" err="1" smtClean="0"/>
              <a:t>sssd</a:t>
            </a:r>
            <a:r>
              <a:rPr lang="en-GB" sz="2000" dirty="0" smtClean="0"/>
              <a:t> daemon to fail to start)</a:t>
            </a:r>
          </a:p>
          <a:p>
            <a:pPr marL="400050" lvl="1" indent="0">
              <a:buNone/>
            </a:pPr>
            <a:r>
              <a:rPr lang="en-US" sz="1400" dirty="0" smtClean="0"/>
              <a:t>puppet </a:t>
            </a:r>
            <a:r>
              <a:rPr lang="en-US" sz="1400" dirty="0"/>
              <a:t>apply --</a:t>
            </a:r>
            <a:r>
              <a:rPr lang="en-US" sz="1400" dirty="0" err="1"/>
              <a:t>pluginsync</a:t>
            </a:r>
            <a:r>
              <a:rPr lang="en-US" sz="1400" dirty="0"/>
              <a:t> -e 'include </a:t>
            </a:r>
            <a:r>
              <a:rPr lang="en-US" sz="1400" dirty="0" err="1" smtClean="0"/>
              <a:t>sssd</a:t>
            </a:r>
            <a:r>
              <a:rPr lang="en-US" sz="1400" dirty="0" smtClean="0"/>
              <a:t>'  </a:t>
            </a:r>
            <a:r>
              <a:rPr lang="en-US" sz="1400" dirty="0"/>
              <a:t>--</a:t>
            </a:r>
            <a:r>
              <a:rPr lang="en-US" sz="1400" dirty="0" err="1"/>
              <a:t>modulepath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/puppet/modules --</a:t>
            </a:r>
            <a:r>
              <a:rPr lang="en-US" sz="1400" dirty="0" err="1"/>
              <a:t>hiera_config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</a:t>
            </a:r>
            <a:r>
              <a:rPr lang="en-US" sz="1400" dirty="0" err="1"/>
              <a:t>hiera.yaml</a:t>
            </a:r>
            <a:r>
              <a:rPr lang="en-US" sz="1400" dirty="0"/>
              <a:t> </a:t>
            </a:r>
            <a:r>
              <a:rPr lang="en-US" sz="1400" dirty="0" smtClean="0"/>
              <a:t>--debug --verbose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Puppet module : </a:t>
            </a:r>
            <a:r>
              <a:rPr lang="en-GB" dirty="0" err="1"/>
              <a:t>sssd</a:t>
            </a:r>
            <a:r>
              <a:rPr lang="en-GB" dirty="0"/>
              <a:t> (AD Join) </a:t>
            </a:r>
            <a:r>
              <a:rPr lang="en-GB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Run AD join command and </a:t>
            </a:r>
            <a:r>
              <a:rPr lang="en-GB" sz="2000" dirty="0" err="1" smtClean="0"/>
              <a:t>sssd</a:t>
            </a:r>
            <a:r>
              <a:rPr lang="en-GB" sz="2000" dirty="0" smtClean="0"/>
              <a:t> manually </a:t>
            </a:r>
          </a:p>
          <a:p>
            <a:pPr marL="457200" lvl="1" indent="0">
              <a:buNone/>
            </a:pPr>
            <a:r>
              <a:rPr lang="en-US" sz="1400" dirty="0" smtClean="0"/>
              <a:t># net </a:t>
            </a:r>
            <a:r>
              <a:rPr lang="en-US" sz="1400" dirty="0"/>
              <a:t>ads join </a:t>
            </a:r>
            <a:r>
              <a:rPr lang="en-US" sz="1400" dirty="0" err="1"/>
              <a:t>createupn</a:t>
            </a:r>
            <a:r>
              <a:rPr lang="en-US" sz="1400" dirty="0"/>
              <a:t>="HOST/</a:t>
            </a:r>
            <a:r>
              <a:rPr lang="en-US" sz="1400" dirty="0">
                <a:solidFill>
                  <a:srgbClr val="FF0000"/>
                </a:solidFill>
              </a:rPr>
              <a:t>&lt;host-short-name&gt;.</a:t>
            </a:r>
            <a:r>
              <a:rPr lang="en-US" sz="1400" dirty="0"/>
              <a:t>ad.ucl.ac.uk@AD.UCL.AC.UK" </a:t>
            </a:r>
            <a:r>
              <a:rPr lang="en-US" sz="1400" dirty="0" err="1"/>
              <a:t>createcomputer</a:t>
            </a:r>
            <a:r>
              <a:rPr lang="en-US" sz="1400" dirty="0"/>
              <a:t>="OU=SLMS,OU=</a:t>
            </a:r>
            <a:r>
              <a:rPr lang="en-US" sz="1400" dirty="0" err="1"/>
              <a:t>Servers,OU</a:t>
            </a:r>
            <a:r>
              <a:rPr lang="en-US" sz="1400" dirty="0"/>
              <a:t>=</a:t>
            </a:r>
            <a:r>
              <a:rPr lang="en-US" sz="1400" dirty="0" err="1"/>
              <a:t>Devices,DC</a:t>
            </a:r>
            <a:r>
              <a:rPr lang="en-US" sz="1400" dirty="0"/>
              <a:t>=</a:t>
            </a:r>
            <a:r>
              <a:rPr lang="en-US" sz="1400" dirty="0" err="1"/>
              <a:t>ad,DC</a:t>
            </a:r>
            <a:r>
              <a:rPr lang="en-US" sz="1400" dirty="0"/>
              <a:t>=</a:t>
            </a:r>
            <a:r>
              <a:rPr lang="en-US" sz="1400" dirty="0" err="1"/>
              <a:t>ucl,DC</a:t>
            </a:r>
            <a:r>
              <a:rPr lang="en-US" sz="1400" dirty="0"/>
              <a:t>=</a:t>
            </a:r>
            <a:r>
              <a:rPr lang="en-US" sz="1400" dirty="0" err="1"/>
              <a:t>ac,DC</a:t>
            </a:r>
            <a:r>
              <a:rPr lang="en-US" sz="1400" dirty="0"/>
              <a:t>=</a:t>
            </a:r>
            <a:r>
              <a:rPr lang="en-US" sz="1400" dirty="0" err="1"/>
              <a:t>uk</a:t>
            </a:r>
            <a:r>
              <a:rPr lang="en-US" sz="1400" dirty="0"/>
              <a:t>" </a:t>
            </a:r>
            <a:r>
              <a:rPr lang="en-US" sz="1400" dirty="0" smtClean="0"/>
              <a:t>-U </a:t>
            </a:r>
            <a:r>
              <a:rPr lang="en-US" sz="1400" dirty="0">
                <a:solidFill>
                  <a:srgbClr val="FF0000"/>
                </a:solidFill>
              </a:rPr>
              <a:t>&lt;</a:t>
            </a:r>
            <a:r>
              <a:rPr lang="en-US" sz="1400" dirty="0" err="1">
                <a:solidFill>
                  <a:srgbClr val="FF0000"/>
                </a:solidFill>
              </a:rPr>
              <a:t>Yor_Elevated_AD_Account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Type your password when prompted</a:t>
            </a:r>
          </a:p>
          <a:p>
            <a:pPr marL="457200" lvl="1" indent="0">
              <a:buNone/>
            </a:pPr>
            <a:r>
              <a:rPr lang="en-GB" sz="1400" dirty="0" smtClean="0"/>
              <a:t>Expect to see:</a:t>
            </a:r>
          </a:p>
          <a:p>
            <a:pPr marL="457200" lvl="1" indent="0">
              <a:buNone/>
            </a:pPr>
            <a:r>
              <a:rPr lang="en-GB" sz="1400" dirty="0"/>
              <a:t>Using short domain name -- AD</a:t>
            </a:r>
          </a:p>
          <a:p>
            <a:pPr marL="457200" lvl="1" indent="0">
              <a:buNone/>
            </a:pPr>
            <a:r>
              <a:rPr lang="en-GB" sz="1400" dirty="0"/>
              <a:t>Joined 'SLMSFSAPP01' to </a:t>
            </a:r>
            <a:r>
              <a:rPr lang="en-GB" sz="1400" dirty="0" err="1"/>
              <a:t>dns</a:t>
            </a:r>
            <a:r>
              <a:rPr lang="en-GB" sz="1400" dirty="0"/>
              <a:t> domain 'ad.ucl.ac.uk</a:t>
            </a:r>
            <a:r>
              <a:rPr lang="en-GB" sz="1400" dirty="0" smtClean="0"/>
              <a:t>'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1400" dirty="0" smtClean="0"/>
              <a:t># service </a:t>
            </a:r>
            <a:r>
              <a:rPr lang="en-GB" sz="1400" dirty="0" err="1" smtClean="0"/>
              <a:t>sssd</a:t>
            </a:r>
            <a:r>
              <a:rPr lang="en-GB" sz="1400" dirty="0" smtClean="0"/>
              <a:t> start</a:t>
            </a:r>
            <a:endParaRPr lang="en-US" sz="1400" dirty="0"/>
          </a:p>
          <a:p>
            <a:r>
              <a:rPr lang="en-GB" sz="2000" dirty="0" smtClean="0"/>
              <a:t>Test the AD join</a:t>
            </a:r>
          </a:p>
          <a:p>
            <a:pPr marL="457200" lvl="1" indent="0">
              <a:buNone/>
            </a:pPr>
            <a:r>
              <a:rPr lang="en-GB" sz="1600" dirty="0" smtClean="0"/>
              <a:t># id &lt;YOUR_ELEVATED_AD_ACCOUNT&gt;</a:t>
            </a:r>
          </a:p>
          <a:p>
            <a:r>
              <a:rPr lang="en-GB" sz="2000" dirty="0" smtClean="0"/>
              <a:t>Test </a:t>
            </a:r>
            <a:r>
              <a:rPr lang="en-GB" sz="2000" dirty="0" err="1" smtClean="0"/>
              <a:t>sudo</a:t>
            </a:r>
            <a:r>
              <a:rPr lang="en-GB" sz="2000" dirty="0" smtClean="0"/>
              <a:t> for admin users </a:t>
            </a:r>
          </a:p>
          <a:p>
            <a:pPr marL="457200" lvl="1" indent="0">
              <a:buNone/>
            </a:pPr>
            <a:r>
              <a:rPr lang="en-GB" sz="1600" dirty="0" smtClean="0"/>
              <a:t># </a:t>
            </a:r>
            <a:r>
              <a:rPr lang="en-GB" sz="1600" dirty="0" err="1" smtClean="0"/>
              <a:t>ssh</a:t>
            </a:r>
            <a:r>
              <a:rPr lang="en-GB" sz="1600" dirty="0" smtClean="0"/>
              <a:t> </a:t>
            </a:r>
            <a:r>
              <a:rPr lang="en-GB" sz="1600" dirty="0" err="1" smtClean="0"/>
              <a:t>your_elevated_ad_account@localhost</a:t>
            </a:r>
            <a:r>
              <a:rPr lang="en-GB" sz="1600" dirty="0" smtClean="0"/>
              <a:t> (May need to try entering password twice)</a:t>
            </a:r>
          </a:p>
          <a:p>
            <a:pPr marL="457200" lvl="1" indent="0">
              <a:buNone/>
            </a:pPr>
            <a:r>
              <a:rPr lang="en-GB" sz="1600" dirty="0" smtClean="0"/>
              <a:t># </a:t>
            </a:r>
            <a:r>
              <a:rPr lang="en-GB" sz="1600" dirty="0" err="1" smtClean="0"/>
              <a:t>sudo</a:t>
            </a:r>
            <a:r>
              <a:rPr lang="en-GB" sz="1600" dirty="0" smtClean="0"/>
              <a:t> -s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Puppet module : </a:t>
            </a:r>
            <a:r>
              <a:rPr lang="en-GB" dirty="0" err="1" smtClean="0"/>
              <a:t>tsm</a:t>
            </a:r>
            <a:r>
              <a:rPr lang="en-GB" dirty="0" smtClean="0"/>
              <a:t>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4"/>
            <a:ext cx="8489950" cy="4536503"/>
          </a:xfrm>
        </p:spPr>
        <p:txBody>
          <a:bodyPr/>
          <a:lstStyle/>
          <a:p>
            <a:r>
              <a:rPr lang="en-GB" sz="2000" dirty="0" smtClean="0"/>
              <a:t>Only needed on PROD stack to allow backup data using TSM server</a:t>
            </a:r>
          </a:p>
          <a:p>
            <a:r>
              <a:rPr lang="en-GB" sz="2000" dirty="0"/>
              <a:t>Ask </a:t>
            </a:r>
            <a:r>
              <a:rPr lang="en-GB" sz="2000" dirty="0" smtClean="0">
                <a:hlinkClick r:id="rId2"/>
              </a:rPr>
              <a:t>dcs-lob-sv@ucl.ac.uk</a:t>
            </a:r>
            <a:r>
              <a:rPr lang="en-GB" sz="2000" dirty="0" smtClean="0"/>
              <a:t> for registering the node to TSM server</a:t>
            </a:r>
          </a:p>
          <a:p>
            <a:pPr lvl="1"/>
            <a:r>
              <a:rPr lang="en-GB" sz="1600" dirty="0" smtClean="0"/>
              <a:t>Expect to see the ‘Missed’ backup on next day’s Backup report email</a:t>
            </a:r>
          </a:p>
          <a:p>
            <a:pPr lvl="1"/>
            <a:r>
              <a:rPr lang="en-GB" sz="1600" dirty="0" smtClean="0"/>
              <a:t>Note the node name appeared on the email report</a:t>
            </a:r>
          </a:p>
          <a:p>
            <a:r>
              <a:rPr lang="en-GB" sz="2000" dirty="0" smtClean="0"/>
              <a:t>Add </a:t>
            </a:r>
            <a:r>
              <a:rPr lang="en-GB" sz="2000" dirty="0" err="1" smtClean="0"/>
              <a:t>tsm</a:t>
            </a:r>
            <a:r>
              <a:rPr lang="en-GB" sz="2000" dirty="0" smtClean="0"/>
              <a:t> repository</a:t>
            </a:r>
          </a:p>
          <a:p>
            <a:pPr marL="457200" lvl="1" indent="0">
              <a:buNone/>
            </a:pPr>
            <a:r>
              <a:rPr lang="en-GB" sz="1600" dirty="0"/>
              <a:t># </a:t>
            </a:r>
            <a:r>
              <a:rPr lang="en-GB" sz="1600" dirty="0" err="1"/>
              <a:t>rhn</a:t>
            </a:r>
            <a:r>
              <a:rPr lang="en-GB" sz="1600" dirty="0"/>
              <a:t>-channel --add --channel=ucl-rhel6-x86_64-tsm </a:t>
            </a:r>
            <a:r>
              <a:rPr lang="en-GB" sz="1600" dirty="0" smtClean="0"/>
              <a:t>-u  </a:t>
            </a:r>
            <a:r>
              <a:rPr lang="en-GB" sz="1600" dirty="0"/>
              <a:t>&lt;UCL_ID&gt;</a:t>
            </a:r>
          </a:p>
          <a:p>
            <a:pPr marL="457200" lvl="1" indent="0">
              <a:buNone/>
            </a:pPr>
            <a:r>
              <a:rPr lang="en-GB" sz="1600" dirty="0" smtClean="0"/>
              <a:t># </a:t>
            </a:r>
            <a:r>
              <a:rPr lang="en-GB" sz="1600" dirty="0"/>
              <a:t>yum </a:t>
            </a:r>
            <a:r>
              <a:rPr lang="en-GB" sz="1600" dirty="0" err="1" smtClean="0"/>
              <a:t>repolist</a:t>
            </a:r>
            <a:endParaRPr lang="en-GB" sz="1600" dirty="0" smtClean="0"/>
          </a:p>
          <a:p>
            <a:r>
              <a:rPr lang="en-GB" sz="2000" dirty="0" smtClean="0"/>
              <a:t>Parameters defined on the node definition file</a:t>
            </a:r>
          </a:p>
          <a:p>
            <a:pPr marL="400050" lvl="1" indent="0">
              <a:buNone/>
            </a:pPr>
            <a:r>
              <a:rPr lang="fr-FR" sz="1400" dirty="0" err="1"/>
              <a:t>tsm</a:t>
            </a:r>
            <a:r>
              <a:rPr lang="fr-FR" sz="1400" dirty="0"/>
              <a:t>::</a:t>
            </a:r>
            <a:r>
              <a:rPr lang="fr-FR" sz="1400" dirty="0" err="1"/>
              <a:t>tsmserver</a:t>
            </a:r>
            <a:r>
              <a:rPr lang="fr-FR" sz="1400" dirty="0"/>
              <a:t>: 'ifss-bs3.ucl.ac.uk'</a:t>
            </a:r>
          </a:p>
          <a:p>
            <a:pPr marL="400050" lvl="1" indent="0">
              <a:buNone/>
            </a:pPr>
            <a:r>
              <a:rPr lang="fr-FR" sz="1400" dirty="0" err="1"/>
              <a:t>tsm</a:t>
            </a:r>
            <a:r>
              <a:rPr lang="fr-FR" sz="1400" dirty="0"/>
              <a:t>::</a:t>
            </a:r>
            <a:r>
              <a:rPr lang="fr-FR" sz="1400" dirty="0" err="1"/>
              <a:t>nodename</a:t>
            </a:r>
            <a:r>
              <a:rPr lang="fr-FR" sz="1400" dirty="0"/>
              <a:t>: </a:t>
            </a:r>
            <a:r>
              <a:rPr lang="fr-FR" sz="1400" dirty="0" smtClean="0"/>
              <a:t>‘</a:t>
            </a:r>
            <a:r>
              <a:rPr lang="fr-FR" sz="1400" dirty="0" smtClean="0">
                <a:solidFill>
                  <a:srgbClr val="FF0000"/>
                </a:solidFill>
              </a:rPr>
              <a:t>&lt;NODE_NAME_AS_REPORTED_IN_BACKUP_EMAIL_REPORT&gt;</a:t>
            </a:r>
            <a:r>
              <a:rPr lang="fr-FR" sz="1400" dirty="0" smtClean="0"/>
              <a:t>'</a:t>
            </a:r>
            <a:endParaRPr lang="fr-FR" sz="1400" dirty="0"/>
          </a:p>
          <a:p>
            <a:r>
              <a:rPr lang="en-GB" sz="2000" dirty="0" smtClean="0"/>
              <a:t>Run puppet apply (expect </a:t>
            </a:r>
            <a:r>
              <a:rPr lang="en-GB" sz="2000" dirty="0" err="1" smtClean="0"/>
              <a:t>dsmcad</a:t>
            </a:r>
            <a:r>
              <a:rPr lang="en-GB" sz="2000" dirty="0" smtClean="0"/>
              <a:t> to fail start)</a:t>
            </a:r>
          </a:p>
          <a:p>
            <a:pPr marL="400050" lvl="1" indent="0">
              <a:buNone/>
            </a:pPr>
            <a:r>
              <a:rPr lang="en-US" sz="1400" dirty="0" smtClean="0"/>
              <a:t>puppet </a:t>
            </a:r>
            <a:r>
              <a:rPr lang="en-US" sz="1400" dirty="0"/>
              <a:t>apply --</a:t>
            </a:r>
            <a:r>
              <a:rPr lang="en-US" sz="1400" dirty="0" err="1"/>
              <a:t>pluginsync</a:t>
            </a:r>
            <a:r>
              <a:rPr lang="en-US" sz="1400" dirty="0"/>
              <a:t> -e 'include </a:t>
            </a:r>
            <a:r>
              <a:rPr lang="en-US" sz="1400" dirty="0" err="1" smtClean="0"/>
              <a:t>tsm</a:t>
            </a:r>
            <a:r>
              <a:rPr lang="en-US" sz="1400" dirty="0" smtClean="0"/>
              <a:t>'  </a:t>
            </a:r>
            <a:r>
              <a:rPr lang="en-US" sz="1400" dirty="0"/>
              <a:t>--</a:t>
            </a:r>
            <a:r>
              <a:rPr lang="en-US" sz="1400" dirty="0" err="1"/>
              <a:t>modulepath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/puppet/modules --</a:t>
            </a:r>
            <a:r>
              <a:rPr lang="en-US" sz="1400" dirty="0" err="1"/>
              <a:t>hiera_config</a:t>
            </a:r>
            <a:r>
              <a:rPr lang="en-US" sz="1400" dirty="0"/>
              <a:t>=/</a:t>
            </a:r>
            <a:r>
              <a:rPr lang="en-US" sz="1400" dirty="0" err="1"/>
              <a:t>etc</a:t>
            </a:r>
            <a:r>
              <a:rPr lang="en-US" sz="1400" dirty="0"/>
              <a:t>/puppet/</a:t>
            </a:r>
            <a:r>
              <a:rPr lang="en-US" sz="1400" dirty="0" err="1"/>
              <a:t>hiera.yaml</a:t>
            </a:r>
            <a:r>
              <a:rPr lang="en-US" sz="1400" dirty="0"/>
              <a:t> </a:t>
            </a:r>
            <a:r>
              <a:rPr lang="en-US" sz="1400" dirty="0" smtClean="0"/>
              <a:t>--debug --verbose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Puppet module : </a:t>
            </a:r>
            <a:r>
              <a:rPr lang="en-GB" dirty="0" err="1"/>
              <a:t>tsm</a:t>
            </a:r>
            <a:r>
              <a:rPr lang="en-GB" dirty="0"/>
              <a:t> </a:t>
            </a:r>
            <a:r>
              <a:rPr lang="en-GB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 TSM password</a:t>
            </a:r>
          </a:p>
          <a:p>
            <a:pPr marL="457200" lvl="1" indent="0">
              <a:buNone/>
            </a:pPr>
            <a:r>
              <a:rPr lang="en-GB" dirty="0" smtClean="0"/>
              <a:t># </a:t>
            </a:r>
            <a:r>
              <a:rPr lang="en-GB" dirty="0" err="1" smtClean="0"/>
              <a:t>dsmc</a:t>
            </a:r>
            <a:r>
              <a:rPr lang="en-GB" dirty="0" smtClean="0"/>
              <a:t> query session</a:t>
            </a:r>
          </a:p>
          <a:p>
            <a:r>
              <a:rPr lang="en-GB" dirty="0" smtClean="0"/>
              <a:t>Test TSM schedule</a:t>
            </a:r>
          </a:p>
          <a:p>
            <a:pPr marL="0" lvl="1" indent="0">
              <a:buNone/>
            </a:pPr>
            <a:r>
              <a:rPr lang="en-GB" dirty="0" smtClean="0"/>
              <a:t>   # </a:t>
            </a:r>
            <a:r>
              <a:rPr lang="en-GB" dirty="0" err="1"/>
              <a:t>dsmc</a:t>
            </a:r>
            <a:r>
              <a:rPr lang="en-GB" dirty="0"/>
              <a:t> query </a:t>
            </a:r>
            <a:r>
              <a:rPr lang="en-GB" dirty="0" smtClean="0"/>
              <a:t>schedule</a:t>
            </a:r>
            <a:endParaRPr lang="en-GB" dirty="0"/>
          </a:p>
          <a:p>
            <a:r>
              <a:rPr lang="en-GB" dirty="0" smtClean="0"/>
              <a:t>Check the backup report next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Scope of using Puppet</a:t>
            </a:r>
            <a:b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489950" cy="3889375"/>
          </a:xfrm>
        </p:spPr>
        <p:txBody>
          <a:bodyPr/>
          <a:lstStyle/>
          <a:p>
            <a:r>
              <a:rPr lang="en-GB" dirty="0" smtClean="0"/>
              <a:t>Puppet modules can be used to build/configure the Linux servers consistently.</a:t>
            </a:r>
          </a:p>
          <a:p>
            <a:pPr lvl="1"/>
            <a:r>
              <a:rPr lang="en-GB" dirty="0" smtClean="0"/>
              <a:t>They have some dependencies and prerequisites</a:t>
            </a:r>
          </a:p>
          <a:p>
            <a:r>
              <a:rPr lang="en-GB" dirty="0" smtClean="0"/>
              <a:t> Currently puppet modules support building with or without a Puppet master.</a:t>
            </a:r>
          </a:p>
          <a:p>
            <a:pPr lvl="1"/>
            <a:r>
              <a:rPr lang="en-GB" dirty="0" smtClean="0"/>
              <a:t>This presentation describes the build without a Master</a:t>
            </a:r>
          </a:p>
          <a:p>
            <a:pPr lvl="1"/>
            <a:r>
              <a:rPr lang="en-GB" dirty="0" smtClean="0"/>
              <a:t>Puppet can also be used to update VM packages or manage catalogue information which is not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Post-build processes (if applicable)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3"/>
            <a:ext cx="8489950" cy="4249018"/>
          </a:xfrm>
        </p:spPr>
        <p:txBody>
          <a:bodyPr/>
          <a:lstStyle/>
          <a:p>
            <a:r>
              <a:rPr lang="en-GB" dirty="0" smtClean="0"/>
              <a:t>Add device to </a:t>
            </a:r>
            <a:r>
              <a:rPr lang="en-GB" dirty="0" err="1" smtClean="0"/>
              <a:t>Zenoss</a:t>
            </a:r>
            <a:endParaRPr lang="en-GB" dirty="0" smtClean="0"/>
          </a:p>
          <a:p>
            <a:r>
              <a:rPr lang="en-GB" dirty="0" smtClean="0"/>
              <a:t>Configure additional AD user access</a:t>
            </a:r>
          </a:p>
          <a:p>
            <a:r>
              <a:rPr lang="en-GB" dirty="0" smtClean="0"/>
              <a:t>Extra configuration for TSM backups e.g. exclude files/folders, encrypt data etc.</a:t>
            </a:r>
          </a:p>
          <a:p>
            <a:r>
              <a:rPr lang="en-GB" dirty="0"/>
              <a:t>Update the VM’s membership of Systems Group in </a:t>
            </a:r>
            <a:r>
              <a:rPr lang="en-GB" dirty="0" smtClean="0"/>
              <a:t>Satellite</a:t>
            </a:r>
          </a:p>
          <a:p>
            <a:r>
              <a:rPr lang="en-GB" dirty="0" smtClean="0"/>
              <a:t>Add SSL certificate (for  HTTPS web servers)</a:t>
            </a:r>
          </a:p>
          <a:p>
            <a:r>
              <a:rPr lang="en-GB" dirty="0" smtClean="0"/>
              <a:t>Request for ISG security scans (must for public web servers)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device in </a:t>
            </a:r>
            <a:r>
              <a:rPr lang="en-GB" dirty="0" err="1" smtClean="0"/>
              <a:t>Zenoss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 the Linux VM Build Guide part 4</a:t>
            </a:r>
          </a:p>
          <a:p>
            <a:pPr lvl="1"/>
            <a:r>
              <a:rPr lang="en-GB" dirty="0" smtClean="0"/>
              <a:t>Add a new device, specified by the FQDN</a:t>
            </a:r>
          </a:p>
          <a:p>
            <a:pPr lvl="1"/>
            <a:r>
              <a:rPr lang="en-GB" dirty="0" smtClean="0"/>
              <a:t>Put the device in target Groups/Systems/Location</a:t>
            </a:r>
          </a:p>
          <a:p>
            <a:pPr lvl="1"/>
            <a:r>
              <a:rPr lang="en-GB" dirty="0" smtClean="0"/>
              <a:t>Disable WMI monitoring</a:t>
            </a:r>
          </a:p>
          <a:p>
            <a:pPr lvl="1"/>
            <a:r>
              <a:rPr lang="en-GB" dirty="0" smtClean="0"/>
              <a:t>Add </a:t>
            </a:r>
            <a:r>
              <a:rPr lang="en-GB" dirty="0" err="1" smtClean="0"/>
              <a:t>dsmcad</a:t>
            </a:r>
            <a:r>
              <a:rPr lang="en-GB" dirty="0" smtClean="0"/>
              <a:t> process (and any other process to be monitored)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additional AD user access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3"/>
            <a:ext cx="8489950" cy="4249018"/>
          </a:xfrm>
        </p:spPr>
        <p:txBody>
          <a:bodyPr/>
          <a:lstStyle/>
          <a:p>
            <a:pPr lvl="0"/>
            <a:r>
              <a:rPr lang="en-GB" sz="2000" dirty="0"/>
              <a:t>Create Groups (AGs or RGs) as required under the appropriate OU in AD under </a:t>
            </a:r>
            <a:r>
              <a:rPr lang="en-GB" sz="2000" dirty="0" smtClean="0"/>
              <a:t>Groups/ </a:t>
            </a:r>
            <a:r>
              <a:rPr lang="en-GB" sz="2000" dirty="0"/>
              <a:t>SLMS</a:t>
            </a:r>
            <a:endParaRPr lang="en-US" sz="2000" dirty="0"/>
          </a:p>
          <a:p>
            <a:pPr lvl="0"/>
            <a:r>
              <a:rPr lang="en-GB" sz="2000" dirty="0" smtClean="0"/>
              <a:t>Naming </a:t>
            </a:r>
            <a:r>
              <a:rPr lang="en-GB" sz="2000" dirty="0"/>
              <a:t>conventions</a:t>
            </a:r>
            <a:endParaRPr lang="en-US" sz="2000" dirty="0"/>
          </a:p>
          <a:p>
            <a:pPr lvl="1"/>
            <a:r>
              <a:rPr lang="en-GB" sz="1600" dirty="0"/>
              <a:t>For </a:t>
            </a:r>
            <a:r>
              <a:rPr lang="en-GB" sz="1600" dirty="0" smtClean="0"/>
              <a:t>AG: </a:t>
            </a:r>
            <a:r>
              <a:rPr lang="en-GB" sz="1600" dirty="0"/>
              <a:t>SLMS-AG-[Location]-[</a:t>
            </a:r>
            <a:r>
              <a:rPr lang="en-GB" sz="1600" dirty="0" err="1"/>
              <a:t>resourceName</a:t>
            </a:r>
            <a:r>
              <a:rPr lang="en-GB" sz="1600" dirty="0"/>
              <a:t>]-[Description]</a:t>
            </a:r>
            <a:endParaRPr lang="en-US" sz="1600" dirty="0"/>
          </a:p>
          <a:p>
            <a:pPr lvl="2"/>
            <a:r>
              <a:rPr lang="en-GB" sz="1600" dirty="0"/>
              <a:t>Example SLMS-AG-ICH-MMU01-AdminAccess</a:t>
            </a:r>
            <a:endParaRPr lang="en-US" sz="1600" dirty="0"/>
          </a:p>
          <a:p>
            <a:pPr lvl="1"/>
            <a:r>
              <a:rPr lang="en-GB" sz="1600" dirty="0"/>
              <a:t>For </a:t>
            </a:r>
            <a:r>
              <a:rPr lang="en-GB" sz="1600" dirty="0" smtClean="0"/>
              <a:t>RG: </a:t>
            </a:r>
            <a:r>
              <a:rPr lang="en-GB" sz="1600" dirty="0"/>
              <a:t>SLMS-RG-[Location]-[</a:t>
            </a:r>
            <a:r>
              <a:rPr lang="en-GB" sz="1600" dirty="0" err="1"/>
              <a:t>resourceName</a:t>
            </a:r>
            <a:r>
              <a:rPr lang="en-GB" sz="1600" dirty="0"/>
              <a:t>]</a:t>
            </a:r>
            <a:endParaRPr lang="en-US" sz="1600" dirty="0"/>
          </a:p>
          <a:p>
            <a:pPr lvl="2"/>
            <a:r>
              <a:rPr lang="en-GB" sz="1600" dirty="0"/>
              <a:t>Example SLMS-RG-ICH-MMU01Admins</a:t>
            </a:r>
            <a:endParaRPr lang="en-US" sz="1600" dirty="0"/>
          </a:p>
          <a:p>
            <a:pPr lvl="1"/>
            <a:r>
              <a:rPr lang="en-GB" sz="1600" dirty="0"/>
              <a:t>Select SLMS-AG-ICH-MMU01-AdminAccess and add members as</a:t>
            </a:r>
            <a:endParaRPr lang="en-US" sz="1600" dirty="0"/>
          </a:p>
          <a:p>
            <a:pPr lvl="2"/>
            <a:r>
              <a:rPr lang="en-GB" sz="1600" dirty="0"/>
              <a:t>SLMS-RG-ICH-MMU01Admins</a:t>
            </a:r>
            <a:endParaRPr lang="en-US" sz="1600" dirty="0"/>
          </a:p>
          <a:p>
            <a:pPr lvl="0"/>
            <a:r>
              <a:rPr lang="en-GB" sz="2000" dirty="0"/>
              <a:t>For each AD group:</a:t>
            </a:r>
            <a:endParaRPr lang="en-US" sz="2000" dirty="0"/>
          </a:p>
          <a:p>
            <a:pPr lvl="1"/>
            <a:r>
              <a:rPr lang="en-GB" sz="2000" dirty="0"/>
              <a:t>Provide a description what it’s for</a:t>
            </a:r>
            <a:endParaRPr lang="en-US" sz="2000" dirty="0"/>
          </a:p>
          <a:p>
            <a:pPr lvl="1"/>
            <a:r>
              <a:rPr lang="en-GB" sz="2000" dirty="0"/>
              <a:t>Set the Managed by element to “</a:t>
            </a:r>
            <a:r>
              <a:rPr lang="en-GB" sz="2000" dirty="0" err="1"/>
              <a:t>rg</a:t>
            </a:r>
            <a:r>
              <a:rPr lang="en-GB" sz="2000" dirty="0"/>
              <a:t>-admins</a:t>
            </a:r>
            <a:r>
              <a:rPr lang="en-GB" sz="2000" dirty="0" smtClean="0"/>
              <a:t>”</a:t>
            </a:r>
            <a:endParaRPr lang="en-US" dirty="0"/>
          </a:p>
          <a:p>
            <a:pPr lvl="0"/>
            <a:r>
              <a:rPr lang="en-GB" sz="1800" dirty="0"/>
              <a:t>Add customer provided UCL </a:t>
            </a:r>
            <a:r>
              <a:rPr lang="en-GB" sz="1800" dirty="0" err="1"/>
              <a:t>userIDs</a:t>
            </a:r>
            <a:r>
              <a:rPr lang="en-GB" sz="1800" dirty="0"/>
              <a:t> to SLMS-RG-ICH-MMU01Admins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additional AD user access </a:t>
            </a:r>
            <a:r>
              <a:rPr lang="en-GB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To allow members of other AD groups to </a:t>
            </a:r>
            <a:r>
              <a:rPr lang="en-GB" sz="2400" dirty="0" err="1"/>
              <a:t>ssh</a:t>
            </a:r>
            <a:r>
              <a:rPr lang="en-GB" sz="2400" dirty="0"/>
              <a:t> into the server, add the group name to the file /</a:t>
            </a:r>
            <a:r>
              <a:rPr lang="en-GB" sz="2400" dirty="0" err="1"/>
              <a:t>etc</a:t>
            </a:r>
            <a:r>
              <a:rPr lang="en-GB" sz="2400" dirty="0"/>
              <a:t>/</a:t>
            </a:r>
            <a:r>
              <a:rPr lang="en-GB" sz="2400" dirty="0" err="1"/>
              <a:t>login.group.allowed</a:t>
            </a:r>
            <a:r>
              <a:rPr lang="en-GB" sz="2400" dirty="0"/>
              <a:t>. One group per </a:t>
            </a:r>
            <a:r>
              <a:rPr lang="en-GB" sz="2400" dirty="0" smtClean="0"/>
              <a:t>line, e.g.</a:t>
            </a:r>
            <a:endParaRPr lang="en-US" sz="2400" dirty="0"/>
          </a:p>
          <a:p>
            <a:pPr marL="0" indent="0">
              <a:buNone/>
            </a:pPr>
            <a:r>
              <a:rPr lang="en-GB" sz="2400" i="1" dirty="0" smtClean="0"/>
              <a:t>slms-rg-ich-host01admins</a:t>
            </a:r>
            <a:endParaRPr lang="en-US" sz="2400" i="1" dirty="0"/>
          </a:p>
          <a:p>
            <a:r>
              <a:rPr lang="en-GB" sz="2400" dirty="0"/>
              <a:t>To allow AD groups to use </a:t>
            </a:r>
            <a:r>
              <a:rPr lang="en-GB" sz="2400" dirty="0" err="1"/>
              <a:t>sudo</a:t>
            </a:r>
            <a:r>
              <a:rPr lang="en-GB" sz="2400" dirty="0"/>
              <a:t>, simply create a rule for the AD group in /</a:t>
            </a:r>
            <a:r>
              <a:rPr lang="en-GB" sz="2400" dirty="0" err="1"/>
              <a:t>etc</a:t>
            </a:r>
            <a:r>
              <a:rPr lang="en-GB" sz="2400" dirty="0"/>
              <a:t>/</a:t>
            </a:r>
            <a:r>
              <a:rPr lang="en-GB" sz="2400" dirty="0" err="1"/>
              <a:t>sudoers</a:t>
            </a:r>
            <a:r>
              <a:rPr lang="en-GB" sz="2400" dirty="0"/>
              <a:t> as you would for a local </a:t>
            </a:r>
            <a:r>
              <a:rPr lang="en-GB" sz="2400" dirty="0" smtClean="0"/>
              <a:t>UNIX  </a:t>
            </a:r>
            <a:r>
              <a:rPr lang="en-GB" sz="2400" dirty="0" smtClean="0"/>
              <a:t>group</a:t>
            </a:r>
            <a:r>
              <a:rPr lang="en-GB" sz="2400" dirty="0" smtClean="0"/>
              <a:t>. E.g.,</a:t>
            </a:r>
            <a:endParaRPr lang="en-US" sz="2400" dirty="0"/>
          </a:p>
          <a:p>
            <a:pPr marL="0" indent="0">
              <a:buNone/>
            </a:pPr>
            <a:r>
              <a:rPr lang="en-GB" sz="2400" i="1" dirty="0"/>
              <a:t>%</a:t>
            </a:r>
            <a:r>
              <a:rPr lang="en-GB" sz="2400" i="1" dirty="0" smtClean="0"/>
              <a:t>slms-rg-ich-host01admins  </a:t>
            </a:r>
            <a:r>
              <a:rPr lang="en-GB" sz="2400" i="1" dirty="0"/>
              <a:t>ALL=(ALL)  </a:t>
            </a:r>
            <a:r>
              <a:rPr lang="en-GB" sz="2400" i="1" dirty="0" smtClean="0"/>
              <a:t>ALL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steps: Don’t  Skip!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76475"/>
            <a:ext cx="8634288" cy="3889375"/>
          </a:xfrm>
        </p:spPr>
        <p:txBody>
          <a:bodyPr/>
          <a:lstStyle/>
          <a:p>
            <a:r>
              <a:rPr lang="en-GB" dirty="0" smtClean="0"/>
              <a:t>Add a Wiki page for the new VM, most likely under</a:t>
            </a:r>
          </a:p>
          <a:p>
            <a:pPr lvl="1"/>
            <a:r>
              <a:rPr lang="en-GB" sz="2000" dirty="0" smtClean="0"/>
              <a:t>https</a:t>
            </a:r>
            <a:r>
              <a:rPr lang="en-GB" sz="2000" dirty="0"/>
              <a:t>://wiki.ucl.ac.uk/display/ISDSlmsInfra/Services </a:t>
            </a:r>
            <a:endParaRPr lang="en-GB" sz="2000" dirty="0" smtClean="0"/>
          </a:p>
          <a:p>
            <a:r>
              <a:rPr lang="en-GB" dirty="0" smtClean="0"/>
              <a:t>Fill-in the VM handover check-list spreadsheet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emplate available at </a:t>
            </a: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wiki.ucl.ac.uk/display/ISDSlmsInfra/VM+Handover+Checklists</a:t>
            </a:r>
            <a:endParaRPr lang="en-GB" sz="2000" dirty="0" smtClean="0"/>
          </a:p>
          <a:p>
            <a:pPr lvl="1"/>
            <a:r>
              <a:rPr lang="en-GB" dirty="0" smtClean="0"/>
              <a:t>upload the handover checklist to the above </a:t>
            </a:r>
            <a:r>
              <a:rPr lang="en-GB" dirty="0" err="1" smtClean="0"/>
              <a:t>wikipage</a:t>
            </a:r>
            <a:endParaRPr lang="en-GB" dirty="0" smtClean="0"/>
          </a:p>
          <a:p>
            <a:r>
              <a:rPr lang="en-GB" dirty="0" smtClean="0"/>
              <a:t>Add an entry on the Linux server catalogue and update the </a:t>
            </a:r>
            <a:r>
              <a:rPr lang="en-GB" dirty="0" err="1" smtClean="0"/>
              <a:t>wikipage</a:t>
            </a:r>
            <a:r>
              <a:rPr lang="en-GB" dirty="0" smtClean="0"/>
              <a:t> with the latest catalogue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wiki.ucl.ac.uk/display/ISDSlmsInfra/Linux+Server+Catalogue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on building on IDHS and </a:t>
            </a:r>
            <a:r>
              <a:rPr lang="en-GB" dirty="0" err="1" smtClean="0"/>
              <a:t>DevSatck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2"/>
            <a:ext cx="8489950" cy="4392487"/>
          </a:xfrm>
        </p:spPr>
        <p:txBody>
          <a:bodyPr/>
          <a:lstStyle/>
          <a:p>
            <a:r>
              <a:rPr lang="en-GB" dirty="0" smtClean="0"/>
              <a:t>IDHS</a:t>
            </a:r>
          </a:p>
          <a:p>
            <a:pPr lvl="1"/>
            <a:r>
              <a:rPr lang="en-GB" sz="2000" dirty="0" smtClean="0"/>
              <a:t>For </a:t>
            </a:r>
            <a:r>
              <a:rPr lang="en-GB" sz="2000" dirty="0" err="1" smtClean="0"/>
              <a:t>ntp</a:t>
            </a:r>
            <a:r>
              <a:rPr lang="en-GB" sz="2000" dirty="0" smtClean="0"/>
              <a:t> Puppet module: IDHS has different NTP servers</a:t>
            </a:r>
          </a:p>
          <a:p>
            <a:pPr lvl="1"/>
            <a:r>
              <a:rPr lang="en-GB" sz="2000" dirty="0" smtClean="0"/>
              <a:t>For </a:t>
            </a:r>
            <a:r>
              <a:rPr lang="en-GB" sz="2000" dirty="0" err="1" smtClean="0"/>
              <a:t>vmwaretools</a:t>
            </a:r>
            <a:r>
              <a:rPr lang="en-GB" sz="2000" dirty="0" smtClean="0"/>
              <a:t> Puppet module: use a different version of source file (Get the latest VMWareTools.X.Y.Z.tar.gz from IDHS ISO </a:t>
            </a:r>
            <a:r>
              <a:rPr lang="en-GB" sz="2000" dirty="0" err="1" smtClean="0"/>
              <a:t>datastore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No need to install </a:t>
            </a:r>
            <a:r>
              <a:rPr lang="en-GB" sz="2000" dirty="0" err="1" smtClean="0"/>
              <a:t>snmp</a:t>
            </a:r>
            <a:r>
              <a:rPr lang="en-GB" sz="2000" dirty="0" smtClean="0"/>
              <a:t> and </a:t>
            </a:r>
            <a:r>
              <a:rPr lang="en-GB" sz="2000" dirty="0" err="1" smtClean="0"/>
              <a:t>tsm</a:t>
            </a:r>
            <a:r>
              <a:rPr lang="en-GB" sz="2000" dirty="0" smtClean="0"/>
              <a:t> Puppet modules</a:t>
            </a:r>
          </a:p>
          <a:p>
            <a:pPr lvl="1"/>
            <a:r>
              <a:rPr lang="en-GB" sz="2000" dirty="0" smtClean="0"/>
              <a:t>Parameters for </a:t>
            </a:r>
            <a:r>
              <a:rPr lang="en-GB" sz="2000" dirty="0" err="1" smtClean="0"/>
              <a:t>sssd</a:t>
            </a:r>
            <a:r>
              <a:rPr lang="en-GB" sz="2000" dirty="0" smtClean="0"/>
              <a:t> Puppet module is different (see sample in /</a:t>
            </a:r>
            <a:r>
              <a:rPr lang="en-GB" sz="2000" dirty="0" err="1" smtClean="0"/>
              <a:t>etc</a:t>
            </a:r>
            <a:r>
              <a:rPr lang="en-GB" sz="2000" dirty="0" smtClean="0"/>
              <a:t>/puppet/</a:t>
            </a:r>
            <a:r>
              <a:rPr lang="en-GB" sz="2000" dirty="0" err="1" smtClean="0"/>
              <a:t>hiearadata</a:t>
            </a:r>
            <a:r>
              <a:rPr lang="en-GB" sz="2000" dirty="0" smtClean="0"/>
              <a:t>/node/hostname02.yaml)</a:t>
            </a:r>
          </a:p>
          <a:p>
            <a:r>
              <a:rPr lang="en-GB" dirty="0" err="1" smtClean="0"/>
              <a:t>DevStack</a:t>
            </a:r>
            <a:endParaRPr lang="en-GB" dirty="0" smtClean="0"/>
          </a:p>
          <a:p>
            <a:pPr lvl="1"/>
            <a:r>
              <a:rPr lang="en-GB" sz="2000" dirty="0"/>
              <a:t>No need to install </a:t>
            </a:r>
            <a:r>
              <a:rPr lang="en-GB" sz="2000" dirty="0" err="1"/>
              <a:t>snmp</a:t>
            </a:r>
            <a:r>
              <a:rPr lang="en-GB" sz="2000" dirty="0"/>
              <a:t> and </a:t>
            </a:r>
            <a:r>
              <a:rPr lang="en-GB" sz="2000" dirty="0" err="1"/>
              <a:t>tsm</a:t>
            </a:r>
            <a:r>
              <a:rPr lang="en-GB" sz="2000" dirty="0"/>
              <a:t> Puppet </a:t>
            </a:r>
            <a:r>
              <a:rPr lang="en-GB" sz="2000" dirty="0" smtClean="0"/>
              <a:t>modules</a:t>
            </a:r>
          </a:p>
          <a:p>
            <a:pPr lvl="1"/>
            <a:r>
              <a:rPr lang="en-GB" sz="2000" dirty="0" smtClean="0"/>
              <a:t>If </a:t>
            </a:r>
            <a:r>
              <a:rPr lang="en-GB" sz="2000" dirty="0" err="1" smtClean="0"/>
              <a:t>sssd</a:t>
            </a:r>
            <a:r>
              <a:rPr lang="en-GB" sz="2000" dirty="0" smtClean="0"/>
              <a:t> Puppet module is needed, use correct settings e.g. ADDEV or ADTEST domain</a:t>
            </a:r>
            <a:endParaRPr lang="en-GB" sz="2000" dirty="0"/>
          </a:p>
          <a:p>
            <a:pPr lvl="1"/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196975"/>
            <a:ext cx="8489950" cy="503833"/>
          </a:xfrm>
        </p:spPr>
        <p:txBody>
          <a:bodyPr/>
          <a:lstStyle/>
          <a:p>
            <a:r>
              <a:rPr lang="en-GB" dirty="0" smtClean="0"/>
              <a:t>IDHS notes…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489950" cy="4249415"/>
          </a:xfrm>
        </p:spPr>
        <p:txBody>
          <a:bodyPr/>
          <a:lstStyle/>
          <a:p>
            <a:r>
              <a:rPr lang="en-GB" sz="2000" dirty="0" smtClean="0"/>
              <a:t>SCP Puppet code and </a:t>
            </a:r>
            <a:r>
              <a:rPr lang="en-GB" sz="2000" dirty="0" err="1" smtClean="0"/>
              <a:t>VMWareTools</a:t>
            </a:r>
            <a:endParaRPr lang="en-GB" sz="2000" dirty="0" smtClean="0"/>
          </a:p>
          <a:p>
            <a:pPr lvl="1"/>
            <a:r>
              <a:rPr lang="en-GB" sz="1800" dirty="0" smtClean="0"/>
              <a:t>From IDHS MGMT VM E</a:t>
            </a:r>
            <a:r>
              <a:rPr lang="en-GB" sz="1800" dirty="0"/>
              <a:t>:\Software$\</a:t>
            </a:r>
            <a:r>
              <a:rPr lang="en-GB" sz="1800" dirty="0" smtClean="0"/>
              <a:t>Puppet\{puppet_agent_apply-2015v1.0.zip, VMWaretools.X.Y.Z.tar.gz}  to </a:t>
            </a:r>
            <a:r>
              <a:rPr lang="en-GB" sz="1800" dirty="0" err="1" smtClean="0"/>
              <a:t>Target_VM’s</a:t>
            </a:r>
            <a:r>
              <a:rPr lang="en-GB" sz="1800" dirty="0" smtClean="0"/>
              <a:t> /root/</a:t>
            </a:r>
            <a:r>
              <a:rPr lang="en-GB" sz="1800" dirty="0" err="1" smtClean="0"/>
              <a:t>src</a:t>
            </a:r>
            <a:endParaRPr lang="en-GB" sz="1800" dirty="0"/>
          </a:p>
          <a:p>
            <a:r>
              <a:rPr lang="en-GB" sz="2000" dirty="0" smtClean="0"/>
              <a:t>For up-to-date </a:t>
            </a:r>
            <a:r>
              <a:rPr lang="en-GB" sz="2000" dirty="0" err="1" smtClean="0"/>
              <a:t>VMWareTools</a:t>
            </a:r>
            <a:endParaRPr lang="en-GB" sz="2000" dirty="0" smtClean="0"/>
          </a:p>
          <a:p>
            <a:pPr lvl="1"/>
            <a:r>
              <a:rPr lang="en-GB" sz="1800" dirty="0" smtClean="0"/>
              <a:t>Insert the ISO CD from </a:t>
            </a:r>
            <a:r>
              <a:rPr lang="en-GB" sz="1800" dirty="0" err="1" smtClean="0"/>
              <a:t>Datastores</a:t>
            </a:r>
            <a:r>
              <a:rPr lang="en-GB" sz="1800" dirty="0" smtClean="0"/>
              <a:t>/ </a:t>
            </a:r>
            <a:r>
              <a:rPr lang="en-GB" sz="1800" dirty="0" err="1" smtClean="0"/>
              <a:t>vmimages</a:t>
            </a:r>
            <a:r>
              <a:rPr lang="en-GB" sz="1800" dirty="0" smtClean="0"/>
              <a:t> / tools-</a:t>
            </a:r>
            <a:r>
              <a:rPr lang="en-GB" sz="1800" dirty="0" err="1" smtClean="0"/>
              <a:t>isoimages</a:t>
            </a:r>
            <a:r>
              <a:rPr lang="en-GB" sz="1800" dirty="0" smtClean="0"/>
              <a:t> / </a:t>
            </a:r>
            <a:r>
              <a:rPr lang="en-GB" sz="1800" dirty="0" err="1" smtClean="0"/>
              <a:t>linux.iso</a:t>
            </a:r>
            <a:endParaRPr lang="en-GB" sz="1800" dirty="0" smtClean="0"/>
          </a:p>
          <a:p>
            <a:pPr lvl="1"/>
            <a:r>
              <a:rPr lang="en-GB" sz="1800" dirty="0" smtClean="0"/>
              <a:t>Mount and copy the VMWaretools.X.Y.Z.tar.gz to /root/</a:t>
            </a:r>
            <a:r>
              <a:rPr lang="en-GB" sz="1800" dirty="0" err="1" smtClean="0"/>
              <a:t>src</a:t>
            </a:r>
            <a:endParaRPr lang="en-GB" sz="1800" dirty="0" smtClean="0"/>
          </a:p>
          <a:p>
            <a:r>
              <a:rPr lang="en-GB" sz="2000" dirty="0" smtClean="0"/>
              <a:t>Run AD Join command</a:t>
            </a:r>
          </a:p>
          <a:p>
            <a:pPr lvl="1"/>
            <a:r>
              <a:rPr lang="fr-FR" sz="2000" dirty="0"/>
              <a:t>net </a:t>
            </a:r>
            <a:r>
              <a:rPr lang="fr-FR" sz="2000" dirty="0" err="1"/>
              <a:t>ads</a:t>
            </a:r>
            <a:r>
              <a:rPr lang="fr-FR" sz="2000" dirty="0"/>
              <a:t> </a:t>
            </a:r>
            <a:r>
              <a:rPr lang="fr-FR" sz="2000" dirty="0" err="1"/>
              <a:t>join</a:t>
            </a:r>
            <a:r>
              <a:rPr lang="fr-FR" sz="2000" dirty="0"/>
              <a:t> </a:t>
            </a:r>
            <a:r>
              <a:rPr lang="fr-FR" sz="2000" dirty="0" err="1"/>
              <a:t>createupn</a:t>
            </a:r>
            <a:r>
              <a:rPr lang="fr-FR" sz="2000" dirty="0"/>
              <a:t>="HOST</a:t>
            </a:r>
            <a:r>
              <a:rPr lang="fr-FR" sz="2000" dirty="0" smtClean="0"/>
              <a:t>/&lt;short-host-</a:t>
            </a:r>
            <a:r>
              <a:rPr lang="fr-FR" sz="2000" dirty="0" err="1" smtClean="0"/>
              <a:t>name</a:t>
            </a:r>
            <a:r>
              <a:rPr lang="fr-FR" sz="2000" dirty="0" smtClean="0"/>
              <a:t>&gt;.</a:t>
            </a:r>
            <a:r>
              <a:rPr lang="fr-FR" sz="2000" dirty="0"/>
              <a:t>idhs.ucl.ac.uk@IDHS.UCL.AC.UK" </a:t>
            </a:r>
            <a:r>
              <a:rPr lang="fr-FR" sz="2000" dirty="0" smtClean="0"/>
              <a:t>-U &lt;</a:t>
            </a:r>
            <a:r>
              <a:rPr lang="fr-FR" sz="2000" dirty="0" err="1" smtClean="0"/>
              <a:t>IDHS_elevated_account</a:t>
            </a:r>
            <a:r>
              <a:rPr lang="fr-FR" sz="2000" dirty="0" smtClean="0"/>
              <a:t>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3"/>
            <a:ext cx="8346256" cy="3528391"/>
          </a:xfrm>
        </p:spPr>
        <p:txBody>
          <a:bodyPr/>
          <a:lstStyle/>
          <a:p>
            <a:r>
              <a:rPr lang="en-GB" sz="2000" dirty="0" smtClean="0"/>
              <a:t>mv /</a:t>
            </a:r>
            <a:r>
              <a:rPr lang="en-GB" sz="2000" dirty="0" err="1" smtClean="0"/>
              <a:t>etc</a:t>
            </a:r>
            <a:r>
              <a:rPr lang="en-GB" sz="2000" dirty="0" smtClean="0"/>
              <a:t>/</a:t>
            </a:r>
            <a:r>
              <a:rPr lang="en-GB" sz="2000" dirty="0" err="1" smtClean="0"/>
              <a:t>hiera.yaml</a:t>
            </a:r>
            <a:r>
              <a:rPr lang="en-GB" sz="2000" dirty="0" smtClean="0"/>
              <a:t> /</a:t>
            </a:r>
            <a:r>
              <a:rPr lang="en-GB" sz="2000" dirty="0" err="1" smtClean="0"/>
              <a:t>tmp</a:t>
            </a:r>
            <a:r>
              <a:rPr lang="en-GB" sz="2000" dirty="0" smtClean="0"/>
              <a:t> &amp;&amp; ln -s /</a:t>
            </a:r>
            <a:r>
              <a:rPr lang="en-GB" sz="2000" dirty="0" err="1" smtClean="0"/>
              <a:t>etc</a:t>
            </a:r>
            <a:r>
              <a:rPr lang="en-GB" sz="2000" dirty="0" smtClean="0"/>
              <a:t>/puppet/</a:t>
            </a:r>
            <a:r>
              <a:rPr lang="en-GB" sz="2000" dirty="0" err="1" smtClean="0"/>
              <a:t>hiera.yaml</a:t>
            </a:r>
            <a:r>
              <a:rPr lang="en-GB" sz="2000" dirty="0" smtClean="0"/>
              <a:t> /</a:t>
            </a:r>
            <a:r>
              <a:rPr lang="en-GB" sz="2000" dirty="0" err="1" smtClean="0"/>
              <a:t>etc</a:t>
            </a:r>
            <a:r>
              <a:rPr lang="en-GB" sz="2000" dirty="0" smtClean="0"/>
              <a:t>/</a:t>
            </a:r>
            <a:r>
              <a:rPr lang="en-GB" sz="2000" dirty="0" err="1" smtClean="0"/>
              <a:t>hiera.yaml</a:t>
            </a:r>
            <a:endParaRPr lang="en-GB" sz="2000" dirty="0" smtClean="0"/>
          </a:p>
          <a:p>
            <a:r>
              <a:rPr lang="en-GB" sz="2000" dirty="0" err="1" smtClean="0"/>
              <a:t>hiera</a:t>
            </a:r>
            <a:r>
              <a:rPr lang="en-GB" sz="2000" dirty="0" smtClean="0"/>
              <a:t> </a:t>
            </a:r>
            <a:r>
              <a:rPr lang="en-GB" sz="2000" dirty="0" err="1"/>
              <a:t>ntp</a:t>
            </a:r>
            <a:r>
              <a:rPr lang="en-GB" sz="2000" dirty="0"/>
              <a:t>::servers ::</a:t>
            </a:r>
            <a:r>
              <a:rPr lang="en-GB" sz="2000" dirty="0" smtClean="0"/>
              <a:t>clientcert=slmspuppet02.ad-dlegated.ucl.ac.uk</a:t>
            </a:r>
          </a:p>
          <a:p>
            <a:pPr lvl="1"/>
            <a:r>
              <a:rPr lang="en-GB" sz="1800" dirty="0" smtClean="0"/>
              <a:t>Should shave some answers</a:t>
            </a:r>
            <a:endParaRPr lang="en-US" sz="1800" dirty="0" smtClean="0"/>
          </a:p>
          <a:p>
            <a:r>
              <a:rPr lang="en-US" sz="2000" dirty="0" err="1" smtClean="0"/>
              <a:t>strace</a:t>
            </a:r>
            <a:r>
              <a:rPr lang="en-US" sz="2000" dirty="0" smtClean="0"/>
              <a:t> </a:t>
            </a:r>
            <a:r>
              <a:rPr lang="en-US" sz="2000" dirty="0"/>
              <a:t>-t </a:t>
            </a:r>
            <a:r>
              <a:rPr lang="en-US" sz="2000" dirty="0" err="1"/>
              <a:t>facter</a:t>
            </a:r>
            <a:r>
              <a:rPr lang="en-US" sz="2000" dirty="0"/>
              <a:t> </a:t>
            </a:r>
            <a:r>
              <a:rPr lang="en-US" sz="2000" dirty="0" err="1"/>
              <a:t>fqdn</a:t>
            </a:r>
            <a:endParaRPr lang="en-GB" sz="2000" dirty="0" smtClean="0"/>
          </a:p>
          <a:p>
            <a:pPr lvl="1"/>
            <a:r>
              <a:rPr lang="en-GB" sz="1800" dirty="0" smtClean="0"/>
              <a:t>Create a shortcut of the node definition &lt;host-short-name&gt;.</a:t>
            </a:r>
            <a:r>
              <a:rPr lang="en-GB" sz="1800" dirty="0" err="1" smtClean="0"/>
              <a:t>yaml</a:t>
            </a:r>
            <a:endParaRPr lang="en-GB" sz="1800" dirty="0" smtClean="0"/>
          </a:p>
          <a:p>
            <a:r>
              <a:rPr lang="en-GB" sz="2000" dirty="0" smtClean="0"/>
              <a:t>To speed-up Puppet Fact FQDN loading:</a:t>
            </a:r>
          </a:p>
          <a:p>
            <a:pPr lvl="1"/>
            <a:r>
              <a:rPr lang="en-GB" sz="1800" dirty="0" smtClean="0"/>
              <a:t>Add the ‘domain &lt;Domain&gt;’ line in /</a:t>
            </a:r>
            <a:r>
              <a:rPr lang="en-GB" sz="1800" dirty="0" err="1" smtClean="0"/>
              <a:t>etc</a:t>
            </a:r>
            <a:r>
              <a:rPr lang="en-GB" sz="1800" dirty="0" smtClean="0"/>
              <a:t>/</a:t>
            </a:r>
            <a:r>
              <a:rPr lang="en-GB" sz="1800" dirty="0" err="1" smtClean="0"/>
              <a:t>resolv.conf</a:t>
            </a:r>
            <a:r>
              <a:rPr lang="en-GB" sz="1800" dirty="0" smtClean="0"/>
              <a:t> </a:t>
            </a:r>
          </a:p>
          <a:p>
            <a:r>
              <a:rPr lang="en-GB" sz="2000" dirty="0" smtClean="0"/>
              <a:t>Name resolution issue with </a:t>
            </a:r>
            <a:r>
              <a:rPr lang="en-GB" sz="2000" dirty="0" err="1" smtClean="0"/>
              <a:t>rhn_register</a:t>
            </a:r>
            <a:r>
              <a:rPr lang="en-GB" sz="2000" dirty="0" smtClean="0"/>
              <a:t> module:</a:t>
            </a:r>
          </a:p>
          <a:p>
            <a:pPr lvl="1"/>
            <a:r>
              <a:rPr lang="en-GB" sz="1800" dirty="0" smtClean="0"/>
              <a:t>Add an entry on /</a:t>
            </a:r>
            <a:r>
              <a:rPr lang="en-GB" sz="1800" dirty="0" err="1" smtClean="0"/>
              <a:t>etc</a:t>
            </a:r>
            <a:r>
              <a:rPr lang="en-GB" sz="1800" dirty="0" smtClean="0"/>
              <a:t>/hosts </a:t>
            </a:r>
            <a:r>
              <a:rPr lang="en-GB" sz="1800" dirty="0"/>
              <a:t>(144.82.100.187    </a:t>
            </a:r>
            <a:r>
              <a:rPr lang="en-GB" sz="1800" dirty="0" smtClean="0"/>
              <a:t>rhelsat-a.ucl.ac.uk)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Re-register Satellite</a:t>
            </a:r>
          </a:p>
          <a:p>
            <a:pPr marL="0" indent="0">
              <a:buNone/>
            </a:pPr>
            <a:r>
              <a:rPr lang="en-GB" dirty="0" err="1" smtClean="0"/>
              <a:t>rhnreg_ks</a:t>
            </a:r>
            <a:r>
              <a:rPr lang="en-GB" dirty="0" smtClean="0"/>
              <a:t> --force </a:t>
            </a:r>
            <a:r>
              <a:rPr lang="en-GB" dirty="0"/>
              <a:t>--</a:t>
            </a:r>
            <a:r>
              <a:rPr lang="en-GB" dirty="0" err="1"/>
              <a:t>activationkey</a:t>
            </a:r>
            <a:r>
              <a:rPr lang="en-GB" dirty="0" smtClean="0"/>
              <a:t>=&lt;</a:t>
            </a:r>
            <a:r>
              <a:rPr lang="en-GB" dirty="0" err="1" smtClean="0"/>
              <a:t>Activation_Key</a:t>
            </a:r>
            <a:r>
              <a:rPr lang="en-GB" dirty="0" smtClean="0"/>
              <a:t>&gt; --</a:t>
            </a:r>
            <a:r>
              <a:rPr lang="en-GB" dirty="0" err="1"/>
              <a:t>serverUrl</a:t>
            </a:r>
            <a:r>
              <a:rPr lang="en-GB" dirty="0"/>
              <a:t>=http://rhelsat.ucl.ac.uk/XMLRPC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7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Automation using Puppet is cool as all build machineries are now hidden. You just need to press the right puppet-apply button.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0" y="4257662"/>
            <a:ext cx="303847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74" y="4221088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Consistent</a:t>
            </a:r>
            <a:r>
              <a:rPr lang="en-GB" dirty="0" smtClean="0"/>
              <a:t> build without dealing with the complexity of configuring Puppet Master</a:t>
            </a:r>
          </a:p>
          <a:p>
            <a:r>
              <a:rPr lang="en-GB" dirty="0" smtClean="0"/>
              <a:t>Individual machine configuration is </a:t>
            </a:r>
            <a:r>
              <a:rPr lang="en-GB" dirty="0" smtClean="0">
                <a:solidFill>
                  <a:srgbClr val="FF0000"/>
                </a:solidFill>
              </a:rPr>
              <a:t>decoupled</a:t>
            </a:r>
            <a:r>
              <a:rPr lang="en-GB" dirty="0" smtClean="0"/>
              <a:t> from the Puppet Server. So no death of dependency.</a:t>
            </a:r>
          </a:p>
          <a:p>
            <a:r>
              <a:rPr lang="en-GB" dirty="0"/>
              <a:t>Individual machine configuration </a:t>
            </a:r>
            <a:r>
              <a:rPr lang="en-GB" dirty="0" smtClean="0"/>
              <a:t>can be migrated to </a:t>
            </a:r>
            <a:r>
              <a:rPr lang="en-GB" dirty="0" err="1" smtClean="0"/>
              <a:t>PuppetMaster</a:t>
            </a:r>
            <a:r>
              <a:rPr lang="en-GB" dirty="0" smtClean="0"/>
              <a:t> without making any major change to the individual server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SFTP/SCP Upload code and other files</a:t>
            </a:r>
          </a:p>
          <a:p>
            <a:r>
              <a:rPr lang="en-GB" dirty="0" smtClean="0"/>
              <a:t>Run prepare_code.sh</a:t>
            </a:r>
          </a:p>
          <a:p>
            <a:r>
              <a:rPr lang="en-GB" dirty="0" err="1" smtClean="0"/>
              <a:t>facter</a:t>
            </a:r>
            <a:r>
              <a:rPr lang="en-GB" dirty="0" smtClean="0"/>
              <a:t> </a:t>
            </a:r>
            <a:r>
              <a:rPr lang="en-GB" dirty="0" err="1" smtClean="0"/>
              <a:t>fqdn</a:t>
            </a:r>
            <a:endParaRPr lang="en-GB" dirty="0" smtClean="0"/>
          </a:p>
          <a:p>
            <a:r>
              <a:rPr lang="en-GB" dirty="0" err="1" smtClean="0"/>
              <a:t>cp</a:t>
            </a:r>
            <a:r>
              <a:rPr lang="en-GB" dirty="0" smtClean="0"/>
              <a:t> /root/</a:t>
            </a:r>
            <a:r>
              <a:rPr lang="en-GB" dirty="0" err="1" smtClean="0"/>
              <a:t>src</a:t>
            </a:r>
            <a:r>
              <a:rPr lang="en-GB" dirty="0" smtClean="0"/>
              <a:t>/&lt;</a:t>
            </a:r>
            <a:r>
              <a:rPr lang="en-GB" dirty="0" err="1" smtClean="0"/>
              <a:t>sample.yaml</a:t>
            </a:r>
            <a:r>
              <a:rPr lang="en-GB" dirty="0" smtClean="0"/>
              <a:t>&gt; to /path/to/node/&lt;</a:t>
            </a:r>
            <a:r>
              <a:rPr lang="en-GB" dirty="0" err="1" smtClean="0"/>
              <a:t>fqdn</a:t>
            </a:r>
            <a:r>
              <a:rPr lang="en-GB" dirty="0" smtClean="0"/>
              <a:t>&gt;.</a:t>
            </a:r>
            <a:r>
              <a:rPr lang="en-GB" dirty="0" err="1" smtClean="0"/>
              <a:t>yaml</a:t>
            </a:r>
            <a:endParaRPr lang="en-GB" dirty="0" smtClean="0"/>
          </a:p>
          <a:p>
            <a:r>
              <a:rPr lang="en-GB" dirty="0" err="1" smtClean="0"/>
              <a:t>hiera</a:t>
            </a:r>
            <a:r>
              <a:rPr lang="en-GB" dirty="0" smtClean="0"/>
              <a:t> </a:t>
            </a:r>
            <a:r>
              <a:rPr lang="en-GB" dirty="0" err="1" smtClean="0"/>
              <a:t>ntp</a:t>
            </a:r>
            <a:r>
              <a:rPr lang="en-GB" dirty="0" smtClean="0"/>
              <a:t>::servers ::</a:t>
            </a:r>
            <a:r>
              <a:rPr lang="en-GB" dirty="0" err="1" smtClean="0"/>
              <a:t>fqdn</a:t>
            </a:r>
            <a:r>
              <a:rPr lang="en-GB" dirty="0" smtClean="0"/>
              <a:t>=&lt;</a:t>
            </a:r>
            <a:r>
              <a:rPr lang="en-GB" dirty="0" err="1" smtClean="0"/>
              <a:t>fqdn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Dry run a module</a:t>
            </a:r>
          </a:p>
          <a:p>
            <a:r>
              <a:rPr lang="en-GB" dirty="0" smtClean="0"/>
              <a:t>Install puppet modules</a:t>
            </a:r>
          </a:p>
          <a:p>
            <a:r>
              <a:rPr lang="en-GB" smtClean="0"/>
              <a:t>Test installations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be able to build Linux servers with a pre-defined standard</a:t>
            </a:r>
          </a:p>
          <a:p>
            <a:pPr lvl="1"/>
            <a:r>
              <a:rPr lang="en-GB" dirty="0" smtClean="0"/>
              <a:t>Use case 1: An IT-For-SLMS customer wants a Linux application server under Small apps hosting service</a:t>
            </a:r>
          </a:p>
          <a:p>
            <a:pPr lvl="1"/>
            <a:r>
              <a:rPr lang="en-GB" dirty="0" smtClean="0"/>
              <a:t>Use case 2: Need to build a base Linux server on </a:t>
            </a:r>
            <a:r>
              <a:rPr lang="en-GB" dirty="0" err="1" smtClean="0"/>
              <a:t>DevStack</a:t>
            </a:r>
            <a:r>
              <a:rPr lang="en-GB" dirty="0" smtClean="0"/>
              <a:t> or PROD for our internal use</a:t>
            </a:r>
          </a:p>
          <a:p>
            <a:pPr lvl="1"/>
            <a:r>
              <a:rPr lang="en-GB" dirty="0" smtClean="0"/>
              <a:t>Use case 3: Need to build a base Linux server on IDHS</a:t>
            </a:r>
          </a:p>
          <a:p>
            <a:r>
              <a:rPr lang="en-GB" dirty="0" smtClean="0"/>
              <a:t>To be familiar with and confident in building Linux servers with Puppet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 access to </a:t>
            </a:r>
            <a:r>
              <a:rPr lang="en-GB" dirty="0"/>
              <a:t>UCL </a:t>
            </a:r>
            <a:r>
              <a:rPr lang="en-GB" dirty="0" smtClean="0"/>
              <a:t>GitHub: </a:t>
            </a:r>
            <a:r>
              <a:rPr lang="en-GB" dirty="0">
                <a:hlinkClick r:id="rId2"/>
              </a:rPr>
              <a:t>https://git.rc.ucl.ac.uk/itforslms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Has access to ISD </a:t>
            </a:r>
            <a:r>
              <a:rPr lang="en-GB" dirty="0" err="1" smtClean="0"/>
              <a:t>RedHat</a:t>
            </a:r>
            <a:r>
              <a:rPr lang="en-GB" dirty="0" smtClean="0"/>
              <a:t> Satellite server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://rhelsat-a.ucl.ac.uk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Has a SLMS elevated account (for AD join)</a:t>
            </a:r>
          </a:p>
          <a:p>
            <a:r>
              <a:rPr lang="en-GB" dirty="0" smtClean="0"/>
              <a:t>Has access to </a:t>
            </a:r>
            <a:r>
              <a:rPr lang="en-GB" dirty="0" err="1" smtClean="0"/>
              <a:t>Zenoss</a:t>
            </a:r>
            <a:r>
              <a:rPr lang="en-GB" dirty="0" smtClean="0"/>
              <a:t> (for SNMP monitoring)</a:t>
            </a:r>
          </a:p>
          <a:p>
            <a:pPr marL="0" indent="0">
              <a:buNone/>
            </a:pP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://slmsopsmon01.ad-delegated.ucl.ac.uk:8080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No knowledge of Puppet coding is essential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Pre-requisite steps (1): Provision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Obtain an IP in an appropriate subnet</a:t>
            </a:r>
          </a:p>
          <a:p>
            <a:r>
              <a:rPr lang="en-GB" dirty="0" smtClean="0"/>
              <a:t>Request for a DNS name to be registered (ad-delegated.ucl.ac.uk or idhs.ucl.ac.uk domain)</a:t>
            </a:r>
          </a:p>
          <a:p>
            <a:r>
              <a:rPr lang="en-GB" dirty="0" smtClean="0"/>
              <a:t>Create the VM from vSphere console</a:t>
            </a:r>
          </a:p>
          <a:p>
            <a:pPr lvl="1"/>
            <a:r>
              <a:rPr lang="en-GB" dirty="0" smtClean="0"/>
              <a:t>According to the requirement (with appropriate CPU, Memory, Disk network interfaces)</a:t>
            </a:r>
          </a:p>
          <a:p>
            <a:pPr lvl="1"/>
            <a:r>
              <a:rPr lang="en-GB" dirty="0" smtClean="0"/>
              <a:t>For application servers create 2 disks (10G OS + 10G data)</a:t>
            </a:r>
          </a:p>
          <a:p>
            <a:pPr lvl="1"/>
            <a:r>
              <a:rPr lang="en-GB" dirty="0" smtClean="0"/>
              <a:t>For any other server, create at least  1 disk (10G OS)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 steps </a:t>
            </a:r>
            <a:r>
              <a:rPr lang="en-GB" dirty="0" smtClean="0"/>
              <a:t>(2): OS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Boot the VM off a pre-created ISO image</a:t>
            </a:r>
          </a:p>
          <a:p>
            <a:pPr lvl="1"/>
            <a:r>
              <a:rPr lang="en-GB" sz="2000" dirty="0" smtClean="0"/>
              <a:t>Enable to boot from CD in vSphere console</a:t>
            </a:r>
          </a:p>
          <a:p>
            <a:pPr lvl="1"/>
            <a:r>
              <a:rPr lang="en-GB" sz="2000" dirty="0" smtClean="0"/>
              <a:t>Insert the ISO image to CD from a Data Store</a:t>
            </a:r>
          </a:p>
          <a:p>
            <a:r>
              <a:rPr lang="en-GB" sz="2200" dirty="0" err="1" smtClean="0"/>
              <a:t>Datatstore</a:t>
            </a:r>
            <a:r>
              <a:rPr lang="en-GB" sz="2200" dirty="0" smtClean="0"/>
              <a:t> locations for Base Linux server ISO images</a:t>
            </a:r>
          </a:p>
          <a:p>
            <a:pPr lvl="1"/>
            <a:r>
              <a:rPr lang="en-GB" sz="2000" dirty="0" err="1" smtClean="0"/>
              <a:t>DevStack</a:t>
            </a:r>
            <a:r>
              <a:rPr lang="en-GB" sz="2000" dirty="0" smtClean="0"/>
              <a:t>: UCL-DEV-ISO-STORE</a:t>
            </a:r>
            <a:r>
              <a:rPr lang="en-GB" sz="2000" dirty="0"/>
              <a:t>/ </a:t>
            </a:r>
            <a:r>
              <a:rPr lang="en-GB" sz="2000" dirty="0" err="1" smtClean="0"/>
              <a:t>RedHat</a:t>
            </a:r>
            <a:r>
              <a:rPr lang="en-GB" sz="2000" dirty="0" smtClean="0"/>
              <a:t>-ISO/</a:t>
            </a:r>
            <a:r>
              <a:rPr lang="en-GB" sz="2000" b="1" dirty="0" smtClean="0"/>
              <a:t>rhel6X-it4slms-2015vX.iso</a:t>
            </a:r>
            <a:endParaRPr lang="en-GB" sz="2000" dirty="0" smtClean="0"/>
          </a:p>
          <a:p>
            <a:pPr lvl="1"/>
            <a:r>
              <a:rPr lang="en-GB" sz="2000" dirty="0" smtClean="0"/>
              <a:t>PROD: </a:t>
            </a:r>
            <a:r>
              <a:rPr lang="en-GB" sz="2000" dirty="0" err="1"/>
              <a:t>os</a:t>
            </a:r>
            <a:r>
              <a:rPr lang="en-GB" sz="2000" dirty="0"/>
              <a:t> partitions 6 – </a:t>
            </a:r>
            <a:r>
              <a:rPr lang="en-GB" sz="2000" dirty="0" err="1" smtClean="0"/>
              <a:t>slms</a:t>
            </a:r>
            <a:r>
              <a:rPr lang="en-GB" sz="2000" dirty="0"/>
              <a:t>/</a:t>
            </a:r>
            <a:r>
              <a:rPr lang="en-GB" sz="2000" dirty="0" smtClean="0"/>
              <a:t> ISO/ </a:t>
            </a:r>
            <a:r>
              <a:rPr lang="en-GB" sz="2000" dirty="0" err="1" smtClean="0"/>
              <a:t>RedHat</a:t>
            </a:r>
            <a:r>
              <a:rPr lang="en-GB" sz="2000" dirty="0" smtClean="0"/>
              <a:t>-ISO/</a:t>
            </a:r>
            <a:r>
              <a:rPr lang="en-GB" sz="2000" b="1" dirty="0" smtClean="0"/>
              <a:t>rhel6X-it4slms-2015vX.iso</a:t>
            </a:r>
            <a:endParaRPr lang="en-US" sz="2000" dirty="0"/>
          </a:p>
          <a:p>
            <a:pPr lvl="1"/>
            <a:r>
              <a:rPr lang="en-GB" sz="2000" dirty="0" smtClean="0"/>
              <a:t>IDHS: SLMS-IDHS-ISO/ ISO/ </a:t>
            </a:r>
            <a:r>
              <a:rPr lang="en-GB" sz="2000" dirty="0" err="1" smtClean="0"/>
              <a:t>RedHat</a:t>
            </a:r>
            <a:r>
              <a:rPr lang="en-GB" sz="2000" dirty="0" smtClean="0"/>
              <a:t>-ISO/</a:t>
            </a:r>
            <a:r>
              <a:rPr lang="en-GB" sz="2000" b="1" dirty="0" smtClean="0"/>
              <a:t>rhel6X-it4slms-2015vX.iso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1"/>
            <a:ext cx="8489950" cy="4177010"/>
          </a:xfrm>
        </p:spPr>
        <p:txBody>
          <a:bodyPr/>
          <a:lstStyle/>
          <a:p>
            <a:r>
              <a:rPr lang="en-GB" dirty="0" smtClean="0"/>
              <a:t>Ensure Fixed IP address is not used by any other VM (if found used by any VM, shut it down)</a:t>
            </a:r>
          </a:p>
          <a:p>
            <a:pPr lvl="1"/>
            <a:r>
              <a:rPr lang="en-GB" dirty="0" err="1" smtClean="0"/>
              <a:t>Devstack</a:t>
            </a:r>
            <a:r>
              <a:rPr lang="en-GB" dirty="0" smtClean="0"/>
              <a:t>: 144.82.42.223</a:t>
            </a:r>
          </a:p>
          <a:p>
            <a:pPr lvl="1"/>
            <a:r>
              <a:rPr lang="en-GB" dirty="0" smtClean="0"/>
              <a:t>IDHS: 10.128.3.223</a:t>
            </a:r>
          </a:p>
          <a:p>
            <a:pPr lvl="1"/>
            <a:r>
              <a:rPr lang="en-GB" dirty="0" smtClean="0"/>
              <a:t>PROD-478: 128.40.178.123</a:t>
            </a:r>
          </a:p>
          <a:p>
            <a:pPr lvl="1"/>
            <a:r>
              <a:rPr lang="en-GB" dirty="0" smtClean="0"/>
              <a:t>PROD-58: 10.50.58.123</a:t>
            </a:r>
          </a:p>
          <a:p>
            <a:pPr lvl="1"/>
            <a:r>
              <a:rPr lang="en-GB" dirty="0" smtClean="0"/>
              <a:t>PROD-59: 10.50.59.123</a:t>
            </a:r>
          </a:p>
          <a:p>
            <a:r>
              <a:rPr lang="en-GB" dirty="0" smtClean="0"/>
              <a:t>Ensure Satellite server is up</a:t>
            </a:r>
          </a:p>
          <a:p>
            <a:pPr lvl="1"/>
            <a:r>
              <a:rPr lang="en-GB" dirty="0" smtClean="0"/>
              <a:t>http://rhelsat.ucl.ac.uk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270A94-D317-D743-BA7A-FF3D342A9E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IT for SLMS">
      <a:dk1>
        <a:srgbClr val="000000"/>
      </a:dk1>
      <a:lt1>
        <a:srgbClr val="FFFFFF"/>
      </a:lt1>
      <a:dk2>
        <a:srgbClr val="0097A9"/>
      </a:dk2>
      <a:lt2>
        <a:srgbClr val="8C8279"/>
      </a:lt2>
      <a:accent1>
        <a:srgbClr val="40B1BF"/>
      </a:accent1>
      <a:accent2>
        <a:srgbClr val="002855"/>
      </a:accent2>
      <a:accent3>
        <a:srgbClr val="FFFFFF"/>
      </a:accent3>
      <a:accent4>
        <a:srgbClr val="000000"/>
      </a:accent4>
      <a:accent5>
        <a:srgbClr val="A9A19B"/>
      </a:accent5>
      <a:accent6>
        <a:srgbClr val="3C3C3C"/>
      </a:accent6>
      <a:hlink>
        <a:srgbClr val="787878"/>
      </a:hlink>
      <a:folHlink>
        <a:srgbClr val="C8C8C8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12247</TotalTime>
  <Words>2581</Words>
  <Application>Microsoft Office PowerPoint</Application>
  <PresentationFormat>On-screen Show (4:3)</PresentationFormat>
  <Paragraphs>396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Building Linux servers with Puppet code Without any PuppetMaster server</vt:lpstr>
      <vt:lpstr>Outline</vt:lpstr>
      <vt:lpstr>Scope of using Puppet </vt:lpstr>
      <vt:lpstr>Benefits of this approach</vt:lpstr>
      <vt:lpstr>Learning outcome</vt:lpstr>
      <vt:lpstr>Pre-requisites</vt:lpstr>
      <vt:lpstr>Pre-requisite steps (1): Provision VM</vt:lpstr>
      <vt:lpstr>Pre-requisite steps (2): OS install</vt:lpstr>
      <vt:lpstr>Pre-checks</vt:lpstr>
      <vt:lpstr>Select an option from the menu: based on VM stack (PROD/DevStack/IDHS) and disk count</vt:lpstr>
      <vt:lpstr>What you’ll get at the end of OS install</vt:lpstr>
      <vt:lpstr>Pre-requisite steps (3): Re-configure Network/hostname </vt:lpstr>
      <vt:lpstr>Overview of Build with Puppet – 1-2-3… Go</vt:lpstr>
      <vt:lpstr>Main build process with Puppet</vt:lpstr>
      <vt:lpstr>Download code from UCL Github</vt:lpstr>
      <vt:lpstr>Install Puppet agent</vt:lpstr>
      <vt:lpstr>Prepare puppet code</vt:lpstr>
      <vt:lpstr>Add the target host/node definition file (yaml)</vt:lpstr>
      <vt:lpstr>Test Configuration </vt:lpstr>
      <vt:lpstr>Short-cut scripts (experimental)</vt:lpstr>
      <vt:lpstr>Install Puppet module : ntp</vt:lpstr>
      <vt:lpstr>Install Puppet module : rhn_register</vt:lpstr>
      <vt:lpstr>Install Puppet module : vmwaretools</vt:lpstr>
      <vt:lpstr>Install Puppet module : iptables</vt:lpstr>
      <vt:lpstr>Install Puppet module : snmp</vt:lpstr>
      <vt:lpstr>Install Puppet module : sssd (AD Join) 1/2</vt:lpstr>
      <vt:lpstr>Install Puppet module : sssd (AD Join) 2/2</vt:lpstr>
      <vt:lpstr>Install Puppet module : tsm 1/2</vt:lpstr>
      <vt:lpstr>Install Puppet module : tsm 2/2</vt:lpstr>
      <vt:lpstr>Post-build processes (if applicable)</vt:lpstr>
      <vt:lpstr>Add device in Zenoss</vt:lpstr>
      <vt:lpstr>Configure additional AD user access 1/2</vt:lpstr>
      <vt:lpstr>Configure additional AD user access 2/2</vt:lpstr>
      <vt:lpstr>Final steps: Don’t  Skip!</vt:lpstr>
      <vt:lpstr>Notes on building on IDHS and DevSatck</vt:lpstr>
      <vt:lpstr>IDHS notes…</vt:lpstr>
      <vt:lpstr>Debugging</vt:lpstr>
      <vt:lpstr>More debugging</vt:lpstr>
      <vt:lpstr>Summary and outlook</vt:lpstr>
      <vt:lpstr>Demo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Administrator</cp:lastModifiedBy>
  <cp:revision>171</cp:revision>
  <cp:lastPrinted>2015-05-06T09:05:11Z</cp:lastPrinted>
  <dcterms:created xsi:type="dcterms:W3CDTF">2005-07-13T12:26:50Z</dcterms:created>
  <dcterms:modified xsi:type="dcterms:W3CDTF">2015-05-12T13:53:31Z</dcterms:modified>
</cp:coreProperties>
</file>