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3" r:id="rId3"/>
    <p:sldId id="262" r:id="rId4"/>
    <p:sldId id="264" r:id="rId5"/>
    <p:sldId id="265" r:id="rId6"/>
    <p:sldId id="266" r:id="rId7"/>
    <p:sldId id="267"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853749-5B74-4DC3-A0EA-02CB4B461440}" v="1" dt="2023-09-13T03:25:28.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679" autoAdjust="0"/>
  </p:normalViewPr>
  <p:slideViewPr>
    <p:cSldViewPr snapToGrid="0">
      <p:cViewPr varScale="1">
        <p:scale>
          <a:sx n="105" d="100"/>
          <a:sy n="105" d="100"/>
        </p:scale>
        <p:origin x="277" y="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C6CFF-9B3E-4690-A6B9-447EBA73486F}" type="datetimeFigureOut">
              <a:rPr lang="en-GB" smtClean="0"/>
              <a:t>18/09/2023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99588-A864-4F24-A384-7D44F3800279}" type="slidenum">
              <a:rPr lang="en-GB" smtClean="0"/>
              <a:t>‹#›</a:t>
            </a:fld>
            <a:endParaRPr lang="en-GB"/>
          </a:p>
        </p:txBody>
      </p:sp>
    </p:spTree>
    <p:extLst>
      <p:ext uri="{BB962C8B-B14F-4D97-AF65-F5344CB8AC3E}">
        <p14:creationId xmlns:p14="http://schemas.microsoft.com/office/powerpoint/2010/main" val="62878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110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08771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5991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55010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681389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408608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124660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57434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endParaRPr dirty="0"/>
          </a:p>
        </p:txBody>
      </p:sp>
    </p:spTree>
    <p:extLst>
      <p:ext uri="{BB962C8B-B14F-4D97-AF65-F5344CB8AC3E}">
        <p14:creationId xmlns:p14="http://schemas.microsoft.com/office/powerpoint/2010/main" val="201682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6" name="Google Shape;16;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2587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190" y="5558840"/>
            <a:ext cx="994351" cy="61101"/>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 name="Google Shape;77;p11"/>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78" name="Google Shape;78;p11"/>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0"/>
              </a:spcBef>
              <a:spcAft>
                <a:spcPts val="0"/>
              </a:spcAft>
              <a:buClr>
                <a:schemeClr val="lt1"/>
              </a:buClr>
              <a:buSzPts val="1100"/>
              <a:buChar char="○"/>
              <a:defRPr>
                <a:solidFill>
                  <a:schemeClr val="lt1"/>
                </a:solidFill>
              </a:defRPr>
            </a:lvl2pPr>
            <a:lvl3pPr marL="1828754" lvl="2" indent="-397923">
              <a:spcBef>
                <a:spcPts val="0"/>
              </a:spcBef>
              <a:spcAft>
                <a:spcPts val="0"/>
              </a:spcAft>
              <a:buClr>
                <a:schemeClr val="lt1"/>
              </a:buClr>
              <a:buSzPts val="1100"/>
              <a:buChar char="■"/>
              <a:defRPr>
                <a:solidFill>
                  <a:schemeClr val="lt1"/>
                </a:solidFill>
              </a:defRPr>
            </a:lvl3pPr>
            <a:lvl4pPr marL="2438339" lvl="3" indent="-397923">
              <a:spcBef>
                <a:spcPts val="0"/>
              </a:spcBef>
              <a:spcAft>
                <a:spcPts val="0"/>
              </a:spcAft>
              <a:buClr>
                <a:schemeClr val="lt1"/>
              </a:buClr>
              <a:buSzPts val="1100"/>
              <a:buChar char="●"/>
              <a:defRPr>
                <a:solidFill>
                  <a:schemeClr val="lt1"/>
                </a:solidFill>
              </a:defRPr>
            </a:lvl4pPr>
            <a:lvl5pPr marL="3047924" lvl="4" indent="-397923">
              <a:spcBef>
                <a:spcPts val="0"/>
              </a:spcBef>
              <a:spcAft>
                <a:spcPts val="0"/>
              </a:spcAft>
              <a:buClr>
                <a:schemeClr val="lt1"/>
              </a:buClr>
              <a:buSzPts val="1100"/>
              <a:buChar char="○"/>
              <a:defRPr>
                <a:solidFill>
                  <a:schemeClr val="lt1"/>
                </a:solidFill>
              </a:defRPr>
            </a:lvl5pPr>
            <a:lvl6pPr marL="3657509" lvl="5" indent="-397923">
              <a:spcBef>
                <a:spcPts val="0"/>
              </a:spcBef>
              <a:spcAft>
                <a:spcPts val="0"/>
              </a:spcAft>
              <a:buClr>
                <a:schemeClr val="lt1"/>
              </a:buClr>
              <a:buSzPts val="1100"/>
              <a:buChar char="■"/>
              <a:defRPr>
                <a:solidFill>
                  <a:schemeClr val="lt1"/>
                </a:solidFill>
              </a:defRPr>
            </a:lvl6pPr>
            <a:lvl7pPr marL="4267093" lvl="6" indent="-397923">
              <a:spcBef>
                <a:spcPts val="0"/>
              </a:spcBef>
              <a:spcAft>
                <a:spcPts val="0"/>
              </a:spcAft>
              <a:buClr>
                <a:schemeClr val="lt1"/>
              </a:buClr>
              <a:buSzPts val="1100"/>
              <a:buChar char="●"/>
              <a:defRPr>
                <a:solidFill>
                  <a:schemeClr val="lt1"/>
                </a:solidFill>
              </a:defRPr>
            </a:lvl7pPr>
            <a:lvl8pPr marL="4876678" lvl="7" indent="-397923">
              <a:spcBef>
                <a:spcPts val="0"/>
              </a:spcBef>
              <a:spcAft>
                <a:spcPts val="0"/>
              </a:spcAft>
              <a:buClr>
                <a:schemeClr val="lt1"/>
              </a:buClr>
              <a:buSzPts val="1100"/>
              <a:buChar char="○"/>
              <a:defRPr>
                <a:solidFill>
                  <a:schemeClr val="lt1"/>
                </a:solidFill>
              </a:defRPr>
            </a:lvl8pPr>
            <a:lvl9pPr marL="5486263" lvl="8" indent="-397923">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227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5502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239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1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2528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42;p6"/>
          <p:cNvGrpSpPr/>
          <p:nvPr/>
        </p:nvGrpSpPr>
        <p:grpSpPr>
          <a:xfrm>
            <a:off x="1107190" y="1588342"/>
            <a:ext cx="994351" cy="61101"/>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46" name="Google Shape;46;p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092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7"/>
          <p:cNvGrpSpPr/>
          <p:nvPr/>
        </p:nvGrpSpPr>
        <p:grpSpPr>
          <a:xfrm>
            <a:off x="1107190" y="1588342"/>
            <a:ext cx="994351" cy="61101"/>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472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190" y="5558840"/>
            <a:ext cx="994351" cy="61101"/>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8"/>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581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107190" y="1588342"/>
            <a:ext cx="994351" cy="61101"/>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9"/>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67" name="Google Shape;67;p9"/>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68" name="Google Shape;68;p9"/>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96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044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58366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5600" y="715500"/>
            <a:ext cx="11360800" cy="1269600"/>
          </a:xfrm>
          <a:prstGeom prst="rect">
            <a:avLst/>
          </a:prstGeom>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buSzPts val="990"/>
            </a:pPr>
            <a:r>
              <a:rPr lang="en" sz="5040" b="0" dirty="0">
                <a:solidFill>
                  <a:srgbClr val="1C4587"/>
                </a:solidFill>
                <a:latin typeface="Raleway ExtraBold"/>
                <a:ea typeface="Raleway ExtraBold"/>
                <a:cs typeface="Raleway ExtraBold"/>
                <a:sym typeface="Raleway ExtraBold"/>
              </a:rPr>
              <a:t>INTRODUCTION</a:t>
            </a:r>
            <a:endParaRPr sz="5040" b="0" dirty="0">
              <a:solidFill>
                <a:srgbClr val="1C4587"/>
              </a:solidFill>
              <a:latin typeface="Raleway ExtraBold"/>
              <a:ea typeface="Raleway ExtraBold"/>
              <a:cs typeface="Raleway ExtraBold"/>
              <a:sym typeface="Raleway ExtraBold"/>
            </a:endParaRPr>
          </a:p>
        </p:txBody>
      </p:sp>
      <p:sp>
        <p:nvSpPr>
          <p:cNvPr id="87" name="Google Shape;87;p13"/>
          <p:cNvSpPr txBox="1">
            <a:spLocks noGrp="1"/>
          </p:cNvSpPr>
          <p:nvPr>
            <p:ph type="subTitle" idx="1"/>
          </p:nvPr>
        </p:nvSpPr>
        <p:spPr>
          <a:xfrm>
            <a:off x="0" y="1826567"/>
            <a:ext cx="10902400" cy="4493200"/>
          </a:xfrm>
          <a:prstGeom prst="rect">
            <a:avLst/>
          </a:prstGeom>
        </p:spPr>
        <p:txBody>
          <a:bodyPr spcFirstLastPara="1" wrap="square" lIns="121900" tIns="121900" rIns="121900" bIns="121900" anchor="t" anchorCtr="0">
            <a:noAutofit/>
          </a:bodyPr>
          <a:lstStyle/>
          <a:p>
            <a:pPr marL="0" indent="0" algn="just">
              <a:lnSpc>
                <a:spcPct val="115000"/>
              </a:lnSpc>
              <a:spcBef>
                <a:spcPts val="400"/>
              </a:spcBef>
            </a:pPr>
            <a:r>
              <a:rPr lang="en" sz="3333" dirty="0">
                <a:latin typeface="Arial"/>
                <a:ea typeface="Arial"/>
                <a:cs typeface="Arial"/>
                <a:sym typeface="Arial"/>
              </a:rPr>
              <a:t>My name is Habib Shittu, a junior data analyst at </a:t>
            </a:r>
            <a:r>
              <a:rPr lang="en" sz="3333" dirty="0">
                <a:solidFill>
                  <a:schemeClr val="tx1">
                    <a:lumMod val="50000"/>
                  </a:schemeClr>
                </a:solidFill>
                <a:latin typeface="Raleway ExtraBold"/>
                <a:ea typeface="Raleway ExtraBold"/>
                <a:cs typeface="Raleway ExtraBold"/>
                <a:sym typeface="Raleway ExtraBold"/>
              </a:rPr>
              <a:t>London Borough of Camden Council.</a:t>
            </a:r>
            <a:endParaRPr sz="3333" dirty="0">
              <a:solidFill>
                <a:schemeClr val="tx1">
                  <a:lumMod val="50000"/>
                </a:schemeClr>
              </a:solidFill>
              <a:latin typeface="Arial"/>
              <a:ea typeface="Arial"/>
              <a:cs typeface="Arial"/>
              <a:sym typeface="Arial"/>
            </a:endParaRPr>
          </a:p>
          <a:p>
            <a:pPr marL="0" indent="0" algn="just">
              <a:lnSpc>
                <a:spcPct val="115000"/>
              </a:lnSpc>
              <a:spcBef>
                <a:spcPts val="1467"/>
              </a:spcBef>
            </a:pPr>
            <a:r>
              <a:rPr lang="en" sz="3600" dirty="0">
                <a:latin typeface="Arial"/>
                <a:ea typeface="Arial"/>
                <a:cs typeface="Arial"/>
                <a:sym typeface="Arial"/>
              </a:rPr>
              <a:t>This is a short presentation on steps involed in data analysis process and project review.</a:t>
            </a:r>
            <a:endParaRPr sz="3600" dirty="0">
              <a:latin typeface="Arial"/>
              <a:ea typeface="Arial"/>
              <a:cs typeface="Arial"/>
              <a:sym typeface="Arial"/>
            </a:endParaRPr>
          </a:p>
          <a:p>
            <a:pPr marL="0" indent="0">
              <a:lnSpc>
                <a:spcPct val="115000"/>
              </a:lnSpc>
              <a:spcBef>
                <a:spcPts val="1467"/>
              </a:spcBef>
              <a:spcAft>
                <a:spcPts val="1467"/>
              </a:spcAft>
            </a:pPr>
            <a:endParaRPr sz="2800" dirty="0">
              <a:latin typeface="Arial"/>
              <a:ea typeface="Arial"/>
              <a:cs typeface="Arial"/>
              <a:sym typeface="Arial"/>
            </a:endParaRPr>
          </a:p>
        </p:txBody>
      </p:sp>
      <p:sp>
        <p:nvSpPr>
          <p:cNvPr id="88" name="Google Shape;88;p13"/>
          <p:cNvSpPr txBox="1"/>
          <p:nvPr/>
        </p:nvSpPr>
        <p:spPr>
          <a:xfrm>
            <a:off x="4420267" y="488834"/>
            <a:ext cx="78092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7E9BBDDC-F459-91F2-A038-858CCAED0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181" y="529529"/>
            <a:ext cx="4864636" cy="14098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586047" y="404009"/>
            <a:ext cx="1119955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Data lifecycle</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S</a:t>
            </a:r>
            <a:r>
              <a:rPr lang="en" sz="2592" b="0" dirty="0">
                <a:solidFill>
                  <a:srgbClr val="1F1F1F"/>
                </a:solidFill>
                <a:highlight>
                  <a:srgbClr val="FFFFFF"/>
                </a:highlight>
                <a:latin typeface="Raleway ExtraBold"/>
                <a:ea typeface="Raleway ExtraBold"/>
                <a:cs typeface="Raleway ExtraBold"/>
                <a:sym typeface="Raleway ExtraBold"/>
              </a:rPr>
              <a:t>tages of Data lifecycle for this project includes:</a:t>
            </a:r>
            <a:br>
              <a:rPr lang="en" sz="2592" b="0" dirty="0">
                <a:solidFill>
                  <a:srgbClr val="1F1F1F"/>
                </a:solidFill>
                <a:highlight>
                  <a:srgbClr val="FFFFFF"/>
                </a:highlight>
                <a:latin typeface="Raleway ExtraBold"/>
                <a:ea typeface="Raleway ExtraBold"/>
                <a:cs typeface="Raleway ExtraBold"/>
                <a:sym typeface="Raleway ExtraBold"/>
              </a:rPr>
            </a:br>
            <a:r>
              <a:rPr lang="en" sz="2592" b="0" dirty="0">
                <a:solidFill>
                  <a:srgbClr val="1F1F1F"/>
                </a:solidFill>
                <a:highlight>
                  <a:srgbClr val="FFFFFF"/>
                </a:highlight>
                <a:latin typeface="Raleway ExtraBold"/>
                <a:ea typeface="Raleway ExtraBold"/>
                <a:cs typeface="Raleway ExtraBold"/>
                <a:sym typeface="Raleway ExtraBold"/>
              </a:rPr>
              <a:t> </a:t>
            </a:r>
            <a:r>
              <a:rPr lang="en" sz="2592" b="0" dirty="0">
                <a:solidFill>
                  <a:srgbClr val="1F1F1F"/>
                </a:solidFill>
                <a:highlight>
                  <a:srgbClr val="FFFFFF"/>
                </a:highlight>
                <a:latin typeface="+mj-lt"/>
                <a:ea typeface="Raleway ExtraBold"/>
                <a:cs typeface="Raleway ExtraBold"/>
                <a:sym typeface="Raleway ExtraBold"/>
              </a:rPr>
              <a:t>Create, Store, Use.</a:t>
            </a: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b="0" dirty="0">
                <a:solidFill>
                  <a:srgbClr val="1F1F1F"/>
                </a:solidFill>
                <a:highlight>
                  <a:srgbClr val="FFFFFF"/>
                </a:highlight>
                <a:latin typeface="Arial"/>
                <a:ea typeface="Arial"/>
                <a:cs typeface="Arial"/>
                <a:sym typeface="Arial"/>
              </a:rPr>
              <a:t>The used for this project was acquired (Create) from the following</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sources; </a:t>
            </a:r>
            <a:br>
              <a:rPr lang="en-GB" sz="2592" b="0" dirty="0">
                <a:solidFill>
                  <a:srgbClr val="1F1F1F"/>
                </a:solidFill>
                <a:highlight>
                  <a:srgbClr val="FFFFFF"/>
                </a:highlight>
                <a:latin typeface="Arial"/>
                <a:ea typeface="Arial"/>
                <a:cs typeface="Arial"/>
                <a:sym typeface="Arial"/>
              </a:rPr>
            </a:br>
            <a:r>
              <a:rPr lang="en-GB" sz="2592" b="0" dirty="0" err="1">
                <a:solidFill>
                  <a:srgbClr val="1F1F1F"/>
                </a:solidFill>
                <a:highlight>
                  <a:srgbClr val="FFFFFF"/>
                </a:highlight>
                <a:latin typeface="Arial"/>
                <a:ea typeface="Arial"/>
                <a:cs typeface="Arial"/>
                <a:sym typeface="Arial"/>
              </a:rPr>
              <a:t>i</a:t>
            </a:r>
            <a:r>
              <a:rPr lang="en-GB" sz="2592" b="0" dirty="0">
                <a:solidFill>
                  <a:srgbClr val="1F1F1F"/>
                </a:solidFill>
                <a:highlight>
                  <a:srgbClr val="FFFFFF"/>
                </a:highlight>
                <a:latin typeface="Arial"/>
                <a:ea typeface="Arial"/>
                <a:cs typeface="Arial"/>
                <a:sym typeface="Arial"/>
              </a:rPr>
              <a:t>. </a:t>
            </a:r>
            <a:r>
              <a:rPr lang="en-GB" sz="2592" dirty="0">
                <a:solidFill>
                  <a:srgbClr val="1F1F1F"/>
                </a:solidFill>
                <a:highlight>
                  <a:srgbClr val="FFFFFF"/>
                </a:highlight>
                <a:latin typeface="Arial"/>
                <a:ea typeface="Arial"/>
                <a:cs typeface="Arial"/>
                <a:sym typeface="Arial"/>
              </a:rPr>
              <a:t>Trees Data: </a:t>
            </a:r>
            <a:r>
              <a:rPr lang="en-GB" sz="2592" b="0" dirty="0">
                <a:solidFill>
                  <a:srgbClr val="1F1F1F"/>
                </a:solidFill>
                <a:highlight>
                  <a:srgbClr val="FFFFFF"/>
                </a:highlight>
                <a:latin typeface="Arial"/>
                <a:ea typeface="Arial"/>
                <a:cs typeface="Arial"/>
                <a:sym typeface="Arial"/>
              </a:rPr>
              <a:t>Excel file download from Camden Council website</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ii. </a:t>
            </a:r>
            <a:r>
              <a:rPr lang="en-GB" sz="2592" dirty="0">
                <a:solidFill>
                  <a:srgbClr val="1F1F1F"/>
                </a:solidFill>
                <a:highlight>
                  <a:srgbClr val="FFFFFF"/>
                </a:highlight>
                <a:latin typeface="Arial"/>
                <a:ea typeface="Arial"/>
                <a:cs typeface="Arial"/>
                <a:sym typeface="Arial"/>
              </a:rPr>
              <a:t>Common Names Data: </a:t>
            </a:r>
            <a:r>
              <a:rPr lang="en-GB" sz="2592" b="0" dirty="0" err="1">
                <a:solidFill>
                  <a:srgbClr val="1F1F1F"/>
                </a:solidFill>
                <a:highlight>
                  <a:srgbClr val="FFFFFF"/>
                </a:highlight>
                <a:latin typeface="Arial"/>
                <a:ea typeface="Arial"/>
                <a:cs typeface="Arial"/>
                <a:sym typeface="Arial"/>
              </a:rPr>
              <a:t>json</a:t>
            </a:r>
            <a:r>
              <a:rPr lang="en-GB" sz="2592" b="0" dirty="0">
                <a:solidFill>
                  <a:srgbClr val="1F1F1F"/>
                </a:solidFill>
                <a:highlight>
                  <a:srgbClr val="FFFFFF"/>
                </a:highlight>
                <a:latin typeface="Arial"/>
                <a:ea typeface="Arial"/>
                <a:cs typeface="Arial"/>
                <a:sym typeface="Arial"/>
              </a:rPr>
              <a:t> web scrapping using API, from</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third-party website (a horticultural organization) </a:t>
            </a:r>
            <a:br>
              <a:rPr lang="en-GB" sz="2592" b="0" dirty="0">
                <a:solidFill>
                  <a:srgbClr val="1F1F1F"/>
                </a:solidFill>
                <a:highlight>
                  <a:srgbClr val="FFFFFF"/>
                </a:highlight>
                <a:latin typeface="Arial"/>
                <a:ea typeface="Arial"/>
                <a:cs typeface="Arial"/>
                <a:sym typeface="Arial"/>
              </a:rPr>
            </a:b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iii. </a:t>
            </a:r>
            <a:r>
              <a:rPr lang="en-GB" sz="2592" dirty="0">
                <a:solidFill>
                  <a:srgbClr val="1F1F1F"/>
                </a:solidFill>
                <a:highlight>
                  <a:srgbClr val="FFFFFF"/>
                </a:highlight>
                <a:latin typeface="Arial"/>
                <a:ea typeface="Arial"/>
                <a:cs typeface="Arial"/>
                <a:sym typeface="Arial"/>
              </a:rPr>
              <a:t>Environmental Data: </a:t>
            </a:r>
            <a:r>
              <a:rPr lang="en-GB" sz="2592" b="0" dirty="0">
                <a:solidFill>
                  <a:srgbClr val="1F1F1F"/>
                </a:solidFill>
                <a:highlight>
                  <a:srgbClr val="FFFFFF"/>
                </a:highlight>
                <a:latin typeface="Arial"/>
                <a:ea typeface="Arial"/>
                <a:cs typeface="Arial"/>
                <a:sym typeface="Arial"/>
              </a:rPr>
              <a:t>CSV file extracted querying the </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    Camden council assets database. </a:t>
            </a:r>
            <a:br>
              <a:rPr lang="en-GB" sz="2592" b="0" dirty="0">
                <a:solidFill>
                  <a:srgbClr val="1F1F1F"/>
                </a:solidFill>
                <a:highlight>
                  <a:srgbClr val="FFFFFF"/>
                </a:highlight>
                <a:latin typeface="Arial"/>
                <a:ea typeface="Arial"/>
                <a:cs typeface="Arial"/>
                <a:sym typeface="Arial"/>
              </a:rPr>
            </a:br>
            <a:endParaRPr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pic>
        <p:nvPicPr>
          <p:cNvPr id="3" name="Picture 2" descr="A diagram of a process&#10;&#10;Description automatically generated">
            <a:extLst>
              <a:ext uri="{FF2B5EF4-FFF2-40B4-BE49-F238E27FC236}">
                <a16:creationId xmlns:a16="http://schemas.microsoft.com/office/drawing/2014/main" id="{253032C9-B457-FD26-5A0D-0E21D7B68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8647" y="894589"/>
            <a:ext cx="2123902" cy="4715578"/>
          </a:xfrm>
          <a:prstGeom prst="rect">
            <a:avLst/>
          </a:prstGeom>
        </p:spPr>
      </p:pic>
    </p:spTree>
    <p:extLst>
      <p:ext uri="{BB962C8B-B14F-4D97-AF65-F5344CB8AC3E}">
        <p14:creationId xmlns:p14="http://schemas.microsoft.com/office/powerpoint/2010/main" val="286855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a:bodyPr>
          <a:lstStyle/>
          <a:p>
            <a:r>
              <a:rPr lang="en" sz="3600" dirty="0">
                <a:solidFill>
                  <a:srgbClr val="0000FF"/>
                </a:solidFill>
              </a:rPr>
              <a:t>Data lifecycle</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Updating the original data at its source, sensitivity and ownership scenarios.</a:t>
            </a:r>
            <a:br>
              <a:rPr lang="en" sz="2592" b="0" dirty="0">
                <a:solidFill>
                  <a:srgbClr val="1F1F1F"/>
                </a:solidFill>
                <a:highlight>
                  <a:srgbClr val="FFFFFF"/>
                </a:highlight>
                <a:latin typeface="Raleway ExtraBold"/>
                <a:ea typeface="Raleway ExtraBold"/>
                <a:cs typeface="Raleway ExtraBold"/>
                <a:sym typeface="Raleway ExtraBold"/>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b="0" dirty="0">
                <a:solidFill>
                  <a:srgbClr val="1F1F1F"/>
                </a:solidFill>
                <a:highlight>
                  <a:srgbClr val="FFFFFF"/>
                </a:highlight>
                <a:latin typeface="Arial"/>
                <a:ea typeface="Arial"/>
                <a:cs typeface="Arial"/>
                <a:sym typeface="Arial"/>
              </a:rPr>
              <a:t>For </a:t>
            </a:r>
            <a:r>
              <a:rPr lang="en-GB" sz="2592" dirty="0">
                <a:solidFill>
                  <a:srgbClr val="1F1F1F"/>
                </a:solidFill>
                <a:highlight>
                  <a:srgbClr val="FFFFFF"/>
                </a:highlight>
                <a:latin typeface="Arial"/>
                <a:ea typeface="Arial"/>
                <a:cs typeface="Arial"/>
                <a:sym typeface="Arial"/>
              </a:rPr>
              <a:t>Trees Data </a:t>
            </a:r>
            <a:r>
              <a:rPr lang="en-GB" sz="2592" b="0" dirty="0">
                <a:solidFill>
                  <a:srgbClr val="1F1F1F"/>
                </a:solidFill>
                <a:highlight>
                  <a:srgbClr val="FFFFFF"/>
                </a:highlight>
                <a:latin typeface="Arial"/>
                <a:ea typeface="Arial"/>
                <a:cs typeface="Arial"/>
                <a:sym typeface="Arial"/>
              </a:rPr>
              <a:t>and</a:t>
            </a:r>
            <a:r>
              <a:rPr lang="en-GB" sz="2592" dirty="0">
                <a:solidFill>
                  <a:srgbClr val="1F1F1F"/>
                </a:solidFill>
                <a:highlight>
                  <a:srgbClr val="FFFFFF"/>
                </a:highlight>
                <a:latin typeface="Arial"/>
                <a:ea typeface="Arial"/>
                <a:cs typeface="Arial"/>
                <a:sym typeface="Arial"/>
              </a:rPr>
              <a:t> Environmental Data: </a:t>
            </a:r>
            <a:r>
              <a:rPr lang="en-GB" sz="2592" b="0" dirty="0">
                <a:solidFill>
                  <a:srgbClr val="1F1F1F"/>
                </a:solidFill>
                <a:highlight>
                  <a:srgbClr val="FFFFFF"/>
                </a:highlight>
                <a:latin typeface="Arial"/>
                <a:ea typeface="Arial"/>
                <a:cs typeface="Arial"/>
                <a:sym typeface="Arial"/>
              </a:rPr>
              <a:t>The analysis carried out has identified errors and ways to improve its quality, this can be updated in the original data source </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after data cleaning and upon approval from appropriate department(data team coordinator) in the council.  </a:t>
            </a:r>
            <a:r>
              <a:rPr lang="en-GB" sz="2592" dirty="0">
                <a:solidFill>
                  <a:srgbClr val="1F1F1F"/>
                </a:solidFill>
                <a:highlight>
                  <a:srgbClr val="FFFFFF"/>
                </a:highlight>
                <a:latin typeface="Arial"/>
                <a:ea typeface="Arial"/>
                <a:cs typeface="Arial"/>
                <a:sym typeface="Arial"/>
              </a:rPr>
              <a:t> </a:t>
            </a:r>
            <a:r>
              <a:rPr lang="en-GB" sz="2592" b="0" dirty="0">
                <a:solidFill>
                  <a:srgbClr val="1F1F1F"/>
                </a:solidFill>
                <a:highlight>
                  <a:srgbClr val="FFFFFF"/>
                </a:highlight>
                <a:latin typeface="Arial"/>
                <a:ea typeface="Arial"/>
                <a:cs typeface="Arial"/>
                <a:sym typeface="Arial"/>
              </a:rPr>
              <a:t> </a:t>
            </a:r>
            <a:br>
              <a:rPr lang="en-GB" sz="2592" b="0" dirty="0">
                <a:solidFill>
                  <a:srgbClr val="1F1F1F"/>
                </a:solidFill>
                <a:highlight>
                  <a:srgbClr val="FFFFFF"/>
                </a:highlight>
                <a:latin typeface="Arial"/>
                <a:ea typeface="Arial"/>
                <a:cs typeface="Arial"/>
                <a:sym typeface="Arial"/>
              </a:rPr>
            </a:br>
            <a:r>
              <a:rPr lang="en-GB" sz="2592" dirty="0">
                <a:solidFill>
                  <a:srgbClr val="1F1F1F"/>
                </a:solidFill>
                <a:highlight>
                  <a:srgbClr val="FFFFFF"/>
                </a:highlight>
                <a:latin typeface="Arial"/>
                <a:ea typeface="Arial"/>
                <a:cs typeface="Arial"/>
                <a:sym typeface="Arial"/>
              </a:rPr>
              <a:t>Common Names Data </a:t>
            </a:r>
            <a:r>
              <a:rPr lang="en-GB" sz="2592" b="0" dirty="0">
                <a:solidFill>
                  <a:srgbClr val="1F1F1F"/>
                </a:solidFill>
                <a:highlight>
                  <a:srgbClr val="FFFFFF"/>
                </a:highlight>
                <a:latin typeface="Arial"/>
                <a:ea typeface="Arial"/>
                <a:cs typeface="Arial"/>
                <a:sym typeface="Arial"/>
              </a:rPr>
              <a:t>is from a third-party website and cannot be updated at source due ownership and other GDPR legislations</a:t>
            </a:r>
            <a:r>
              <a:rPr lang="en" sz="2500" b="0" dirty="0">
                <a:solidFill>
                  <a:srgbClr val="1F1F1F"/>
                </a:solidFill>
                <a:highlight>
                  <a:srgbClr val="FFFFFF"/>
                </a:highlight>
                <a:latin typeface="Arial"/>
                <a:ea typeface="Arial"/>
                <a:cs typeface="Arial"/>
                <a:sym typeface="Arial"/>
              </a:rPr>
              <a:t>.</a:t>
            </a:r>
            <a:br>
              <a:rPr lang="en" sz="2592" b="0" dirty="0">
                <a:solidFill>
                  <a:srgbClr val="1F1F1F"/>
                </a:solidFill>
                <a:highlight>
                  <a:srgbClr val="FFFFFF"/>
                </a:highlight>
                <a:latin typeface="Arial"/>
                <a:ea typeface="Arial"/>
                <a:cs typeface="Arial"/>
                <a:sym typeface="Arial"/>
              </a:rPr>
            </a:br>
            <a:endParaRPr lang="en" sz="2592" b="0" dirty="0">
              <a:solidFill>
                <a:srgbClr val="1F1F1F"/>
              </a:solidFill>
              <a:highlight>
                <a:srgbClr val="FFFFFF"/>
              </a:highlight>
              <a:latin typeface="Arial"/>
              <a:ea typeface="Arial"/>
              <a:cs typeface="Arial"/>
              <a:sym typeface="Arial"/>
            </a:endParaRPr>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427547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Data lifecycle</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Updating the original data at its source, sensitivity and ownership scenarios.</a:t>
            </a:r>
            <a:br>
              <a:rPr lang="en" sz="2592" b="0" dirty="0">
                <a:solidFill>
                  <a:srgbClr val="1F1F1F"/>
                </a:solidFill>
                <a:highlight>
                  <a:srgbClr val="FFFFFF"/>
                </a:highlight>
                <a:latin typeface="Raleway ExtraBold"/>
                <a:ea typeface="Raleway ExtraBold"/>
                <a:cs typeface="Raleway ExtraBold"/>
                <a:sym typeface="Raleway ExtraBold"/>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dirty="0">
                <a:solidFill>
                  <a:srgbClr val="1F1F1F"/>
                </a:solidFill>
                <a:highlight>
                  <a:srgbClr val="FFFFFF"/>
                </a:highlight>
                <a:latin typeface="Arial"/>
                <a:ea typeface="Arial"/>
                <a:cs typeface="Arial"/>
                <a:sym typeface="Arial"/>
              </a:rPr>
              <a:t>Common Names Data </a:t>
            </a:r>
            <a:r>
              <a:rPr lang="en-GB" sz="2592" b="0" dirty="0">
                <a:solidFill>
                  <a:srgbClr val="1F1F1F"/>
                </a:solidFill>
                <a:highlight>
                  <a:srgbClr val="FFFFFF"/>
                </a:highlight>
                <a:latin typeface="Arial"/>
                <a:ea typeface="Arial"/>
                <a:cs typeface="Arial"/>
                <a:sym typeface="Arial"/>
              </a:rPr>
              <a:t>is owned by a third-party, the sensitivity can be assumed to be public, copyrights permission, issues of ownership and use of their data,</a:t>
            </a:r>
            <a:r>
              <a:rPr lang="en-GB" sz="2800" b="0" dirty="0">
                <a:solidFill>
                  <a:srgbClr val="1F1F1F"/>
                </a:solidFill>
                <a:highlight>
                  <a:srgbClr val="FFFFFF"/>
                </a:highlight>
                <a:latin typeface="Arial"/>
                <a:ea typeface="Arial"/>
                <a:cs typeface="Arial"/>
                <a:sym typeface="Arial"/>
              </a:rPr>
              <a:t> security, ethics and legislation</a:t>
            </a:r>
            <a:r>
              <a:rPr lang="en-GB" sz="2592" b="0" dirty="0">
                <a:solidFill>
                  <a:srgbClr val="1F1F1F"/>
                </a:solidFill>
                <a:highlight>
                  <a:srgbClr val="FFFFFF"/>
                </a:highlight>
                <a:latin typeface="Arial"/>
                <a:ea typeface="Arial"/>
                <a:cs typeface="Arial"/>
                <a:sym typeface="Arial"/>
              </a:rPr>
              <a:t>  </a:t>
            </a:r>
            <a:br>
              <a:rPr lang="en"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Arial"/>
              <a:ea typeface="Arial"/>
              <a:cs typeface="Arial"/>
              <a:sym typeface="Arial"/>
            </a:endParaRPr>
          </a:p>
          <a:p>
            <a:pPr marL="609585" indent="-452954">
              <a:lnSpc>
                <a:spcPct val="115000"/>
              </a:lnSpc>
              <a:buClr>
                <a:srgbClr val="1F1F1F"/>
              </a:buClr>
              <a:buSzPct val="100000"/>
              <a:buFont typeface="Arial"/>
              <a:buChar char="●"/>
            </a:pPr>
            <a:r>
              <a:rPr lang="en-GB" sz="2500" b="0" dirty="0">
                <a:solidFill>
                  <a:srgbClr val="1F1F1F"/>
                </a:solidFill>
                <a:highlight>
                  <a:srgbClr val="FFFFFF"/>
                </a:highlight>
                <a:latin typeface="Arial"/>
                <a:ea typeface="Arial"/>
                <a:cs typeface="Arial"/>
                <a:sym typeface="Arial"/>
              </a:rPr>
              <a:t>The impacts of different sensitivity boarders around the intended audience that the primary data source is to be used for, Public Tree Data and Tree Walks Brochures, internal data such Environmental data should be used with caution. The Council owns </a:t>
            </a:r>
            <a:r>
              <a:rPr lang="en-GB" sz="2400" dirty="0">
                <a:solidFill>
                  <a:srgbClr val="1F1F1F"/>
                </a:solidFill>
                <a:highlight>
                  <a:srgbClr val="FFFFFF"/>
                </a:highlight>
                <a:latin typeface="Arial"/>
                <a:ea typeface="Arial"/>
                <a:cs typeface="Arial"/>
                <a:sym typeface="Arial"/>
              </a:rPr>
              <a:t>Trees Data and Environmental Data</a:t>
            </a:r>
            <a:r>
              <a:rPr lang="en-GB" sz="2400" b="0" dirty="0">
                <a:solidFill>
                  <a:srgbClr val="1F1F1F"/>
                </a:solidFill>
                <a:highlight>
                  <a:srgbClr val="FFFFFF"/>
                </a:highlight>
                <a:latin typeface="Arial"/>
                <a:ea typeface="Arial"/>
                <a:cs typeface="Arial"/>
                <a:sym typeface="Arial"/>
              </a:rPr>
              <a:t>, this eliminate risks of ownership issues including security, ethics and legislation.</a:t>
            </a:r>
            <a:br>
              <a:rPr lang="en-GB" sz="2400" b="0" dirty="0">
                <a:solidFill>
                  <a:srgbClr val="1F1F1F"/>
                </a:solidFill>
                <a:highlight>
                  <a:srgbClr val="FFFFFF"/>
                </a:highlight>
                <a:latin typeface="Arial"/>
                <a:ea typeface="Arial"/>
                <a:cs typeface="Arial"/>
                <a:sym typeface="Arial"/>
              </a:rPr>
            </a:br>
            <a:r>
              <a:rPr lang="en-GB" sz="2400" b="0" dirty="0">
                <a:solidFill>
                  <a:srgbClr val="1F1F1F"/>
                </a:solidFill>
                <a:highlight>
                  <a:srgbClr val="FFFFFF"/>
                </a:highlight>
                <a:latin typeface="Arial"/>
                <a:ea typeface="Arial"/>
                <a:cs typeface="Arial"/>
                <a:sym typeface="Arial"/>
              </a:rPr>
              <a:t> </a:t>
            </a:r>
            <a:r>
              <a:rPr lang="en-GB" sz="2500" b="0" dirty="0">
                <a:solidFill>
                  <a:srgbClr val="1F1F1F"/>
                </a:solidFill>
                <a:highlight>
                  <a:srgbClr val="FFFFFF"/>
                </a:highlight>
                <a:latin typeface="Arial"/>
                <a:ea typeface="Arial"/>
                <a:cs typeface="Arial"/>
                <a:sym typeface="Arial"/>
              </a:rPr>
              <a:t>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50311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71103" y="183722"/>
            <a:ext cx="11907290" cy="6624402"/>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Requirements</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Public Tree Data Project: </a:t>
            </a:r>
            <a:r>
              <a:rPr lang="en-GB" sz="2592" b="0" dirty="0">
                <a:solidFill>
                  <a:srgbClr val="1F1F1F"/>
                </a:solidFill>
                <a:highlight>
                  <a:srgbClr val="FFFFFF"/>
                </a:highlight>
                <a:latin typeface="Arial"/>
                <a:ea typeface="Arial"/>
                <a:cs typeface="Arial"/>
                <a:sym typeface="Arial"/>
              </a:rPr>
              <a:t>Trees data and common data combined will provide list of all trees in the borough, this will serve the “</a:t>
            </a:r>
            <a:r>
              <a:rPr lang="en-GB" sz="2592" b="0" dirty="0" err="1">
                <a:solidFill>
                  <a:srgbClr val="1F1F1F"/>
                </a:solidFill>
                <a:highlight>
                  <a:srgbClr val="FFFFFF"/>
                </a:highlight>
                <a:latin typeface="Arial"/>
                <a:ea typeface="Arial"/>
                <a:cs typeface="Arial"/>
                <a:sym typeface="Arial"/>
              </a:rPr>
              <a:t>opendata</a:t>
            </a:r>
            <a:r>
              <a:rPr lang="en-GB" sz="2592" b="0" dirty="0">
                <a:solidFill>
                  <a:srgbClr val="1F1F1F"/>
                </a:solidFill>
                <a:highlight>
                  <a:srgbClr val="FFFFFF"/>
                </a:highlight>
                <a:latin typeface="Arial"/>
                <a:ea typeface="Arial"/>
                <a:cs typeface="Arial"/>
                <a:sym typeface="Arial"/>
              </a:rPr>
              <a:t>” initiative of the borough without exposing any sensitive or internal data. The columns are properly label to identify qualitative/ quantitative variables, binary/ nominal/ ordinal, discrete/ continuous variables, they contained required data needed for the project. </a:t>
            </a:r>
            <a:br>
              <a:rPr lang="en" sz="2592" b="0" dirty="0">
                <a:solidFill>
                  <a:srgbClr val="1F1F1F"/>
                </a:solidFill>
                <a:highlight>
                  <a:srgbClr val="FFFFFF"/>
                </a:highlight>
                <a:latin typeface="Raleway ExtraBold"/>
                <a:ea typeface="Raleway ExtraBold"/>
                <a:cs typeface="Raleway ExtraBold"/>
                <a:sym typeface="Raleway ExtraBold"/>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dirty="0">
                <a:solidFill>
                  <a:srgbClr val="1F1F1F"/>
                </a:solidFill>
                <a:highlight>
                  <a:srgbClr val="FFFFFF"/>
                </a:highlight>
                <a:latin typeface="Arial"/>
                <a:ea typeface="Arial"/>
                <a:cs typeface="Arial"/>
                <a:sym typeface="Arial"/>
              </a:rPr>
              <a:t>Tree Walks Brochures Project: </a:t>
            </a:r>
            <a:r>
              <a:rPr lang="en-GB" sz="2800" b="0" dirty="0">
                <a:solidFill>
                  <a:srgbClr val="1F1F1F"/>
                </a:solidFill>
                <a:highlight>
                  <a:srgbClr val="FFFFFF"/>
                </a:highlight>
                <a:latin typeface="Arial"/>
                <a:ea typeface="Arial"/>
                <a:cs typeface="Arial"/>
                <a:sym typeface="Arial"/>
              </a:rPr>
              <a:t>Trees data and common names data combined  will enable the public access all the trees in the borough. The common names column will help the public for easy identification while the Trees data will make easy location of any particular tree of interest.</a:t>
            </a:r>
            <a:br>
              <a:rPr lang="en"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Arial"/>
              <a:ea typeface="Arial"/>
              <a:cs typeface="Arial"/>
              <a:sym typeface="Arial"/>
            </a:endParaRPr>
          </a:p>
          <a:p>
            <a:pPr marL="609585" indent="-452954">
              <a:lnSpc>
                <a:spcPct val="115000"/>
              </a:lnSpc>
              <a:buClr>
                <a:srgbClr val="1F1F1F"/>
              </a:buClr>
              <a:buSzPct val="100000"/>
              <a:buFont typeface="Arial"/>
              <a:buChar char="●"/>
            </a:pPr>
            <a:r>
              <a:rPr lang="en-GB" sz="2800" dirty="0">
                <a:solidFill>
                  <a:srgbClr val="1F1F1F"/>
                </a:solidFill>
                <a:highlight>
                  <a:srgbClr val="FFFFFF"/>
                </a:highlight>
                <a:latin typeface="Arial"/>
                <a:ea typeface="Arial"/>
                <a:cs typeface="Arial"/>
                <a:sym typeface="Arial"/>
              </a:rPr>
              <a:t>Environment Report project: </a:t>
            </a:r>
            <a:r>
              <a:rPr lang="en-GB" sz="2400" b="0" dirty="0">
                <a:solidFill>
                  <a:srgbClr val="1F1F1F"/>
                </a:solidFill>
                <a:highlight>
                  <a:srgbClr val="FFFFFF"/>
                </a:highlight>
                <a:latin typeface="Arial"/>
                <a:ea typeface="Arial"/>
                <a:cs typeface="Arial"/>
                <a:sym typeface="Arial"/>
              </a:rPr>
              <a:t>Environmental data combined with Trees data   will help Camden council to achieve the objective of showing information about trees removed, trees planted and the net carbon and pollution impact on their website.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45615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241069" y="404009"/>
            <a:ext cx="11849793"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Requirements</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Limitations in data: </a:t>
            </a:r>
            <a:r>
              <a:rPr lang="en-GB" sz="2592" b="0" dirty="0">
                <a:solidFill>
                  <a:srgbClr val="1F1F1F"/>
                </a:solidFill>
                <a:highlight>
                  <a:srgbClr val="FFFFFF"/>
                </a:highlight>
                <a:latin typeface="Arial"/>
                <a:ea typeface="Arial"/>
                <a:cs typeface="Arial"/>
                <a:sym typeface="Arial"/>
              </a:rPr>
              <a:t>The common name data file does not contain all the common names for every scientific name and not all scientific name is in the file. In the Environmental Data under ‘Removal reason’ column, nan was used where there is data, this could have been properly labelled.</a:t>
            </a:r>
            <a:br>
              <a:rPr lang="en-GB"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dirty="0">
                <a:solidFill>
                  <a:srgbClr val="1F1F1F"/>
                </a:solidFill>
                <a:highlight>
                  <a:srgbClr val="FFFFFF"/>
                </a:highlight>
                <a:latin typeface="Arial"/>
                <a:ea typeface="Arial"/>
                <a:cs typeface="Arial"/>
                <a:sym typeface="Arial"/>
              </a:rPr>
              <a:t>C</a:t>
            </a:r>
            <a:r>
              <a:rPr lang="en-GB" sz="2800" dirty="0">
                <a:solidFill>
                  <a:srgbClr val="1F1F1F"/>
                </a:solidFill>
                <a:highlight>
                  <a:srgbClr val="FFFFFF"/>
                </a:highlight>
                <a:latin typeface="Arial"/>
                <a:ea typeface="Arial"/>
                <a:cs typeface="Arial"/>
                <a:sym typeface="Arial"/>
              </a:rPr>
              <a:t>lassifying the data columns:</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After careful study of  the string and numeric columns using value counts and descriptive stats classification of the columns become clearer and easier, for example ‘Number of trees’ column is in float instead of integer because a tree can only in whole but after using descriptive stats its confirm that the null values was responsible for it being categorise as floats which could make it </a:t>
            </a:r>
            <a:r>
              <a:rPr lang="en-GB" sz="2800" b="0" dirty="0" err="1">
                <a:solidFill>
                  <a:srgbClr val="1F1F1F"/>
                </a:solidFill>
                <a:highlight>
                  <a:srgbClr val="FFFFFF"/>
                </a:highlight>
                <a:latin typeface="Arial"/>
                <a:ea typeface="Arial"/>
                <a:cs typeface="Arial"/>
                <a:sym typeface="Arial"/>
              </a:rPr>
              <a:t>quantitive</a:t>
            </a:r>
            <a:r>
              <a:rPr lang="en-GB" sz="2800" b="0" dirty="0">
                <a:solidFill>
                  <a:srgbClr val="1F1F1F"/>
                </a:solidFill>
                <a:highlight>
                  <a:srgbClr val="FFFFFF"/>
                </a:highlight>
                <a:latin typeface="Arial"/>
                <a:ea typeface="Arial"/>
                <a:cs typeface="Arial"/>
                <a:sym typeface="Arial"/>
              </a:rPr>
              <a:t> continuous when it actually discrete variable. Date is qualitative ordinal by standard this was clarified by further online research.</a:t>
            </a:r>
            <a:r>
              <a:rPr lang="en-GB" sz="2400" b="0" dirty="0">
                <a:solidFill>
                  <a:srgbClr val="1F1F1F"/>
                </a:solidFill>
                <a:highlight>
                  <a:srgbClr val="FFFFFF"/>
                </a:highlight>
                <a:latin typeface="Arial"/>
                <a:ea typeface="Arial"/>
                <a:cs typeface="Arial"/>
                <a:sym typeface="Arial"/>
              </a:rPr>
              <a:t>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273742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Quality</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Approach to data quality and issues identified: </a:t>
            </a:r>
            <a:r>
              <a:rPr lang="en-GB" sz="2592" b="0" dirty="0">
                <a:solidFill>
                  <a:srgbClr val="1F1F1F"/>
                </a:solidFill>
                <a:highlight>
                  <a:srgbClr val="FFFFFF"/>
                </a:highlight>
                <a:latin typeface="Arial"/>
                <a:ea typeface="Arial"/>
                <a:cs typeface="Arial"/>
                <a:sym typeface="Arial"/>
              </a:rPr>
              <a:t>Define the data quality dimension and metrics; define the acceptable percentage of missing values, duplicates data, relevance, completeness. Metrics for working with missing data could be </a:t>
            </a:r>
            <a:r>
              <a:rPr lang="en-GB" sz="2592" b="0" dirty="0" err="1">
                <a:solidFill>
                  <a:srgbClr val="1F1F1F"/>
                </a:solidFill>
                <a:highlight>
                  <a:srgbClr val="FFFFFF"/>
                </a:highlight>
                <a:latin typeface="Arial"/>
                <a:ea typeface="Arial"/>
                <a:cs typeface="Arial"/>
                <a:sym typeface="Arial"/>
              </a:rPr>
              <a:t>i</a:t>
            </a:r>
            <a:r>
              <a:rPr lang="en-GB" sz="2592" b="0" dirty="0">
                <a:solidFill>
                  <a:srgbClr val="1F1F1F"/>
                </a:solidFill>
                <a:highlight>
                  <a:srgbClr val="FFFFFF"/>
                </a:highlight>
                <a:latin typeface="Arial"/>
                <a:ea typeface="Arial"/>
                <a:cs typeface="Arial"/>
                <a:sym typeface="Arial"/>
              </a:rPr>
              <a:t>. Deleting rows(less than 5%), ii. </a:t>
            </a:r>
            <a:r>
              <a:rPr lang="en-GB" sz="2592" b="0" dirty="0" err="1">
                <a:solidFill>
                  <a:srgbClr val="1F1F1F"/>
                </a:solidFill>
                <a:highlight>
                  <a:srgbClr val="FFFFFF"/>
                </a:highlight>
                <a:latin typeface="Arial"/>
                <a:ea typeface="Arial"/>
                <a:cs typeface="Arial"/>
                <a:sym typeface="Arial"/>
              </a:rPr>
              <a:t>Mean|Median|Mode</a:t>
            </a:r>
            <a:r>
              <a:rPr lang="en-GB" sz="2592" b="0" dirty="0">
                <a:solidFill>
                  <a:srgbClr val="1F1F1F"/>
                </a:solidFill>
                <a:highlight>
                  <a:srgbClr val="FFFFFF"/>
                </a:highlight>
                <a:latin typeface="Arial"/>
                <a:ea typeface="Arial"/>
                <a:cs typeface="Arial"/>
                <a:sym typeface="Arial"/>
              </a:rPr>
              <a:t> imputation (5-25%), iii. Regression imputation, iv. Deleting variable ( When a variable is missing most of its data e.g. ‘Removal reason’ column has 99% nan values).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Also, Report on data quality issues and their severity.   </a:t>
            </a:r>
            <a:br>
              <a:rPr lang="en-GB"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400" dirty="0">
                <a:solidFill>
                  <a:srgbClr val="1F1F1F"/>
                </a:solidFill>
                <a:highlight>
                  <a:srgbClr val="FFFFFF"/>
                </a:highlight>
                <a:latin typeface="Arial"/>
                <a:ea typeface="Arial"/>
                <a:cs typeface="Arial"/>
                <a:sym typeface="Arial"/>
              </a:rPr>
              <a:t>Data quality impact on council’s ability to meet the requirements of the initiatives:</a:t>
            </a:r>
            <a:br>
              <a:rPr lang="en-GB" sz="2800" b="0" dirty="0">
                <a:solidFill>
                  <a:srgbClr val="1F1F1F"/>
                </a:solidFill>
                <a:highlight>
                  <a:srgbClr val="FFFFFF"/>
                </a:highlight>
                <a:latin typeface="Arial"/>
                <a:ea typeface="Arial"/>
                <a:cs typeface="Arial"/>
                <a:sym typeface="Arial"/>
              </a:rPr>
            </a:br>
            <a:r>
              <a:rPr lang="en-GB" sz="2800" b="0" dirty="0" err="1">
                <a:solidFill>
                  <a:srgbClr val="1F1F1F"/>
                </a:solidFill>
                <a:highlight>
                  <a:srgbClr val="FFFFFF"/>
                </a:highlight>
                <a:latin typeface="Arial"/>
                <a:ea typeface="Arial"/>
                <a:cs typeface="Arial"/>
                <a:sym typeface="Arial"/>
              </a:rPr>
              <a:t>i</a:t>
            </a:r>
            <a:r>
              <a:rPr lang="en-GB" sz="2800" b="0" dirty="0">
                <a:solidFill>
                  <a:srgbClr val="1F1F1F"/>
                </a:solidFill>
                <a:highlight>
                  <a:srgbClr val="FFFFFF"/>
                </a:highlight>
                <a:latin typeface="Arial"/>
                <a:ea typeface="Arial"/>
                <a:cs typeface="Arial"/>
                <a:sym typeface="Arial"/>
              </a:rPr>
              <a:t>. Inaccurate results. The outliers in some columns will give inaccurate results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ii. Working data outside the geolocation of the council.</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iii. Incomplete common names to the scientific names of trees in the council</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10964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a:bodyPr>
          <a:lstStyle/>
          <a:p>
            <a:r>
              <a:rPr lang="en" sz="3600" dirty="0">
                <a:solidFill>
                  <a:srgbClr val="0000FF"/>
                </a:solidFill>
              </a:rPr>
              <a:t>Quality</a:t>
            </a:r>
            <a:br>
              <a:rPr lang="en-GB"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400" dirty="0">
                <a:solidFill>
                  <a:srgbClr val="1F1F1F"/>
                </a:solidFill>
                <a:highlight>
                  <a:srgbClr val="FFFFFF"/>
                </a:highlight>
                <a:latin typeface="Arial"/>
                <a:ea typeface="Arial"/>
                <a:cs typeface="Arial"/>
                <a:sym typeface="Arial"/>
              </a:rPr>
              <a:t>Risks to the council of having poor quality data:</a:t>
            </a:r>
            <a:r>
              <a:rPr lang="en-GB" sz="2800" b="0" dirty="0">
                <a:solidFill>
                  <a:srgbClr val="1F1F1F"/>
                </a:solidFill>
                <a:highlight>
                  <a:srgbClr val="FFFFFF"/>
                </a:highlight>
                <a:latin typeface="Arial"/>
                <a:ea typeface="Arial"/>
                <a:cs typeface="Arial"/>
                <a:sym typeface="Arial"/>
              </a:rPr>
              <a:t>              </a:t>
            </a:r>
            <a:br>
              <a:rPr lang="en-GB" sz="2800" b="0" dirty="0">
                <a:solidFill>
                  <a:srgbClr val="1F1F1F"/>
                </a:solidFill>
                <a:highlight>
                  <a:srgbClr val="FFFFFF"/>
                </a:highlight>
                <a:latin typeface="Arial"/>
                <a:ea typeface="Arial"/>
                <a:cs typeface="Arial"/>
                <a:sym typeface="Arial"/>
              </a:rPr>
            </a:br>
            <a:r>
              <a:rPr lang="en-GB" sz="2800" b="0" dirty="0" err="1">
                <a:solidFill>
                  <a:srgbClr val="1F1F1F"/>
                </a:solidFill>
                <a:highlight>
                  <a:srgbClr val="FFFFFF"/>
                </a:highlight>
                <a:latin typeface="Arial"/>
                <a:ea typeface="Arial"/>
                <a:cs typeface="Arial"/>
                <a:sym typeface="Arial"/>
              </a:rPr>
              <a:t>i</a:t>
            </a:r>
            <a:r>
              <a:rPr lang="en-GB" sz="2800" b="0" dirty="0">
                <a:solidFill>
                  <a:srgbClr val="1F1F1F"/>
                </a:solidFill>
                <a:highlight>
                  <a:srgbClr val="FFFFFF"/>
                </a:highlight>
                <a:latin typeface="Arial"/>
                <a:ea typeface="Arial"/>
                <a:cs typeface="Arial"/>
                <a:sym typeface="Arial"/>
              </a:rPr>
              <a:t>. Increased costs: more time and resources to clean and validate the data</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ii. Reduced productivity: difficult to find and use the information that is needed             </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iii. Damage to reputation: having trees outside the Council geolocation in her brochure</a:t>
            </a:r>
            <a:br>
              <a:rPr lang="en-GB" sz="2800" b="0" dirty="0">
                <a:solidFill>
                  <a:srgbClr val="1F1F1F"/>
                </a:solidFill>
                <a:highlight>
                  <a:srgbClr val="FFFFFF"/>
                </a:highlight>
                <a:latin typeface="Arial"/>
                <a:ea typeface="Arial"/>
                <a:cs typeface="Arial"/>
                <a:sym typeface="Arial"/>
              </a:rPr>
            </a:br>
            <a:r>
              <a:rPr lang="en-GB" sz="2800" b="0" dirty="0">
                <a:solidFill>
                  <a:srgbClr val="1F1F1F"/>
                </a:solidFill>
                <a:highlight>
                  <a:srgbClr val="FFFFFF"/>
                </a:highlight>
                <a:latin typeface="Arial"/>
                <a:ea typeface="Arial"/>
                <a:cs typeface="Arial"/>
                <a:sym typeface="Arial"/>
              </a:rPr>
              <a:t>iv. Poor quality data means poor quality analysis. Garbage in garbage out. </a:t>
            </a:r>
            <a:r>
              <a:rPr lang="en-GB" sz="2400" b="0" dirty="0">
                <a:solidFill>
                  <a:srgbClr val="1F1F1F"/>
                </a:solidFill>
                <a:highlight>
                  <a:srgbClr val="FFFFFF"/>
                </a:highlight>
                <a:latin typeface="Arial"/>
                <a:ea typeface="Arial"/>
                <a:cs typeface="Arial"/>
                <a:sym typeface="Arial"/>
              </a:rPr>
              <a:t> </a:t>
            </a: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95377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45473" y="295102"/>
            <a:ext cx="11945389" cy="6526507"/>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C</a:t>
            </a:r>
            <a:r>
              <a:rPr lang="en-GB" sz="3600" dirty="0" err="1">
                <a:solidFill>
                  <a:srgbClr val="0000FF"/>
                </a:solidFill>
              </a:rPr>
              <a:t>hallenges</a:t>
            </a:r>
            <a:r>
              <a:rPr lang="en-GB" sz="3600" dirty="0">
                <a:solidFill>
                  <a:srgbClr val="0000FF"/>
                </a:solidFill>
              </a:rPr>
              <a:t> and  risks working with data from multiple sources</a:t>
            </a:r>
            <a:br>
              <a:rPr lang="en-GB" sz="3600" dirty="0">
                <a:solidFill>
                  <a:srgbClr val="0000FF"/>
                </a:solidFill>
              </a:rPr>
            </a:br>
            <a:endParaRPr lang="en-GB"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err="1">
                <a:solidFill>
                  <a:srgbClr val="1F1F1F"/>
                </a:solidFill>
                <a:highlight>
                  <a:srgbClr val="FFFFFF"/>
                </a:highlight>
                <a:latin typeface="Arial"/>
                <a:ea typeface="Arial"/>
                <a:cs typeface="Arial"/>
                <a:sym typeface="Arial"/>
              </a:rPr>
              <a:t>i</a:t>
            </a:r>
            <a:r>
              <a:rPr lang="en-GB" sz="2592" b="0" dirty="0">
                <a:solidFill>
                  <a:srgbClr val="1F1F1F"/>
                </a:solidFill>
                <a:highlight>
                  <a:srgbClr val="FFFFFF"/>
                </a:highlight>
                <a:latin typeface="Arial"/>
                <a:ea typeface="Arial"/>
                <a:cs typeface="Arial"/>
                <a:sym typeface="Arial"/>
              </a:rPr>
              <a:t>. Data inconsistency: inconsistent in terms of its format, structure, or semantics.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ii. Data quality: different sources may have different quality levels.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iii. Data integration: Integrating data from multiple sources can be a complex and time-consuming process.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iv. Data governance: Ensuring that the data is secure, accessible, and compliant with regulations can be challenging.</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v. Data privacy: data from multiple sources can raise privacy concerns.       </a:t>
            </a:r>
            <a:br>
              <a:rPr lang="en-GB" sz="2592" b="0" dirty="0">
                <a:solidFill>
                  <a:srgbClr val="1F1F1F"/>
                </a:solidFill>
                <a:highlight>
                  <a:srgbClr val="FFFFFF"/>
                </a:highlight>
                <a:latin typeface="Arial"/>
                <a:ea typeface="Arial"/>
                <a:cs typeface="Arial"/>
                <a:sym typeface="Arial"/>
              </a:rPr>
            </a:br>
            <a:endParaRPr lang="en-GB" b="0"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spTree>
    <p:extLst>
      <p:ext uri="{BB962C8B-B14F-4D97-AF65-F5344CB8AC3E}">
        <p14:creationId xmlns:p14="http://schemas.microsoft.com/office/powerpoint/2010/main" val="262515207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989</Words>
  <Application>Microsoft Office PowerPoint</Application>
  <PresentationFormat>Widescreen</PresentationFormat>
  <Paragraphs>27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Lato</vt:lpstr>
      <vt:lpstr>Raleway</vt:lpstr>
      <vt:lpstr>Raleway ExtraBold</vt:lpstr>
      <vt:lpstr>Streamline</vt:lpstr>
      <vt:lpstr>INTRODUCTION</vt:lpstr>
      <vt:lpstr>Data lifecycle Stages of Data lifecycle for this project includes:  Create, Store, Use. The used for this project was acquired (Create) from the following  sources;  i. Trees Data: Excel file download from Camden Council website   ii. Common Names Data: json web scrapping using API, from    third-party website (a horticultural organization)   iii. Environmental Data: CSV file extracted querying the      Camden council assets database.  </vt:lpstr>
      <vt:lpstr>Data lifecycle Updating the original data at its source, sensitivity and ownership scenarios.  For Trees Data and Environmental Data: The analysis carried out has identified errors and ways to improve its quality, this can be updated in the original data source  after data cleaning and upon approval from appropriate department(data team coordinator) in the council.     Common Names Data is from a third-party website and cannot be updated at source due ownership and other GDPR legislations. </vt:lpstr>
      <vt:lpstr>Data lifecycle Updating the original data at its source, sensitivity and ownership scenarios.  Common Names Data is owned by a third-party, the sensitivity can be assumed to be public, copyrights permission, issues of ownership and use of their data, security, ethics and legislation    The impacts of different sensitivity boarders around the intended audience that the primary data source is to be used for, Public Tree Data and Tree Walks Brochures, internal data such Environmental data should be used with caution. The Council owns Trees Data and Environmental Data, this eliminate risks of ownership issues including security, ethics and legislation.   </vt:lpstr>
      <vt:lpstr>Requirements Public Tree Data Project: Trees data and common data combined will provide list of all trees in the borough, this will serve the “opendata” initiative of the borough without exposing any sensitive or internal data. The columns are properly label to identify qualitative/ quantitative variables, binary/ nominal/ ordinal, discrete/ continuous variables, they contained required data needed for the project.   Tree Walks Brochures Project: Trees data and common names data combined  will enable the public access all the trees in the borough. The common names column will help the public for easy identification while the Trees data will make easy location of any particular tree of interest.  Environment Report project: Environmental data combined with Trees data   will help Camden council to achieve the objective of showing information about trees removed, trees planted and the net carbon and pollution impact on their website. </vt:lpstr>
      <vt:lpstr>Requirements Limitations in data: The common name data file does not contain all the common names for every scientific name and not all scientific name is in the file. In the Environmental Data under ‘Removal reason’ column, nan was used where there is data, this could have been properly labelled.  Classifying the data columns: After careful study of  the string and numeric columns using value counts and descriptive stats classification of the columns become clearer and easier, for example ‘Number of trees’ column is in float instead of integer because a tree can only in whole but after using descriptive stats its confirm that the null values was responsible for it being categorise as floats which could make it quantitive continuous when it actually discrete variable. Date is qualitative ordinal by standard this was clarified by further online research. </vt:lpstr>
      <vt:lpstr>Quality Approach to data quality and issues identified: Define the data quality dimension and metrics; define the acceptable percentage of missing values, duplicates data, relevance, completeness. Metrics for working with missing data could be i. Deleting rows(less than 5%), ii. Mean|Median|Mode imputation (5-25%), iii. Regression imputation, iv. Deleting variable ( When a variable is missing most of its data e.g. ‘Removal reason’ column has 99% nan values). Also, Report on data quality issues and their severity.     Data quality impact on council’s ability to meet the requirements of the initiatives: i. Inaccurate results. The outliers in some columns will give inaccurate results                   ii. Working data outside the geolocation of the council. iii. Incomplete common names to the scientific names of trees in the council</vt:lpstr>
      <vt:lpstr>Quality  Risks to the council of having poor quality data:               i. Increased costs: more time and resources to clean and validate the data ii. Reduced productivity: difficult to find and use the information that is needed              iii. Damage to reputation: having trees outside the Council geolocation in her brochure iv. Poor quality data means poor quality analysis. Garbage in garbage out.  </vt:lpstr>
      <vt:lpstr>Challenges and  risks working with data from multiple sources  i. Data inconsistency: inconsistent in terms of its format, structure, or semantics. ii. Data quality: different sources may have different quality levels. iii. Data integration: Integrating data from multiple sources can be a complex and time-consuming process. iv. Data governance: Ensuring that the data is secure, accessible, and compliant with regulations can be challenging. v. Data privacy: data from multiple sources can raise privacy concerns.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lifecycle Planning: Identify data needs, develop data management plan Collection: Gather data from a variety of sources Storage: Organize and store data in a secure and accessible way Analyze: Management: Protect data from unauthorized access, ensure data quality, comply with regulations Use: Analyze data to generate insights, make decisions (the stage of this project) Disposal: Delete data that is no longer needed </dc:title>
  <dc:creator>habib shittu</dc:creator>
  <cp:lastModifiedBy>habib shittu</cp:lastModifiedBy>
  <cp:revision>2</cp:revision>
  <dcterms:created xsi:type="dcterms:W3CDTF">2023-08-26T07:52:53Z</dcterms:created>
  <dcterms:modified xsi:type="dcterms:W3CDTF">2023-09-18T09:13:59Z</dcterms:modified>
</cp:coreProperties>
</file>