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62"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68F77-F7E6-4182-81DA-DC52B8FFAF01}" v="12" dt="2023-08-28T17:00:41.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679" autoAdjust="0"/>
  </p:normalViewPr>
  <p:slideViewPr>
    <p:cSldViewPr snapToGrid="0">
      <p:cViewPr varScale="1">
        <p:scale>
          <a:sx n="92" d="100"/>
          <a:sy n="92" d="100"/>
        </p:scale>
        <p:origin x="776" y="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ib shittu" userId="4f4372639ebc7f54" providerId="LiveId" clId="{23E68F77-F7E6-4182-81DA-DC52B8FFAF01}"/>
    <pc:docChg chg="undo redo custSel addSld delSld modSld sldOrd">
      <pc:chgData name="habib shittu" userId="4f4372639ebc7f54" providerId="LiveId" clId="{23E68F77-F7E6-4182-81DA-DC52B8FFAF01}" dt="2023-08-28T17:00:47.356" v="1827" actId="1076"/>
      <pc:docMkLst>
        <pc:docMk/>
      </pc:docMkLst>
      <pc:sldChg chg="addSp delSp modSp mod ord modNotes">
        <pc:chgData name="habib shittu" userId="4f4372639ebc7f54" providerId="LiveId" clId="{23E68F77-F7E6-4182-81DA-DC52B8FFAF01}" dt="2023-08-28T17:00:47.356" v="1827" actId="1076"/>
        <pc:sldMkLst>
          <pc:docMk/>
          <pc:sldMk cId="0" sldId="256"/>
        </pc:sldMkLst>
        <pc:spChg chg="mod">
          <ac:chgData name="habib shittu" userId="4f4372639ebc7f54" providerId="LiveId" clId="{23E68F77-F7E6-4182-81DA-DC52B8FFAF01}" dt="2023-08-28T16:48:24.311" v="1725" actId="20577"/>
          <ac:spMkLst>
            <pc:docMk/>
            <pc:sldMk cId="0" sldId="256"/>
            <ac:spMk id="87" creationId="{00000000-0000-0000-0000-000000000000}"/>
          </ac:spMkLst>
        </pc:spChg>
        <pc:picChg chg="add del mod">
          <ac:chgData name="habib shittu" userId="4f4372639ebc7f54" providerId="LiveId" clId="{23E68F77-F7E6-4182-81DA-DC52B8FFAF01}" dt="2023-08-28T16:58:48.918" v="1819"/>
          <ac:picMkLst>
            <pc:docMk/>
            <pc:sldMk cId="0" sldId="256"/>
            <ac:picMk id="3" creationId="{80816D6B-8CD0-BABD-26C9-9D562F5EC106}"/>
          </ac:picMkLst>
        </pc:picChg>
        <pc:picChg chg="add del mod">
          <ac:chgData name="habib shittu" userId="4f4372639ebc7f54" providerId="LiveId" clId="{23E68F77-F7E6-4182-81DA-DC52B8FFAF01}" dt="2023-08-28T16:59:12.259" v="1821"/>
          <ac:picMkLst>
            <pc:docMk/>
            <pc:sldMk cId="0" sldId="256"/>
            <ac:picMk id="5" creationId="{177CCC81-DA8F-22BF-95B9-6681767F7A49}"/>
          </ac:picMkLst>
        </pc:picChg>
        <pc:picChg chg="add del mod">
          <ac:chgData name="habib shittu" userId="4f4372639ebc7f54" providerId="LiveId" clId="{23E68F77-F7E6-4182-81DA-DC52B8FFAF01}" dt="2023-08-28T16:59:27.608" v="1823"/>
          <ac:picMkLst>
            <pc:docMk/>
            <pc:sldMk cId="0" sldId="256"/>
            <ac:picMk id="7" creationId="{EE697364-5F59-9605-F265-B53C0634BE33}"/>
          </ac:picMkLst>
        </pc:picChg>
        <pc:picChg chg="add del mod">
          <ac:chgData name="habib shittu" userId="4f4372639ebc7f54" providerId="LiveId" clId="{23E68F77-F7E6-4182-81DA-DC52B8FFAF01}" dt="2023-08-28T17:00:31.050" v="1825" actId="478"/>
          <ac:picMkLst>
            <pc:docMk/>
            <pc:sldMk cId="0" sldId="256"/>
            <ac:picMk id="9" creationId="{203C2E48-B362-4E1B-3E46-FD4DA0BD04FC}"/>
          </ac:picMkLst>
        </pc:picChg>
        <pc:picChg chg="add mod">
          <ac:chgData name="habib shittu" userId="4f4372639ebc7f54" providerId="LiveId" clId="{23E68F77-F7E6-4182-81DA-DC52B8FFAF01}" dt="2023-08-28T17:00:47.356" v="1827" actId="1076"/>
          <ac:picMkLst>
            <pc:docMk/>
            <pc:sldMk cId="0" sldId="256"/>
            <ac:picMk id="11" creationId="{B19015FC-F42C-1E70-FD5A-322FC3860050}"/>
          </ac:picMkLst>
        </pc:picChg>
        <pc:picChg chg="del">
          <ac:chgData name="habib shittu" userId="4f4372639ebc7f54" providerId="LiveId" clId="{23E68F77-F7E6-4182-81DA-DC52B8FFAF01}" dt="2023-08-28T16:43:47.541" v="1386" actId="478"/>
          <ac:picMkLst>
            <pc:docMk/>
            <pc:sldMk cId="0" sldId="256"/>
            <ac:picMk id="89" creationId="{00000000-0000-0000-0000-000000000000}"/>
          </ac:picMkLst>
        </pc:picChg>
      </pc:sldChg>
      <pc:sldChg chg="del">
        <pc:chgData name="habib shittu" userId="4f4372639ebc7f54" providerId="LiveId" clId="{23E68F77-F7E6-4182-81DA-DC52B8FFAF01}" dt="2023-08-26T14:51:29.587" v="85" actId="47"/>
        <pc:sldMkLst>
          <pc:docMk/>
          <pc:sldMk cId="0" sldId="260"/>
        </pc:sldMkLst>
      </pc:sldChg>
      <pc:sldChg chg="addSp delSp modSp mod">
        <pc:chgData name="habib shittu" userId="4f4372639ebc7f54" providerId="LiveId" clId="{23E68F77-F7E6-4182-81DA-DC52B8FFAF01}" dt="2023-08-28T16:55:01.119" v="1815" actId="20577"/>
        <pc:sldMkLst>
          <pc:docMk/>
          <pc:sldMk cId="0" sldId="261"/>
        </pc:sldMkLst>
        <pc:spChg chg="add del">
          <ac:chgData name="habib shittu" userId="4f4372639ebc7f54" providerId="LiveId" clId="{23E68F77-F7E6-4182-81DA-DC52B8FFAF01}" dt="2023-08-28T15:57:18.985" v="1380" actId="22"/>
          <ac:spMkLst>
            <pc:docMk/>
            <pc:sldMk cId="0" sldId="261"/>
            <ac:spMk id="3" creationId="{F52BC1B1-64EA-E8D2-E1B9-2714E0170C7F}"/>
          </ac:spMkLst>
        </pc:spChg>
        <pc:spChg chg="add del">
          <ac:chgData name="habib shittu" userId="4f4372639ebc7f54" providerId="LiveId" clId="{23E68F77-F7E6-4182-81DA-DC52B8FFAF01}" dt="2023-08-28T15:59:10.116" v="1382" actId="22"/>
          <ac:spMkLst>
            <pc:docMk/>
            <pc:sldMk cId="0" sldId="261"/>
            <ac:spMk id="5" creationId="{684D0E99-3931-DAB2-B261-7E7919DED3AF}"/>
          </ac:spMkLst>
        </pc:spChg>
        <pc:spChg chg="mod">
          <ac:chgData name="habib shittu" userId="4f4372639ebc7f54" providerId="LiveId" clId="{23E68F77-F7E6-4182-81DA-DC52B8FFAF01}" dt="2023-08-28T16:55:01.119" v="1815" actId="20577"/>
          <ac:spMkLst>
            <pc:docMk/>
            <pc:sldMk cId="0" sldId="261"/>
            <ac:spMk id="122" creationId="{00000000-0000-0000-0000-000000000000}"/>
          </ac:spMkLst>
        </pc:spChg>
      </pc:sldChg>
      <pc:sldChg chg="addSp modSp mod">
        <pc:chgData name="habib shittu" userId="4f4372639ebc7f54" providerId="LiveId" clId="{23E68F77-F7E6-4182-81DA-DC52B8FFAF01}" dt="2023-08-28T15:59:49.590" v="1385" actId="1076"/>
        <pc:sldMkLst>
          <pc:docMk/>
          <pc:sldMk cId="4275476227" sldId="262"/>
        </pc:sldMkLst>
        <pc:spChg chg="mod">
          <ac:chgData name="habib shittu" userId="4f4372639ebc7f54" providerId="LiveId" clId="{23E68F77-F7E6-4182-81DA-DC52B8FFAF01}" dt="2023-08-28T15:59:49.590" v="1385" actId="1076"/>
          <ac:spMkLst>
            <pc:docMk/>
            <pc:sldMk cId="4275476227" sldId="262"/>
            <ac:spMk id="115" creationId="{00000000-0000-0000-0000-000000000000}"/>
          </ac:spMkLst>
        </pc:spChg>
        <pc:spChg chg="mod">
          <ac:chgData name="habib shittu" userId="4f4372639ebc7f54" providerId="LiveId" clId="{23E68F77-F7E6-4182-81DA-DC52B8FFAF01}" dt="2023-08-28T15:06:12.745" v="142" actId="1076"/>
          <ac:spMkLst>
            <pc:docMk/>
            <pc:sldMk cId="4275476227" sldId="262"/>
            <ac:spMk id="116" creationId="{00000000-0000-0000-0000-000000000000}"/>
          </ac:spMkLst>
        </pc:spChg>
        <pc:picChg chg="add mod">
          <ac:chgData name="habib shittu" userId="4f4372639ebc7f54" providerId="LiveId" clId="{23E68F77-F7E6-4182-81DA-DC52B8FFAF01}" dt="2023-08-28T15:54:34.958" v="1364" actId="1076"/>
          <ac:picMkLst>
            <pc:docMk/>
            <pc:sldMk cId="4275476227" sldId="262"/>
            <ac:picMk id="3" creationId="{253032C9-B457-FD26-5A0D-0E21D7B68937}"/>
          </ac:picMkLst>
        </pc:picChg>
      </pc:sldChg>
      <pc:sldChg chg="add del">
        <pc:chgData name="habib shittu" userId="4f4372639ebc7f54" providerId="LiveId" clId="{23E68F77-F7E6-4182-81DA-DC52B8FFAF01}" dt="2023-08-28T16:58:22.498" v="1817"/>
        <pc:sldMkLst>
          <pc:docMk/>
          <pc:sldMk cId="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C6CFF-9B3E-4690-A6B9-447EBA73486F}" type="datetimeFigureOut">
              <a:rPr lang="en-GB" smtClean="0"/>
              <a:t>28/08/2023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99588-A864-4F24-A384-7D44F3800279}" type="slidenum">
              <a:rPr lang="en-GB" smtClean="0"/>
              <a:t>‹#›</a:t>
            </a:fld>
            <a:endParaRPr lang="en-GB"/>
          </a:p>
        </p:txBody>
      </p:sp>
    </p:spTree>
    <p:extLst>
      <p:ext uri="{BB962C8B-B14F-4D97-AF65-F5344CB8AC3E}">
        <p14:creationId xmlns:p14="http://schemas.microsoft.com/office/powerpoint/2010/main" val="62878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110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fe67daae8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fe67daae8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Title: The Data Lifecycle</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Subtitle: An overview of the key phases of data management</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Body:</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The data lifecycle is the process of collecting, storing, managing, and using data. It is a continuous process that begins with the identification of data needs and ends with the disposal of data.</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The key phases of the data lifecycle are:</a:t>
            </a:r>
            <a:endParaRPr sz="1200" dirty="0">
              <a:solidFill>
                <a:srgbClr val="1F1F1F"/>
              </a:solidFill>
              <a:highlight>
                <a:srgbClr val="FFFFFF"/>
              </a:highlight>
            </a:endParaRPr>
          </a:p>
          <a:p>
            <a:pPr marL="457200" lvl="0" indent="-304800" algn="l" rtl="0">
              <a:lnSpc>
                <a:spcPct val="115000"/>
              </a:lnSpc>
              <a:spcBef>
                <a:spcPts val="1800"/>
              </a:spcBef>
              <a:spcAft>
                <a:spcPts val="0"/>
              </a:spcAft>
              <a:buClr>
                <a:srgbClr val="1F1F1F"/>
              </a:buClr>
              <a:buSzPts val="1200"/>
              <a:buChar char="●"/>
            </a:pPr>
            <a:r>
              <a:rPr lang="en" sz="1200" dirty="0">
                <a:solidFill>
                  <a:srgbClr val="1F1F1F"/>
                </a:solidFill>
                <a:highlight>
                  <a:srgbClr val="FFFFFF"/>
                </a:highlight>
              </a:rPr>
              <a:t>Planning: This phase involves identifying the data needs of the organization and developing a data management plan.</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Collection: This phase involves gathering data from a variety of sources, such as surveys, transactions, and sensors.</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Storage: This phase involves organizing and storing data in a secure and accessible way.</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Management: This phase involves protecting data from unauthorized access, ensuring data quality, and complying with regulations.</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Use: This phase involves analyzing data to generate insights and make decisions.</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Disposal: This phase involves deleting data that is no longer needed.</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Excel spreadsheets can be used in all phases of the data lifecycle.</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In the planning phase, Excel spreadsheets can be used to document data needs and requirements. In the collection phase, Excel spreadsheets can be used to collect data from surveys, transactions, and other sources. In the storage phase, Excel spreadsheets can be used to store small amounts of data. In the management phase, Excel spreadsheets can be used to protect data from unauthorized access, ensure data quality, and comply with regulations. In the use phase, Excel spreadsheets can be used to analyze data and generate insights. In the disposal phase, Excel spreadsheets can be used to delete data that is no longer needed.</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Conclusion:</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The data lifecycle is a continuous process that is essential for any organization that collects and uses data. Excel spreadsheets can be used in all phases of the data lifecycle to make the process more efficient and effective.</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Here is another slide that you can use to explain the data lifecycle:</a:t>
            </a:r>
            <a:endParaRPr sz="1200" dirty="0">
              <a:solidFill>
                <a:srgbClr val="1F1F1F"/>
              </a:solidFill>
              <a:highlight>
                <a:srgbClr val="FFFFFF"/>
              </a:highlight>
            </a:endParaRPr>
          </a:p>
          <a:p>
            <a:pPr marL="0" lvl="0" indent="0" algn="l" rtl="0">
              <a:lnSpc>
                <a:spcPct val="115000"/>
              </a:lnSpc>
              <a:spcBef>
                <a:spcPts val="1800"/>
              </a:spcBef>
              <a:spcAft>
                <a:spcPts val="0"/>
              </a:spcAft>
              <a:buClr>
                <a:schemeClr val="dk1"/>
              </a:buClr>
              <a:buSzPts val="1100"/>
              <a:buFont typeface="Arial"/>
              <a:buNone/>
            </a:pPr>
            <a:r>
              <a:rPr lang="en" sz="1200" dirty="0">
                <a:solidFill>
                  <a:srgbClr val="1F1F1F"/>
                </a:solidFill>
                <a:highlight>
                  <a:srgbClr val="FFFFFF"/>
                </a:highlight>
              </a:rPr>
              <a:t>Data Lifecycle</a:t>
            </a:r>
            <a:endParaRPr sz="1200" dirty="0">
              <a:solidFill>
                <a:srgbClr val="1F1F1F"/>
              </a:solidFill>
              <a:highlight>
                <a:srgbClr val="FFFFFF"/>
              </a:highlight>
            </a:endParaRPr>
          </a:p>
          <a:p>
            <a:pPr marL="457200" lvl="0" indent="-304800" algn="l" rtl="0">
              <a:lnSpc>
                <a:spcPct val="115000"/>
              </a:lnSpc>
              <a:spcBef>
                <a:spcPts val="1800"/>
              </a:spcBef>
              <a:spcAft>
                <a:spcPts val="0"/>
              </a:spcAft>
              <a:buClr>
                <a:srgbClr val="1F1F1F"/>
              </a:buClr>
              <a:buSzPts val="1200"/>
              <a:buChar char="●"/>
            </a:pPr>
            <a:r>
              <a:rPr lang="en" sz="1200" dirty="0">
                <a:solidFill>
                  <a:srgbClr val="1F1F1F"/>
                </a:solidFill>
                <a:highlight>
                  <a:srgbClr val="FFFFFF"/>
                </a:highlight>
              </a:rPr>
              <a:t>Planning: Identify data needs, develop data management plan</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Collection: Gather data from a variety of sources</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Storage: Organize and store data in a secure and accessible way</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Management: Protect data from unauthorized access, ensure data quality, comply with regulations</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Use: Analyze data to generate insights, make decisions</a:t>
            </a:r>
            <a:endParaRPr sz="1200" dirty="0">
              <a:solidFill>
                <a:srgbClr val="1F1F1F"/>
              </a:solidFill>
              <a:highlight>
                <a:srgbClr val="FFFFFF"/>
              </a:highlight>
            </a:endParaRPr>
          </a:p>
          <a:p>
            <a:pPr marL="457200" lvl="0" indent="-304800" algn="l" rtl="0">
              <a:lnSpc>
                <a:spcPct val="115000"/>
              </a:lnSpc>
              <a:spcBef>
                <a:spcPts val="0"/>
              </a:spcBef>
              <a:spcAft>
                <a:spcPts val="0"/>
              </a:spcAft>
              <a:buClr>
                <a:srgbClr val="1F1F1F"/>
              </a:buClr>
              <a:buSzPts val="1200"/>
              <a:buChar char="●"/>
            </a:pPr>
            <a:r>
              <a:rPr lang="en" sz="1200" dirty="0">
                <a:solidFill>
                  <a:srgbClr val="1F1F1F"/>
                </a:solidFill>
                <a:highlight>
                  <a:srgbClr val="FFFFFF"/>
                </a:highlight>
              </a:rPr>
              <a:t>Disposal: Delete data that is no longer needed</a:t>
            </a:r>
            <a:endParaRPr sz="1200" dirty="0">
              <a:solidFill>
                <a:srgbClr val="1F1F1F"/>
              </a:solidFill>
              <a:highlight>
                <a:srgbClr val="FFFFFF"/>
              </a:highlight>
            </a:endParaRPr>
          </a:p>
          <a:p>
            <a:pPr marL="0" lvl="0" indent="0" algn="l" rtl="0">
              <a:spcBef>
                <a:spcPts val="1100"/>
              </a:spcBef>
              <a:spcAft>
                <a:spcPts val="0"/>
              </a:spcAft>
              <a:buNone/>
            </a:pPr>
            <a:endParaRPr dirty="0"/>
          </a:p>
        </p:txBody>
      </p:sp>
    </p:spTree>
    <p:extLst>
      <p:ext uri="{BB962C8B-B14F-4D97-AF65-F5344CB8AC3E}">
        <p14:creationId xmlns:p14="http://schemas.microsoft.com/office/powerpoint/2010/main" val="45991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fe67daae8_0_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fe67daae8_0_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None/>
            </a:pPr>
            <a:r>
              <a:rPr lang="en-GB" b="1" i="0" dirty="0">
                <a:solidFill>
                  <a:srgbClr val="E3E3E3"/>
                </a:solidFill>
                <a:effectLst/>
                <a:latin typeface="Google Sans"/>
              </a:rPr>
              <a:t>1.</a:t>
            </a:r>
          </a:p>
          <a:p>
            <a:pPr algn="l">
              <a:buFont typeface="Arial" panose="020B0604020202020204" pitchFamily="34" charset="0"/>
              <a:buNone/>
            </a:pPr>
            <a:r>
              <a:rPr lang="en-GB" dirty="0"/>
              <a:t>Several users with different levels of responsibility and needs:  The General Managers, who decide whether to halt or proceed with projects. To do this, they need to be alerted when there are significant performance gaps for projects. They also need to be able to monitor the overall performance of all projects. ○ Regional Managers who intervene with Country Managers in their region if there are performance gaps on projects. They need to be alerted regarding projects in their regions, and need to be able to monitor them. ○ Country Managers who take corrective action for projects falling under their responsibility. To do this, they need to be able to view indicators for projects in their country. ● Activity is guided by three key “Project Portfolio” indicators: ○ Actual project cost vs planned cost (i.e. meeting project budgets) ○ Actual duration vs planned duration (i.e. meeting project deadlines) ○ Project deliverables actually produced vs. those forecast </a:t>
            </a:r>
            <a:endParaRPr lang="en-GB" b="1" i="0" dirty="0">
              <a:solidFill>
                <a:srgbClr val="E3E3E3"/>
              </a:solidFill>
              <a:effectLst/>
              <a:latin typeface="Google Sans"/>
            </a:endParaRPr>
          </a:p>
          <a:p>
            <a:pPr algn="l">
              <a:buFont typeface="Arial" panose="020B0604020202020204" pitchFamily="34" charset="0"/>
              <a:buNone/>
            </a:pPr>
            <a:endParaRPr lang="en-GB" b="1" i="0" dirty="0">
              <a:solidFill>
                <a:srgbClr val="E3E3E3"/>
              </a:solidFill>
              <a:effectLst/>
              <a:latin typeface="Google Sans"/>
            </a:endParaRPr>
          </a:p>
          <a:p>
            <a:pPr algn="l">
              <a:buFont typeface="Arial" panose="020B0604020202020204" pitchFamily="34" charset="0"/>
              <a:buNone/>
            </a:pPr>
            <a:r>
              <a:rPr lang="en-GB" b="1" i="0" dirty="0">
                <a:solidFill>
                  <a:srgbClr val="E3E3E3"/>
                </a:solidFill>
                <a:effectLst/>
                <a:latin typeface="Google Sans"/>
              </a:rPr>
              <a:t>2.</a:t>
            </a:r>
          </a:p>
          <a:p>
            <a:pPr marL="179705" marR="152400" algn="ctr">
              <a:lnSpc>
                <a:spcPct val="115000"/>
              </a:lnSpc>
              <a:spcBef>
                <a:spcPts val="800"/>
              </a:spcBef>
              <a:spcAft>
                <a:spcPts val="0"/>
              </a:spcAft>
            </a:pPr>
            <a:r>
              <a:rPr lang="fr-FR" sz="1800" b="1" dirty="0">
                <a:solidFill>
                  <a:srgbClr val="1468E8"/>
                </a:solidFill>
                <a:effectLst/>
                <a:latin typeface="Inter"/>
                <a:ea typeface="Inter"/>
                <a:cs typeface="Inter"/>
              </a:rPr>
              <a:t>Dashboard </a:t>
            </a:r>
            <a:r>
              <a:rPr lang="fr-FR" sz="1800" b="1" dirty="0" err="1">
                <a:solidFill>
                  <a:srgbClr val="1468E8"/>
                </a:solidFill>
                <a:effectLst/>
                <a:latin typeface="Inter"/>
                <a:ea typeface="Inter"/>
                <a:cs typeface="Inter"/>
              </a:rPr>
              <a:t>Blueprint</a:t>
            </a:r>
            <a:endParaRPr lang="en-GB" sz="1800" dirty="0">
              <a:effectLst/>
              <a:latin typeface="Arial" panose="020B0604020202020204" pitchFamily="34" charset="0"/>
              <a:ea typeface="Arial" panose="020B0604020202020204" pitchFamily="34" charset="0"/>
            </a:endParaRPr>
          </a:p>
          <a:p>
            <a:pPr marR="152400">
              <a:lnSpc>
                <a:spcPct val="115000"/>
              </a:lnSpc>
              <a:spcBef>
                <a:spcPts val="800"/>
              </a:spcBef>
              <a:spcAft>
                <a:spcPts val="0"/>
              </a:spcAft>
            </a:pPr>
            <a:r>
              <a:rPr lang="fr-FR" sz="1800" dirty="0">
                <a:solidFill>
                  <a:srgbClr val="000000"/>
                </a:solidFill>
                <a:effectLst/>
                <a:latin typeface="Inter"/>
                <a:ea typeface="Inter"/>
                <a:cs typeface="Inter"/>
              </a:rPr>
              <a:t>The table </a:t>
            </a:r>
            <a:r>
              <a:rPr lang="fr-FR" sz="1800" dirty="0" err="1">
                <a:solidFill>
                  <a:srgbClr val="000000"/>
                </a:solidFill>
                <a:effectLst/>
                <a:latin typeface="Inter"/>
                <a:ea typeface="Inter"/>
                <a:cs typeface="Inter"/>
              </a:rPr>
              <a:t>below</a:t>
            </a:r>
            <a:r>
              <a:rPr lang="fr-FR" sz="1800" dirty="0">
                <a:solidFill>
                  <a:srgbClr val="000000"/>
                </a:solidFill>
                <a:effectLst/>
                <a:latin typeface="Inter"/>
                <a:ea typeface="Inter"/>
                <a:cs typeface="Inter"/>
              </a:rPr>
              <a:t> captures the essential </a:t>
            </a:r>
            <a:r>
              <a:rPr lang="fr-FR" sz="1800" dirty="0" err="1">
                <a:solidFill>
                  <a:srgbClr val="000000"/>
                </a:solidFill>
                <a:effectLst/>
                <a:latin typeface="Inter"/>
                <a:ea typeface="Inter"/>
                <a:cs typeface="Inter"/>
              </a:rPr>
              <a:t>details</a:t>
            </a:r>
            <a:r>
              <a:rPr lang="fr-FR" sz="1800" dirty="0">
                <a:solidFill>
                  <a:srgbClr val="000000"/>
                </a:solidFill>
                <a:effectLst/>
                <a:latin typeface="Inter"/>
                <a:ea typeface="Inter"/>
                <a:cs typeface="Inter"/>
              </a:rPr>
              <a:t> </a:t>
            </a:r>
            <a:r>
              <a:rPr lang="fr-FR" sz="1800" dirty="0" err="1">
                <a:solidFill>
                  <a:srgbClr val="000000"/>
                </a:solidFill>
                <a:effectLst/>
                <a:latin typeface="Inter"/>
                <a:ea typeface="Inter"/>
                <a:cs typeface="Inter"/>
              </a:rPr>
              <a:t>that</a:t>
            </a:r>
            <a:r>
              <a:rPr lang="fr-FR" sz="1800" dirty="0">
                <a:solidFill>
                  <a:srgbClr val="000000"/>
                </a:solidFill>
                <a:effectLst/>
                <a:latin typeface="Inter"/>
                <a:ea typeface="Inter"/>
                <a:cs typeface="Inter"/>
              </a:rPr>
              <a:t> are </a:t>
            </a:r>
            <a:r>
              <a:rPr lang="fr-FR" sz="1800" dirty="0" err="1">
                <a:solidFill>
                  <a:srgbClr val="000000"/>
                </a:solidFill>
                <a:effectLst/>
                <a:latin typeface="Inter"/>
                <a:ea typeface="Inter"/>
                <a:cs typeface="Inter"/>
              </a:rPr>
              <a:t>needed</a:t>
            </a:r>
            <a:r>
              <a:rPr lang="fr-FR" sz="1800" dirty="0">
                <a:solidFill>
                  <a:srgbClr val="000000"/>
                </a:solidFill>
                <a:effectLst/>
                <a:latin typeface="Inter"/>
                <a:ea typeface="Inter"/>
                <a:cs typeface="Inter"/>
              </a:rPr>
              <a:t> for the </a:t>
            </a:r>
            <a:r>
              <a:rPr lang="fr-FR" sz="1800" dirty="0" err="1">
                <a:solidFill>
                  <a:srgbClr val="000000"/>
                </a:solidFill>
                <a:effectLst/>
                <a:latin typeface="Inter"/>
                <a:ea typeface="Inter"/>
                <a:cs typeface="Inter"/>
              </a:rPr>
              <a:t>dashboard</a:t>
            </a:r>
            <a:r>
              <a:rPr lang="fr-FR" sz="1800" dirty="0">
                <a:solidFill>
                  <a:srgbClr val="000000"/>
                </a:solidFill>
                <a:effectLst/>
                <a:latin typeface="Inter"/>
                <a:ea typeface="Inter"/>
                <a:cs typeface="Inter"/>
              </a:rPr>
              <a:t>. </a:t>
            </a:r>
            <a:endParaRPr lang="en-GB" sz="1800" dirty="0">
              <a:effectLst/>
              <a:latin typeface="Arial" panose="020B0604020202020204" pitchFamily="34" charset="0"/>
              <a:ea typeface="Arial" panose="020B0604020202020204" pitchFamily="34" charset="0"/>
            </a:endParaRPr>
          </a:p>
          <a:p>
            <a:pPr marL="342900" marR="152400" lvl="0" indent="-342900">
              <a:lnSpc>
                <a:spcPct val="115000"/>
              </a:lnSpc>
              <a:spcBef>
                <a:spcPts val="800"/>
              </a:spcBef>
              <a:spcAft>
                <a:spcPts val="0"/>
              </a:spcAft>
              <a:buFont typeface="Arial" panose="020B0604020202020204" pitchFamily="34" charset="0"/>
              <a:buChar char="●"/>
            </a:pPr>
            <a:r>
              <a:rPr lang="fr-FR" sz="1800" b="1" u="none" strike="noStrike" dirty="0">
                <a:solidFill>
                  <a:srgbClr val="000000"/>
                </a:solidFill>
                <a:effectLst/>
                <a:latin typeface="Inter"/>
                <a:ea typeface="Inter"/>
                <a:cs typeface="Inter"/>
              </a:rPr>
              <a:t>Business </a:t>
            </a:r>
            <a:r>
              <a:rPr lang="fr-FR" sz="1800" b="1" u="none" strike="noStrike" dirty="0" err="1">
                <a:solidFill>
                  <a:srgbClr val="000000"/>
                </a:solidFill>
                <a:effectLst/>
                <a:latin typeface="Inter"/>
                <a:ea typeface="Inter"/>
                <a:cs typeface="Inter"/>
              </a:rPr>
              <a:t>Requirements</a:t>
            </a:r>
            <a:r>
              <a:rPr lang="fr-FR" sz="1800" u="none" strike="noStrike" dirty="0">
                <a:solidFill>
                  <a:srgbClr val="000000"/>
                </a:solidFill>
                <a:effectLst/>
                <a:latin typeface="Inter"/>
                <a:ea typeface="Inter"/>
                <a:cs typeface="Inter"/>
              </a:rPr>
              <a:t>: This </a:t>
            </a:r>
            <a:r>
              <a:rPr lang="fr-FR" sz="1800" u="none" strike="noStrike" dirty="0" err="1">
                <a:solidFill>
                  <a:srgbClr val="000000"/>
                </a:solidFill>
                <a:effectLst/>
                <a:latin typeface="Inter"/>
                <a:ea typeface="Inter"/>
                <a:cs typeface="Inter"/>
              </a:rPr>
              <a:t>was</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already</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completed</a:t>
            </a:r>
            <a:r>
              <a:rPr lang="fr-FR" sz="1800" u="none" strike="noStrike" dirty="0">
                <a:solidFill>
                  <a:srgbClr val="000000"/>
                </a:solidFill>
                <a:effectLst/>
                <a:latin typeface="Inter"/>
                <a:ea typeface="Inter"/>
                <a:cs typeface="Inter"/>
              </a:rPr>
              <a:t> at the end of the meeting </a:t>
            </a:r>
            <a:r>
              <a:rPr lang="fr-FR" sz="1800" u="none" strike="noStrike" dirty="0" err="1">
                <a:solidFill>
                  <a:srgbClr val="000000"/>
                </a:solidFill>
                <a:effectLst/>
                <a:latin typeface="Inter"/>
                <a:ea typeface="Inter"/>
                <a:cs typeface="Inter"/>
              </a:rPr>
              <a:t>with</a:t>
            </a:r>
            <a:r>
              <a:rPr lang="fr-FR" sz="1800" u="none" strike="noStrike" dirty="0">
                <a:solidFill>
                  <a:srgbClr val="000000"/>
                </a:solidFill>
                <a:effectLst/>
                <a:latin typeface="Inter"/>
                <a:ea typeface="Inter"/>
                <a:cs typeface="Inter"/>
              </a:rPr>
              <a:t> Sophie.</a:t>
            </a:r>
            <a:endParaRPr lang="en-GB" sz="1800" u="none" strike="noStrike" dirty="0">
              <a:effectLst/>
              <a:latin typeface="Arial" panose="020B0604020202020204" pitchFamily="34" charset="0"/>
              <a:ea typeface="Arial" panose="020B0604020202020204" pitchFamily="34" charset="0"/>
            </a:endParaRPr>
          </a:p>
          <a:p>
            <a:pPr marL="342900" marR="152400" lvl="0" indent="-342900">
              <a:lnSpc>
                <a:spcPct val="115000"/>
              </a:lnSpc>
              <a:spcAft>
                <a:spcPts val="0"/>
              </a:spcAft>
              <a:buFont typeface="Arial" panose="020B0604020202020204" pitchFamily="34" charset="0"/>
              <a:buChar char="●"/>
            </a:pPr>
            <a:r>
              <a:rPr lang="fr-FR" sz="1800" b="1" u="none" strike="noStrike" dirty="0">
                <a:solidFill>
                  <a:srgbClr val="000000"/>
                </a:solidFill>
                <a:effectLst/>
                <a:latin typeface="Inter"/>
                <a:ea typeface="Inter"/>
                <a:cs typeface="Inter"/>
              </a:rPr>
              <a:t>User </a:t>
            </a:r>
            <a:r>
              <a:rPr lang="fr-FR" sz="1800" b="1" u="none" strike="noStrike" dirty="0" err="1">
                <a:solidFill>
                  <a:srgbClr val="000000"/>
                </a:solidFill>
                <a:effectLst/>
                <a:latin typeface="Inter"/>
                <a:ea typeface="Inter"/>
                <a:cs typeface="Inter"/>
              </a:rPr>
              <a:t>Needs</a:t>
            </a:r>
            <a:r>
              <a:rPr lang="fr-FR" sz="1800" u="none" strike="noStrike" dirty="0">
                <a:solidFill>
                  <a:srgbClr val="000000"/>
                </a:solidFill>
                <a:effectLst/>
                <a:latin typeface="Inter"/>
                <a:ea typeface="Inter"/>
                <a:cs typeface="Inter"/>
              </a:rPr>
              <a:t>:</a:t>
            </a:r>
            <a:r>
              <a:rPr lang="fr-FR" sz="1800" b="1" u="none" strike="noStrike" dirty="0">
                <a:solidFill>
                  <a:srgbClr val="000000"/>
                </a:solidFill>
                <a:effectLst/>
                <a:latin typeface="Inter"/>
                <a:ea typeface="Inter"/>
                <a:cs typeface="Inter"/>
              </a:rPr>
              <a:t> </a:t>
            </a:r>
            <a:r>
              <a:rPr lang="fr-FR" sz="1800" u="none" strike="noStrike" dirty="0">
                <a:solidFill>
                  <a:srgbClr val="000000"/>
                </a:solidFill>
                <a:effectLst/>
                <a:latin typeface="Inter"/>
                <a:ea typeface="Inter"/>
                <a:cs typeface="Inter"/>
              </a:rPr>
              <a:t>This </a:t>
            </a:r>
            <a:r>
              <a:rPr lang="fr-FR" sz="1800" u="none" strike="noStrike" dirty="0" err="1">
                <a:solidFill>
                  <a:srgbClr val="000000"/>
                </a:solidFill>
                <a:effectLst/>
                <a:latin typeface="Inter"/>
                <a:ea typeface="Inter"/>
                <a:cs typeface="Inter"/>
              </a:rPr>
              <a:t>briefly</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describes</a:t>
            </a:r>
            <a:r>
              <a:rPr lang="fr-FR" sz="1800" u="none" strike="noStrike" dirty="0">
                <a:solidFill>
                  <a:srgbClr val="000000"/>
                </a:solidFill>
                <a:effectLst/>
                <a:latin typeface="Inter"/>
                <a:ea typeface="Inter"/>
                <a:cs typeface="Inter"/>
              </a:rPr>
              <a:t> the interactions the </a:t>
            </a:r>
            <a:r>
              <a:rPr lang="fr-FR" sz="1800" u="none" strike="noStrike" dirty="0" err="1">
                <a:solidFill>
                  <a:srgbClr val="000000"/>
                </a:solidFill>
                <a:effectLst/>
                <a:latin typeface="Inter"/>
                <a:ea typeface="Inter"/>
                <a:cs typeface="Inter"/>
              </a:rPr>
              <a:t>users</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will</a:t>
            </a:r>
            <a:r>
              <a:rPr lang="fr-FR" sz="1800" u="none" strike="noStrike" dirty="0">
                <a:solidFill>
                  <a:srgbClr val="000000"/>
                </a:solidFill>
                <a:effectLst/>
                <a:latin typeface="Inter"/>
                <a:ea typeface="Inter"/>
                <a:cs typeface="Inter"/>
              </a:rPr>
              <a:t> have </a:t>
            </a:r>
            <a:r>
              <a:rPr lang="fr-FR" sz="1800" u="none" strike="noStrike" dirty="0" err="1">
                <a:solidFill>
                  <a:srgbClr val="000000"/>
                </a:solidFill>
                <a:effectLst/>
                <a:latin typeface="Inter"/>
                <a:ea typeface="Inter"/>
                <a:cs typeface="Inter"/>
              </a:rPr>
              <a:t>with</a:t>
            </a:r>
            <a:r>
              <a:rPr lang="fr-FR" sz="1800" u="none" strike="noStrike" dirty="0">
                <a:solidFill>
                  <a:srgbClr val="000000"/>
                </a:solidFill>
                <a:effectLst/>
                <a:latin typeface="Inter"/>
                <a:ea typeface="Inter"/>
                <a:cs typeface="Inter"/>
              </a:rPr>
              <a:t> the data for </a:t>
            </a:r>
            <a:r>
              <a:rPr lang="fr-FR" sz="1800" u="none" strike="noStrike" dirty="0" err="1">
                <a:solidFill>
                  <a:srgbClr val="000000"/>
                </a:solidFill>
                <a:effectLst/>
                <a:latin typeface="Inter"/>
                <a:ea typeface="Inter"/>
                <a:cs typeface="Inter"/>
              </a:rPr>
              <a:t>this</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requirement</a:t>
            </a:r>
            <a:r>
              <a:rPr lang="fr-FR" sz="1800" u="none" strike="noStrike" dirty="0">
                <a:solidFill>
                  <a:srgbClr val="000000"/>
                </a:solidFill>
                <a:effectLst/>
                <a:latin typeface="Inter"/>
                <a:ea typeface="Inter"/>
                <a:cs typeface="Inter"/>
              </a:rPr>
              <a:t> (e.g., </a:t>
            </a:r>
            <a:r>
              <a:rPr lang="fr-FR" sz="1800" u="none" strike="noStrike" dirty="0" err="1">
                <a:solidFill>
                  <a:srgbClr val="000000"/>
                </a:solidFill>
                <a:effectLst/>
                <a:latin typeface="Inter"/>
                <a:ea typeface="Inter"/>
                <a:cs typeface="Inter"/>
              </a:rPr>
              <a:t>what</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filters</a:t>
            </a:r>
            <a:r>
              <a:rPr lang="fr-FR" sz="1800" u="none" strike="noStrike" dirty="0">
                <a:solidFill>
                  <a:srgbClr val="000000"/>
                </a:solidFill>
                <a:effectLst/>
                <a:latin typeface="Inter"/>
                <a:ea typeface="Inter"/>
                <a:cs typeface="Inter"/>
              </a:rPr>
              <a:t> are </a:t>
            </a:r>
            <a:r>
              <a:rPr lang="fr-FR" sz="1800" u="none" strike="noStrike" dirty="0" err="1">
                <a:solidFill>
                  <a:srgbClr val="000000"/>
                </a:solidFill>
                <a:effectLst/>
                <a:latin typeface="Inter"/>
                <a:ea typeface="Inter"/>
                <a:cs typeface="Inter"/>
              </a:rPr>
              <a:t>needed</a:t>
            </a:r>
            <a:r>
              <a:rPr lang="fr-FR" sz="1800" u="none" strike="noStrike" dirty="0">
                <a:solidFill>
                  <a:srgbClr val="000000"/>
                </a:solidFill>
                <a:effectLst/>
                <a:latin typeface="Inter"/>
                <a:ea typeface="Inter"/>
                <a:cs typeface="Inter"/>
              </a:rPr>
              <a:t>).</a:t>
            </a:r>
            <a:endParaRPr lang="en-GB" sz="1800" u="none" strike="noStrike" dirty="0">
              <a:effectLst/>
              <a:latin typeface="Arial" panose="020B0604020202020204" pitchFamily="34" charset="0"/>
              <a:ea typeface="Arial" panose="020B0604020202020204" pitchFamily="34" charset="0"/>
            </a:endParaRPr>
          </a:p>
          <a:p>
            <a:pPr marL="342900" marR="152400" lvl="0" indent="-342900">
              <a:lnSpc>
                <a:spcPct val="115000"/>
              </a:lnSpc>
              <a:spcAft>
                <a:spcPts val="0"/>
              </a:spcAft>
              <a:buFont typeface="Arial" panose="020B0604020202020204" pitchFamily="34" charset="0"/>
              <a:buChar char="●"/>
            </a:pPr>
            <a:r>
              <a:rPr lang="fr-FR" sz="1800" b="1" u="none" strike="noStrike" dirty="0" err="1">
                <a:solidFill>
                  <a:srgbClr val="000000"/>
                </a:solidFill>
                <a:effectLst/>
                <a:latin typeface="Inter"/>
                <a:ea typeface="Inter"/>
                <a:cs typeface="Inter"/>
              </a:rPr>
              <a:t>Specific</a:t>
            </a:r>
            <a:r>
              <a:rPr lang="fr-FR" sz="1800" b="1" u="none" strike="noStrike" dirty="0">
                <a:solidFill>
                  <a:srgbClr val="000000"/>
                </a:solidFill>
                <a:effectLst/>
                <a:latin typeface="Inter"/>
                <a:ea typeface="Inter"/>
                <a:cs typeface="Inter"/>
              </a:rPr>
              <a:t> </a:t>
            </a:r>
            <a:r>
              <a:rPr lang="fr-FR" sz="1800" b="1" u="none" strike="noStrike" dirty="0" err="1">
                <a:solidFill>
                  <a:srgbClr val="000000"/>
                </a:solidFill>
                <a:effectLst/>
                <a:latin typeface="Inter"/>
                <a:ea typeface="Inter"/>
                <a:cs typeface="Inter"/>
              </a:rPr>
              <a:t>Metrics</a:t>
            </a:r>
            <a:r>
              <a:rPr lang="fr-FR" sz="1800" b="1" u="none" strike="noStrike" dirty="0">
                <a:solidFill>
                  <a:srgbClr val="000000"/>
                </a:solidFill>
                <a:effectLst/>
                <a:latin typeface="Inter"/>
                <a:ea typeface="Inter"/>
                <a:cs typeface="Inter"/>
              </a:rPr>
              <a:t> to Use</a:t>
            </a:r>
            <a:r>
              <a:rPr lang="fr-FR" sz="1800" u="none" strike="noStrike" dirty="0">
                <a:solidFill>
                  <a:srgbClr val="000000"/>
                </a:solidFill>
                <a:effectLst/>
                <a:latin typeface="Inter"/>
                <a:ea typeface="Inter"/>
                <a:cs typeface="Inter"/>
              </a:rPr>
              <a:t>: This </a:t>
            </a:r>
            <a:r>
              <a:rPr lang="fr-FR" sz="1800" u="none" strike="noStrike" dirty="0" err="1">
                <a:solidFill>
                  <a:srgbClr val="000000"/>
                </a:solidFill>
                <a:effectLst/>
                <a:latin typeface="Inter"/>
                <a:ea typeface="Inter"/>
                <a:cs typeface="Inter"/>
              </a:rPr>
              <a:t>lists</a:t>
            </a:r>
            <a:r>
              <a:rPr lang="fr-FR" sz="1800" u="none" strike="noStrike" dirty="0">
                <a:solidFill>
                  <a:srgbClr val="000000"/>
                </a:solidFill>
                <a:effectLst/>
                <a:latin typeface="Inter"/>
                <a:ea typeface="Inter"/>
                <a:cs typeface="Inter"/>
              </a:rPr>
              <a:t> the </a:t>
            </a:r>
            <a:r>
              <a:rPr lang="fr-FR" sz="1800" u="none" strike="noStrike" dirty="0" err="1">
                <a:solidFill>
                  <a:srgbClr val="000000"/>
                </a:solidFill>
                <a:effectLst/>
                <a:latin typeface="Inter"/>
                <a:ea typeface="Inter"/>
                <a:cs typeface="Inter"/>
              </a:rPr>
              <a:t>metrics</a:t>
            </a:r>
            <a:r>
              <a:rPr lang="fr-FR" sz="1800" u="none" strike="noStrike" dirty="0">
                <a:solidFill>
                  <a:srgbClr val="000000"/>
                </a:solidFill>
                <a:effectLst/>
                <a:latin typeface="Inter"/>
                <a:ea typeface="Inter"/>
                <a:cs typeface="Inter"/>
              </a:rPr>
              <a:t> and </a:t>
            </a:r>
            <a:r>
              <a:rPr lang="fr-FR" sz="1800" u="none" strike="noStrike" dirty="0" err="1">
                <a:solidFill>
                  <a:srgbClr val="000000"/>
                </a:solidFill>
                <a:effectLst/>
                <a:latin typeface="Inter"/>
                <a:ea typeface="Inter"/>
                <a:cs typeface="Inter"/>
              </a:rPr>
              <a:t>any</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calculated</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metrics</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that</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will</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be</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used</a:t>
            </a:r>
            <a:r>
              <a:rPr lang="fr-FR" sz="1800" u="none" strike="noStrike" dirty="0">
                <a:solidFill>
                  <a:srgbClr val="000000"/>
                </a:solidFill>
                <a:effectLst/>
                <a:latin typeface="Inter"/>
                <a:ea typeface="Inter"/>
                <a:cs typeface="Inter"/>
              </a:rPr>
              <a:t> for </a:t>
            </a:r>
            <a:r>
              <a:rPr lang="fr-FR" sz="1800" u="none" strike="noStrike" dirty="0" err="1">
                <a:solidFill>
                  <a:srgbClr val="000000"/>
                </a:solidFill>
                <a:effectLst/>
                <a:latin typeface="Inter"/>
                <a:ea typeface="Inter"/>
                <a:cs typeface="Inter"/>
              </a:rPr>
              <a:t>this</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requirement</a:t>
            </a:r>
            <a:r>
              <a:rPr lang="fr-FR" sz="1800" u="none" strike="noStrike" dirty="0">
                <a:solidFill>
                  <a:srgbClr val="000000"/>
                </a:solidFill>
                <a:effectLst/>
                <a:latin typeface="Inter"/>
                <a:ea typeface="Inter"/>
                <a:cs typeface="Inter"/>
              </a:rPr>
              <a:t> (e.g. </a:t>
            </a:r>
            <a:r>
              <a:rPr lang="fr-FR" sz="1800" u="none" strike="noStrike" dirty="0" err="1">
                <a:solidFill>
                  <a:srgbClr val="000000"/>
                </a:solidFill>
                <a:effectLst/>
                <a:latin typeface="Inter"/>
                <a:ea typeface="Inter"/>
                <a:cs typeface="Inter"/>
              </a:rPr>
              <a:t>Actual</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Cost</a:t>
            </a:r>
            <a:r>
              <a:rPr lang="fr-FR" sz="1800" u="none" strike="noStrike" dirty="0">
                <a:solidFill>
                  <a:srgbClr val="000000"/>
                </a:solidFill>
                <a:effectLst/>
                <a:latin typeface="Inter"/>
                <a:ea typeface="Inter"/>
                <a:cs typeface="Inter"/>
              </a:rPr>
              <a:t>).  </a:t>
            </a:r>
            <a:endParaRPr lang="en-GB" sz="1800" u="none" strike="noStrike" dirty="0">
              <a:effectLst/>
              <a:latin typeface="Arial" panose="020B0604020202020204" pitchFamily="34" charset="0"/>
              <a:ea typeface="Arial" panose="020B0604020202020204" pitchFamily="34" charset="0"/>
            </a:endParaRPr>
          </a:p>
          <a:p>
            <a:pPr marL="342900" marR="152400" lvl="0" indent="-342900">
              <a:lnSpc>
                <a:spcPct val="115000"/>
              </a:lnSpc>
              <a:spcAft>
                <a:spcPts val="0"/>
              </a:spcAft>
              <a:buFont typeface="Arial" panose="020B0604020202020204" pitchFamily="34" charset="0"/>
              <a:buChar char="●"/>
            </a:pPr>
            <a:r>
              <a:rPr lang="fr-FR" sz="1800" b="1" u="none" strike="noStrike" dirty="0" err="1">
                <a:solidFill>
                  <a:srgbClr val="000000"/>
                </a:solidFill>
                <a:effectLst/>
                <a:latin typeface="Inter"/>
                <a:ea typeface="Inter"/>
                <a:cs typeface="Inter"/>
              </a:rPr>
              <a:t>Visualization</a:t>
            </a:r>
            <a:r>
              <a:rPr lang="fr-FR" sz="1800" b="1" u="none" strike="noStrike" dirty="0">
                <a:solidFill>
                  <a:srgbClr val="000000"/>
                </a:solidFill>
                <a:effectLst/>
                <a:latin typeface="Inter"/>
                <a:ea typeface="Inter"/>
                <a:cs typeface="Inter"/>
              </a:rPr>
              <a:t>: </a:t>
            </a:r>
            <a:r>
              <a:rPr lang="fr-FR" sz="1800" u="none" strike="noStrike" dirty="0">
                <a:solidFill>
                  <a:srgbClr val="000000"/>
                </a:solidFill>
                <a:effectLst/>
                <a:latin typeface="Inter"/>
                <a:ea typeface="Inter"/>
                <a:cs typeface="Inter"/>
              </a:rPr>
              <a:t>The type of </a:t>
            </a:r>
            <a:r>
              <a:rPr lang="fr-FR" sz="1800" u="none" strike="noStrike" dirty="0" err="1">
                <a:solidFill>
                  <a:srgbClr val="000000"/>
                </a:solidFill>
                <a:effectLst/>
                <a:latin typeface="Inter"/>
                <a:ea typeface="Inter"/>
                <a:cs typeface="Inter"/>
              </a:rPr>
              <a:t>visualization</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that</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could</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be</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used</a:t>
            </a:r>
            <a:r>
              <a:rPr lang="fr-FR" sz="1800" u="none" strike="noStrike" dirty="0">
                <a:solidFill>
                  <a:srgbClr val="000000"/>
                </a:solidFill>
                <a:effectLst/>
                <a:latin typeface="Inter"/>
                <a:ea typeface="Inter"/>
                <a:cs typeface="Inter"/>
              </a:rPr>
              <a:t> for </a:t>
            </a:r>
            <a:r>
              <a:rPr lang="fr-FR" sz="1800" u="none" strike="noStrike" dirty="0" err="1">
                <a:solidFill>
                  <a:srgbClr val="000000"/>
                </a:solidFill>
                <a:effectLst/>
                <a:latin typeface="Inter"/>
                <a:ea typeface="Inter"/>
                <a:cs typeface="Inter"/>
              </a:rPr>
              <a:t>this</a:t>
            </a:r>
            <a:r>
              <a:rPr lang="fr-FR" sz="1800" u="none" strike="noStrike" dirty="0">
                <a:solidFill>
                  <a:srgbClr val="000000"/>
                </a:solidFill>
                <a:effectLst/>
                <a:latin typeface="Inter"/>
                <a:ea typeface="Inter"/>
                <a:cs typeface="Inter"/>
              </a:rPr>
              <a:t> </a:t>
            </a:r>
            <a:r>
              <a:rPr lang="fr-FR" sz="1800" u="none" strike="noStrike" dirty="0" err="1">
                <a:solidFill>
                  <a:srgbClr val="000000"/>
                </a:solidFill>
                <a:effectLst/>
                <a:latin typeface="Inter"/>
                <a:ea typeface="Inter"/>
                <a:cs typeface="Inter"/>
              </a:rPr>
              <a:t>requirement</a:t>
            </a:r>
            <a:r>
              <a:rPr lang="fr-FR" sz="1800" u="none" strike="noStrike" dirty="0">
                <a:solidFill>
                  <a:srgbClr val="000000"/>
                </a:solidFill>
                <a:effectLst/>
                <a:latin typeface="Inter"/>
                <a:ea typeface="Inter"/>
                <a:cs typeface="Inter"/>
              </a:rPr>
              <a:t> (e.g. Bar Chart).</a:t>
            </a:r>
            <a:endParaRPr lang="en-GB" sz="1800" u="none" strike="noStrike" dirty="0">
              <a:effectLst/>
              <a:latin typeface="Arial" panose="020B0604020202020204" pitchFamily="34" charset="0"/>
              <a:ea typeface="Arial" panose="020B0604020202020204" pitchFamily="34" charset="0"/>
            </a:endParaRPr>
          </a:p>
          <a:p>
            <a:pPr algn="l">
              <a:buFont typeface="Arial" panose="020B0604020202020204" pitchFamily="34" charset="0"/>
              <a:buNone/>
            </a:pPr>
            <a:endParaRPr lang="en-GB" b="1" i="0" dirty="0">
              <a:solidFill>
                <a:srgbClr val="E3E3E3"/>
              </a:solidFill>
              <a:effectLst/>
              <a:latin typeface="Google Sans"/>
            </a:endParaRPr>
          </a:p>
          <a:p>
            <a:pPr algn="l">
              <a:buFont typeface="Arial" panose="020B0604020202020204" pitchFamily="34" charset="0"/>
              <a:buNone/>
            </a:pPr>
            <a:endParaRPr lang="en-GB" b="1" i="0" dirty="0">
              <a:solidFill>
                <a:srgbClr val="E3E3E3"/>
              </a:solidFill>
              <a:effectLst/>
              <a:latin typeface="Google Sans"/>
            </a:endParaRPr>
          </a:p>
          <a:p>
            <a:pPr algn="l">
              <a:buFont typeface="Arial" panose="020B0604020202020204" pitchFamily="34" charset="0"/>
              <a:buNone/>
            </a:pPr>
            <a:r>
              <a:rPr lang="en-GB" b="1" i="0" dirty="0">
                <a:solidFill>
                  <a:srgbClr val="E3E3E3"/>
                </a:solidFill>
                <a:effectLst/>
                <a:latin typeface="Google Sans"/>
              </a:rPr>
              <a:t>3</a:t>
            </a:r>
          </a:p>
          <a:p>
            <a:pPr algn="l">
              <a:buFont typeface="Arial" panose="020B0604020202020204" pitchFamily="34" charset="0"/>
              <a:buChar char="•"/>
            </a:pPr>
            <a:r>
              <a:rPr lang="en-GB" b="0" i="0" dirty="0">
                <a:solidFill>
                  <a:srgbClr val="E3E3E3"/>
                </a:solidFill>
                <a:effectLst/>
                <a:latin typeface="Google Sans"/>
              </a:rPr>
              <a:t>Use a grid layout. A grid layout helps to create a sense of order and consistency on the dashboard. It also makes it easier for users to scan the dashboard and find the information they are looking for.</a:t>
            </a:r>
          </a:p>
          <a:p>
            <a:pPr algn="l">
              <a:buFont typeface="Arial" panose="020B0604020202020204" pitchFamily="34" charset="0"/>
              <a:buChar char="•"/>
            </a:pPr>
            <a:r>
              <a:rPr lang="en-GB" b="0" i="0" dirty="0">
                <a:solidFill>
                  <a:srgbClr val="E3E3E3"/>
                </a:solidFill>
                <a:effectLst/>
                <a:latin typeface="Google Sans"/>
              </a:rPr>
              <a:t>Use clear and concise labels. The labels on your dashboard should be clear and concise, so that users know what they are looking at. Avoid using jargon or technical terms that your users may not understand.</a:t>
            </a:r>
          </a:p>
          <a:p>
            <a:pPr algn="l">
              <a:buFont typeface="Arial" panose="020B0604020202020204" pitchFamily="34" charset="0"/>
              <a:buChar char="•"/>
            </a:pPr>
            <a:r>
              <a:rPr lang="en-GB" b="0" i="0" dirty="0">
                <a:solidFill>
                  <a:srgbClr val="E3E3E3"/>
                </a:solidFill>
                <a:effectLst/>
                <a:latin typeface="Google Sans"/>
              </a:rPr>
              <a:t>Use consistent </a:t>
            </a:r>
            <a:r>
              <a:rPr lang="en-GB" b="0" i="0" dirty="0" err="1">
                <a:solidFill>
                  <a:srgbClr val="E3E3E3"/>
                </a:solidFill>
                <a:effectLst/>
                <a:latin typeface="Google Sans"/>
              </a:rPr>
              <a:t>colors</a:t>
            </a:r>
            <a:r>
              <a:rPr lang="en-GB" b="0" i="0" dirty="0">
                <a:solidFill>
                  <a:srgbClr val="E3E3E3"/>
                </a:solidFill>
                <a:effectLst/>
                <a:latin typeface="Google Sans"/>
              </a:rPr>
              <a:t> and fonts. Using consistent </a:t>
            </a:r>
            <a:r>
              <a:rPr lang="en-GB" b="0" i="0" dirty="0" err="1">
                <a:solidFill>
                  <a:srgbClr val="E3E3E3"/>
                </a:solidFill>
                <a:effectLst/>
                <a:latin typeface="Google Sans"/>
              </a:rPr>
              <a:t>colors</a:t>
            </a:r>
            <a:r>
              <a:rPr lang="en-GB" b="0" i="0" dirty="0">
                <a:solidFill>
                  <a:srgbClr val="E3E3E3"/>
                </a:solidFill>
                <a:effectLst/>
                <a:latin typeface="Google Sans"/>
              </a:rPr>
              <a:t> and fonts throughout your dashboard will help to create a cohesive look and feel. It will also make it easier for users to scan the dashboard and find the information they are looking for.</a:t>
            </a:r>
          </a:p>
          <a:p>
            <a:pPr algn="l">
              <a:buFont typeface="Arial" panose="020B0604020202020204" pitchFamily="34" charset="0"/>
              <a:buChar char="•"/>
            </a:pPr>
            <a:r>
              <a:rPr lang="en-GB" b="0" i="0" dirty="0">
                <a:solidFill>
                  <a:srgbClr val="E3E3E3"/>
                </a:solidFill>
                <a:effectLst/>
                <a:latin typeface="Google Sans"/>
              </a:rPr>
              <a:t>Use white space. White space is important for creating a clear and uncluttered dashboard. Don't be afraid to leave some blank space around your visualizations and text.</a:t>
            </a:r>
          </a:p>
          <a:p>
            <a:pPr algn="l">
              <a:buFont typeface="Arial" panose="020B0604020202020204" pitchFamily="34" charset="0"/>
              <a:buChar char="•"/>
            </a:pPr>
            <a:r>
              <a:rPr lang="en-GB" b="0" i="0" dirty="0">
                <a:solidFill>
                  <a:srgbClr val="E3E3E3"/>
                </a:solidFill>
                <a:effectLst/>
                <a:latin typeface="Google Sans"/>
              </a:rPr>
              <a:t>Use filters and drill-down capabilities. Filters and drill-down capabilities allow users to explore the data in more detail. This can be helpful for users who want to get a deeper understanding of the data.</a:t>
            </a:r>
          </a:p>
          <a:p>
            <a:pPr algn="l">
              <a:buFont typeface="Arial" panose="020B0604020202020204" pitchFamily="34" charset="0"/>
              <a:buChar char="•"/>
            </a:pPr>
            <a:r>
              <a:rPr lang="en-GB" b="0" i="0" dirty="0">
                <a:solidFill>
                  <a:srgbClr val="E3E3E3"/>
                </a:solidFill>
                <a:effectLst/>
                <a:latin typeface="Google Sans"/>
              </a:rPr>
              <a:t>Test your dashboard with users. Once you have designed your dashboard, it is important to test it with users to get their feedback. This will help you to identify any areas that are unclear or confusing.</a:t>
            </a:r>
          </a:p>
          <a:p>
            <a:pPr algn="l"/>
            <a:r>
              <a:rPr lang="en-GB" b="0" i="0" dirty="0">
                <a:solidFill>
                  <a:srgbClr val="E3E3E3"/>
                </a:solidFill>
                <a:effectLst/>
                <a:latin typeface="Google Sans"/>
              </a:rPr>
              <a:t>Here are some additional tips for making your Tableau dashboards clear and effective:</a:t>
            </a:r>
          </a:p>
          <a:p>
            <a:pPr algn="l">
              <a:buFont typeface="Arial" panose="020B0604020202020204" pitchFamily="34" charset="0"/>
              <a:buChar char="•"/>
            </a:pPr>
            <a:r>
              <a:rPr lang="en-GB" b="0" i="0" dirty="0">
                <a:solidFill>
                  <a:srgbClr val="E3E3E3"/>
                </a:solidFill>
                <a:effectLst/>
                <a:latin typeface="Google Sans"/>
              </a:rPr>
              <a:t>Focus on the most important information. Not all of the information in your data is going to be relevant to your users. Focus on the most important information and make sure that it is presented in a clear and concise way.</a:t>
            </a:r>
          </a:p>
          <a:p>
            <a:pPr algn="l">
              <a:buFont typeface="Arial" panose="020B0604020202020204" pitchFamily="34" charset="0"/>
              <a:buChar char="•"/>
            </a:pPr>
            <a:r>
              <a:rPr lang="en-GB" b="0" i="0" dirty="0">
                <a:solidFill>
                  <a:srgbClr val="E3E3E3"/>
                </a:solidFill>
                <a:effectLst/>
                <a:latin typeface="Google Sans"/>
              </a:rPr>
              <a:t>Use visuals to tell a story. Data visualizations can be a powerful way to tell a story with your data. Use visuals to help users understand the data and see the trends and patterns.</a:t>
            </a:r>
          </a:p>
          <a:p>
            <a:pPr algn="l">
              <a:buFont typeface="Arial" panose="020B0604020202020204" pitchFamily="34" charset="0"/>
              <a:buChar char="•"/>
            </a:pPr>
            <a:r>
              <a:rPr lang="en-GB" b="0" i="0" dirty="0">
                <a:solidFill>
                  <a:srgbClr val="E3E3E3"/>
                </a:solidFill>
                <a:effectLst/>
                <a:latin typeface="Google Sans"/>
              </a:rPr>
              <a:t>Keep it simple. Don't overload your dashboard with too much information. A simple dashboard is often more effective than a complex one.</a:t>
            </a:r>
          </a:p>
          <a:p>
            <a:pPr algn="l">
              <a:buFont typeface="Arial" panose="020B0604020202020204" pitchFamily="34" charset="0"/>
              <a:buChar char="•"/>
            </a:pPr>
            <a:r>
              <a:rPr lang="en-GB" b="0" i="0" dirty="0">
                <a:solidFill>
                  <a:srgbClr val="E3E3E3"/>
                </a:solidFill>
                <a:effectLst/>
                <a:latin typeface="Google Sans"/>
              </a:rPr>
              <a:t>Use consistent formatting. Use consistent formatting throughout your dashboard, such as font size, font style, and </a:t>
            </a:r>
            <a:r>
              <a:rPr lang="en-GB" b="0" i="0" dirty="0" err="1">
                <a:solidFill>
                  <a:srgbClr val="E3E3E3"/>
                </a:solidFill>
                <a:effectLst/>
                <a:latin typeface="Google Sans"/>
              </a:rPr>
              <a:t>color</a:t>
            </a:r>
            <a:r>
              <a:rPr lang="en-GB" b="0" i="0" dirty="0">
                <a:solidFill>
                  <a:srgbClr val="E3E3E3"/>
                </a:solidFill>
                <a:effectLst/>
                <a:latin typeface="Google Sans"/>
              </a:rPr>
              <a:t> scheme. This will help to create a professional and polished look.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2587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0"/>
              </a:spcBef>
              <a:spcAft>
                <a:spcPts val="0"/>
              </a:spcAft>
              <a:buClr>
                <a:schemeClr val="lt1"/>
              </a:buClr>
              <a:buSzPts val="1100"/>
              <a:buChar char="○"/>
              <a:defRPr>
                <a:solidFill>
                  <a:schemeClr val="lt1"/>
                </a:solidFill>
              </a:defRPr>
            </a:lvl2pPr>
            <a:lvl3pPr marL="1828754" lvl="2" indent="-397923">
              <a:spcBef>
                <a:spcPts val="0"/>
              </a:spcBef>
              <a:spcAft>
                <a:spcPts val="0"/>
              </a:spcAft>
              <a:buClr>
                <a:schemeClr val="lt1"/>
              </a:buClr>
              <a:buSzPts val="1100"/>
              <a:buChar char="■"/>
              <a:defRPr>
                <a:solidFill>
                  <a:schemeClr val="lt1"/>
                </a:solidFill>
              </a:defRPr>
            </a:lvl3pPr>
            <a:lvl4pPr marL="2438339" lvl="3" indent="-397923">
              <a:spcBef>
                <a:spcPts val="0"/>
              </a:spcBef>
              <a:spcAft>
                <a:spcPts val="0"/>
              </a:spcAft>
              <a:buClr>
                <a:schemeClr val="lt1"/>
              </a:buClr>
              <a:buSzPts val="1100"/>
              <a:buChar char="●"/>
              <a:defRPr>
                <a:solidFill>
                  <a:schemeClr val="lt1"/>
                </a:solidFill>
              </a:defRPr>
            </a:lvl4pPr>
            <a:lvl5pPr marL="3047924" lvl="4" indent="-397923">
              <a:spcBef>
                <a:spcPts val="0"/>
              </a:spcBef>
              <a:spcAft>
                <a:spcPts val="0"/>
              </a:spcAft>
              <a:buClr>
                <a:schemeClr val="lt1"/>
              </a:buClr>
              <a:buSzPts val="1100"/>
              <a:buChar char="○"/>
              <a:defRPr>
                <a:solidFill>
                  <a:schemeClr val="lt1"/>
                </a:solidFill>
              </a:defRPr>
            </a:lvl5pPr>
            <a:lvl6pPr marL="3657509" lvl="5" indent="-397923">
              <a:spcBef>
                <a:spcPts val="0"/>
              </a:spcBef>
              <a:spcAft>
                <a:spcPts val="0"/>
              </a:spcAft>
              <a:buClr>
                <a:schemeClr val="lt1"/>
              </a:buClr>
              <a:buSzPts val="1100"/>
              <a:buChar char="■"/>
              <a:defRPr>
                <a:solidFill>
                  <a:schemeClr val="lt1"/>
                </a:solidFill>
              </a:defRPr>
            </a:lvl6pPr>
            <a:lvl7pPr marL="4267093" lvl="6" indent="-397923">
              <a:spcBef>
                <a:spcPts val="0"/>
              </a:spcBef>
              <a:spcAft>
                <a:spcPts val="0"/>
              </a:spcAft>
              <a:buClr>
                <a:schemeClr val="lt1"/>
              </a:buClr>
              <a:buSzPts val="1100"/>
              <a:buChar char="●"/>
              <a:defRPr>
                <a:solidFill>
                  <a:schemeClr val="lt1"/>
                </a:solidFill>
              </a:defRPr>
            </a:lvl7pPr>
            <a:lvl8pPr marL="4876678" lvl="7" indent="-397923">
              <a:spcBef>
                <a:spcPts val="0"/>
              </a:spcBef>
              <a:spcAft>
                <a:spcPts val="0"/>
              </a:spcAft>
              <a:buClr>
                <a:schemeClr val="lt1"/>
              </a:buClr>
              <a:buSzPts val="1100"/>
              <a:buChar char="○"/>
              <a:defRPr>
                <a:solidFill>
                  <a:schemeClr val="lt1"/>
                </a:solidFill>
              </a:defRPr>
            </a:lvl8pPr>
            <a:lvl9pPr marL="5486263" lvl="8" indent="-397923">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227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502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239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1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2528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092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4472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058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96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044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58366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15600" y="715500"/>
            <a:ext cx="11360800" cy="1269600"/>
          </a:xfrm>
          <a:prstGeom prst="rect">
            <a:avLst/>
          </a:prstGeom>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buSzPts val="990"/>
            </a:pPr>
            <a:r>
              <a:rPr lang="en" sz="5040" b="0" dirty="0">
                <a:solidFill>
                  <a:srgbClr val="1C4587"/>
                </a:solidFill>
                <a:latin typeface="Raleway ExtraBold"/>
                <a:ea typeface="Raleway ExtraBold"/>
                <a:cs typeface="Raleway ExtraBold"/>
                <a:sym typeface="Raleway ExtraBold"/>
              </a:rPr>
              <a:t>INTRODUCTION</a:t>
            </a:r>
            <a:endParaRPr sz="5040" b="0" dirty="0">
              <a:solidFill>
                <a:srgbClr val="1C4587"/>
              </a:solidFill>
              <a:latin typeface="Raleway ExtraBold"/>
              <a:ea typeface="Raleway ExtraBold"/>
              <a:cs typeface="Raleway ExtraBold"/>
              <a:sym typeface="Raleway ExtraBold"/>
            </a:endParaRPr>
          </a:p>
        </p:txBody>
      </p:sp>
      <p:sp>
        <p:nvSpPr>
          <p:cNvPr id="87" name="Google Shape;87;p13"/>
          <p:cNvSpPr txBox="1">
            <a:spLocks noGrp="1"/>
          </p:cNvSpPr>
          <p:nvPr>
            <p:ph type="subTitle" idx="1"/>
          </p:nvPr>
        </p:nvSpPr>
        <p:spPr>
          <a:xfrm>
            <a:off x="0" y="1826567"/>
            <a:ext cx="10902400" cy="4493200"/>
          </a:xfrm>
          <a:prstGeom prst="rect">
            <a:avLst/>
          </a:prstGeom>
        </p:spPr>
        <p:txBody>
          <a:bodyPr spcFirstLastPara="1" wrap="square" lIns="121900" tIns="121900" rIns="121900" bIns="121900" anchor="t" anchorCtr="0">
            <a:noAutofit/>
          </a:bodyPr>
          <a:lstStyle/>
          <a:p>
            <a:pPr marL="0" indent="0" algn="just">
              <a:lnSpc>
                <a:spcPct val="115000"/>
              </a:lnSpc>
              <a:spcBef>
                <a:spcPts val="400"/>
              </a:spcBef>
            </a:pPr>
            <a:r>
              <a:rPr lang="en" sz="3333" dirty="0">
                <a:latin typeface="Arial"/>
                <a:ea typeface="Arial"/>
                <a:cs typeface="Arial"/>
                <a:sym typeface="Arial"/>
              </a:rPr>
              <a:t>My name is Habib Shittu, a data analyst at </a:t>
            </a:r>
            <a:r>
              <a:rPr lang="en" sz="3333" dirty="0">
                <a:solidFill>
                  <a:schemeClr val="tx1">
                    <a:lumMod val="50000"/>
                  </a:schemeClr>
                </a:solidFill>
                <a:latin typeface="Raleway ExtraBold"/>
                <a:ea typeface="Raleway ExtraBold"/>
                <a:cs typeface="Raleway ExtraBold"/>
                <a:sym typeface="Raleway ExtraBold"/>
              </a:rPr>
              <a:t>Dental pharma inc. </a:t>
            </a:r>
            <a:endParaRPr sz="3333" dirty="0">
              <a:solidFill>
                <a:schemeClr val="tx1">
                  <a:lumMod val="50000"/>
                </a:schemeClr>
              </a:solidFill>
              <a:latin typeface="Arial"/>
              <a:ea typeface="Arial"/>
              <a:cs typeface="Arial"/>
              <a:sym typeface="Arial"/>
            </a:endParaRPr>
          </a:p>
          <a:p>
            <a:pPr marL="0" indent="0" algn="just">
              <a:lnSpc>
                <a:spcPct val="115000"/>
              </a:lnSpc>
              <a:spcBef>
                <a:spcPts val="1467"/>
              </a:spcBef>
            </a:pPr>
            <a:r>
              <a:rPr lang="en" sz="3600" dirty="0">
                <a:latin typeface="Arial"/>
                <a:ea typeface="Arial"/>
                <a:cs typeface="Arial"/>
                <a:sym typeface="Arial"/>
              </a:rPr>
              <a:t>This is a short presentation on steps involed in data analysis process and stages of data lifecycle.</a:t>
            </a:r>
            <a:endParaRPr sz="3600" dirty="0">
              <a:latin typeface="Arial"/>
              <a:ea typeface="Arial"/>
              <a:cs typeface="Arial"/>
              <a:sym typeface="Arial"/>
            </a:endParaRPr>
          </a:p>
          <a:p>
            <a:pPr marL="0" indent="0">
              <a:lnSpc>
                <a:spcPct val="115000"/>
              </a:lnSpc>
              <a:spcBef>
                <a:spcPts val="1467"/>
              </a:spcBef>
              <a:spcAft>
                <a:spcPts val="1467"/>
              </a:spcAft>
            </a:pPr>
            <a:endParaRPr sz="2800" dirty="0">
              <a:latin typeface="Arial"/>
              <a:ea typeface="Arial"/>
              <a:cs typeface="Arial"/>
              <a:sym typeface="Arial"/>
            </a:endParaRPr>
          </a:p>
        </p:txBody>
      </p:sp>
      <p:sp>
        <p:nvSpPr>
          <p:cNvPr id="88" name="Google Shape;88;p13"/>
          <p:cNvSpPr txBox="1"/>
          <p:nvPr/>
        </p:nvSpPr>
        <p:spPr>
          <a:xfrm>
            <a:off x="4420267" y="488834"/>
            <a:ext cx="78092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a:solidFill>
                <a:srgbClr val="000000"/>
              </a:solidFill>
              <a:latin typeface="Arial"/>
              <a:cs typeface="Arial"/>
              <a:sym typeface="Arial"/>
            </a:endParaRPr>
          </a:p>
        </p:txBody>
      </p:sp>
      <p:pic>
        <p:nvPicPr>
          <p:cNvPr id="11" name="Picture 10" descr="A close up of a logo&#10;&#10;Description automatically generated">
            <a:extLst>
              <a:ext uri="{FF2B5EF4-FFF2-40B4-BE49-F238E27FC236}">
                <a16:creationId xmlns:a16="http://schemas.microsoft.com/office/drawing/2014/main" id="{B19015FC-F42C-1E70-FD5A-322FC3860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189" y="652702"/>
            <a:ext cx="3704167" cy="9990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981836" y="404009"/>
            <a:ext cx="10803764" cy="6417600"/>
          </a:xfrm>
          <a:prstGeom prst="rect">
            <a:avLst/>
          </a:prstGeom>
          <a:effectLst>
            <a:outerShdw blurRad="57150" dist="19050" dir="5400000" algn="bl" rotWithShape="0">
              <a:srgbClr val="000000">
                <a:alpha val="50000"/>
              </a:srgbClr>
            </a:outerShdw>
            <a:reflection dist="38100" dir="5400000" fadeDir="5400012" sy="-100000" algn="bl" rotWithShape="0"/>
          </a:effectLst>
        </p:spPr>
        <p:txBody>
          <a:bodyPr spcFirstLastPara="1" wrap="square" lIns="121900" tIns="121900" rIns="121900" bIns="121900" anchor="t" anchorCtr="0">
            <a:normAutofit fontScale="90000"/>
          </a:bodyPr>
          <a:lstStyle/>
          <a:p>
            <a:r>
              <a:rPr lang="en" sz="3600" dirty="0">
                <a:solidFill>
                  <a:srgbClr val="0000FF"/>
                </a:solidFill>
              </a:rPr>
              <a:t>Data lifecycle</a:t>
            </a:r>
            <a:endParaRPr sz="3600" dirty="0">
              <a:solidFill>
                <a:srgbClr val="0000FF"/>
              </a:solidFill>
            </a:endParaRPr>
          </a:p>
          <a:p>
            <a:pPr marL="609585" indent="-452954">
              <a:lnSpc>
                <a:spcPct val="115000"/>
              </a:lnSpc>
              <a:spcBef>
                <a:spcPts val="400"/>
              </a:spcBef>
              <a:buClr>
                <a:srgbClr val="1F1F1F"/>
              </a:buClr>
              <a:buSzPct val="100000"/>
              <a:buFont typeface="Arial"/>
              <a:buChar char="●"/>
            </a:pPr>
            <a:r>
              <a:rPr lang="en-GB" sz="2592" b="0" dirty="0">
                <a:solidFill>
                  <a:srgbClr val="1F1F1F"/>
                </a:solidFill>
                <a:highlight>
                  <a:srgbClr val="FFFFFF"/>
                </a:highlight>
                <a:latin typeface="Raleway ExtraBold"/>
                <a:ea typeface="Raleway ExtraBold"/>
                <a:cs typeface="Raleway ExtraBold"/>
                <a:sym typeface="Raleway ExtraBold"/>
              </a:rPr>
              <a:t>S</a:t>
            </a:r>
            <a:r>
              <a:rPr lang="en" sz="2592" b="0" dirty="0">
                <a:solidFill>
                  <a:srgbClr val="1F1F1F"/>
                </a:solidFill>
                <a:highlight>
                  <a:srgbClr val="FFFFFF"/>
                </a:highlight>
                <a:latin typeface="Raleway ExtraBold"/>
                <a:ea typeface="Raleway ExtraBold"/>
                <a:cs typeface="Raleway ExtraBold"/>
                <a:sym typeface="Raleway ExtraBold"/>
              </a:rPr>
              <a:t>tages of Data lifecycle: </a:t>
            </a:r>
            <a:r>
              <a:rPr lang="en" sz="2592" b="0" dirty="0">
                <a:solidFill>
                  <a:srgbClr val="1F1F1F"/>
                </a:solidFill>
                <a:highlight>
                  <a:srgbClr val="FFFFFF"/>
                </a:highlight>
                <a:latin typeface="+mj-lt"/>
                <a:ea typeface="Raleway ExtraBold"/>
                <a:cs typeface="Raleway ExtraBold"/>
                <a:sym typeface="Raleway ExtraBold"/>
              </a:rPr>
              <a:t>Create, Store, Use,</a:t>
            </a:r>
            <a:br>
              <a:rPr lang="en" sz="2592" b="0" dirty="0">
                <a:solidFill>
                  <a:srgbClr val="1F1F1F"/>
                </a:solidFill>
                <a:highlight>
                  <a:srgbClr val="FFFFFF"/>
                </a:highlight>
                <a:latin typeface="+mj-lt"/>
                <a:ea typeface="Raleway ExtraBold"/>
                <a:cs typeface="Raleway ExtraBold"/>
                <a:sym typeface="Raleway ExtraBold"/>
              </a:rPr>
            </a:br>
            <a:r>
              <a:rPr lang="en" sz="2592" b="0" dirty="0">
                <a:solidFill>
                  <a:srgbClr val="1F1F1F"/>
                </a:solidFill>
                <a:highlight>
                  <a:srgbClr val="FFFFFF"/>
                </a:highlight>
                <a:latin typeface="+mj-lt"/>
                <a:ea typeface="Raleway ExtraBold"/>
                <a:cs typeface="Raleway ExtraBold"/>
                <a:sym typeface="Raleway ExtraBold"/>
              </a:rPr>
              <a:t> Archive, Delete.</a:t>
            </a:r>
            <a:endParaRPr lang="en-GB" sz="2592" b="0" dirty="0">
              <a:solidFill>
                <a:srgbClr val="1F1F1F"/>
              </a:solidFill>
              <a:highlight>
                <a:srgbClr val="FFFFFF"/>
              </a:highlight>
              <a:latin typeface="+mj-lt"/>
              <a:ea typeface="Arial"/>
              <a:cs typeface="Arial"/>
              <a:sym typeface="Arial"/>
            </a:endParaRPr>
          </a:p>
          <a:p>
            <a:pPr marL="609585" indent="-452954">
              <a:lnSpc>
                <a:spcPct val="115000"/>
              </a:lnSpc>
              <a:buClr>
                <a:srgbClr val="1F1F1F"/>
              </a:buClr>
              <a:buSzPct val="100000"/>
              <a:buFont typeface="Arial"/>
              <a:buChar char="●"/>
            </a:pPr>
            <a:r>
              <a:rPr lang="en-GB" sz="2592" b="0" dirty="0">
                <a:solidFill>
                  <a:srgbClr val="1F1F1F"/>
                </a:solidFill>
                <a:highlight>
                  <a:srgbClr val="FFFFFF"/>
                </a:highlight>
                <a:latin typeface="Arial"/>
                <a:ea typeface="Arial"/>
                <a:cs typeface="Arial"/>
                <a:sym typeface="Arial"/>
              </a:rPr>
              <a:t>Ensure you check the Requirements (Business)</a:t>
            </a:r>
            <a:br>
              <a:rPr lang="en-GB" sz="2592" b="0" dirty="0">
                <a:solidFill>
                  <a:srgbClr val="1F1F1F"/>
                </a:solidFill>
                <a:highlight>
                  <a:srgbClr val="FFFFFF"/>
                </a:highlight>
                <a:latin typeface="Arial"/>
                <a:ea typeface="Arial"/>
                <a:cs typeface="Arial"/>
                <a:sym typeface="Arial"/>
              </a:rPr>
            </a:br>
            <a:r>
              <a:rPr lang="en-GB" sz="2592" b="0" dirty="0">
                <a:solidFill>
                  <a:srgbClr val="1F1F1F"/>
                </a:solidFill>
                <a:highlight>
                  <a:srgbClr val="FFFFFF"/>
                </a:highlight>
                <a:latin typeface="Arial"/>
                <a:ea typeface="Arial"/>
                <a:cs typeface="Arial"/>
                <a:sym typeface="Arial"/>
              </a:rPr>
              <a:t>Security, Ethics, Legislation, Tools, Quality</a:t>
            </a:r>
            <a:r>
              <a:rPr lang="en" sz="2592" b="0" dirty="0">
                <a:solidFill>
                  <a:srgbClr val="1F1F1F"/>
                </a:solidFill>
                <a:highlight>
                  <a:srgbClr val="FFFFFF"/>
                </a:highlight>
                <a:latin typeface="Arial"/>
                <a:ea typeface="Arial"/>
                <a:cs typeface="Arial"/>
                <a:sym typeface="Arial"/>
              </a:rPr>
              <a:t>. </a:t>
            </a:r>
            <a:endParaRPr lang="en-GB"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 sz="2592" b="0" dirty="0">
                <a:solidFill>
                  <a:srgbClr val="1F1F1F"/>
                </a:solidFill>
                <a:highlight>
                  <a:srgbClr val="FFFFFF"/>
                </a:highlight>
                <a:latin typeface="Arial"/>
                <a:ea typeface="Arial"/>
                <a:cs typeface="Arial"/>
                <a:sym typeface="Arial"/>
              </a:rPr>
              <a:t>Ensure the integrity of the new data by fulfiling</a:t>
            </a:r>
            <a:br>
              <a:rPr lang="en" sz="2592" b="0" dirty="0">
                <a:solidFill>
                  <a:srgbClr val="1F1F1F"/>
                </a:solidFill>
                <a:highlight>
                  <a:srgbClr val="FFFFFF"/>
                </a:highlight>
                <a:latin typeface="Arial"/>
                <a:ea typeface="Arial"/>
                <a:cs typeface="Arial"/>
                <a:sym typeface="Arial"/>
              </a:rPr>
            </a:br>
            <a:r>
              <a:rPr lang="en" sz="2592" b="0" dirty="0">
                <a:solidFill>
                  <a:srgbClr val="1F1F1F"/>
                </a:solidFill>
                <a:highlight>
                  <a:srgbClr val="FFFFFF"/>
                </a:highlight>
                <a:latin typeface="Arial"/>
                <a:ea typeface="Arial"/>
                <a:cs typeface="Arial"/>
                <a:sym typeface="Arial"/>
              </a:rPr>
              <a:t>all the supporting disciplines  as highlighted above </a:t>
            </a:r>
            <a:br>
              <a:rPr lang="en" sz="2592" b="0" dirty="0">
                <a:solidFill>
                  <a:srgbClr val="1F1F1F"/>
                </a:solidFill>
                <a:highlight>
                  <a:srgbClr val="FFFFFF"/>
                </a:highlight>
                <a:latin typeface="Arial"/>
                <a:ea typeface="Arial"/>
                <a:cs typeface="Arial"/>
                <a:sym typeface="Arial"/>
              </a:rPr>
            </a:br>
            <a:r>
              <a:rPr lang="en" sz="2592" b="0" dirty="0">
                <a:solidFill>
                  <a:srgbClr val="1F1F1F"/>
                </a:solidFill>
                <a:highlight>
                  <a:srgbClr val="FFFFFF"/>
                </a:highlight>
                <a:latin typeface="Arial"/>
                <a:ea typeface="Arial"/>
                <a:cs typeface="Arial"/>
                <a:sym typeface="Arial"/>
              </a:rPr>
              <a:t>before carrying out the analysis</a:t>
            </a:r>
            <a:endParaRPr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GB" sz="2500" b="0" dirty="0">
                <a:solidFill>
                  <a:srgbClr val="1F1F1F"/>
                </a:solidFill>
                <a:highlight>
                  <a:srgbClr val="FFFFFF"/>
                </a:highlight>
                <a:latin typeface="Raleway ExtraBold"/>
                <a:ea typeface="Raleway ExtraBold"/>
                <a:cs typeface="Raleway ExtraBold"/>
                <a:sym typeface="Raleway ExtraBold"/>
              </a:rPr>
              <a:t>Data a</a:t>
            </a:r>
            <a:r>
              <a:rPr lang="en" sz="2500" b="0" dirty="0">
                <a:solidFill>
                  <a:srgbClr val="1F1F1F"/>
                </a:solidFill>
                <a:highlight>
                  <a:srgbClr val="FFFFFF"/>
                </a:highlight>
                <a:latin typeface="Raleway ExtraBold"/>
                <a:ea typeface="Raleway ExtraBold"/>
                <a:cs typeface="Raleway ExtraBold"/>
                <a:sym typeface="Raleway ExtraBold"/>
              </a:rPr>
              <a:t>nalysis lifecycle stages: </a:t>
            </a:r>
            <a:r>
              <a:rPr lang="en" sz="2500" b="0" dirty="0">
                <a:solidFill>
                  <a:srgbClr val="1F1F1F"/>
                </a:solidFill>
                <a:highlight>
                  <a:srgbClr val="FFFFFF"/>
                </a:highlight>
                <a:latin typeface="Arial"/>
                <a:ea typeface="Arial"/>
                <a:cs typeface="Arial"/>
                <a:sym typeface="Arial"/>
              </a:rPr>
              <a:t>Acquire(extract), </a:t>
            </a:r>
            <a:br>
              <a:rPr lang="en" sz="2500" b="0" dirty="0">
                <a:solidFill>
                  <a:srgbClr val="1F1F1F"/>
                </a:solidFill>
                <a:highlight>
                  <a:srgbClr val="FFFFFF"/>
                </a:highlight>
                <a:latin typeface="Arial"/>
                <a:ea typeface="Arial"/>
                <a:cs typeface="Arial"/>
                <a:sym typeface="Arial"/>
              </a:rPr>
            </a:br>
            <a:r>
              <a:rPr lang="en" sz="2500" b="0" dirty="0">
                <a:solidFill>
                  <a:srgbClr val="1F1F1F"/>
                </a:solidFill>
                <a:highlight>
                  <a:srgbClr val="FFFFFF"/>
                </a:highlight>
                <a:latin typeface="Arial"/>
                <a:ea typeface="Arial"/>
                <a:cs typeface="Arial"/>
                <a:sym typeface="Arial"/>
              </a:rPr>
              <a:t>Transform(Clean), organise(Structure), Analyse</a:t>
            </a:r>
            <a:br>
              <a:rPr lang="en" sz="2500" b="0" dirty="0">
                <a:solidFill>
                  <a:srgbClr val="1F1F1F"/>
                </a:solidFill>
                <a:highlight>
                  <a:srgbClr val="FFFFFF"/>
                </a:highlight>
                <a:latin typeface="Arial"/>
                <a:ea typeface="Arial"/>
                <a:cs typeface="Arial"/>
                <a:sym typeface="Arial"/>
              </a:rPr>
            </a:br>
            <a:r>
              <a:rPr lang="en" sz="2500" b="0" dirty="0">
                <a:solidFill>
                  <a:srgbClr val="1F1F1F"/>
                </a:solidFill>
                <a:highlight>
                  <a:srgbClr val="FFFFFF"/>
                </a:highlight>
                <a:latin typeface="Arial"/>
                <a:ea typeface="Arial"/>
                <a:cs typeface="Arial"/>
                <a:sym typeface="Arial"/>
              </a:rPr>
              <a:t>(Summarise, calculate metrics) and communicate</a:t>
            </a:r>
            <a:br>
              <a:rPr lang="en" sz="2500" b="0" dirty="0">
                <a:solidFill>
                  <a:srgbClr val="1F1F1F"/>
                </a:solidFill>
                <a:highlight>
                  <a:srgbClr val="FFFFFF"/>
                </a:highlight>
                <a:latin typeface="Arial"/>
                <a:ea typeface="Arial"/>
                <a:cs typeface="Arial"/>
                <a:sym typeface="Arial"/>
              </a:rPr>
            </a:br>
            <a:r>
              <a:rPr lang="en" sz="2500" b="0" dirty="0">
                <a:solidFill>
                  <a:srgbClr val="1F1F1F"/>
                </a:solidFill>
                <a:highlight>
                  <a:srgbClr val="FFFFFF"/>
                </a:highlight>
                <a:latin typeface="Arial"/>
                <a:ea typeface="Arial"/>
                <a:cs typeface="Arial"/>
                <a:sym typeface="Arial"/>
              </a:rPr>
              <a:t>(Dashboard report).</a:t>
            </a:r>
            <a:br>
              <a:rPr lang="en" sz="2592" b="0" dirty="0">
                <a:solidFill>
                  <a:srgbClr val="1F1F1F"/>
                </a:solidFill>
                <a:highlight>
                  <a:srgbClr val="FFFFFF"/>
                </a:highlight>
                <a:latin typeface="Arial"/>
                <a:ea typeface="Arial"/>
                <a:cs typeface="Arial"/>
                <a:sym typeface="Arial"/>
              </a:rPr>
            </a:br>
            <a:endParaRPr lang="en-GB" sz="2592" b="0" dirty="0">
              <a:solidFill>
                <a:srgbClr val="1F1F1F"/>
              </a:solidFill>
              <a:highlight>
                <a:srgbClr val="FFFFFF"/>
              </a:highlight>
              <a:latin typeface="Arial"/>
              <a:ea typeface="Arial"/>
              <a:cs typeface="Arial"/>
              <a:sym typeface="Arial"/>
            </a:endParaRPr>
          </a:p>
          <a:p>
            <a:pPr marL="609585" indent="-452954">
              <a:lnSpc>
                <a:spcPct val="115000"/>
              </a:lnSpc>
              <a:buClr>
                <a:srgbClr val="1F1F1F"/>
              </a:buClr>
              <a:buSzPct val="100000"/>
              <a:buFont typeface="Arial"/>
              <a:buChar char="●"/>
            </a:pPr>
            <a:r>
              <a:rPr lang="en-GB" sz="2500" b="0" dirty="0">
                <a:solidFill>
                  <a:srgbClr val="1F1F1F"/>
                </a:solidFill>
                <a:highlight>
                  <a:srgbClr val="FFFFFF"/>
                </a:highlight>
                <a:latin typeface="Arial"/>
                <a:ea typeface="Arial"/>
                <a:cs typeface="Arial"/>
                <a:sym typeface="Arial"/>
              </a:rPr>
              <a:t>This project fits into create, store and use blocks in a</a:t>
            </a:r>
            <a:br>
              <a:rPr lang="en-GB" sz="2500" b="0" dirty="0">
                <a:solidFill>
                  <a:srgbClr val="1F1F1F"/>
                </a:solidFill>
                <a:highlight>
                  <a:srgbClr val="FFFFFF"/>
                </a:highlight>
                <a:latin typeface="Arial"/>
                <a:ea typeface="Arial"/>
                <a:cs typeface="Arial"/>
                <a:sym typeface="Arial"/>
              </a:rPr>
            </a:br>
            <a:r>
              <a:rPr lang="en-GB" sz="2500" b="0" dirty="0">
                <a:solidFill>
                  <a:srgbClr val="1F1F1F"/>
                </a:solidFill>
                <a:highlight>
                  <a:srgbClr val="FFFFFF"/>
                </a:highlight>
                <a:latin typeface="Arial"/>
                <a:ea typeface="Arial"/>
                <a:cs typeface="Arial"/>
                <a:sym typeface="Arial"/>
              </a:rPr>
              <a:t> broader data lifecycle</a:t>
            </a:r>
            <a:r>
              <a:rPr lang="en-GB" sz="2592" b="0" dirty="0">
                <a:solidFill>
                  <a:srgbClr val="1F1F1F"/>
                </a:solidFill>
                <a:highlight>
                  <a:srgbClr val="FFFFFF"/>
                </a:highlight>
                <a:latin typeface="Arial"/>
                <a:ea typeface="Arial"/>
                <a:cs typeface="Arial"/>
                <a:sym typeface="Arial"/>
              </a:rPr>
              <a:t>.</a:t>
            </a:r>
            <a:endParaRPr dirty="0"/>
          </a:p>
        </p:txBody>
      </p:sp>
      <p:sp>
        <p:nvSpPr>
          <p:cNvPr id="116" name="Google Shape;116;p17"/>
          <p:cNvSpPr txBox="1"/>
          <p:nvPr/>
        </p:nvSpPr>
        <p:spPr>
          <a:xfrm>
            <a:off x="3032933" y="758070"/>
            <a:ext cx="8227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pPr>
            <a:endParaRPr sz="1867" kern="0" dirty="0">
              <a:solidFill>
                <a:srgbClr val="000000"/>
              </a:solidFill>
              <a:latin typeface="Lato"/>
              <a:ea typeface="Lato"/>
              <a:cs typeface="Lato"/>
              <a:sym typeface="Lato"/>
            </a:endParaRPr>
          </a:p>
        </p:txBody>
      </p:sp>
      <p:pic>
        <p:nvPicPr>
          <p:cNvPr id="3" name="Picture 2" descr="A diagram of a process&#10;&#10;Description automatically generated">
            <a:extLst>
              <a:ext uri="{FF2B5EF4-FFF2-40B4-BE49-F238E27FC236}">
                <a16:creationId xmlns:a16="http://schemas.microsoft.com/office/drawing/2014/main" id="{253032C9-B457-FD26-5A0D-0E21D7B68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8969" y="886276"/>
            <a:ext cx="3387752" cy="4715578"/>
          </a:xfrm>
          <a:prstGeom prst="rect">
            <a:avLst/>
          </a:prstGeom>
        </p:spPr>
      </p:pic>
    </p:spTree>
    <p:extLst>
      <p:ext uri="{BB962C8B-B14F-4D97-AF65-F5344CB8AC3E}">
        <p14:creationId xmlns:p14="http://schemas.microsoft.com/office/powerpoint/2010/main" val="427547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ctrTitle"/>
          </p:nvPr>
        </p:nvSpPr>
        <p:spPr>
          <a:xfrm>
            <a:off x="425200" y="884299"/>
            <a:ext cx="10937200" cy="5292565"/>
          </a:xfrm>
          <a:prstGeom prst="rect">
            <a:avLst/>
          </a:prstGeom>
        </p:spPr>
        <p:txBody>
          <a:bodyPr spcFirstLastPara="1" wrap="square" lIns="121900" tIns="121900" rIns="121900" bIns="121900" anchor="t" anchorCtr="0">
            <a:normAutofit fontScale="90000"/>
          </a:bodyPr>
          <a:lstStyle/>
          <a:p>
            <a:pPr marL="457200" indent="-457200">
              <a:buFont typeface="Arial" panose="020B0604020202020204" pitchFamily="34" charset="0"/>
              <a:buChar char="•"/>
            </a:pPr>
            <a:r>
              <a:rPr lang="en-GB" sz="2696" b="0" dirty="0">
                <a:solidFill>
                  <a:srgbClr val="1F1F1F"/>
                </a:solidFill>
                <a:highlight>
                  <a:srgbClr val="FFFFFF"/>
                </a:highlight>
                <a:latin typeface="Arial"/>
                <a:ea typeface="Arial"/>
                <a:cs typeface="Arial"/>
                <a:sym typeface="Arial"/>
              </a:rPr>
              <a:t>Identify stakeholder’s requirements: several users with different needs and responsibility derived from meeting notes. Then, followed the guidance template given by </a:t>
            </a:r>
            <a:r>
              <a:rPr lang="en-GB" sz="2696" b="0">
                <a:solidFill>
                  <a:srgbClr val="1F1F1F"/>
                </a:solidFill>
                <a:highlight>
                  <a:srgbClr val="FFFFFF"/>
                </a:highlight>
                <a:latin typeface="Arial"/>
                <a:ea typeface="Arial"/>
                <a:cs typeface="Arial"/>
                <a:sym typeface="Arial"/>
              </a:rPr>
              <a:t>senior colleague</a:t>
            </a:r>
            <a:br>
              <a:rPr lang="en-GB" sz="2696" b="0" dirty="0">
                <a:solidFill>
                  <a:srgbClr val="1F1F1F"/>
                </a:solidFill>
                <a:highlight>
                  <a:srgbClr val="FFFFFF"/>
                </a:highlight>
                <a:latin typeface="Arial"/>
                <a:ea typeface="Arial"/>
                <a:cs typeface="Arial"/>
                <a:sym typeface="Arial"/>
              </a:rPr>
            </a:br>
            <a:br>
              <a:rPr lang="en-GB" sz="2696" b="0" dirty="0">
                <a:solidFill>
                  <a:srgbClr val="1F1F1F"/>
                </a:solidFill>
                <a:highlight>
                  <a:srgbClr val="FFFFFF"/>
                </a:highlight>
                <a:latin typeface="Arial"/>
                <a:ea typeface="Arial"/>
                <a:cs typeface="Arial"/>
                <a:sym typeface="Arial"/>
              </a:rPr>
            </a:br>
            <a:br>
              <a:rPr lang="en-GB" sz="2696" b="0" dirty="0">
                <a:solidFill>
                  <a:srgbClr val="1F1F1F"/>
                </a:solidFill>
                <a:highlight>
                  <a:srgbClr val="FFFFFF"/>
                </a:highlight>
                <a:latin typeface="Arial"/>
                <a:ea typeface="Arial"/>
                <a:cs typeface="Arial"/>
                <a:sym typeface="Arial"/>
              </a:rPr>
            </a:br>
            <a:r>
              <a:rPr lang="en-GB" sz="2696" b="0" dirty="0">
                <a:solidFill>
                  <a:srgbClr val="1F1F1F"/>
                </a:solidFill>
                <a:highlight>
                  <a:srgbClr val="FFFFFF"/>
                </a:highlight>
                <a:latin typeface="Arial"/>
                <a:ea typeface="Arial"/>
                <a:cs typeface="Arial"/>
                <a:sym typeface="Arial"/>
              </a:rPr>
              <a:t>Creating dashboard blueprints: This is based on business requirements, user needs, specific metrics and type of visualization.</a:t>
            </a:r>
            <a:br>
              <a:rPr lang="en-GB" sz="2696" b="0" dirty="0">
                <a:solidFill>
                  <a:srgbClr val="1F1F1F"/>
                </a:solidFill>
                <a:highlight>
                  <a:srgbClr val="FFFFFF"/>
                </a:highlight>
                <a:latin typeface="Arial"/>
                <a:ea typeface="Arial"/>
                <a:cs typeface="Arial"/>
                <a:sym typeface="Arial"/>
              </a:rPr>
            </a:br>
            <a:br>
              <a:rPr lang="en-GB" sz="2696" b="0" dirty="0">
                <a:solidFill>
                  <a:srgbClr val="1F1F1F"/>
                </a:solidFill>
                <a:highlight>
                  <a:srgbClr val="FFFFFF"/>
                </a:highlight>
                <a:latin typeface="Arial"/>
                <a:ea typeface="Arial"/>
                <a:cs typeface="Arial"/>
                <a:sym typeface="Arial"/>
              </a:rPr>
            </a:br>
            <a:br>
              <a:rPr lang="en-GB" sz="2696" b="0" dirty="0">
                <a:solidFill>
                  <a:srgbClr val="1F1F1F"/>
                </a:solidFill>
                <a:highlight>
                  <a:srgbClr val="FFFFFF"/>
                </a:highlight>
                <a:latin typeface="Arial"/>
                <a:ea typeface="Arial"/>
                <a:cs typeface="Arial"/>
                <a:sym typeface="Arial"/>
              </a:rPr>
            </a:br>
            <a:r>
              <a:rPr lang="en-GB" sz="2696" b="0" dirty="0" err="1">
                <a:solidFill>
                  <a:srgbClr val="1F1F1F"/>
                </a:solidFill>
                <a:highlight>
                  <a:srgbClr val="FFFFFF"/>
                </a:highlight>
                <a:latin typeface="Arial"/>
                <a:ea typeface="Arial"/>
                <a:cs typeface="Arial"/>
                <a:sym typeface="Arial"/>
              </a:rPr>
              <a:t>Mockup</a:t>
            </a:r>
            <a:r>
              <a:rPr lang="en-GB" sz="2696" b="0" dirty="0">
                <a:solidFill>
                  <a:srgbClr val="1F1F1F"/>
                </a:solidFill>
                <a:highlight>
                  <a:srgbClr val="FFFFFF"/>
                </a:highlight>
                <a:latin typeface="Arial"/>
                <a:ea typeface="Arial"/>
                <a:cs typeface="Arial"/>
                <a:sym typeface="Arial"/>
              </a:rPr>
              <a:t> designs:</a:t>
            </a:r>
            <a:r>
              <a:rPr lang="en" sz="2696" b="0" dirty="0">
                <a:solidFill>
                  <a:srgbClr val="1F1F1F"/>
                </a:solidFill>
                <a:highlight>
                  <a:srgbClr val="FFFFFF"/>
                </a:highlight>
                <a:latin typeface="Arial"/>
                <a:ea typeface="Arial"/>
                <a:cs typeface="Arial"/>
                <a:sym typeface="Arial"/>
              </a:rPr>
              <a:t> Use of grid layout, clear and concise labels, using visuals to tell a story, consistent formatting. This will help create a professional and polished look.</a:t>
            </a:r>
            <a:endParaRPr sz="2696" b="0" dirty="0">
              <a:solidFill>
                <a:srgbClr val="1F1F1F"/>
              </a:solidFill>
              <a:highlight>
                <a:srgbClr val="FFFFFF"/>
              </a:highlight>
              <a:latin typeface="Arial"/>
              <a:ea typeface="Arial"/>
              <a:cs typeface="Arial"/>
              <a:sym typeface="Arial"/>
            </a:endParaRPr>
          </a:p>
          <a:p>
            <a:endParaRPr sz="1600" b="0" dirty="0">
              <a:solidFill>
                <a:srgbClr val="1F1F1F"/>
              </a:solidFill>
              <a:highlight>
                <a:srgbClr val="FFFFFF"/>
              </a:highlight>
              <a:latin typeface="Arial"/>
              <a:ea typeface="Arial"/>
              <a:cs typeface="Arial"/>
              <a:sym typeface="Arial"/>
            </a:endParaRPr>
          </a:p>
          <a:p>
            <a:endParaRPr sz="1600" b="0" dirty="0">
              <a:solidFill>
                <a:srgbClr val="1F1F1F"/>
              </a:solidFill>
              <a:highlight>
                <a:srgbClr val="FFFFFF"/>
              </a:highlight>
              <a:latin typeface="Arial"/>
              <a:ea typeface="Arial"/>
              <a:cs typeface="Arial"/>
              <a:sym typeface="Arial"/>
            </a:endParaRPr>
          </a:p>
        </p:txBody>
      </p:sp>
      <p:sp>
        <p:nvSpPr>
          <p:cNvPr id="123" name="Google Shape;123;p18"/>
          <p:cNvSpPr txBox="1"/>
          <p:nvPr/>
        </p:nvSpPr>
        <p:spPr>
          <a:xfrm>
            <a:off x="203200" y="203200"/>
            <a:ext cx="4064000" cy="595059"/>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spAutoFit/>
          </a:bodyPr>
          <a:lstStyle/>
          <a:p>
            <a:pPr defTabSz="1219170">
              <a:buClr>
                <a:srgbClr val="000000"/>
              </a:buClr>
            </a:pPr>
            <a:r>
              <a:rPr lang="en" sz="2267" kern="0" dirty="0">
                <a:solidFill>
                  <a:srgbClr val="1C3678"/>
                </a:solidFill>
                <a:highlight>
                  <a:srgbClr val="FFFFFF"/>
                </a:highlight>
                <a:latin typeface="Raleway ExtraBold"/>
                <a:ea typeface="Raleway ExtraBold"/>
                <a:cs typeface="Raleway ExtraBold"/>
                <a:sym typeface="Raleway ExtraBold"/>
              </a:rPr>
              <a:t>Dashboard Requirement</a:t>
            </a:r>
            <a:endParaRPr sz="2533" kern="0" dirty="0">
              <a:solidFill>
                <a:srgbClr val="1C3678"/>
              </a:solidFill>
              <a:latin typeface="Raleway ExtraBold"/>
              <a:ea typeface="Raleway ExtraBold"/>
              <a:cs typeface="Raleway ExtraBold"/>
              <a:sym typeface="Raleway ExtraBo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1341</Words>
  <Application>Microsoft Office PowerPoint</Application>
  <PresentationFormat>Widescreen</PresentationFormat>
  <Paragraphs>58</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Google Sans</vt:lpstr>
      <vt:lpstr>Inter</vt:lpstr>
      <vt:lpstr>Lato</vt:lpstr>
      <vt:lpstr>Raleway</vt:lpstr>
      <vt:lpstr>Raleway ExtraBold</vt:lpstr>
      <vt:lpstr>Streamline</vt:lpstr>
      <vt:lpstr>INTRODUCTION</vt:lpstr>
      <vt:lpstr>Data lifecycle Stages of Data lifecycle: Create, Store, Use,  Archive, Delete. Ensure you check the Requirements (Business) Security, Ethics, Legislation, Tools, Quality.  Ensure the integrity of the new data by fulfiling all the supporting disciplines  as highlighted above  before carrying out the analysis Data analysis lifecycle stages: Acquire(extract),  Transform(Clean), organise(Structure), Analyse (Summarise, calculate metrics) and communicate (Dashboard report).  This project fits into create, store and use blocks in a  broader data lifecycle.</vt:lpstr>
      <vt:lpstr>Identify stakeholder’s requirements: several users with different needs and responsibility derived from meeting notes. Then, followed the guidance template given by senior colleague   Creating dashboard blueprints: This is based on business requirements, user needs, specific metrics and type of visualization.   Mockup designs: Use of grid layout, clear and concise labels, using visuals to tell a story, consistent formatting. This will help create a professional and polished look.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lifecycle Planning: Identify data needs, develop data management plan Collection: Gather data from a variety of sources Storage: Organize and store data in a secure and accessible way Analyze: Management: Protect data from unauthorized access, ensure data quality, comply with regulations Use: Analyze data to generate insights, make decisions (the stage of this project) Disposal: Delete data that is no longer needed </dc:title>
  <dc:creator>habib shittu</dc:creator>
  <cp:lastModifiedBy>habib shittu</cp:lastModifiedBy>
  <cp:revision>1</cp:revision>
  <dcterms:created xsi:type="dcterms:W3CDTF">2023-08-26T07:52:53Z</dcterms:created>
  <dcterms:modified xsi:type="dcterms:W3CDTF">2023-08-28T17:00:58Z</dcterms:modified>
</cp:coreProperties>
</file>