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53A3"/>
    <a:srgbClr val="6A6A6A"/>
    <a:srgbClr val="61D6FF"/>
    <a:srgbClr val="85DFFF"/>
    <a:srgbClr val="57D3FF"/>
    <a:srgbClr val="ABA4D0"/>
    <a:srgbClr val="61536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60" autoAdjust="0"/>
  </p:normalViewPr>
  <p:slideViewPr>
    <p:cSldViewPr>
      <p:cViewPr varScale="1">
        <p:scale>
          <a:sx n="88" d="100"/>
          <a:sy n="88" d="100"/>
        </p:scale>
        <p:origin x="-96" y="-4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0688-A744-47FE-BCA9-1F27F17AF827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9135-3D30-4E94-BC2A-A25FC9F41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0688-A744-47FE-BCA9-1F27F17AF827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9135-3D30-4E94-BC2A-A25FC9F41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0688-A744-47FE-BCA9-1F27F17AF827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9135-3D30-4E94-BC2A-A25FC9F41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0688-A744-47FE-BCA9-1F27F17AF827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9135-3D30-4E94-BC2A-A25FC9F41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0688-A744-47FE-BCA9-1F27F17AF827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9135-3D30-4E94-BC2A-A25FC9F41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0688-A744-47FE-BCA9-1F27F17AF827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9135-3D30-4E94-BC2A-A25FC9F41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0688-A744-47FE-BCA9-1F27F17AF827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9135-3D30-4E94-BC2A-A25FC9F41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0688-A744-47FE-BCA9-1F27F17AF827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9135-3D30-4E94-BC2A-A25FC9F41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0688-A744-47FE-BCA9-1F27F17AF827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9135-3D30-4E94-BC2A-A25FC9F41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0688-A744-47FE-BCA9-1F27F17AF827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9135-3D30-4E94-BC2A-A25FC9F41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30688-A744-47FE-BCA9-1F27F17AF827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A9135-3D30-4E94-BC2A-A25FC9F41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30688-A744-47FE-BCA9-1F27F17AF827}" type="datetimeFigureOut">
              <a:rPr lang="en-US" smtClean="0"/>
              <a:pPr/>
              <a:t>2/6/2019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9135-3D30-4E94-BC2A-A25FC9F41D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im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2004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None/>
            </a:pPr>
            <a:r>
              <a:rPr lang="en-US" sz="1000" b="1" dirty="0">
                <a:solidFill>
                  <a:srgbClr val="6153A3"/>
                </a:solidFill>
                <a:latin typeface="Cabin" pitchFamily="34" charset="0"/>
              </a:rPr>
              <a:t>Trust is 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key … 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every </a:t>
            </a:r>
            <a:r>
              <a:rPr lang="en-US" sz="1000" dirty="0">
                <a:solidFill>
                  <a:srgbClr val="6A6A6A"/>
                </a:solidFill>
                <a:latin typeface="Cabin" pitchFamily="34" charset="0"/>
              </a:rPr>
              <a:t>audience, HCP or HCC, has a multitude of online destinations to choose from, and like all consumers of digital media, they 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simplify their </a:t>
            </a:r>
            <a:r>
              <a:rPr lang="en-US" sz="1000" dirty="0">
                <a:solidFill>
                  <a:srgbClr val="6A6A6A"/>
                </a:solidFill>
                <a:latin typeface="Cabin" pitchFamily="34" charset="0"/>
              </a:rPr>
              <a:t>lives by choosing a small handful and sticking with them. Better to use a channel that is already trusted than to create one and build the trust. </a:t>
            </a:r>
            <a:endParaRPr lang="en-US" sz="1000" b="1" dirty="0">
              <a:solidFill>
                <a:srgbClr val="6A6A6A"/>
              </a:solidFill>
              <a:latin typeface="Cabin" pitchFamily="34" charset="0"/>
            </a:endParaRP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None/>
            </a:pPr>
            <a:r>
              <a:rPr lang="en-US" sz="1000" b="1" dirty="0">
                <a:solidFill>
                  <a:srgbClr val="6153A3"/>
                </a:solidFill>
                <a:latin typeface="Cabin" pitchFamily="34" charset="0"/>
              </a:rPr>
              <a:t>Every space is a digital 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space </a:t>
            </a:r>
            <a:r>
              <a:rPr lang="en-US" sz="1000" dirty="0" smtClean="0">
                <a:solidFill>
                  <a:srgbClr val="6153A3"/>
                </a:solidFill>
                <a:latin typeface="Cabin" pitchFamily="34" charset="0"/>
              </a:rPr>
              <a:t>… 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MCM </a:t>
            </a:r>
            <a:r>
              <a:rPr lang="en-US" sz="1000" dirty="0">
                <a:solidFill>
                  <a:srgbClr val="6A6A6A"/>
                </a:solidFill>
                <a:latin typeface="Cabin" pitchFamily="34" charset="0"/>
              </a:rPr>
              <a:t>is not simply a substitute for face to face marketing—it is the de facto standard for modern marketing. 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None/>
            </a:pPr>
            <a:r>
              <a:rPr lang="en-US" sz="1000" b="1" dirty="0">
                <a:solidFill>
                  <a:srgbClr val="6153A3"/>
                </a:solidFill>
                <a:latin typeface="Cabin" pitchFamily="34" charset="0"/>
              </a:rPr>
              <a:t>Integration is the name of the MCM 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game … 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it </a:t>
            </a:r>
            <a:r>
              <a:rPr lang="en-US" sz="1000" dirty="0">
                <a:solidFill>
                  <a:srgbClr val="6A6A6A"/>
                </a:solidFill>
                <a:latin typeface="Cabin" pitchFamily="34" charset="0"/>
              </a:rPr>
              <a:t>is critical to leverage your assets through an integrated, collaborative architecture, enabling a true integrated partnership model that provides flexibility of multiple channel levers to adjust as engagement occurs. 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None/>
            </a:pPr>
            <a:r>
              <a:rPr lang="en-US" sz="1000" b="1" dirty="0">
                <a:solidFill>
                  <a:srgbClr val="6153A3"/>
                </a:solidFill>
                <a:latin typeface="Cabin" pitchFamily="34" charset="0"/>
              </a:rPr>
              <a:t>Death by a thousand </a:t>
            </a:r>
            <a:r>
              <a:rPr lang="en-US" sz="1000" b="1" strike="sngStrike" dirty="0">
                <a:solidFill>
                  <a:srgbClr val="6153A3"/>
                </a:solidFill>
                <a:latin typeface="Cabin" pitchFamily="34" charset="0"/>
              </a:rPr>
              <a:t>cuts</a:t>
            </a:r>
            <a:r>
              <a:rPr lang="en-US" sz="1000" b="1" dirty="0">
                <a:solidFill>
                  <a:srgbClr val="6153A3"/>
                </a:solidFill>
                <a:latin typeface="Cabin" pitchFamily="34" charset="0"/>
              </a:rPr>
              <a:t> 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tactics… 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It </a:t>
            </a:r>
            <a:r>
              <a:rPr lang="en-US" sz="1000" dirty="0">
                <a:solidFill>
                  <a:srgbClr val="6A6A6A"/>
                </a:solidFill>
                <a:latin typeface="Cabin" pitchFamily="34" charset="0"/>
              </a:rPr>
              <a:t>is equally critical to avoid an unplanned, scattered approach that results in a ‘clunky’ model that creates a slow flow of engagement metrics to respond to, and multiple partners vying to increase their respective footprint.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None/>
            </a:pPr>
            <a:r>
              <a:rPr lang="en-US" sz="1000" b="1" dirty="0">
                <a:solidFill>
                  <a:srgbClr val="6153A3"/>
                </a:solidFill>
                <a:latin typeface="Cabin" pitchFamily="34" charset="0"/>
              </a:rPr>
              <a:t>Go big or go 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home… 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Take </a:t>
            </a:r>
            <a:r>
              <a:rPr lang="en-US" sz="1000" dirty="0">
                <a:solidFill>
                  <a:srgbClr val="6A6A6A"/>
                </a:solidFill>
                <a:latin typeface="Cabin" pitchFamily="34" charset="0"/>
              </a:rPr>
              <a:t>a bold approach to integrated MCM engagement design, not a full reliance on a fragmented approach to destinations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None/>
            </a:pPr>
            <a:r>
              <a:rPr lang="en-US" sz="1000" b="1" dirty="0">
                <a:solidFill>
                  <a:srgbClr val="6153A3"/>
                </a:solidFill>
                <a:latin typeface="Cabin" pitchFamily="34" charset="0"/>
              </a:rPr>
              <a:t>Be 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partners… 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one </a:t>
            </a:r>
            <a:r>
              <a:rPr lang="en-US" sz="1000" dirty="0">
                <a:solidFill>
                  <a:srgbClr val="6A6A6A"/>
                </a:solidFill>
                <a:latin typeface="Cabin" pitchFamily="34" charset="0"/>
              </a:rPr>
              <a:t>of the key benefits of MCM is its inherent measurability. Focus partnership on outcome alignment, and partner within a performance based construct that enables a self-funding model. Partners win or lose together.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None/>
            </a:pPr>
            <a:r>
              <a:rPr lang="en-US" sz="1000" b="1" dirty="0">
                <a:solidFill>
                  <a:srgbClr val="6153A3"/>
                </a:solidFill>
                <a:latin typeface="Cabin" pitchFamily="34" charset="0"/>
              </a:rPr>
              <a:t>Make it 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Biogen’s… 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Begin </a:t>
            </a:r>
            <a:r>
              <a:rPr lang="en-US" sz="1000" dirty="0">
                <a:solidFill>
                  <a:srgbClr val="6A6A6A"/>
                </a:solidFill>
                <a:latin typeface="Cabin" pitchFamily="34" charset="0"/>
              </a:rPr>
              <a:t>with the end in mind and design the program to capture learning that will inform Biogen’s MCM investment forward.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566446"/>
            <a:ext cx="297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bin" pitchFamily="34" charset="0"/>
              </a:rPr>
              <a:t>Think Different About MCM</a:t>
            </a:r>
          </a:p>
        </p:txBody>
      </p:sp>
      <p:pic>
        <p:nvPicPr>
          <p:cNvPr id="6" name="Picture 5" descr="ico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381000" cy="390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3600" y="559713"/>
            <a:ext cx="44196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6153A3"/>
                </a:solidFill>
                <a:latin typeface="Cabin" pitchFamily="34" charset="0"/>
              </a:rPr>
              <a:t>The </a:t>
            </a:r>
            <a:r>
              <a:rPr lang="en-US" sz="2000" b="1" dirty="0" err="1" smtClean="0">
                <a:solidFill>
                  <a:srgbClr val="6153A3"/>
                </a:solidFill>
                <a:latin typeface="Cabin" pitchFamily="34" charset="0"/>
              </a:rPr>
              <a:t>Aptus</a:t>
            </a:r>
            <a:r>
              <a:rPr lang="en-US" sz="2000" b="1" dirty="0" smtClean="0">
                <a:solidFill>
                  <a:srgbClr val="6153A3"/>
                </a:solidFill>
                <a:latin typeface="Cabin" pitchFamily="34" charset="0"/>
              </a:rPr>
              <a:t> Health Approach</a:t>
            </a:r>
            <a:endParaRPr lang="en-US" sz="2000" b="1" dirty="0">
              <a:solidFill>
                <a:srgbClr val="6153A3"/>
              </a:solidFill>
              <a:latin typeface="Cabin" pitchFamily="34" charset="0"/>
            </a:endParaRPr>
          </a:p>
        </p:txBody>
      </p:sp>
      <p:pic>
        <p:nvPicPr>
          <p:cNvPr id="8" name="Picture 7" descr="ico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460629"/>
            <a:ext cx="1315180" cy="1291971"/>
          </a:xfrm>
          <a:prstGeom prst="rect">
            <a:avLst/>
          </a:prstGeom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66446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bin" pitchFamily="34" charset="0"/>
              </a:rPr>
              <a:t>GPs expressed considerable interest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435114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6153A3"/>
                </a:solidFill>
              </a:rPr>
              <a:t>Strong results and </a:t>
            </a:r>
            <a:r>
              <a:rPr lang="en-GB" sz="2000" b="1" dirty="0" smtClean="0">
                <a:solidFill>
                  <a:srgbClr val="6153A3"/>
                </a:solidFill>
              </a:rPr>
              <a:t>learning's </a:t>
            </a:r>
            <a:endParaRPr lang="en-GB" sz="2000" b="1" dirty="0" smtClean="0">
              <a:solidFill>
                <a:srgbClr val="6153A3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6153A3"/>
                </a:solidFill>
              </a:rPr>
              <a:t>on how GPs interact with hcv patients</a:t>
            </a:r>
            <a:endParaRPr lang="en-US" sz="2000" b="1" dirty="0">
              <a:solidFill>
                <a:srgbClr val="6153A3"/>
              </a:solidFill>
              <a:latin typeface="Cabin" pitchFamily="34" charset="0"/>
            </a:endParaRPr>
          </a:p>
        </p:txBody>
      </p:sp>
      <p:pic>
        <p:nvPicPr>
          <p:cNvPr id="6" name="Picture 5" descr="ico-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524000"/>
            <a:ext cx="333375" cy="438150"/>
          </a:xfrm>
          <a:prstGeom prst="rect">
            <a:avLst/>
          </a:prstGeom>
        </p:spPr>
      </p:pic>
      <p:pic>
        <p:nvPicPr>
          <p:cNvPr id="8" name="Picture 7" descr="ico-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69392"/>
            <a:ext cx="1383548" cy="1356420"/>
          </a:xfrm>
          <a:prstGeom prst="rect">
            <a:avLst/>
          </a:prstGeom>
        </p:spPr>
      </p:pic>
      <p:pic>
        <p:nvPicPr>
          <p:cNvPr id="7" name="Picture 6" descr="ico-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1" y="2667000"/>
            <a:ext cx="3010678" cy="3352800"/>
          </a:xfrm>
          <a:prstGeom prst="rect">
            <a:avLst/>
          </a:prstGeom>
        </p:spPr>
      </p:pic>
      <p:pic>
        <p:nvPicPr>
          <p:cNvPr id="15" name="Picture 14" descr="img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713672"/>
            <a:ext cx="2362200" cy="571500"/>
          </a:xfrm>
          <a:prstGeom prst="rect">
            <a:avLst/>
          </a:prstGeom>
        </p:spPr>
      </p:pic>
      <p:pic>
        <p:nvPicPr>
          <p:cNvPr id="16" name="Picture 15" descr="img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350" y="3513772"/>
            <a:ext cx="2838450" cy="5715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581400" y="4237672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6153A3"/>
                </a:solidFill>
                <a:latin typeface="Cabin" pitchFamily="34" charset="0"/>
              </a:rPr>
              <a:t>&gt;</a:t>
            </a:r>
            <a:r>
              <a:rPr lang="en-US" dirty="0" smtClean="0">
                <a:solidFill>
                  <a:srgbClr val="6A6A6A"/>
                </a:solidFill>
              </a:rPr>
              <a:t> 80</a:t>
            </a:r>
            <a:r>
              <a:rPr lang="en-US" dirty="0" smtClean="0">
                <a:solidFill>
                  <a:srgbClr val="6A6A6A"/>
                </a:solidFill>
              </a:rPr>
              <a:t>% interacted with the MCQs* in the eLearning modules</a:t>
            </a:r>
          </a:p>
          <a:p>
            <a:endParaRPr lang="en-US" dirty="0" smtClean="0">
              <a:solidFill>
                <a:srgbClr val="6A6A6A"/>
              </a:solidFill>
            </a:endParaRPr>
          </a:p>
          <a:p>
            <a:r>
              <a:rPr lang="en-US" b="1" dirty="0" smtClean="0">
                <a:solidFill>
                  <a:srgbClr val="6153A3"/>
                </a:solidFill>
                <a:latin typeface="Cabin" pitchFamily="34" charset="0"/>
              </a:rPr>
              <a:t>&gt; </a:t>
            </a:r>
            <a:r>
              <a:rPr lang="en-US" dirty="0" smtClean="0">
                <a:solidFill>
                  <a:srgbClr val="6A6A6A"/>
                </a:solidFill>
              </a:rPr>
              <a:t>50</a:t>
            </a:r>
            <a:r>
              <a:rPr lang="en-US" dirty="0" smtClean="0">
                <a:solidFill>
                  <a:srgbClr val="6A6A6A"/>
                </a:solidFill>
              </a:rPr>
              <a:t>% of all participants completed the quiz at the end of the program</a:t>
            </a:r>
            <a:endParaRPr lang="en-US" dirty="0">
              <a:solidFill>
                <a:srgbClr val="6A6A6A"/>
              </a:solidFill>
            </a:endParaRP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img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9144000" cy="4102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1447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bin" pitchFamily="34" charset="0"/>
              </a:rPr>
              <a:t>The art and science of </a:t>
            </a:r>
            <a:r>
              <a:rPr lang="en-US" sz="1600" b="1" dirty="0" smtClean="0">
                <a:solidFill>
                  <a:schemeClr val="bg1"/>
                </a:solidFill>
                <a:latin typeface="Cabin" pitchFamily="34" charset="0"/>
              </a:rPr>
              <a:t>synthesizing insights and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abin" pitchFamily="34" charset="0"/>
              </a:rPr>
              <a:t>data </a:t>
            </a:r>
            <a:r>
              <a:rPr lang="en-US" sz="1600" b="1" dirty="0" smtClean="0">
                <a:solidFill>
                  <a:schemeClr val="bg1"/>
                </a:solidFill>
                <a:latin typeface="Cabin" pitchFamily="34" charset="0"/>
              </a:rPr>
              <a:t>into a dynamic blueprint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435114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6153A3"/>
                </a:solidFill>
              </a:rPr>
              <a:t>Adaptive Engagement </a:t>
            </a:r>
            <a:endParaRPr lang="fr-FR" sz="2000" b="1" dirty="0" smtClean="0">
              <a:solidFill>
                <a:srgbClr val="6153A3"/>
              </a:solidFill>
            </a:endParaRPr>
          </a:p>
          <a:p>
            <a:pPr algn="ctr"/>
            <a:r>
              <a:rPr lang="fr-FR" sz="2000" b="1" dirty="0" err="1" smtClean="0">
                <a:solidFill>
                  <a:srgbClr val="6153A3"/>
                </a:solidFill>
              </a:rPr>
              <a:t>Engine</a:t>
            </a:r>
            <a:r>
              <a:rPr lang="fr-FR" sz="2000" b="1" dirty="0" smtClean="0">
                <a:solidFill>
                  <a:srgbClr val="6153A3"/>
                </a:solidFill>
              </a:rPr>
              <a:t> </a:t>
            </a:r>
            <a:r>
              <a:rPr lang="fr-FR" sz="2000" b="1" dirty="0" smtClean="0">
                <a:solidFill>
                  <a:srgbClr val="6153A3"/>
                </a:solidFill>
              </a:rPr>
              <a:t>Drives Enterprise </a:t>
            </a:r>
            <a:r>
              <a:rPr lang="fr-FR" sz="2000" b="1" dirty="0" err="1" smtClean="0">
                <a:solidFill>
                  <a:srgbClr val="6153A3"/>
                </a:solidFill>
              </a:rPr>
              <a:t>Level</a:t>
            </a:r>
            <a:r>
              <a:rPr lang="fr-FR" sz="2000" b="1" dirty="0" smtClean="0">
                <a:solidFill>
                  <a:srgbClr val="6153A3"/>
                </a:solidFill>
              </a:rPr>
              <a:t> Efforts</a:t>
            </a:r>
            <a:endParaRPr lang="en-US" sz="2000" b="1" dirty="0">
              <a:solidFill>
                <a:srgbClr val="6153A3"/>
              </a:solidFill>
              <a:latin typeface="Cabin" pitchFamily="34" charset="0"/>
            </a:endParaRPr>
          </a:p>
        </p:txBody>
      </p:sp>
      <p:pic>
        <p:nvPicPr>
          <p:cNvPr id="8" name="Picture 7" descr="ico-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381000" cy="228600"/>
          </a:xfrm>
          <a:prstGeom prst="rect">
            <a:avLst/>
          </a:prstGeom>
        </p:spPr>
      </p:pic>
      <p:pic>
        <p:nvPicPr>
          <p:cNvPr id="9" name="Picture 8" descr="img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609601"/>
            <a:ext cx="1181297" cy="121919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200" y="2895600"/>
            <a:ext cx="2438400" cy="457200"/>
          </a:xfrm>
          <a:prstGeom prst="rect">
            <a:avLst/>
          </a:prstGeom>
          <a:solidFill>
            <a:srgbClr val="61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Blueprint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457200" y="3352800"/>
            <a:ext cx="2438400" cy="1295400"/>
          </a:xfrm>
          <a:prstGeom prst="rect">
            <a:avLst/>
          </a:prstGeom>
          <a:solidFill>
            <a:srgbClr val="AB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7030A0"/>
                </a:solidFill>
                <a:latin typeface="Cabin" pitchFamily="34" charset="0"/>
              </a:rPr>
              <a:t>&gt;</a:t>
            </a:r>
            <a:r>
              <a:rPr lang="en-US" sz="1600" b="1" dirty="0" smtClean="0">
                <a:latin typeface="Cabin" pitchFamily="34" charset="0"/>
              </a:rPr>
              <a:t> </a:t>
            </a:r>
            <a:r>
              <a:rPr lang="en-US" sz="1600" dirty="0" smtClean="0"/>
              <a:t>Messages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7030A0"/>
                </a:solidFill>
                <a:latin typeface="Cabin" pitchFamily="34" charset="0"/>
              </a:rPr>
              <a:t>&gt; </a:t>
            </a:r>
            <a:r>
              <a:rPr lang="en-US" sz="1600" dirty="0" smtClean="0"/>
              <a:t>Audiences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7030A0"/>
                </a:solidFill>
                <a:latin typeface="Cabin" pitchFamily="34" charset="0"/>
              </a:rPr>
              <a:t>&gt; </a:t>
            </a:r>
            <a:r>
              <a:rPr lang="en-US" sz="1600" dirty="0" smtClean="0"/>
              <a:t>Timing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7030A0"/>
                </a:solidFill>
                <a:latin typeface="Cabin" pitchFamily="34" charset="0"/>
              </a:rPr>
              <a:t>&gt; </a:t>
            </a:r>
            <a:r>
              <a:rPr lang="en-US" sz="1600" dirty="0" smtClean="0"/>
              <a:t>Channels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57200" y="4648200"/>
            <a:ext cx="2438400" cy="457200"/>
          </a:xfrm>
          <a:prstGeom prst="rect">
            <a:avLst/>
          </a:prstGeom>
          <a:solidFill>
            <a:srgbClr val="615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Insight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457200" y="5105400"/>
            <a:ext cx="2438400" cy="457200"/>
          </a:xfrm>
          <a:prstGeom prst="rect">
            <a:avLst/>
          </a:prstGeom>
          <a:solidFill>
            <a:srgbClr val="ABA4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Objectives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6248400" y="2895600"/>
            <a:ext cx="24384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Data Analytics</a:t>
            </a:r>
            <a:endParaRPr lang="en-US" sz="1600" b="1" dirty="0"/>
          </a:p>
        </p:txBody>
      </p:sp>
      <p:sp>
        <p:nvSpPr>
          <p:cNvPr id="21" name="Rectangle 20"/>
          <p:cNvSpPr/>
          <p:nvPr/>
        </p:nvSpPr>
        <p:spPr>
          <a:xfrm>
            <a:off x="6248400" y="3352800"/>
            <a:ext cx="2438400" cy="1295400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rgbClr val="7030A0"/>
                </a:solidFill>
                <a:latin typeface="Cabin" pitchFamily="34" charset="0"/>
              </a:rPr>
              <a:t>&gt;</a:t>
            </a:r>
            <a:r>
              <a:rPr lang="en-US" sz="1600" b="1" dirty="0" smtClean="0">
                <a:latin typeface="Cabin" pitchFamily="34" charset="0"/>
              </a:rPr>
              <a:t> </a:t>
            </a:r>
            <a:r>
              <a:rPr lang="en-US" sz="1600" dirty="0" smtClean="0"/>
              <a:t>Reception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7030A0"/>
                </a:solidFill>
                <a:latin typeface="Cabin" pitchFamily="34" charset="0"/>
              </a:rPr>
              <a:t>&gt; </a:t>
            </a:r>
            <a:r>
              <a:rPr lang="en-US" sz="1600" dirty="0" smtClean="0"/>
              <a:t>Segments 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7030A0"/>
                </a:solidFill>
                <a:latin typeface="Cabin" pitchFamily="34" charset="0"/>
              </a:rPr>
              <a:t>&gt; </a:t>
            </a:r>
            <a:r>
              <a:rPr lang="en-US" sz="1600" dirty="0" smtClean="0"/>
              <a:t>Activity</a:t>
            </a:r>
            <a:endParaRPr lang="en-US" sz="1600" dirty="0" smtClean="0"/>
          </a:p>
          <a:p>
            <a:r>
              <a:rPr lang="en-US" sz="1600" b="1" dirty="0" smtClean="0">
                <a:solidFill>
                  <a:srgbClr val="7030A0"/>
                </a:solidFill>
                <a:latin typeface="Cabin" pitchFamily="34" charset="0"/>
              </a:rPr>
              <a:t>&gt; </a:t>
            </a:r>
            <a:r>
              <a:rPr lang="en-US" sz="1600" dirty="0" smtClean="0"/>
              <a:t>Affinity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6248400" y="4648200"/>
            <a:ext cx="24384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Analytics</a:t>
            </a:r>
            <a:endParaRPr lang="en-US" sz="1600" b="1" dirty="0"/>
          </a:p>
        </p:txBody>
      </p:sp>
      <p:sp>
        <p:nvSpPr>
          <p:cNvPr id="23" name="Rectangle 22"/>
          <p:cNvSpPr/>
          <p:nvPr/>
        </p:nvSpPr>
        <p:spPr>
          <a:xfrm>
            <a:off x="6248400" y="5105400"/>
            <a:ext cx="2438400" cy="457200"/>
          </a:xfrm>
          <a:prstGeom prst="rect">
            <a:avLst/>
          </a:prstGeom>
          <a:solidFill>
            <a:srgbClr val="61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Impact</a:t>
            </a:r>
            <a:endParaRPr lang="en-US" sz="1600" b="1" dirty="0"/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5334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6153A3"/>
                </a:solidFill>
              </a:rPr>
              <a:t>Campaign </a:t>
            </a:r>
            <a:r>
              <a:rPr lang="fr-FR" sz="2000" b="1" dirty="0" smtClean="0">
                <a:solidFill>
                  <a:srgbClr val="6153A3"/>
                </a:solidFill>
              </a:rPr>
              <a:t>Findings</a:t>
            </a:r>
            <a:endParaRPr lang="en-US" sz="2000" b="1" dirty="0">
              <a:solidFill>
                <a:srgbClr val="6153A3"/>
              </a:solidFill>
              <a:latin typeface="Cabin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533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>
              <a:solidFill>
                <a:schemeClr val="bg1"/>
              </a:solidFill>
              <a:latin typeface="Cabin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56644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bin" pitchFamily="34" charset="0"/>
              </a:rPr>
              <a:t>Campaign Findings</a:t>
            </a:r>
          </a:p>
        </p:txBody>
      </p:sp>
      <p:pic>
        <p:nvPicPr>
          <p:cNvPr id="10" name="Picture 9" descr="ico-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28601"/>
            <a:ext cx="1676399" cy="1676399"/>
          </a:xfrm>
          <a:prstGeom prst="rect">
            <a:avLst/>
          </a:prstGeom>
        </p:spPr>
      </p:pic>
      <p:pic>
        <p:nvPicPr>
          <p:cNvPr id="11" name="Picture 10" descr="ico-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592484"/>
            <a:ext cx="457200" cy="312516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idx="1"/>
          </p:nvPr>
        </p:nvSpPr>
        <p:spPr>
          <a:xfrm>
            <a:off x="457200" y="2286000"/>
            <a:ext cx="8382000" cy="41148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Wingdings"/>
              <a:buChar char="v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Overall campaign engagement rate for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Butrans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/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OxyContin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is 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30%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- above the traditional PI benchmark range of 20-25% for integrated campaigns with multiple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eNewsletters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,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MedAlerts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and digital 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Physician 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Feedback.  Current campaign engagement rate for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Hysingla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is 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21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%.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Engagement rate:  % of unique targets engaged with the campaign and exposed to messaging.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Separately,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OxyContin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engagement rate is 25% and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Butrans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engagement rate is 20%.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PI benchmark:  20-25%. </a:t>
            </a:r>
            <a:endParaRPr lang="en-US" sz="1000" dirty="0" smtClean="0">
              <a:solidFill>
                <a:srgbClr val="6A6A6A"/>
              </a:solidFill>
              <a:latin typeface="Cabin" pitchFamily="34" charset="0"/>
            </a:endParaRP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Wingdings"/>
              <a:buChar char="v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For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Butrans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and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OxyContin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, the overall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eNewsletter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open rate is 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8%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and the current open rate for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Hysingla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is 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7%.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Engagement 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rate:  % of unique targets engaged with the campaign and exposed to messaging.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Separately,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OxyContin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engagement rate is 25% and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Butrans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engagement rate is 20%.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PI benchmark:  20-25%. </a:t>
            </a:r>
            <a:endParaRPr lang="en-US" sz="1000" dirty="0" smtClean="0">
              <a:solidFill>
                <a:srgbClr val="6A6A6A"/>
              </a:solidFill>
              <a:latin typeface="Cabin" pitchFamily="34" charset="0"/>
            </a:endParaRP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Wingdings"/>
              <a:buChar char="v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For 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the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MedAlert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, all three brands –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Butrans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,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OxyContin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and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Hysingla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– have 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10%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open rates within the benchmark range of 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8-10%.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OxyContin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MedAlert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1 had a 14% open rate with the following subject line: “Review abuse-deterrence studies of an extended-release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opioid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”. 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The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Butrans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MedAlert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with the highest open rate (13%) referred to the 12-week clinical study up front:  “12-week clinical study of chronic pain patients”.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For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Hysingla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, use of “Learn about pharmacokinetics” worked well along with “abuse-deterrent properties”.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PI benchmark 8-10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%</a:t>
            </a: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81200" y="5334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6153A3"/>
                </a:solidFill>
              </a:rPr>
              <a:t>Campaign </a:t>
            </a:r>
            <a:r>
              <a:rPr lang="fr-FR" sz="2000" b="1" dirty="0" smtClean="0">
                <a:solidFill>
                  <a:srgbClr val="6153A3"/>
                </a:solidFill>
              </a:rPr>
              <a:t>Findings</a:t>
            </a:r>
            <a:endParaRPr lang="en-US" sz="2000" b="1" dirty="0">
              <a:solidFill>
                <a:srgbClr val="6153A3"/>
              </a:solidFill>
              <a:latin typeface="Cabin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1566446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bin" pitchFamily="34" charset="0"/>
              </a:rPr>
              <a:t>Campaign Findings</a:t>
            </a:r>
          </a:p>
        </p:txBody>
      </p:sp>
      <p:pic>
        <p:nvPicPr>
          <p:cNvPr id="6" name="Picture 5" descr="ico-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28601"/>
            <a:ext cx="1676399" cy="1676399"/>
          </a:xfrm>
          <a:prstGeom prst="rect">
            <a:avLst/>
          </a:prstGeom>
        </p:spPr>
      </p:pic>
      <p:pic>
        <p:nvPicPr>
          <p:cNvPr id="7" name="Picture 6" descr="ico-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592484"/>
            <a:ext cx="457200" cy="312516"/>
          </a:xfrm>
          <a:prstGeom prst="rect">
            <a:avLst/>
          </a:prstGeom>
        </p:spPr>
      </p:pic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57200" y="2286000"/>
            <a:ext cx="8382000" cy="411480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Wingdings"/>
              <a:buChar char="v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Overall campaign engagement rate for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Butrans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/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OxyContin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is 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30%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- above the traditional PI benchmark range of 20-25% for integrated campaigns with multiple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eNewsletters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,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MedAlerts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and digital Physician Feedback.  Current campaign engagement rate for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Hysingla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is 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21%.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Engagement rate:  % of unique targets engaged with the campaign and exposed to messaging.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Separately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,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OxyContin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engagement rate is 25% and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Butrans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engagement rate is 20%.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PI benchmark:  20-25%. </a:t>
            </a:r>
            <a:endParaRPr lang="en-US" sz="1000" dirty="0" smtClean="0">
              <a:solidFill>
                <a:srgbClr val="6A6A6A"/>
              </a:solidFill>
              <a:latin typeface="Cabin" pitchFamily="34" charset="0"/>
            </a:endParaRP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Wingdings"/>
              <a:buChar char="v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For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Butrans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and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OxyContin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, the overall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eNewsletter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open rate is 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8%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and the current open rate for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Hysingla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is 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7%.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Engagement 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rate:  % of unique targets engaged with the campaign and exposed to messaging.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Separately,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OxyContin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engagement rate is 25% and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Butrans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engagement rate is 20%.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PI benchmark:  20-25%. </a:t>
            </a:r>
            <a:endParaRPr lang="en-US" sz="1000" dirty="0" smtClean="0">
              <a:solidFill>
                <a:srgbClr val="6A6A6A"/>
              </a:solidFill>
              <a:latin typeface="Cabin" pitchFamily="34" charset="0"/>
            </a:endParaRP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Wingdings"/>
              <a:buChar char="v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For 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the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MedAlert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, all three brands –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Butrans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,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OxyContin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and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Hysingla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– have 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10%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open rates within the benchmark range of </a:t>
            </a:r>
            <a:r>
              <a:rPr lang="en-US" sz="1000" b="1" dirty="0" smtClean="0">
                <a:solidFill>
                  <a:srgbClr val="6153A3"/>
                </a:solidFill>
                <a:latin typeface="Cabin" pitchFamily="34" charset="0"/>
              </a:rPr>
              <a:t>8-10%.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OxyContin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MedAlert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1 had a 14% open rate with the following subject line: “Review abuse-deterrence studies of an extended-release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opioid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”. 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The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Butrans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MedAlert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 with the highest open rate (13%) referred to the 12-week clinical study up front:  “12-week clinical study of chronic pain patients”.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For </a:t>
            </a:r>
            <a:r>
              <a:rPr lang="en-US" sz="1000" dirty="0" err="1" smtClean="0">
                <a:solidFill>
                  <a:srgbClr val="6A6A6A"/>
                </a:solidFill>
                <a:latin typeface="Cabin" pitchFamily="34" charset="0"/>
              </a:rPr>
              <a:t>Hysingla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, use of “Learn about pharmacokinetics” worked well along with “abuse-deterrent properties”.</a:t>
            </a:r>
          </a:p>
          <a:p>
            <a:pPr marL="0" indent="-171450">
              <a:lnSpc>
                <a:spcPct val="120000"/>
              </a:lnSpc>
              <a:spcBef>
                <a:spcPts val="750"/>
              </a:spcBef>
              <a:buClr>
                <a:srgbClr val="7030A0"/>
              </a:buClr>
              <a:buFont typeface="Courier New" pitchFamily="49" charset="0"/>
              <a:buChar char="o"/>
            </a:pP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PI benchmark 8-10</a:t>
            </a:r>
            <a:r>
              <a:rPr lang="en-US" sz="1000" dirty="0" smtClean="0">
                <a:solidFill>
                  <a:srgbClr val="6A6A6A"/>
                </a:solidFill>
                <a:latin typeface="Cabin" pitchFamily="34" charset="0"/>
              </a:rPr>
              <a:t>%</a:t>
            </a:r>
          </a:p>
        </p:txBody>
      </p:sp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844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Shehzin</dc:creator>
  <cp:lastModifiedBy>Shehzin</cp:lastModifiedBy>
  <cp:revision>109</cp:revision>
  <dcterms:created xsi:type="dcterms:W3CDTF">2019-02-05T10:20:51Z</dcterms:created>
  <dcterms:modified xsi:type="dcterms:W3CDTF">2019-02-05T21:00:10Z</dcterms:modified>
</cp:coreProperties>
</file>