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3" r:id="rId9"/>
    <p:sldId id="267" r:id="rId10"/>
    <p:sldId id="264" r:id="rId11"/>
    <p:sldId id="262" r:id="rId12"/>
    <p:sldId id="268" r:id="rId13"/>
    <p:sldId id="269" r:id="rId14"/>
    <p:sldId id="271" r:id="rId15"/>
    <p:sldId id="272" r:id="rId16"/>
    <p:sldId id="270" r:id="rId17"/>
    <p:sldId id="277" r:id="rId18"/>
    <p:sldId id="275" r:id="rId19"/>
    <p:sldId id="276" r:id="rId20"/>
    <p:sldId id="278" r:id="rId21"/>
    <p:sldId id="282" r:id="rId22"/>
    <p:sldId id="279" r:id="rId23"/>
    <p:sldId id="280" r:id="rId24"/>
    <p:sldId id="289" r:id="rId25"/>
    <p:sldId id="284" r:id="rId26"/>
    <p:sldId id="288" r:id="rId27"/>
    <p:sldId id="281" r:id="rId28"/>
    <p:sldId id="285" r:id="rId29"/>
    <p:sldId id="286" r:id="rId30"/>
    <p:sldId id="287" r:id="rId31"/>
    <p:sldId id="290" r:id="rId32"/>
    <p:sldId id="296" r:id="rId33"/>
    <p:sldId id="291" r:id="rId34"/>
    <p:sldId id="294" r:id="rId35"/>
    <p:sldId id="293" r:id="rId36"/>
    <p:sldId id="295" r:id="rId37"/>
    <p:sldId id="297" r:id="rId38"/>
    <p:sldId id="311" r:id="rId39"/>
    <p:sldId id="298" r:id="rId40"/>
    <p:sldId id="299" r:id="rId41"/>
    <p:sldId id="300" r:id="rId42"/>
    <p:sldId id="301" r:id="rId43"/>
    <p:sldId id="302" r:id="rId44"/>
    <p:sldId id="304" r:id="rId45"/>
    <p:sldId id="305" r:id="rId46"/>
    <p:sldId id="306" r:id="rId47"/>
    <p:sldId id="308" r:id="rId48"/>
    <p:sldId id="315" r:id="rId49"/>
    <p:sldId id="314" r:id="rId50"/>
    <p:sldId id="309" r:id="rId51"/>
    <p:sldId id="312" r:id="rId52"/>
    <p:sldId id="303" r:id="rId53"/>
    <p:sldId id="324" r:id="rId54"/>
    <p:sldId id="316" r:id="rId55"/>
    <p:sldId id="317" r:id="rId56"/>
    <p:sldId id="318" r:id="rId57"/>
    <p:sldId id="319" r:id="rId58"/>
    <p:sldId id="320" r:id="rId59"/>
    <p:sldId id="321" r:id="rId60"/>
    <p:sldId id="322" r:id="rId61"/>
    <p:sldId id="32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eetha Jonnala" initials="PJ" lastIdx="1" clrIdx="0">
    <p:extLst>
      <p:ext uri="{19B8F6BF-5375-455C-9EA6-DF929625EA0E}">
        <p15:presenceInfo xmlns:p15="http://schemas.microsoft.com/office/powerpoint/2012/main" userId="0141b3720afc1c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F204"/>
    <a:srgbClr val="97144D"/>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8" autoAdjust="0"/>
    <p:restoredTop sz="94660"/>
  </p:normalViewPr>
  <p:slideViewPr>
    <p:cSldViewPr snapToGrid="0">
      <p:cViewPr varScale="1">
        <p:scale>
          <a:sx n="69" d="100"/>
          <a:sy n="69" d="100"/>
        </p:scale>
        <p:origin x="7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D026-8A7C-49A3-804E-982251DDC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E5B4CE-5375-47A6-95EB-0AE7E3C12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8A68DF-B505-474C-B39E-DB63CB16700E}"/>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3EA5719B-343C-445F-843F-6261DC0BA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F69C9-6AD1-4CB8-A094-C59A23B6A92B}"/>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88922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B6A8-4F91-4BA1-8799-BD9519B02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6D7AE-29C2-415B-985E-707F55354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3798A-237C-47BA-A805-12A110948140}"/>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00D60F84-D2B4-4641-A7D9-2EAADED50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4CC4-D5BE-4E11-ADB8-594FCCA92A23}"/>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111144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59312-7C55-40DB-B655-EF91D8A857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F30ECC-BA47-4304-9B67-D124AF448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35144-3D2E-41BB-BDDB-2AC75A24E7DA}"/>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ED121278-7455-472C-A17D-844B41DB3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71653-BBD4-40DA-AB74-AE4F03FDCA18}"/>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15722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8F7F-0D48-4F12-A55C-134825460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55599-868F-4F0D-B234-15B560745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148A5-80E3-4D34-81B5-CC0C3BD9DEB1}"/>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6EC0AB29-FAE5-4E94-B48E-A5B145DEA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11394-E81E-4892-9C28-BFF64C63CE89}"/>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343226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7379-E733-4D4A-A385-FFC6B9596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D04C5-04B7-47DB-B248-E7DC94844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32EC7-D79C-4D56-BD07-7BBAB1A9CD42}"/>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C392C182-CEA6-4D31-B885-56032A8DA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F5F2-03DE-45BA-9909-018272A522DB}"/>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311739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81C4-36DC-4A2F-82F9-173A52654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1527C-4F51-48FA-912B-3E8D0FD0A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3C198-3912-4398-8D44-5864D7E893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2323D-EB18-4E08-8CF6-4AF165A72CDD}"/>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6" name="Footer Placeholder 5">
            <a:extLst>
              <a:ext uri="{FF2B5EF4-FFF2-40B4-BE49-F238E27FC236}">
                <a16:creationId xmlns:a16="http://schemas.microsoft.com/office/drawing/2014/main" id="{0A856479-A7B5-4E90-BAF4-C42D7EE40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CDBDF-EF0E-4AB8-A54D-2053DF7090F7}"/>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228834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E419-249C-4FE5-A7C9-1010A4BC7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FA334A-AA69-45FA-8906-FDC7F023C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331CD4-A73A-4182-BC99-E39D71B21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157D75-A2CD-4F0E-9B1E-7187D54A5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2143B-D648-4A2A-A9E3-C970484CC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2B67E-63CB-4483-B0DE-4C1CD87D5BD5}"/>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8" name="Footer Placeholder 7">
            <a:extLst>
              <a:ext uri="{FF2B5EF4-FFF2-40B4-BE49-F238E27FC236}">
                <a16:creationId xmlns:a16="http://schemas.microsoft.com/office/drawing/2014/main" id="{E6BDD330-AEFE-4824-9E1A-2F11A0FD7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180063-7041-4418-B276-B389B03E11CD}"/>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24735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B2E-7311-4363-AD79-6AD4A0AE4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5EA10-C579-4B4E-832C-F4CDB4A9F6FD}"/>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4" name="Footer Placeholder 3">
            <a:extLst>
              <a:ext uri="{FF2B5EF4-FFF2-40B4-BE49-F238E27FC236}">
                <a16:creationId xmlns:a16="http://schemas.microsoft.com/office/drawing/2014/main" id="{841F5E99-3511-4192-9CBF-367DD916D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89DBD-C609-4E06-A2A3-1ACED7C28F14}"/>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108280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F3AD7-DC43-4914-8C3A-6A99778B9403}"/>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3" name="Footer Placeholder 2">
            <a:extLst>
              <a:ext uri="{FF2B5EF4-FFF2-40B4-BE49-F238E27FC236}">
                <a16:creationId xmlns:a16="http://schemas.microsoft.com/office/drawing/2014/main" id="{C4E9F900-10AD-40B2-A88E-B089882D3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76515-796C-4541-8DD2-B1F4212E49EE}"/>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259997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9270-5BFA-4A38-8A6E-0A6BF4A24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2BD09-2568-4DE3-AE63-D923067AB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3D656-BBE4-4BC7-8093-B711725EE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A0695-753F-4ACB-9993-5EAE2218A3F2}"/>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6" name="Footer Placeholder 5">
            <a:extLst>
              <a:ext uri="{FF2B5EF4-FFF2-40B4-BE49-F238E27FC236}">
                <a16:creationId xmlns:a16="http://schemas.microsoft.com/office/drawing/2014/main" id="{B5835C54-9F14-4102-AEDA-D15AAB060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75E73-6394-4745-AFEA-B91A3A219B15}"/>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310474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15F7-9A1B-40AC-9FDD-56CE749A2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7094D9-0626-4777-BDD7-059E3B7A3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C7C94A-412B-49AE-9E5A-0A142B20A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8AFC5-C570-4D81-8887-2A1EF362F48B}"/>
              </a:ext>
            </a:extLst>
          </p:cNvPr>
          <p:cNvSpPr>
            <a:spLocks noGrp="1"/>
          </p:cNvSpPr>
          <p:nvPr>
            <p:ph type="dt" sz="half" idx="10"/>
          </p:nvPr>
        </p:nvSpPr>
        <p:spPr/>
        <p:txBody>
          <a:bodyPr/>
          <a:lstStyle/>
          <a:p>
            <a:fld id="{0FD45C6F-BF0B-41A6-9847-F70E23B39F6F}" type="datetimeFigureOut">
              <a:rPr lang="en-US" smtClean="0"/>
              <a:t>12/5/2023</a:t>
            </a:fld>
            <a:endParaRPr lang="en-US"/>
          </a:p>
        </p:txBody>
      </p:sp>
      <p:sp>
        <p:nvSpPr>
          <p:cNvPr id="6" name="Footer Placeholder 5">
            <a:extLst>
              <a:ext uri="{FF2B5EF4-FFF2-40B4-BE49-F238E27FC236}">
                <a16:creationId xmlns:a16="http://schemas.microsoft.com/office/drawing/2014/main" id="{461A5D47-E30B-42A2-AEDC-584A06C31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9138B-887E-4B3F-9EC1-FD4842543D63}"/>
              </a:ext>
            </a:extLst>
          </p:cNvPr>
          <p:cNvSpPr>
            <a:spLocks noGrp="1"/>
          </p:cNvSpPr>
          <p:nvPr>
            <p:ph type="sldNum" sz="quarter" idx="12"/>
          </p:nvPr>
        </p:nvSpPr>
        <p:spPr/>
        <p:txBody>
          <a:bodyPr/>
          <a:lstStyle/>
          <a:p>
            <a:fld id="{143F5BCF-8534-4DCA-87CE-840036796211}" type="slidenum">
              <a:rPr lang="en-US" smtClean="0"/>
              <a:t>‹#›</a:t>
            </a:fld>
            <a:endParaRPr lang="en-US"/>
          </a:p>
        </p:txBody>
      </p:sp>
    </p:spTree>
    <p:extLst>
      <p:ext uri="{BB962C8B-B14F-4D97-AF65-F5344CB8AC3E}">
        <p14:creationId xmlns:p14="http://schemas.microsoft.com/office/powerpoint/2010/main" val="44646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6A2F4-CDAC-4D36-BFAC-D6CEFE549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4C3C1-DF4F-492B-A600-FB93F7AAE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28D26-3BAF-4247-97B2-D02059DB7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45C6F-BF0B-41A6-9847-F70E23B39F6F}" type="datetimeFigureOut">
              <a:rPr lang="en-US" smtClean="0"/>
              <a:t>12/5/2023</a:t>
            </a:fld>
            <a:endParaRPr lang="en-US"/>
          </a:p>
        </p:txBody>
      </p:sp>
      <p:sp>
        <p:nvSpPr>
          <p:cNvPr id="5" name="Footer Placeholder 4">
            <a:extLst>
              <a:ext uri="{FF2B5EF4-FFF2-40B4-BE49-F238E27FC236}">
                <a16:creationId xmlns:a16="http://schemas.microsoft.com/office/drawing/2014/main" id="{FDC38597-FBAA-4687-9142-7222BE188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A8C5C-D273-478F-AB26-AEA163169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F5BCF-8534-4DCA-87CE-840036796211}" type="slidenum">
              <a:rPr lang="en-US" smtClean="0"/>
              <a:t>‹#›</a:t>
            </a:fld>
            <a:endParaRPr lang="en-US"/>
          </a:p>
        </p:txBody>
      </p:sp>
    </p:spTree>
    <p:extLst>
      <p:ext uri="{BB962C8B-B14F-4D97-AF65-F5344CB8AC3E}">
        <p14:creationId xmlns:p14="http://schemas.microsoft.com/office/powerpoint/2010/main" val="33550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A91C-C17F-42CA-BEE9-22FCBB7B5C37}"/>
              </a:ext>
            </a:extLst>
          </p:cNvPr>
          <p:cNvSpPr>
            <a:spLocks noGrp="1"/>
          </p:cNvSpPr>
          <p:nvPr>
            <p:ph type="ctrTitle"/>
          </p:nvPr>
        </p:nvSpPr>
        <p:spPr/>
        <p:txBody>
          <a:bodyPr>
            <a:normAutofit/>
          </a:bodyPr>
          <a:lstStyle/>
          <a:p>
            <a:r>
              <a:rPr lang="en-US" sz="7200" dirty="0"/>
              <a:t>Saksham </a:t>
            </a:r>
          </a:p>
        </p:txBody>
      </p:sp>
      <p:sp>
        <p:nvSpPr>
          <p:cNvPr id="3" name="Subtitle 2">
            <a:extLst>
              <a:ext uri="{FF2B5EF4-FFF2-40B4-BE49-F238E27FC236}">
                <a16:creationId xmlns:a16="http://schemas.microsoft.com/office/drawing/2014/main" id="{29AAC012-4BDC-456F-B397-8F13BC433827}"/>
              </a:ext>
            </a:extLst>
          </p:cNvPr>
          <p:cNvSpPr>
            <a:spLocks noGrp="1"/>
          </p:cNvSpPr>
          <p:nvPr>
            <p:ph type="subTitle" idx="1"/>
          </p:nvPr>
        </p:nvSpPr>
        <p:spPr/>
        <p:txBody>
          <a:bodyPr>
            <a:normAutofit/>
          </a:bodyPr>
          <a:lstStyle/>
          <a:p>
            <a:r>
              <a:rPr lang="en-US" sz="3600" dirty="0"/>
              <a:t>Address Update</a:t>
            </a:r>
          </a:p>
        </p:txBody>
      </p:sp>
      <p:pic>
        <p:nvPicPr>
          <p:cNvPr id="2052" name="Picture 4" descr="Woman, walking, people, person Free Icon of City Basic - People Icons">
            <a:extLst>
              <a:ext uri="{FF2B5EF4-FFF2-40B4-BE49-F238E27FC236}">
                <a16:creationId xmlns:a16="http://schemas.microsoft.com/office/drawing/2014/main" id="{04207A1E-F1C7-423D-B842-4164C56C3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25"/>
          <a:stretch/>
        </p:blipFill>
        <p:spPr bwMode="auto">
          <a:xfrm>
            <a:off x="10668000" y="3462596"/>
            <a:ext cx="1346835" cy="28101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tomer service Icon | Pretty Office 11 Iconset | Custom Icon Design">
            <a:extLst>
              <a:ext uri="{FF2B5EF4-FFF2-40B4-BE49-F238E27FC236}">
                <a16:creationId xmlns:a16="http://schemas.microsoft.com/office/drawing/2014/main" id="{160E35D1-FCEC-47B8-BF66-E5A87E09F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03" y="185258"/>
            <a:ext cx="1827534" cy="182753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AAB6D9B-9B11-48F3-ACE6-C0CFC295D72A}"/>
              </a:ext>
            </a:extLst>
          </p:cNvPr>
          <p:cNvSpPr/>
          <p:nvPr/>
        </p:nvSpPr>
        <p:spPr>
          <a:xfrm>
            <a:off x="830973" y="2104867"/>
            <a:ext cx="787395"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sp>
        <p:nvSpPr>
          <p:cNvPr id="9" name="Rectangle 8">
            <a:extLst>
              <a:ext uri="{FF2B5EF4-FFF2-40B4-BE49-F238E27FC236}">
                <a16:creationId xmlns:a16="http://schemas.microsoft.com/office/drawing/2014/main" id="{A844AB88-6930-4A47-B7EC-1E2AE454E7FB}"/>
              </a:ext>
            </a:extLst>
          </p:cNvPr>
          <p:cNvSpPr/>
          <p:nvPr/>
        </p:nvSpPr>
        <p:spPr>
          <a:xfrm>
            <a:off x="10542737" y="6232103"/>
            <a:ext cx="1597360" cy="523220"/>
          </a:xfrm>
          <a:prstGeom prst="rect">
            <a:avLst/>
          </a:prstGeom>
          <a:noFill/>
        </p:spPr>
        <p:txBody>
          <a:bodyPr wrap="none" lIns="91440" tIns="45720" rIns="91440" bIns="45720">
            <a:spAutoFit/>
          </a:bodyPr>
          <a:lstStyle/>
          <a:p>
            <a:pPr algn="ctr"/>
            <a:r>
              <a:rPr lang="en-US" sz="2800" dirty="0">
                <a:ln w="0"/>
                <a:solidFill>
                  <a:schemeClr val="accent4"/>
                </a:solidFill>
                <a:effectLst>
                  <a:outerShdw blurRad="38100" dist="25400" dir="5400000" algn="ctr" rotWithShape="0">
                    <a:srgbClr val="6E747A">
                      <a:alpha val="43000"/>
                    </a:srgbClr>
                  </a:outerShdw>
                </a:effectLst>
              </a:rPr>
              <a:t>Customer</a:t>
            </a:r>
          </a:p>
        </p:txBody>
      </p:sp>
    </p:spTree>
    <p:extLst>
      <p:ext uri="{BB962C8B-B14F-4D97-AF65-F5344CB8AC3E}">
        <p14:creationId xmlns:p14="http://schemas.microsoft.com/office/powerpoint/2010/main" val="401651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5E1ACB4-585B-4D27-958D-BDBD7528169A}"/>
              </a:ext>
            </a:extLst>
          </p:cNvPr>
          <p:cNvPicPr/>
          <p:nvPr/>
        </p:nvPicPr>
        <p:blipFill rotWithShape="1">
          <a:blip r:embed="rId2" cstate="print">
            <a:extLst>
              <a:ext uri="{28A0092B-C50C-407E-A947-70E740481C1C}">
                <a14:useLocalDpi xmlns:a14="http://schemas.microsoft.com/office/drawing/2010/main" val="0"/>
              </a:ext>
            </a:extLst>
          </a:blip>
          <a:srcRect r="4764" b="11944"/>
          <a:stretch/>
        </p:blipFill>
        <p:spPr>
          <a:xfrm>
            <a:off x="1146451" y="2254101"/>
            <a:ext cx="10207780" cy="4433777"/>
          </a:xfrm>
          <a:prstGeom prst="rect">
            <a:avLst/>
          </a:prstGeom>
        </p:spPr>
      </p:pic>
      <p:sp>
        <p:nvSpPr>
          <p:cNvPr id="27" name="Arrow: Notched Right 26">
            <a:extLst>
              <a:ext uri="{FF2B5EF4-FFF2-40B4-BE49-F238E27FC236}">
                <a16:creationId xmlns:a16="http://schemas.microsoft.com/office/drawing/2014/main" id="{B57B657C-95D3-47D3-96B9-F83030718EF4}"/>
              </a:ext>
            </a:extLst>
          </p:cNvPr>
          <p:cNvSpPr/>
          <p:nvPr/>
        </p:nvSpPr>
        <p:spPr>
          <a:xfrm rot="2599537">
            <a:off x="254659" y="1800995"/>
            <a:ext cx="806730" cy="568372"/>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4D9143A4-4767-410B-82A7-50417438194A}"/>
              </a:ext>
            </a:extLst>
          </p:cNvPr>
          <p:cNvSpPr/>
          <p:nvPr/>
        </p:nvSpPr>
        <p:spPr>
          <a:xfrm>
            <a:off x="10813537" y="4274287"/>
            <a:ext cx="2756926" cy="2498651"/>
          </a:xfrm>
          <a:prstGeom prst="cloud">
            <a:avLst/>
          </a:prstGeom>
          <a:solidFill>
            <a:srgbClr val="A8F204">
              <a:alpha val="60000"/>
            </a:srgbClr>
          </a:solidFill>
          <a:ln>
            <a:solidFill>
              <a:schemeClr val="accent5">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100" b="1" dirty="0">
                <a:solidFill>
                  <a:srgbClr val="FF0000"/>
                </a:solidFill>
              </a:rPr>
              <a:t>CSO Selects Account? WHERE?</a:t>
            </a:r>
          </a:p>
          <a:p>
            <a:endParaRPr lang="en-US" sz="1100" dirty="0"/>
          </a:p>
          <a:p>
            <a:r>
              <a:rPr lang="en-US" sz="1100" dirty="0"/>
              <a:t>As per USER STORY 2 in address update</a:t>
            </a:r>
          </a:p>
          <a:p>
            <a:r>
              <a:rPr lang="en-US" sz="1100" dirty="0"/>
              <a:t>CSO selects relationship ‘Savings Account’ and </a:t>
            </a:r>
            <a:r>
              <a:rPr lang="en-US" sz="1100" b="1" dirty="0"/>
              <a:t>selects the account from linked accounts.</a:t>
            </a:r>
          </a:p>
          <a:p>
            <a:endParaRPr lang="en-US" sz="1100" b="1" dirty="0"/>
          </a:p>
        </p:txBody>
      </p:sp>
      <p:sp>
        <p:nvSpPr>
          <p:cNvPr id="29" name="Rectangle 28">
            <a:extLst>
              <a:ext uri="{FF2B5EF4-FFF2-40B4-BE49-F238E27FC236}">
                <a16:creationId xmlns:a16="http://schemas.microsoft.com/office/drawing/2014/main" id="{CC619F3E-26EE-4D75-9748-008529226B92}"/>
              </a:ext>
            </a:extLst>
          </p:cNvPr>
          <p:cNvSpPr/>
          <p:nvPr/>
        </p:nvSpPr>
        <p:spPr>
          <a:xfrm>
            <a:off x="1233376" y="2254101"/>
            <a:ext cx="1190847" cy="272053"/>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2169FFBE-C3ED-42EF-AEC6-7770D800931E}"/>
              </a:ext>
            </a:extLst>
          </p:cNvPr>
          <p:cNvSpPr>
            <a:spLocks noGrp="1"/>
          </p:cNvSpPr>
          <p:nvPr>
            <p:ph type="title"/>
          </p:nvPr>
        </p:nvSpPr>
        <p:spPr>
          <a:xfrm>
            <a:off x="838200" y="365125"/>
            <a:ext cx="10515600" cy="1325563"/>
          </a:xfrm>
        </p:spPr>
        <p:txBody>
          <a:bodyPr>
            <a:normAutofit/>
          </a:bodyPr>
          <a:lstStyle/>
          <a:p>
            <a:r>
              <a:rPr lang="en-US" sz="2800" dirty="0"/>
              <a:t>Click </a:t>
            </a:r>
            <a:r>
              <a:rPr lang="en-US" sz="2800" b="1" dirty="0"/>
              <a:t>Saving Bank Account </a:t>
            </a:r>
            <a:r>
              <a:rPr lang="en-US" sz="2800" dirty="0">
                <a:sym typeface="Wingdings" panose="05000000000000000000" pitchFamily="2" charset="2"/>
              </a:rPr>
              <a:t> </a:t>
            </a:r>
            <a:r>
              <a:rPr lang="en-US" sz="2800" dirty="0">
                <a:solidFill>
                  <a:srgbClr val="FF0000"/>
                </a:solidFill>
                <a:sym typeface="Wingdings" panose="05000000000000000000" pitchFamily="2" charset="2"/>
              </a:rPr>
              <a:t>Select Account from linked account? </a:t>
            </a:r>
            <a:r>
              <a:rPr lang="en-US" sz="2800" dirty="0">
                <a:sym typeface="Wingdings" panose="05000000000000000000" pitchFamily="2" charset="2"/>
              </a:rPr>
              <a:t> Display page below</a:t>
            </a:r>
            <a:endParaRPr lang="en-US" sz="2800" dirty="0"/>
          </a:p>
        </p:txBody>
      </p:sp>
      <p:sp>
        <p:nvSpPr>
          <p:cNvPr id="32" name="Arrow: Notched Right 31">
            <a:extLst>
              <a:ext uri="{FF2B5EF4-FFF2-40B4-BE49-F238E27FC236}">
                <a16:creationId xmlns:a16="http://schemas.microsoft.com/office/drawing/2014/main" id="{9120022E-013F-4785-8796-0AA702DFD3C8}"/>
              </a:ext>
            </a:extLst>
          </p:cNvPr>
          <p:cNvSpPr/>
          <p:nvPr/>
        </p:nvSpPr>
        <p:spPr>
          <a:xfrm rot="5400000">
            <a:off x="10778363" y="2512493"/>
            <a:ext cx="1004776" cy="487995"/>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42EDB91-FECB-4170-9A03-03C59D543C03}"/>
              </a:ext>
            </a:extLst>
          </p:cNvPr>
          <p:cNvSpPr/>
          <p:nvPr/>
        </p:nvSpPr>
        <p:spPr>
          <a:xfrm>
            <a:off x="10131329" y="1003618"/>
            <a:ext cx="1881310" cy="1196119"/>
          </a:xfrm>
          <a:prstGeom prst="rect">
            <a:avLst/>
          </a:prstGeom>
          <a:solidFill>
            <a:srgbClr val="A8F204">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What do these search/ magnifying lenses do? Will they impact the screen in the center?</a:t>
            </a:r>
          </a:p>
        </p:txBody>
      </p:sp>
      <p:sp>
        <p:nvSpPr>
          <p:cNvPr id="34" name="Rectangle 33">
            <a:extLst>
              <a:ext uri="{FF2B5EF4-FFF2-40B4-BE49-F238E27FC236}">
                <a16:creationId xmlns:a16="http://schemas.microsoft.com/office/drawing/2014/main" id="{7DBC4D26-A575-4AB3-945D-D4AB168177BC}"/>
              </a:ext>
            </a:extLst>
          </p:cNvPr>
          <p:cNvSpPr/>
          <p:nvPr/>
        </p:nvSpPr>
        <p:spPr>
          <a:xfrm>
            <a:off x="11071984" y="3429000"/>
            <a:ext cx="417537" cy="1485900"/>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78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8488B3-6A1F-40D0-B8BA-EE3918B36087}"/>
              </a:ext>
            </a:extLst>
          </p:cNvPr>
          <p:cNvPicPr/>
          <p:nvPr/>
        </p:nvPicPr>
        <p:blipFill rotWithShape="1">
          <a:blip r:embed="rId2" cstate="print">
            <a:extLst>
              <a:ext uri="{28A0092B-C50C-407E-A947-70E740481C1C}">
                <a14:useLocalDpi xmlns:a14="http://schemas.microsoft.com/office/drawing/2010/main" val="0"/>
              </a:ext>
            </a:extLst>
          </a:blip>
          <a:srcRect r="4764" b="11944"/>
          <a:stretch/>
        </p:blipFill>
        <p:spPr>
          <a:xfrm>
            <a:off x="255181" y="1148316"/>
            <a:ext cx="10641850" cy="5380073"/>
          </a:xfrm>
          <a:prstGeom prst="rect">
            <a:avLst/>
          </a:prstGeom>
        </p:spPr>
      </p:pic>
      <p:sp>
        <p:nvSpPr>
          <p:cNvPr id="5" name="Rectangle 4">
            <a:extLst>
              <a:ext uri="{FF2B5EF4-FFF2-40B4-BE49-F238E27FC236}">
                <a16:creationId xmlns:a16="http://schemas.microsoft.com/office/drawing/2014/main" id="{15531179-44F5-4514-80D6-3A5118BF23CD}"/>
              </a:ext>
            </a:extLst>
          </p:cNvPr>
          <p:cNvSpPr/>
          <p:nvPr/>
        </p:nvSpPr>
        <p:spPr>
          <a:xfrm>
            <a:off x="2406502" y="2970027"/>
            <a:ext cx="1080978" cy="272053"/>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Notched Right 5">
            <a:extLst>
              <a:ext uri="{FF2B5EF4-FFF2-40B4-BE49-F238E27FC236}">
                <a16:creationId xmlns:a16="http://schemas.microsoft.com/office/drawing/2014/main" id="{E5ECD100-2722-4C05-81D9-212CFCD78C8D}"/>
              </a:ext>
            </a:extLst>
          </p:cNvPr>
          <p:cNvSpPr/>
          <p:nvPr/>
        </p:nvSpPr>
        <p:spPr>
          <a:xfrm rot="6826925">
            <a:off x="2726968" y="2234944"/>
            <a:ext cx="806730" cy="568372"/>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E46017-B0A9-4649-9C35-34CE51A398F4}"/>
              </a:ext>
            </a:extLst>
          </p:cNvPr>
          <p:cNvSpPr/>
          <p:nvPr/>
        </p:nvSpPr>
        <p:spPr>
          <a:xfrm>
            <a:off x="3553049" y="1924493"/>
            <a:ext cx="3283686" cy="594637"/>
          </a:xfrm>
          <a:prstGeom prst="rect">
            <a:avLst/>
          </a:prstGeom>
          <a:solidFill>
            <a:srgbClr val="A8F204">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Instant Gratification  to be replaced by</a:t>
            </a:r>
          </a:p>
          <a:p>
            <a:pPr algn="ctr"/>
            <a:r>
              <a:rPr lang="en-US" sz="1400" strike="sngStrike" dirty="0">
                <a:solidFill>
                  <a:schemeClr val="tx1"/>
                </a:solidFill>
              </a:rPr>
              <a:t> Instant Gratification </a:t>
            </a:r>
            <a:r>
              <a:rPr lang="en-US" sz="1400" b="1" dirty="0">
                <a:solidFill>
                  <a:schemeClr val="tx1"/>
                </a:solidFill>
              </a:rPr>
              <a:t>Services</a:t>
            </a:r>
          </a:p>
        </p:txBody>
      </p:sp>
    </p:spTree>
    <p:extLst>
      <p:ext uri="{BB962C8B-B14F-4D97-AF65-F5344CB8AC3E}">
        <p14:creationId xmlns:p14="http://schemas.microsoft.com/office/powerpoint/2010/main" val="1735351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884A8D2-2EB7-4A8B-A1C1-0B5B1D12E1D1}"/>
              </a:ext>
            </a:extLst>
          </p:cNvPr>
          <p:cNvGrpSpPr/>
          <p:nvPr/>
        </p:nvGrpSpPr>
        <p:grpSpPr>
          <a:xfrm>
            <a:off x="3615063" y="4965412"/>
            <a:ext cx="1632305" cy="996559"/>
            <a:chOff x="2105245" y="4284923"/>
            <a:chExt cx="1632305" cy="996559"/>
          </a:xfrm>
        </p:grpSpPr>
        <p:sp>
          <p:nvSpPr>
            <p:cNvPr id="5" name="Title 1">
              <a:extLst>
                <a:ext uri="{FF2B5EF4-FFF2-40B4-BE49-F238E27FC236}">
                  <a16:creationId xmlns:a16="http://schemas.microsoft.com/office/drawing/2014/main" id="{EB830001-0D51-476C-9813-82F9A2448EEE}"/>
                </a:ext>
              </a:extLst>
            </p:cNvPr>
            <p:cNvSpPr txBox="1">
              <a:spLocks/>
            </p:cNvSpPr>
            <p:nvPr/>
          </p:nvSpPr>
          <p:spPr>
            <a:xfrm>
              <a:off x="2105246" y="4284923"/>
              <a:ext cx="1632304" cy="223449"/>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100" b="1" dirty="0">
                  <a:solidFill>
                    <a:schemeClr val="bg1"/>
                  </a:solidFill>
                </a:rPr>
                <a:t>Cheque Book Request</a:t>
              </a:r>
            </a:p>
          </p:txBody>
        </p:sp>
        <p:sp>
          <p:nvSpPr>
            <p:cNvPr id="6" name="Title 1">
              <a:extLst>
                <a:ext uri="{FF2B5EF4-FFF2-40B4-BE49-F238E27FC236}">
                  <a16:creationId xmlns:a16="http://schemas.microsoft.com/office/drawing/2014/main" id="{1C79AD11-A8DD-4880-85D8-61FD282CA682}"/>
                </a:ext>
              </a:extLst>
            </p:cNvPr>
            <p:cNvSpPr txBox="1">
              <a:spLocks/>
            </p:cNvSpPr>
            <p:nvPr/>
          </p:nvSpPr>
          <p:spPr>
            <a:xfrm>
              <a:off x="2105245" y="4561200"/>
              <a:ext cx="1632304" cy="223449"/>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100" b="1" dirty="0">
                  <a:solidFill>
                    <a:schemeClr val="bg1"/>
                  </a:solidFill>
                </a:rPr>
                <a:t>Address Update</a:t>
              </a:r>
              <a:endParaRPr lang="en-US" sz="1100" b="1" dirty="0">
                <a:solidFill>
                  <a:schemeClr val="bg1"/>
                </a:solidFill>
              </a:endParaRPr>
            </a:p>
          </p:txBody>
        </p:sp>
        <p:sp>
          <p:nvSpPr>
            <p:cNvPr id="7" name="Title 1">
              <a:extLst>
                <a:ext uri="{FF2B5EF4-FFF2-40B4-BE49-F238E27FC236}">
                  <a16:creationId xmlns:a16="http://schemas.microsoft.com/office/drawing/2014/main" id="{4B70F6F4-23B9-4358-86CE-03A56290F767}"/>
                </a:ext>
              </a:extLst>
            </p:cNvPr>
            <p:cNvSpPr txBox="1">
              <a:spLocks/>
            </p:cNvSpPr>
            <p:nvPr/>
          </p:nvSpPr>
          <p:spPr>
            <a:xfrm>
              <a:off x="2105245" y="4814160"/>
              <a:ext cx="1632304" cy="223449"/>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100" b="1" dirty="0">
                  <a:solidFill>
                    <a:schemeClr val="bg1"/>
                  </a:solidFill>
                </a:rPr>
                <a:t>Re-KYC</a:t>
              </a:r>
              <a:endParaRPr lang="en-US" sz="1100" b="1" dirty="0">
                <a:solidFill>
                  <a:schemeClr val="bg1"/>
                </a:solidFill>
              </a:endParaRPr>
            </a:p>
          </p:txBody>
        </p:sp>
        <p:sp>
          <p:nvSpPr>
            <p:cNvPr id="8" name="Title 1">
              <a:extLst>
                <a:ext uri="{FF2B5EF4-FFF2-40B4-BE49-F238E27FC236}">
                  <a16:creationId xmlns:a16="http://schemas.microsoft.com/office/drawing/2014/main" id="{EACB2AD2-3A6B-4A76-A11F-C2D73688CFF4}"/>
                </a:ext>
              </a:extLst>
            </p:cNvPr>
            <p:cNvSpPr txBox="1">
              <a:spLocks/>
            </p:cNvSpPr>
            <p:nvPr/>
          </p:nvSpPr>
          <p:spPr>
            <a:xfrm>
              <a:off x="2105245" y="5058033"/>
              <a:ext cx="1632304" cy="223449"/>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100" b="1" dirty="0">
                  <a:solidFill>
                    <a:schemeClr val="bg1"/>
                  </a:solidFill>
                </a:rPr>
                <a:t>Account Activation</a:t>
              </a:r>
              <a:endParaRPr lang="en-US" sz="1100" b="1" dirty="0">
                <a:solidFill>
                  <a:schemeClr val="bg1"/>
                </a:solidFill>
              </a:endParaRPr>
            </a:p>
          </p:txBody>
        </p:sp>
      </p:grpSp>
      <p:pic>
        <p:nvPicPr>
          <p:cNvPr id="11" name="Picture 10">
            <a:extLst>
              <a:ext uri="{FF2B5EF4-FFF2-40B4-BE49-F238E27FC236}">
                <a16:creationId xmlns:a16="http://schemas.microsoft.com/office/drawing/2014/main" id="{789C16E3-859C-4931-BCB2-AD9CE1A3CCFD}"/>
              </a:ext>
            </a:extLst>
          </p:cNvPr>
          <p:cNvPicPr>
            <a:picLocks noChangeAspect="1"/>
          </p:cNvPicPr>
          <p:nvPr/>
        </p:nvPicPr>
        <p:blipFill>
          <a:blip r:embed="rId2"/>
          <a:stretch>
            <a:fillRect/>
          </a:stretch>
        </p:blipFill>
        <p:spPr>
          <a:xfrm>
            <a:off x="5025376" y="138944"/>
            <a:ext cx="7060298" cy="775070"/>
          </a:xfrm>
          <a:prstGeom prst="rect">
            <a:avLst/>
          </a:prstGeom>
        </p:spPr>
      </p:pic>
      <p:sp>
        <p:nvSpPr>
          <p:cNvPr id="12" name="Rectangle 11">
            <a:extLst>
              <a:ext uri="{FF2B5EF4-FFF2-40B4-BE49-F238E27FC236}">
                <a16:creationId xmlns:a16="http://schemas.microsoft.com/office/drawing/2014/main" id="{A805FC72-4742-44A0-9815-0C726D266DB1}"/>
              </a:ext>
            </a:extLst>
          </p:cNvPr>
          <p:cNvSpPr/>
          <p:nvPr/>
        </p:nvSpPr>
        <p:spPr>
          <a:xfrm>
            <a:off x="2556023" y="120959"/>
            <a:ext cx="1393157" cy="775070"/>
          </a:xfrm>
          <a:prstGeom prst="rect">
            <a:avLst/>
          </a:prstGeom>
          <a:solidFill>
            <a:srgbClr val="A8F2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QUICK ACCESS – Has these options</a:t>
            </a:r>
          </a:p>
        </p:txBody>
      </p:sp>
      <p:sp>
        <p:nvSpPr>
          <p:cNvPr id="13" name="Arrow: Notched Right 12">
            <a:extLst>
              <a:ext uri="{FF2B5EF4-FFF2-40B4-BE49-F238E27FC236}">
                <a16:creationId xmlns:a16="http://schemas.microsoft.com/office/drawing/2014/main" id="{6581D33D-E91D-4313-9A13-E9FDAF951D7A}"/>
              </a:ext>
            </a:extLst>
          </p:cNvPr>
          <p:cNvSpPr/>
          <p:nvPr/>
        </p:nvSpPr>
        <p:spPr>
          <a:xfrm>
            <a:off x="4163167" y="194085"/>
            <a:ext cx="806730" cy="568372"/>
          </a:xfrm>
          <a:prstGeom prst="notchedRightArrow">
            <a:avLst/>
          </a:prstGeom>
          <a:solidFill>
            <a:srgbClr val="A8F20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F75DCA-6F94-4420-8241-D8AABAF972C9}"/>
              </a:ext>
            </a:extLst>
          </p:cNvPr>
          <p:cNvSpPr/>
          <p:nvPr/>
        </p:nvSpPr>
        <p:spPr>
          <a:xfrm>
            <a:off x="2603387" y="1433140"/>
            <a:ext cx="9391428" cy="331740"/>
          </a:xfrm>
          <a:prstGeom prst="rect">
            <a:avLst/>
          </a:prstGeom>
          <a:solidFill>
            <a:srgbClr val="A8F2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Click Saving Bank Account </a:t>
            </a:r>
            <a:r>
              <a:rPr lang="en-US" sz="1600" dirty="0">
                <a:solidFill>
                  <a:schemeClr val="tx1"/>
                </a:solidFill>
                <a:sym typeface="Wingdings" panose="05000000000000000000" pitchFamily="2" charset="2"/>
              </a:rPr>
              <a:t></a:t>
            </a:r>
            <a:r>
              <a:rPr lang="en-US" sz="1600" dirty="0">
                <a:solidFill>
                  <a:schemeClr val="tx1"/>
                </a:solidFill>
              </a:rPr>
              <a:t>Select Account</a:t>
            </a:r>
            <a:r>
              <a:rPr lang="en-US" sz="1600" dirty="0">
                <a:solidFill>
                  <a:schemeClr val="tx1"/>
                </a:solidFill>
                <a:sym typeface="Wingdings" panose="05000000000000000000" pitchFamily="2" charset="2"/>
              </a:rPr>
              <a:t></a:t>
            </a:r>
            <a:r>
              <a:rPr lang="en-US" sz="1600" dirty="0">
                <a:solidFill>
                  <a:schemeClr val="tx1"/>
                </a:solidFill>
              </a:rPr>
              <a:t> from linked account? </a:t>
            </a:r>
            <a:r>
              <a:rPr lang="en-US" sz="1600" dirty="0">
                <a:solidFill>
                  <a:schemeClr val="tx1"/>
                </a:solidFill>
                <a:sym typeface="Wingdings" panose="05000000000000000000" pitchFamily="2" charset="2"/>
              </a:rPr>
              <a:t>Select Services </a:t>
            </a:r>
            <a:r>
              <a:rPr lang="en-US" sz="1600" dirty="0">
                <a:solidFill>
                  <a:schemeClr val="tx1"/>
                </a:solidFill>
              </a:rPr>
              <a:t> Display page below</a:t>
            </a:r>
          </a:p>
        </p:txBody>
      </p:sp>
      <p:pic>
        <p:nvPicPr>
          <p:cNvPr id="15" name="Picture 2" descr="Customer service Icon | Pretty Office 11 Iconset | Custom Icon Design">
            <a:extLst>
              <a:ext uri="{FF2B5EF4-FFF2-40B4-BE49-F238E27FC236}">
                <a16:creationId xmlns:a16="http://schemas.microsoft.com/office/drawing/2014/main" id="{607DA0AD-B022-47D0-A894-DC982DAC6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4" y="49604"/>
            <a:ext cx="1497282" cy="149728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8D7D8D2-7FC3-498B-8DA9-6BBC0431EF47}"/>
              </a:ext>
            </a:extLst>
          </p:cNvPr>
          <p:cNvSpPr/>
          <p:nvPr/>
        </p:nvSpPr>
        <p:spPr>
          <a:xfrm>
            <a:off x="529427" y="1546886"/>
            <a:ext cx="787395"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sp>
        <p:nvSpPr>
          <p:cNvPr id="17" name="Flowchart: Connector 16">
            <a:extLst>
              <a:ext uri="{FF2B5EF4-FFF2-40B4-BE49-F238E27FC236}">
                <a16:creationId xmlns:a16="http://schemas.microsoft.com/office/drawing/2014/main" id="{B6155B88-EE77-4770-BF1D-357FD16C9884}"/>
              </a:ext>
            </a:extLst>
          </p:cNvPr>
          <p:cNvSpPr/>
          <p:nvPr/>
        </p:nvSpPr>
        <p:spPr>
          <a:xfrm>
            <a:off x="2029229" y="242293"/>
            <a:ext cx="574158" cy="568372"/>
          </a:xfrm>
          <a:prstGeom prst="flowChartConnector">
            <a:avLst/>
          </a:prstGeom>
          <a:solidFill>
            <a:srgbClr val="A8F20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1</a:t>
            </a:r>
          </a:p>
        </p:txBody>
      </p:sp>
      <p:sp>
        <p:nvSpPr>
          <p:cNvPr id="18" name="Flowchart: Connector 17">
            <a:extLst>
              <a:ext uri="{FF2B5EF4-FFF2-40B4-BE49-F238E27FC236}">
                <a16:creationId xmlns:a16="http://schemas.microsoft.com/office/drawing/2014/main" id="{16D49255-D205-4994-B04C-E953512E8643}"/>
              </a:ext>
            </a:extLst>
          </p:cNvPr>
          <p:cNvSpPr/>
          <p:nvPr/>
        </p:nvSpPr>
        <p:spPr>
          <a:xfrm>
            <a:off x="2029229" y="1314824"/>
            <a:ext cx="574158" cy="568372"/>
          </a:xfrm>
          <a:prstGeom prst="flowChartConnector">
            <a:avLst/>
          </a:prstGeom>
          <a:solidFill>
            <a:srgbClr val="A8F20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2</a:t>
            </a:r>
          </a:p>
        </p:txBody>
      </p:sp>
      <p:sp>
        <p:nvSpPr>
          <p:cNvPr id="19" name="Flowchart: Connector 18">
            <a:extLst>
              <a:ext uri="{FF2B5EF4-FFF2-40B4-BE49-F238E27FC236}">
                <a16:creationId xmlns:a16="http://schemas.microsoft.com/office/drawing/2014/main" id="{372B8E65-C65F-47AD-840D-8FDA041AC271}"/>
              </a:ext>
            </a:extLst>
          </p:cNvPr>
          <p:cNvSpPr/>
          <p:nvPr/>
        </p:nvSpPr>
        <p:spPr>
          <a:xfrm>
            <a:off x="1905680" y="921589"/>
            <a:ext cx="794988" cy="33044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OR</a:t>
            </a:r>
          </a:p>
        </p:txBody>
      </p:sp>
      <p:sp>
        <p:nvSpPr>
          <p:cNvPr id="20" name="Rectangle 19">
            <a:extLst>
              <a:ext uri="{FF2B5EF4-FFF2-40B4-BE49-F238E27FC236}">
                <a16:creationId xmlns:a16="http://schemas.microsoft.com/office/drawing/2014/main" id="{5A210941-CC88-4505-88C5-FBDEF190724F}"/>
              </a:ext>
            </a:extLst>
          </p:cNvPr>
          <p:cNvSpPr/>
          <p:nvPr/>
        </p:nvSpPr>
        <p:spPr>
          <a:xfrm>
            <a:off x="4561367" y="3574960"/>
            <a:ext cx="686000" cy="272053"/>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8D85F5C-7C86-40B8-9050-9589EB789877}"/>
              </a:ext>
            </a:extLst>
          </p:cNvPr>
          <p:cNvPicPr>
            <a:picLocks noChangeAspect="1"/>
          </p:cNvPicPr>
          <p:nvPr/>
        </p:nvPicPr>
        <p:blipFill>
          <a:blip r:embed="rId4"/>
          <a:stretch>
            <a:fillRect/>
          </a:stretch>
        </p:blipFill>
        <p:spPr>
          <a:xfrm>
            <a:off x="2316308" y="2102333"/>
            <a:ext cx="9782175" cy="3895725"/>
          </a:xfrm>
          <a:prstGeom prst="rect">
            <a:avLst/>
          </a:prstGeom>
        </p:spPr>
      </p:pic>
      <p:sp>
        <p:nvSpPr>
          <p:cNvPr id="21" name="Rectangle 20">
            <a:extLst>
              <a:ext uri="{FF2B5EF4-FFF2-40B4-BE49-F238E27FC236}">
                <a16:creationId xmlns:a16="http://schemas.microsoft.com/office/drawing/2014/main" id="{BAA3F749-01DC-4C22-A9C8-7D7CAE21963F}"/>
              </a:ext>
            </a:extLst>
          </p:cNvPr>
          <p:cNvSpPr/>
          <p:nvPr/>
        </p:nvSpPr>
        <p:spPr>
          <a:xfrm>
            <a:off x="3398678" y="5555156"/>
            <a:ext cx="3011378" cy="1242392"/>
          </a:xfrm>
          <a:prstGeom prst="rect">
            <a:avLst/>
          </a:prstGeom>
          <a:solidFill>
            <a:srgbClr val="A8F2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 Option 2, track request and more are not there?</a:t>
            </a:r>
          </a:p>
          <a:p>
            <a:pPr algn="ctr"/>
            <a:r>
              <a:rPr lang="en-US" sz="1600" dirty="0">
                <a:solidFill>
                  <a:schemeClr val="tx1"/>
                </a:solidFill>
              </a:rPr>
              <a:t>They only appear in Quick links. </a:t>
            </a:r>
          </a:p>
          <a:p>
            <a:pPr algn="ctr"/>
            <a:r>
              <a:rPr lang="en-US" sz="1600" dirty="0">
                <a:solidFill>
                  <a:schemeClr val="tx1"/>
                </a:solidFill>
              </a:rPr>
              <a:t>Also naming is different in Quick Links versus Services Section</a:t>
            </a:r>
          </a:p>
        </p:txBody>
      </p:sp>
    </p:spTree>
    <p:extLst>
      <p:ext uri="{BB962C8B-B14F-4D97-AF65-F5344CB8AC3E}">
        <p14:creationId xmlns:p14="http://schemas.microsoft.com/office/powerpoint/2010/main" val="243986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E834D9C-D928-4968-A90C-8A489E71EC45}"/>
              </a:ext>
            </a:extLst>
          </p:cNvPr>
          <p:cNvSpPr/>
          <p:nvPr/>
        </p:nvSpPr>
        <p:spPr>
          <a:xfrm>
            <a:off x="2466197" y="1604295"/>
            <a:ext cx="156529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Option 1:</a:t>
            </a:r>
          </a:p>
          <a:p>
            <a:pPr algn="ctr"/>
            <a:r>
              <a:rPr lang="en-US" dirty="0"/>
              <a:t>QUICK ACCESS</a:t>
            </a:r>
          </a:p>
        </p:txBody>
      </p:sp>
      <p:sp>
        <p:nvSpPr>
          <p:cNvPr id="80" name="Rectangle 79">
            <a:extLst>
              <a:ext uri="{FF2B5EF4-FFF2-40B4-BE49-F238E27FC236}">
                <a16:creationId xmlns:a16="http://schemas.microsoft.com/office/drawing/2014/main" id="{AA4569BB-9263-45CB-9CA5-5AAFF4931D71}"/>
              </a:ext>
            </a:extLst>
          </p:cNvPr>
          <p:cNvSpPr/>
          <p:nvPr/>
        </p:nvSpPr>
        <p:spPr>
          <a:xfrm>
            <a:off x="4629859" y="1596339"/>
            <a:ext cx="2785730" cy="784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Option 2:</a:t>
            </a:r>
          </a:p>
          <a:p>
            <a:pPr algn="ctr"/>
            <a:r>
              <a:rPr lang="en-US" dirty="0">
                <a:solidFill>
                  <a:schemeClr val="dk1"/>
                </a:solidFill>
              </a:rPr>
              <a:t>SAVINGS BANK ACCOUNT</a:t>
            </a:r>
          </a:p>
        </p:txBody>
      </p:sp>
      <p:sp>
        <p:nvSpPr>
          <p:cNvPr id="81" name="Rectangle 80">
            <a:extLst>
              <a:ext uri="{FF2B5EF4-FFF2-40B4-BE49-F238E27FC236}">
                <a16:creationId xmlns:a16="http://schemas.microsoft.com/office/drawing/2014/main" id="{5AAD7DBD-2421-498C-A4CA-BDBBF82F6915}"/>
              </a:ext>
            </a:extLst>
          </p:cNvPr>
          <p:cNvSpPr/>
          <p:nvPr/>
        </p:nvSpPr>
        <p:spPr>
          <a:xfrm>
            <a:off x="3653932" y="944896"/>
            <a:ext cx="1245515" cy="484047"/>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 Options</a:t>
            </a:r>
          </a:p>
        </p:txBody>
      </p:sp>
      <p:sp>
        <p:nvSpPr>
          <p:cNvPr id="82" name="Rectangle 81">
            <a:extLst>
              <a:ext uri="{FF2B5EF4-FFF2-40B4-BE49-F238E27FC236}">
                <a16:creationId xmlns:a16="http://schemas.microsoft.com/office/drawing/2014/main" id="{3BE11D98-6271-41E9-88AC-96CB3BA89512}"/>
              </a:ext>
            </a:extLst>
          </p:cNvPr>
          <p:cNvSpPr/>
          <p:nvPr/>
        </p:nvSpPr>
        <p:spPr>
          <a:xfrm>
            <a:off x="5091001" y="2620013"/>
            <a:ext cx="2082715"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Select Account</a:t>
            </a:r>
            <a:endParaRPr lang="en-US" dirty="0">
              <a:solidFill>
                <a:schemeClr val="dk1"/>
              </a:solidFill>
            </a:endParaRPr>
          </a:p>
        </p:txBody>
      </p:sp>
      <p:sp>
        <p:nvSpPr>
          <p:cNvPr id="83" name="Isosceles Triangle 82">
            <a:extLst>
              <a:ext uri="{FF2B5EF4-FFF2-40B4-BE49-F238E27FC236}">
                <a16:creationId xmlns:a16="http://schemas.microsoft.com/office/drawing/2014/main" id="{AA0CEA74-8DBC-41B3-A8BC-1BB302EB4E69}"/>
              </a:ext>
            </a:extLst>
          </p:cNvPr>
          <p:cNvSpPr/>
          <p:nvPr/>
        </p:nvSpPr>
        <p:spPr>
          <a:xfrm rot="10800000">
            <a:off x="6857366" y="2806110"/>
            <a:ext cx="255181" cy="20074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C033D6-385E-4B17-A5DF-05755C5C1513}"/>
              </a:ext>
            </a:extLst>
          </p:cNvPr>
          <p:cNvSpPr/>
          <p:nvPr/>
        </p:nvSpPr>
        <p:spPr>
          <a:xfrm>
            <a:off x="4507415" y="3608561"/>
            <a:ext cx="1212111"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a:t>
            </a:r>
            <a:endParaRPr lang="en-US" dirty="0">
              <a:solidFill>
                <a:schemeClr val="dk1"/>
              </a:solidFill>
            </a:endParaRPr>
          </a:p>
        </p:txBody>
      </p:sp>
      <p:sp>
        <p:nvSpPr>
          <p:cNvPr id="85" name="Rectangle 84">
            <a:extLst>
              <a:ext uri="{FF2B5EF4-FFF2-40B4-BE49-F238E27FC236}">
                <a16:creationId xmlns:a16="http://schemas.microsoft.com/office/drawing/2014/main" id="{43034366-8420-4E4A-BE3E-E033271415DE}"/>
              </a:ext>
            </a:extLst>
          </p:cNvPr>
          <p:cNvSpPr/>
          <p:nvPr/>
        </p:nvSpPr>
        <p:spPr>
          <a:xfrm>
            <a:off x="5772845" y="3617117"/>
            <a:ext cx="1212112"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B</a:t>
            </a:r>
            <a:endParaRPr lang="en-US" dirty="0">
              <a:solidFill>
                <a:schemeClr val="dk1"/>
              </a:solidFill>
            </a:endParaRPr>
          </a:p>
        </p:txBody>
      </p:sp>
      <p:sp>
        <p:nvSpPr>
          <p:cNvPr id="86" name="Rectangle 85">
            <a:extLst>
              <a:ext uri="{FF2B5EF4-FFF2-40B4-BE49-F238E27FC236}">
                <a16:creationId xmlns:a16="http://schemas.microsoft.com/office/drawing/2014/main" id="{97F95F86-1EB2-4580-B565-9DC1DE0DB3FD}"/>
              </a:ext>
            </a:extLst>
          </p:cNvPr>
          <p:cNvSpPr/>
          <p:nvPr/>
        </p:nvSpPr>
        <p:spPr>
          <a:xfrm>
            <a:off x="7038276" y="3617117"/>
            <a:ext cx="1212112"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C</a:t>
            </a:r>
            <a:endParaRPr lang="en-US" dirty="0">
              <a:solidFill>
                <a:schemeClr val="dk1"/>
              </a:solidFill>
            </a:endParaRPr>
          </a:p>
        </p:txBody>
      </p:sp>
      <p:sp>
        <p:nvSpPr>
          <p:cNvPr id="87" name="Arrow: Bent 86">
            <a:extLst>
              <a:ext uri="{FF2B5EF4-FFF2-40B4-BE49-F238E27FC236}">
                <a16:creationId xmlns:a16="http://schemas.microsoft.com/office/drawing/2014/main" id="{E1981D03-FE23-4EB1-AB6A-6FAE062D3D6A}"/>
              </a:ext>
            </a:extLst>
          </p:cNvPr>
          <p:cNvSpPr/>
          <p:nvPr/>
        </p:nvSpPr>
        <p:spPr>
          <a:xfrm rot="5400000">
            <a:off x="4961864" y="1047063"/>
            <a:ext cx="484047" cy="581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Arrow: Bent 87">
            <a:extLst>
              <a:ext uri="{FF2B5EF4-FFF2-40B4-BE49-F238E27FC236}">
                <a16:creationId xmlns:a16="http://schemas.microsoft.com/office/drawing/2014/main" id="{55F23321-EAB3-464A-B8BC-B272CDB1D1B1}"/>
              </a:ext>
            </a:extLst>
          </p:cNvPr>
          <p:cNvSpPr/>
          <p:nvPr/>
        </p:nvSpPr>
        <p:spPr>
          <a:xfrm rot="5400000" flipV="1">
            <a:off x="3121119" y="1034888"/>
            <a:ext cx="484047" cy="581579"/>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ectangle 88">
            <a:extLst>
              <a:ext uri="{FF2B5EF4-FFF2-40B4-BE49-F238E27FC236}">
                <a16:creationId xmlns:a16="http://schemas.microsoft.com/office/drawing/2014/main" id="{BE1AA537-AC74-49F3-BBDE-FB51778AF602}"/>
              </a:ext>
            </a:extLst>
          </p:cNvPr>
          <p:cNvSpPr/>
          <p:nvPr/>
        </p:nvSpPr>
        <p:spPr>
          <a:xfrm>
            <a:off x="2888426" y="165352"/>
            <a:ext cx="2884419" cy="742950"/>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ON SAKSHAM HOME PAGE</a:t>
            </a:r>
          </a:p>
        </p:txBody>
      </p:sp>
      <p:sp>
        <p:nvSpPr>
          <p:cNvPr id="90" name="Rectangle 89">
            <a:extLst>
              <a:ext uri="{FF2B5EF4-FFF2-40B4-BE49-F238E27FC236}">
                <a16:creationId xmlns:a16="http://schemas.microsoft.com/office/drawing/2014/main" id="{CF2C1846-F675-467D-AC8E-D36BD3BDC4E7}"/>
              </a:ext>
            </a:extLst>
          </p:cNvPr>
          <p:cNvSpPr/>
          <p:nvPr/>
        </p:nvSpPr>
        <p:spPr>
          <a:xfrm>
            <a:off x="1991428" y="42099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Cheque Book Request</a:t>
            </a:r>
            <a:endParaRPr lang="en-US" dirty="0">
              <a:solidFill>
                <a:schemeClr val="dk1"/>
              </a:solidFill>
            </a:endParaRPr>
          </a:p>
        </p:txBody>
      </p:sp>
      <p:sp>
        <p:nvSpPr>
          <p:cNvPr id="91" name="Rectangle 90">
            <a:extLst>
              <a:ext uri="{FF2B5EF4-FFF2-40B4-BE49-F238E27FC236}">
                <a16:creationId xmlns:a16="http://schemas.microsoft.com/office/drawing/2014/main" id="{EBA5D3FA-DBB2-41A9-93C2-E99366747A2D}"/>
              </a:ext>
            </a:extLst>
          </p:cNvPr>
          <p:cNvSpPr/>
          <p:nvPr/>
        </p:nvSpPr>
        <p:spPr>
          <a:xfrm>
            <a:off x="1991428" y="467317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Re-KYC</a:t>
            </a:r>
            <a:endParaRPr lang="en-US" dirty="0">
              <a:solidFill>
                <a:schemeClr val="dk1"/>
              </a:solidFill>
            </a:endParaRPr>
          </a:p>
        </p:txBody>
      </p:sp>
      <p:sp>
        <p:nvSpPr>
          <p:cNvPr id="92" name="Rectangle 91">
            <a:extLst>
              <a:ext uri="{FF2B5EF4-FFF2-40B4-BE49-F238E27FC236}">
                <a16:creationId xmlns:a16="http://schemas.microsoft.com/office/drawing/2014/main" id="{7BCDD50D-3540-41F9-B4CC-6E3A7507F9CE}"/>
              </a:ext>
            </a:extLst>
          </p:cNvPr>
          <p:cNvSpPr/>
          <p:nvPr/>
        </p:nvSpPr>
        <p:spPr>
          <a:xfrm>
            <a:off x="1991428" y="51574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Activation</a:t>
            </a:r>
            <a:endParaRPr lang="en-US" dirty="0">
              <a:solidFill>
                <a:schemeClr val="dk1"/>
              </a:solidFill>
            </a:endParaRPr>
          </a:p>
        </p:txBody>
      </p:sp>
      <p:sp>
        <p:nvSpPr>
          <p:cNvPr id="93" name="Rectangle 92">
            <a:extLst>
              <a:ext uri="{FF2B5EF4-FFF2-40B4-BE49-F238E27FC236}">
                <a16:creationId xmlns:a16="http://schemas.microsoft.com/office/drawing/2014/main" id="{AD75C580-C9ED-4F94-9A7E-BFC0249B3D09}"/>
              </a:ext>
            </a:extLst>
          </p:cNvPr>
          <p:cNvSpPr/>
          <p:nvPr/>
        </p:nvSpPr>
        <p:spPr>
          <a:xfrm>
            <a:off x="1991428" y="565700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Address Change</a:t>
            </a:r>
            <a:endParaRPr lang="en-US" dirty="0">
              <a:solidFill>
                <a:schemeClr val="dk1"/>
              </a:solidFill>
            </a:endParaRPr>
          </a:p>
        </p:txBody>
      </p:sp>
      <p:sp>
        <p:nvSpPr>
          <p:cNvPr id="94" name="Rectangle 93">
            <a:extLst>
              <a:ext uri="{FF2B5EF4-FFF2-40B4-BE49-F238E27FC236}">
                <a16:creationId xmlns:a16="http://schemas.microsoft.com/office/drawing/2014/main" id="{B8CDE0C4-0F06-46F7-B31A-B02CE9F30CDB}"/>
              </a:ext>
            </a:extLst>
          </p:cNvPr>
          <p:cNvSpPr/>
          <p:nvPr/>
        </p:nvSpPr>
        <p:spPr>
          <a:xfrm>
            <a:off x="1991428" y="6156523"/>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Track Request</a:t>
            </a:r>
            <a:endParaRPr lang="en-US" dirty="0">
              <a:solidFill>
                <a:schemeClr val="dk1"/>
              </a:solidFill>
            </a:endParaRPr>
          </a:p>
        </p:txBody>
      </p:sp>
      <p:cxnSp>
        <p:nvCxnSpPr>
          <p:cNvPr id="95" name="Connector: Elbow 94">
            <a:extLst>
              <a:ext uri="{FF2B5EF4-FFF2-40B4-BE49-F238E27FC236}">
                <a16:creationId xmlns:a16="http://schemas.microsoft.com/office/drawing/2014/main" id="{6D72CDC8-7FB3-430E-B7A6-D0781A1D18A9}"/>
              </a:ext>
            </a:extLst>
          </p:cNvPr>
          <p:cNvCxnSpPr>
            <a:cxnSpLocks/>
            <a:stCxn id="84" idx="2"/>
            <a:endCxn id="90" idx="3"/>
          </p:cNvCxnSpPr>
          <p:nvPr/>
        </p:nvCxnSpPr>
        <p:spPr>
          <a:xfrm rot="5400000">
            <a:off x="4620007" y="3915188"/>
            <a:ext cx="316045" cy="670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27A3675E-44D1-4E50-A856-DC91C2F40546}"/>
              </a:ext>
            </a:extLst>
          </p:cNvPr>
          <p:cNvCxnSpPr>
            <a:cxnSpLocks/>
            <a:stCxn id="84" idx="2"/>
            <a:endCxn id="91" idx="3"/>
          </p:cNvCxnSpPr>
          <p:nvPr/>
        </p:nvCxnSpPr>
        <p:spPr>
          <a:xfrm rot="5400000">
            <a:off x="4388411" y="4146784"/>
            <a:ext cx="779237" cy="670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845AA9F-B558-4047-8739-4C9FA5417637}"/>
              </a:ext>
            </a:extLst>
          </p:cNvPr>
          <p:cNvCxnSpPr>
            <a:cxnSpLocks/>
            <a:stCxn id="85" idx="2"/>
            <a:endCxn id="92" idx="3"/>
          </p:cNvCxnSpPr>
          <p:nvPr/>
        </p:nvCxnSpPr>
        <p:spPr>
          <a:xfrm rot="5400000">
            <a:off x="4783250" y="3760501"/>
            <a:ext cx="1254989" cy="1936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03A7A97-F244-4753-B192-E4F3998A9D82}"/>
              </a:ext>
            </a:extLst>
          </p:cNvPr>
          <p:cNvCxnSpPr>
            <a:stCxn id="84" idx="2"/>
            <a:endCxn id="93" idx="3"/>
          </p:cNvCxnSpPr>
          <p:nvPr/>
        </p:nvCxnSpPr>
        <p:spPr>
          <a:xfrm rot="5400000">
            <a:off x="3896496" y="4638699"/>
            <a:ext cx="1763067" cy="670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B10C8C51-7AF2-4E77-8D9E-590283234565}"/>
              </a:ext>
            </a:extLst>
          </p:cNvPr>
          <p:cNvCxnSpPr>
            <a:stCxn id="84" idx="2"/>
            <a:endCxn id="94" idx="3"/>
          </p:cNvCxnSpPr>
          <p:nvPr/>
        </p:nvCxnSpPr>
        <p:spPr>
          <a:xfrm rot="5400000">
            <a:off x="3646735" y="4888460"/>
            <a:ext cx="2262589" cy="670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895E825A-C482-4AD5-B58F-6B176773FD51}"/>
              </a:ext>
            </a:extLst>
          </p:cNvPr>
          <p:cNvCxnSpPr>
            <a:cxnSpLocks/>
            <a:stCxn id="85" idx="2"/>
            <a:endCxn id="90" idx="3"/>
          </p:cNvCxnSpPr>
          <p:nvPr/>
        </p:nvCxnSpPr>
        <p:spPr>
          <a:xfrm rot="5400000">
            <a:off x="5257000" y="3286751"/>
            <a:ext cx="307489" cy="1936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F790EABA-58C0-4532-B977-687865119F13}"/>
              </a:ext>
            </a:extLst>
          </p:cNvPr>
          <p:cNvCxnSpPr>
            <a:stCxn id="85" idx="2"/>
            <a:endCxn id="91" idx="3"/>
          </p:cNvCxnSpPr>
          <p:nvPr/>
        </p:nvCxnSpPr>
        <p:spPr>
          <a:xfrm rot="5400000">
            <a:off x="5025404" y="3518347"/>
            <a:ext cx="770681" cy="1936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A9CB4031-56D5-46CB-ABEE-49CB662630C0}"/>
              </a:ext>
            </a:extLst>
          </p:cNvPr>
          <p:cNvCxnSpPr>
            <a:stCxn id="82" idx="2"/>
            <a:endCxn id="84" idx="0"/>
          </p:cNvCxnSpPr>
          <p:nvPr/>
        </p:nvCxnSpPr>
        <p:spPr>
          <a:xfrm rot="5400000">
            <a:off x="5370665" y="2846866"/>
            <a:ext cx="504501" cy="101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EE8C8055-317B-4CBE-9B81-3E25978A833C}"/>
              </a:ext>
            </a:extLst>
          </p:cNvPr>
          <p:cNvCxnSpPr>
            <a:stCxn id="82" idx="2"/>
            <a:endCxn id="85" idx="0"/>
          </p:cNvCxnSpPr>
          <p:nvPr/>
        </p:nvCxnSpPr>
        <p:spPr>
          <a:xfrm rot="16200000" flipH="1">
            <a:off x="5999102" y="3237317"/>
            <a:ext cx="513057" cy="246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819D9144-5D23-4D54-BD78-14485A7A3877}"/>
              </a:ext>
            </a:extLst>
          </p:cNvPr>
          <p:cNvCxnSpPr>
            <a:stCxn id="82" idx="2"/>
            <a:endCxn id="86" idx="0"/>
          </p:cNvCxnSpPr>
          <p:nvPr/>
        </p:nvCxnSpPr>
        <p:spPr>
          <a:xfrm rot="16200000" flipH="1">
            <a:off x="6631817" y="2604601"/>
            <a:ext cx="513057" cy="15119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79BA9BEC-0593-441F-8A52-943225223E62}"/>
              </a:ext>
            </a:extLst>
          </p:cNvPr>
          <p:cNvCxnSpPr>
            <a:cxnSpLocks/>
            <a:stCxn id="85" idx="2"/>
            <a:endCxn id="94" idx="3"/>
          </p:cNvCxnSpPr>
          <p:nvPr/>
        </p:nvCxnSpPr>
        <p:spPr>
          <a:xfrm rot="5400000">
            <a:off x="4283728" y="4260023"/>
            <a:ext cx="2254033" cy="1936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0F7674B9-C08F-483C-9EB3-1E36FBD8E416}"/>
              </a:ext>
            </a:extLst>
          </p:cNvPr>
          <p:cNvCxnSpPr>
            <a:stCxn id="85" idx="2"/>
            <a:endCxn id="94" idx="3"/>
          </p:cNvCxnSpPr>
          <p:nvPr/>
        </p:nvCxnSpPr>
        <p:spPr>
          <a:xfrm rot="5400000">
            <a:off x="4283728" y="4260023"/>
            <a:ext cx="2254033" cy="1936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01F58D86-FC8C-440F-9981-B3C149C78AB0}"/>
              </a:ext>
            </a:extLst>
          </p:cNvPr>
          <p:cNvCxnSpPr>
            <a:stCxn id="86" idx="2"/>
            <a:endCxn id="90" idx="3"/>
          </p:cNvCxnSpPr>
          <p:nvPr/>
        </p:nvCxnSpPr>
        <p:spPr>
          <a:xfrm rot="5400000">
            <a:off x="5889715" y="2654035"/>
            <a:ext cx="307489" cy="320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C86BD862-4E76-4D9B-9D5E-2DA038974F4B}"/>
              </a:ext>
            </a:extLst>
          </p:cNvPr>
          <p:cNvCxnSpPr>
            <a:stCxn id="86" idx="2"/>
            <a:endCxn id="91" idx="3"/>
          </p:cNvCxnSpPr>
          <p:nvPr/>
        </p:nvCxnSpPr>
        <p:spPr>
          <a:xfrm rot="5400000">
            <a:off x="5658119" y="2885631"/>
            <a:ext cx="770681" cy="320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8623AEAF-319D-46F0-AA98-2EA34B46F24A}"/>
              </a:ext>
            </a:extLst>
          </p:cNvPr>
          <p:cNvCxnSpPr>
            <a:stCxn id="86" idx="2"/>
            <a:endCxn id="92" idx="3"/>
          </p:cNvCxnSpPr>
          <p:nvPr/>
        </p:nvCxnSpPr>
        <p:spPr>
          <a:xfrm rot="5400000">
            <a:off x="5415965" y="3127785"/>
            <a:ext cx="1254989" cy="320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6ABB97A5-7F62-46CF-9963-A95A11FC9EA4}"/>
              </a:ext>
            </a:extLst>
          </p:cNvPr>
          <p:cNvCxnSpPr>
            <a:stCxn id="86" idx="2"/>
            <a:endCxn id="93" idx="3"/>
          </p:cNvCxnSpPr>
          <p:nvPr/>
        </p:nvCxnSpPr>
        <p:spPr>
          <a:xfrm rot="5400000">
            <a:off x="5166204" y="3377546"/>
            <a:ext cx="1754511" cy="320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109BC1D7-3575-4A2F-8BE9-820FF805FAE1}"/>
              </a:ext>
            </a:extLst>
          </p:cNvPr>
          <p:cNvCxnSpPr>
            <a:stCxn id="86" idx="2"/>
            <a:endCxn id="94" idx="3"/>
          </p:cNvCxnSpPr>
          <p:nvPr/>
        </p:nvCxnSpPr>
        <p:spPr>
          <a:xfrm rot="5400000">
            <a:off x="4916443" y="3627307"/>
            <a:ext cx="2254033" cy="320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91F6B84-3E57-4E9B-9EA0-5A9A9DE273B1}"/>
              </a:ext>
            </a:extLst>
          </p:cNvPr>
          <p:cNvCxnSpPr>
            <a:cxnSpLocks/>
            <a:stCxn id="79" idx="2"/>
            <a:endCxn id="90" idx="0"/>
          </p:cNvCxnSpPr>
          <p:nvPr/>
        </p:nvCxnSpPr>
        <p:spPr>
          <a:xfrm flipH="1">
            <a:off x="3217007" y="2472582"/>
            <a:ext cx="31835" cy="173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7B9CB41-5FE1-42CD-8B1C-83775FFEE7C7}"/>
              </a:ext>
            </a:extLst>
          </p:cNvPr>
          <p:cNvCxnSpPr>
            <a:stCxn id="80" idx="2"/>
          </p:cNvCxnSpPr>
          <p:nvPr/>
        </p:nvCxnSpPr>
        <p:spPr>
          <a:xfrm>
            <a:off x="6022724" y="2381234"/>
            <a:ext cx="0" cy="23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83E1A9A2-A64A-4DB2-BF47-49C5FC8F56A7}"/>
              </a:ext>
            </a:extLst>
          </p:cNvPr>
          <p:cNvSpPr/>
          <p:nvPr/>
        </p:nvSpPr>
        <p:spPr>
          <a:xfrm>
            <a:off x="215285" y="2663021"/>
            <a:ext cx="1881310" cy="1196119"/>
          </a:xfrm>
          <a:prstGeom prst="rect">
            <a:avLst/>
          </a:prstGeom>
          <a:solidFill>
            <a:srgbClr val="A8F204">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When is account selection happening? In Quick access scenario</a:t>
            </a:r>
          </a:p>
        </p:txBody>
      </p:sp>
    </p:spTree>
    <p:extLst>
      <p:ext uri="{BB962C8B-B14F-4D97-AF65-F5344CB8AC3E}">
        <p14:creationId xmlns:p14="http://schemas.microsoft.com/office/powerpoint/2010/main" val="373170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6A58E-2546-4F50-9648-E3E623BE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24" y="609952"/>
            <a:ext cx="11504762" cy="5638095"/>
          </a:xfrm>
          <a:prstGeom prst="rect">
            <a:avLst/>
          </a:prstGeom>
        </p:spPr>
      </p:pic>
      <p:sp>
        <p:nvSpPr>
          <p:cNvPr id="12" name="Title 1">
            <a:extLst>
              <a:ext uri="{FF2B5EF4-FFF2-40B4-BE49-F238E27FC236}">
                <a16:creationId xmlns:a16="http://schemas.microsoft.com/office/drawing/2014/main" id="{67B52FC2-B393-4A0A-95DA-5438ED381F20}"/>
              </a:ext>
            </a:extLst>
          </p:cNvPr>
          <p:cNvSpPr txBox="1">
            <a:spLocks/>
          </p:cNvSpPr>
          <p:nvPr/>
        </p:nvSpPr>
        <p:spPr>
          <a:xfrm>
            <a:off x="2880784" y="4251948"/>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Send Link</a:t>
            </a:r>
          </a:p>
        </p:txBody>
      </p:sp>
      <p:sp>
        <p:nvSpPr>
          <p:cNvPr id="13" name="Title 1">
            <a:extLst>
              <a:ext uri="{FF2B5EF4-FFF2-40B4-BE49-F238E27FC236}">
                <a16:creationId xmlns:a16="http://schemas.microsoft.com/office/drawing/2014/main" id="{D0284419-2644-467B-86FC-43F369136A19}"/>
              </a:ext>
            </a:extLst>
          </p:cNvPr>
          <p:cNvSpPr txBox="1">
            <a:spLocks/>
          </p:cNvSpPr>
          <p:nvPr/>
        </p:nvSpPr>
        <p:spPr>
          <a:xfrm>
            <a:off x="2880783" y="4705170"/>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2880782" y="5166261"/>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17" name="Title 1">
            <a:extLst>
              <a:ext uri="{FF2B5EF4-FFF2-40B4-BE49-F238E27FC236}">
                <a16:creationId xmlns:a16="http://schemas.microsoft.com/office/drawing/2014/main" id="{7E54F6CA-0445-456F-A1AA-355DB7BE8208}"/>
              </a:ext>
            </a:extLst>
          </p:cNvPr>
          <p:cNvSpPr txBox="1">
            <a:spLocks/>
          </p:cNvSpPr>
          <p:nvPr/>
        </p:nvSpPr>
        <p:spPr>
          <a:xfrm>
            <a:off x="4822947" y="4705170"/>
            <a:ext cx="3184441"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Missed Call Auth STP + Maker Checker STP</a:t>
            </a:r>
          </a:p>
        </p:txBody>
      </p:sp>
      <p:sp>
        <p:nvSpPr>
          <p:cNvPr id="19" name="Title 1">
            <a:extLst>
              <a:ext uri="{FF2B5EF4-FFF2-40B4-BE49-F238E27FC236}">
                <a16:creationId xmlns:a16="http://schemas.microsoft.com/office/drawing/2014/main" id="{DF864EA6-8F16-4982-9DB2-48CA2A63DE07}"/>
              </a:ext>
            </a:extLst>
          </p:cNvPr>
          <p:cNvSpPr txBox="1">
            <a:spLocks/>
          </p:cNvSpPr>
          <p:nvPr/>
        </p:nvSpPr>
        <p:spPr>
          <a:xfrm>
            <a:off x="4827435" y="4269337"/>
            <a:ext cx="3179953"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Biometric Auth STP + Maker Checker STP</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9651807">
            <a:off x="8260574" y="4931971"/>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EF7E5FF-77EF-41D4-9D9D-ABD711505B27}"/>
              </a:ext>
            </a:extLst>
          </p:cNvPr>
          <p:cNvSpPr/>
          <p:nvPr/>
        </p:nvSpPr>
        <p:spPr>
          <a:xfrm>
            <a:off x="8837963" y="2526155"/>
            <a:ext cx="2806772" cy="30125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It says these options will be there in Address Change Screen.</a:t>
            </a:r>
          </a:p>
          <a:p>
            <a:endParaRPr lang="en-US" sz="1400" strike="sngStrike" dirty="0">
              <a:solidFill>
                <a:srgbClr val="FF0000"/>
              </a:solidFill>
            </a:endParaRPr>
          </a:p>
          <a:p>
            <a:r>
              <a:rPr lang="en-US" sz="1400" dirty="0">
                <a:solidFill>
                  <a:schemeClr val="tx1"/>
                </a:solidFill>
              </a:rPr>
              <a:t>We don’t know if the screen needs to be designed by us? Or is it already existing with all these buttons.</a:t>
            </a:r>
            <a:endParaRPr lang="en-US" dirty="0">
              <a:solidFill>
                <a:schemeClr val="tx1"/>
              </a:solidFill>
            </a:endParaRPr>
          </a:p>
        </p:txBody>
      </p:sp>
      <p:sp>
        <p:nvSpPr>
          <p:cNvPr id="15" name="Title 1">
            <a:extLst>
              <a:ext uri="{FF2B5EF4-FFF2-40B4-BE49-F238E27FC236}">
                <a16:creationId xmlns:a16="http://schemas.microsoft.com/office/drawing/2014/main" id="{1B4AED2E-2B28-4212-BDD6-32D186665E57}"/>
              </a:ext>
            </a:extLst>
          </p:cNvPr>
          <p:cNvSpPr txBox="1">
            <a:spLocks/>
          </p:cNvSpPr>
          <p:nvPr/>
        </p:nvSpPr>
        <p:spPr>
          <a:xfrm>
            <a:off x="4804686" y="5166447"/>
            <a:ext cx="3202702"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Link Based Auth STP + Maker Checker STP</a:t>
            </a:r>
          </a:p>
        </p:txBody>
      </p:sp>
      <p:sp>
        <p:nvSpPr>
          <p:cNvPr id="22" name="Rectangle: Rounded Corners 21">
            <a:extLst>
              <a:ext uri="{FF2B5EF4-FFF2-40B4-BE49-F238E27FC236}">
                <a16:creationId xmlns:a16="http://schemas.microsoft.com/office/drawing/2014/main" id="{065846F5-0092-4CA9-A853-A8631FAC8907}"/>
              </a:ext>
            </a:extLst>
          </p:cNvPr>
          <p:cNvSpPr/>
          <p:nvPr/>
        </p:nvSpPr>
        <p:spPr>
          <a:xfrm rot="19856536">
            <a:off x="638158" y="3289356"/>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EXISTING?</a:t>
            </a:r>
          </a:p>
        </p:txBody>
      </p:sp>
      <p:sp>
        <p:nvSpPr>
          <p:cNvPr id="25" name="Rectangle: Rounded Corners 24">
            <a:extLst>
              <a:ext uri="{FF2B5EF4-FFF2-40B4-BE49-F238E27FC236}">
                <a16:creationId xmlns:a16="http://schemas.microsoft.com/office/drawing/2014/main" id="{CE7EABA3-9C63-4754-8F43-01027A33D88E}"/>
              </a:ext>
            </a:extLst>
          </p:cNvPr>
          <p:cNvSpPr/>
          <p:nvPr/>
        </p:nvSpPr>
        <p:spPr>
          <a:xfrm rot="2243322">
            <a:off x="11342113" y="55597"/>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26" name="Title 1">
            <a:extLst>
              <a:ext uri="{FF2B5EF4-FFF2-40B4-BE49-F238E27FC236}">
                <a16:creationId xmlns:a16="http://schemas.microsoft.com/office/drawing/2014/main" id="{AA394B69-C0C7-4F92-A17E-DC9D8AB81AA3}"/>
              </a:ext>
            </a:extLst>
          </p:cNvPr>
          <p:cNvSpPr txBox="1">
            <a:spLocks/>
          </p:cNvSpPr>
          <p:nvPr/>
        </p:nvSpPr>
        <p:spPr>
          <a:xfrm>
            <a:off x="2860858" y="3577203"/>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
        <p:nvSpPr>
          <p:cNvPr id="16" name="Title 1">
            <a:extLst>
              <a:ext uri="{FF2B5EF4-FFF2-40B4-BE49-F238E27FC236}">
                <a16:creationId xmlns:a16="http://schemas.microsoft.com/office/drawing/2014/main" id="{606A189C-F685-4107-B263-CC02D5F018D1}"/>
              </a:ext>
            </a:extLst>
          </p:cNvPr>
          <p:cNvSpPr>
            <a:spLocks noGrp="1"/>
          </p:cNvSpPr>
          <p:nvPr>
            <p:ph type="title"/>
          </p:nvPr>
        </p:nvSpPr>
        <p:spPr>
          <a:xfrm>
            <a:off x="442072" y="-163666"/>
            <a:ext cx="10515600" cy="1325563"/>
          </a:xfrm>
        </p:spPr>
        <p:txBody>
          <a:bodyPr>
            <a:normAutofit/>
          </a:bodyPr>
          <a:lstStyle/>
          <a:p>
            <a:r>
              <a:rPr lang="en-US" sz="3600" dirty="0"/>
              <a:t>Address Change Landing Page</a:t>
            </a:r>
          </a:p>
        </p:txBody>
      </p:sp>
    </p:spTree>
    <p:extLst>
      <p:ext uri="{BB962C8B-B14F-4D97-AF65-F5344CB8AC3E}">
        <p14:creationId xmlns:p14="http://schemas.microsoft.com/office/powerpoint/2010/main" val="38732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6A58E-2546-4F50-9648-E3E623BE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72" y="758155"/>
            <a:ext cx="11504762" cy="5638095"/>
          </a:xfrm>
          <a:prstGeom prst="rect">
            <a:avLst/>
          </a:prstGeom>
        </p:spPr>
      </p:pic>
      <p:sp>
        <p:nvSpPr>
          <p:cNvPr id="12" name="Title 1">
            <a:extLst>
              <a:ext uri="{FF2B5EF4-FFF2-40B4-BE49-F238E27FC236}">
                <a16:creationId xmlns:a16="http://schemas.microsoft.com/office/drawing/2014/main" id="{67B52FC2-B393-4A0A-95DA-5438ED381F20}"/>
              </a:ext>
            </a:extLst>
          </p:cNvPr>
          <p:cNvSpPr txBox="1">
            <a:spLocks/>
          </p:cNvSpPr>
          <p:nvPr/>
        </p:nvSpPr>
        <p:spPr>
          <a:xfrm>
            <a:off x="2880784" y="4251948"/>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Send Link</a:t>
            </a:r>
          </a:p>
        </p:txBody>
      </p:sp>
      <p:sp>
        <p:nvSpPr>
          <p:cNvPr id="13" name="Title 1">
            <a:extLst>
              <a:ext uri="{FF2B5EF4-FFF2-40B4-BE49-F238E27FC236}">
                <a16:creationId xmlns:a16="http://schemas.microsoft.com/office/drawing/2014/main" id="{D0284419-2644-467B-86FC-43F369136A19}"/>
              </a:ext>
            </a:extLst>
          </p:cNvPr>
          <p:cNvSpPr txBox="1">
            <a:spLocks/>
          </p:cNvSpPr>
          <p:nvPr/>
        </p:nvSpPr>
        <p:spPr>
          <a:xfrm>
            <a:off x="2880783" y="4705170"/>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2880782" y="5166261"/>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17" name="Title 1">
            <a:extLst>
              <a:ext uri="{FF2B5EF4-FFF2-40B4-BE49-F238E27FC236}">
                <a16:creationId xmlns:a16="http://schemas.microsoft.com/office/drawing/2014/main" id="{7E54F6CA-0445-456F-A1AA-355DB7BE8208}"/>
              </a:ext>
            </a:extLst>
          </p:cNvPr>
          <p:cNvSpPr txBox="1">
            <a:spLocks/>
          </p:cNvSpPr>
          <p:nvPr/>
        </p:nvSpPr>
        <p:spPr>
          <a:xfrm>
            <a:off x="4822947" y="4705170"/>
            <a:ext cx="3184441"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Missed Call Auth STP + Maker Checker STP</a:t>
            </a:r>
          </a:p>
        </p:txBody>
      </p:sp>
      <p:sp>
        <p:nvSpPr>
          <p:cNvPr id="19" name="Title 1">
            <a:extLst>
              <a:ext uri="{FF2B5EF4-FFF2-40B4-BE49-F238E27FC236}">
                <a16:creationId xmlns:a16="http://schemas.microsoft.com/office/drawing/2014/main" id="{DF864EA6-8F16-4982-9DB2-48CA2A63DE07}"/>
              </a:ext>
            </a:extLst>
          </p:cNvPr>
          <p:cNvSpPr txBox="1">
            <a:spLocks/>
          </p:cNvSpPr>
          <p:nvPr/>
        </p:nvSpPr>
        <p:spPr>
          <a:xfrm>
            <a:off x="4827435" y="4269337"/>
            <a:ext cx="3179953"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Biometric Auth STP + Maker Checker STP</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19416145">
            <a:off x="2354032" y="4767610"/>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1B4AED2E-2B28-4212-BDD6-32D186665E57}"/>
              </a:ext>
            </a:extLst>
          </p:cNvPr>
          <p:cNvSpPr txBox="1">
            <a:spLocks/>
          </p:cNvSpPr>
          <p:nvPr/>
        </p:nvSpPr>
        <p:spPr>
          <a:xfrm>
            <a:off x="4804686" y="5166447"/>
            <a:ext cx="3202702"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Link Based Auth STP + Maker Checker STP</a:t>
            </a:r>
          </a:p>
        </p:txBody>
      </p:sp>
      <p:sp>
        <p:nvSpPr>
          <p:cNvPr id="25" name="Rectangle: Rounded Corners 24">
            <a:extLst>
              <a:ext uri="{FF2B5EF4-FFF2-40B4-BE49-F238E27FC236}">
                <a16:creationId xmlns:a16="http://schemas.microsoft.com/office/drawing/2014/main" id="{CE7EABA3-9C63-4754-8F43-01027A33D88E}"/>
              </a:ext>
            </a:extLst>
          </p:cNvPr>
          <p:cNvSpPr/>
          <p:nvPr/>
        </p:nvSpPr>
        <p:spPr>
          <a:xfrm rot="2243322">
            <a:off x="11049797" y="148088"/>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26" name="Title 1">
            <a:extLst>
              <a:ext uri="{FF2B5EF4-FFF2-40B4-BE49-F238E27FC236}">
                <a16:creationId xmlns:a16="http://schemas.microsoft.com/office/drawing/2014/main" id="{AA394B69-C0C7-4F92-A17E-DC9D8AB81AA3}"/>
              </a:ext>
            </a:extLst>
          </p:cNvPr>
          <p:cNvSpPr txBox="1">
            <a:spLocks/>
          </p:cNvSpPr>
          <p:nvPr/>
        </p:nvSpPr>
        <p:spPr>
          <a:xfrm>
            <a:off x="2860858" y="3577203"/>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
        <p:nvSpPr>
          <p:cNvPr id="16" name="Title 1">
            <a:extLst>
              <a:ext uri="{FF2B5EF4-FFF2-40B4-BE49-F238E27FC236}">
                <a16:creationId xmlns:a16="http://schemas.microsoft.com/office/drawing/2014/main" id="{606A189C-F685-4107-B263-CC02D5F018D1}"/>
              </a:ext>
            </a:extLst>
          </p:cNvPr>
          <p:cNvSpPr>
            <a:spLocks noGrp="1"/>
          </p:cNvSpPr>
          <p:nvPr>
            <p:ph type="title"/>
          </p:nvPr>
        </p:nvSpPr>
        <p:spPr>
          <a:xfrm>
            <a:off x="442072" y="-163666"/>
            <a:ext cx="10515600" cy="1325563"/>
          </a:xfrm>
        </p:spPr>
        <p:txBody>
          <a:bodyPr>
            <a:normAutofit/>
          </a:bodyPr>
          <a:lstStyle/>
          <a:p>
            <a:r>
              <a:rPr lang="en-US" sz="3600" dirty="0"/>
              <a:t>Address Change Landing Page</a:t>
            </a:r>
          </a:p>
        </p:txBody>
      </p:sp>
      <p:pic>
        <p:nvPicPr>
          <p:cNvPr id="18" name="Picture 2" descr="Customer service Icon | Pretty Office 11 Iconset | Custom Icon Design">
            <a:extLst>
              <a:ext uri="{FF2B5EF4-FFF2-40B4-BE49-F238E27FC236}">
                <a16:creationId xmlns:a16="http://schemas.microsoft.com/office/drawing/2014/main" id="{A688744C-0C86-4CF2-A301-F6F2D41EE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07" y="3652581"/>
            <a:ext cx="1497282" cy="149728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8589B7DC-739D-4BFA-B784-3D0195278F5B}"/>
              </a:ext>
            </a:extLst>
          </p:cNvPr>
          <p:cNvSpPr/>
          <p:nvPr/>
        </p:nvSpPr>
        <p:spPr>
          <a:xfrm>
            <a:off x="1121750" y="5166261"/>
            <a:ext cx="787395"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sp>
        <p:nvSpPr>
          <p:cNvPr id="22" name="Rectangle: Rounded Corners 21">
            <a:extLst>
              <a:ext uri="{FF2B5EF4-FFF2-40B4-BE49-F238E27FC236}">
                <a16:creationId xmlns:a16="http://schemas.microsoft.com/office/drawing/2014/main" id="{065846F5-0092-4CA9-A853-A8631FAC8907}"/>
              </a:ext>
            </a:extLst>
          </p:cNvPr>
          <p:cNvSpPr/>
          <p:nvPr/>
        </p:nvSpPr>
        <p:spPr>
          <a:xfrm rot="19856536">
            <a:off x="9477081" y="4551116"/>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EXISTING?</a:t>
            </a:r>
          </a:p>
        </p:txBody>
      </p:sp>
    </p:spTree>
    <p:extLst>
      <p:ext uri="{BB962C8B-B14F-4D97-AF65-F5344CB8AC3E}">
        <p14:creationId xmlns:p14="http://schemas.microsoft.com/office/powerpoint/2010/main" val="304703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74B5-4508-4E30-9315-13C552E585FC}"/>
              </a:ext>
            </a:extLst>
          </p:cNvPr>
          <p:cNvSpPr>
            <a:spLocks noGrp="1"/>
          </p:cNvSpPr>
          <p:nvPr>
            <p:ph type="title"/>
          </p:nvPr>
        </p:nvSpPr>
        <p:spPr>
          <a:xfrm>
            <a:off x="444500" y="87117"/>
            <a:ext cx="10515600" cy="1325563"/>
          </a:xfrm>
        </p:spPr>
        <p:txBody>
          <a:bodyPr>
            <a:normAutofit/>
          </a:bodyPr>
          <a:lstStyle/>
          <a:p>
            <a:pPr algn="ctr"/>
            <a:r>
              <a:rPr lang="en-US" sz="2800" b="1" dirty="0"/>
              <a:t>User Story 2 </a:t>
            </a:r>
            <a:r>
              <a:rPr lang="en-US" sz="2400" b="1" dirty="0"/>
              <a:t/>
            </a:r>
            <a:br>
              <a:rPr lang="en-US" sz="2400" b="1" dirty="0"/>
            </a:br>
            <a:r>
              <a:rPr lang="en-US" sz="2400" b="1" dirty="0"/>
              <a:t>CSO Clicks?</a:t>
            </a:r>
            <a:r>
              <a:rPr lang="en-US" sz="2400" b="1" dirty="0">
                <a:sym typeface="Wingdings" panose="05000000000000000000" pitchFamily="2" charset="2"/>
              </a:rPr>
              <a:t>Address Change  </a:t>
            </a:r>
            <a:r>
              <a:rPr lang="en-US" sz="2400" b="1" dirty="0"/>
              <a:t>Assisted by CSO</a:t>
            </a:r>
          </a:p>
        </p:txBody>
      </p:sp>
      <p:grpSp>
        <p:nvGrpSpPr>
          <p:cNvPr id="13" name="Group 12">
            <a:extLst>
              <a:ext uri="{FF2B5EF4-FFF2-40B4-BE49-F238E27FC236}">
                <a16:creationId xmlns:a16="http://schemas.microsoft.com/office/drawing/2014/main" id="{4D2CC8C3-FC70-4B6C-8989-79FC9A9A7FEC}"/>
              </a:ext>
            </a:extLst>
          </p:cNvPr>
          <p:cNvGrpSpPr/>
          <p:nvPr/>
        </p:nvGrpSpPr>
        <p:grpSpPr>
          <a:xfrm>
            <a:off x="91253" y="1263399"/>
            <a:ext cx="1497282" cy="2039743"/>
            <a:chOff x="0" y="1284288"/>
            <a:chExt cx="1497282" cy="2039743"/>
          </a:xfrm>
        </p:grpSpPr>
        <p:pic>
          <p:nvPicPr>
            <p:cNvPr id="7" name="Picture 2" descr="Customer service Icon | Pretty Office 11 Iconset | Custom Icon Design">
              <a:extLst>
                <a:ext uri="{FF2B5EF4-FFF2-40B4-BE49-F238E27FC236}">
                  <a16:creationId xmlns:a16="http://schemas.microsoft.com/office/drawing/2014/main" id="{8E6B1524-59A8-435E-99C1-709738212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4288"/>
              <a:ext cx="1497282" cy="14972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1279CE-8832-47E6-B354-7BA876611AD8}"/>
                </a:ext>
              </a:extLst>
            </p:cNvPr>
            <p:cNvSpPr/>
            <p:nvPr/>
          </p:nvSpPr>
          <p:spPr>
            <a:xfrm>
              <a:off x="262724" y="2800811"/>
              <a:ext cx="787395"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grpSp>
      <p:grpSp>
        <p:nvGrpSpPr>
          <p:cNvPr id="11" name="Group 10">
            <a:extLst>
              <a:ext uri="{FF2B5EF4-FFF2-40B4-BE49-F238E27FC236}">
                <a16:creationId xmlns:a16="http://schemas.microsoft.com/office/drawing/2014/main" id="{3DAB6C2E-1EDF-43E5-86F2-C81DD08220D0}"/>
              </a:ext>
            </a:extLst>
          </p:cNvPr>
          <p:cNvGrpSpPr/>
          <p:nvPr/>
        </p:nvGrpSpPr>
        <p:grpSpPr>
          <a:xfrm>
            <a:off x="1397302" y="1485030"/>
            <a:ext cx="822203" cy="833261"/>
            <a:chOff x="1524247" y="1974361"/>
            <a:chExt cx="822203" cy="833261"/>
          </a:xfrm>
        </p:grpSpPr>
        <p:sp>
          <p:nvSpPr>
            <p:cNvPr id="9" name="Rectangle 8">
              <a:extLst>
                <a:ext uri="{FF2B5EF4-FFF2-40B4-BE49-F238E27FC236}">
                  <a16:creationId xmlns:a16="http://schemas.microsoft.com/office/drawing/2014/main" id="{0126917A-8E97-4EA3-BAA3-C0E4575F507D}"/>
                </a:ext>
              </a:extLst>
            </p:cNvPr>
            <p:cNvSpPr/>
            <p:nvPr/>
          </p:nvSpPr>
          <p:spPr>
            <a:xfrm>
              <a:off x="1613940" y="1974361"/>
              <a:ext cx="714939" cy="369332"/>
            </a:xfrm>
            <a:prstGeom prst="rect">
              <a:avLst/>
            </a:prstGeom>
          </p:spPr>
          <p:txBody>
            <a:bodyPr wrap="none">
              <a:spAutoFit/>
            </a:bodyPr>
            <a:lstStyle/>
            <a:p>
              <a:r>
                <a:rPr lang="en-US" b="1" dirty="0"/>
                <a:t>Clicks</a:t>
              </a:r>
              <a:endParaRPr lang="en-US" dirty="0"/>
            </a:p>
          </p:txBody>
        </p:sp>
        <p:pic>
          <p:nvPicPr>
            <p:cNvPr id="10" name="Picture 9">
              <a:extLst>
                <a:ext uri="{FF2B5EF4-FFF2-40B4-BE49-F238E27FC236}">
                  <a16:creationId xmlns:a16="http://schemas.microsoft.com/office/drawing/2014/main" id="{835AACED-DB42-4295-85E9-CF5A7290A5E6}"/>
                </a:ext>
              </a:extLst>
            </p:cNvPr>
            <p:cNvPicPr>
              <a:picLocks noChangeAspect="1"/>
            </p:cNvPicPr>
            <p:nvPr/>
          </p:nvPicPr>
          <p:blipFill>
            <a:blip r:embed="rId3"/>
            <a:stretch>
              <a:fillRect/>
            </a:stretch>
          </p:blipFill>
          <p:spPr>
            <a:xfrm>
              <a:off x="1524247" y="2284402"/>
              <a:ext cx="822203" cy="523220"/>
            </a:xfrm>
            <a:prstGeom prst="rect">
              <a:avLst/>
            </a:prstGeom>
          </p:spPr>
        </p:pic>
      </p:grpSp>
      <p:sp>
        <p:nvSpPr>
          <p:cNvPr id="14" name="Title 1">
            <a:extLst>
              <a:ext uri="{FF2B5EF4-FFF2-40B4-BE49-F238E27FC236}">
                <a16:creationId xmlns:a16="http://schemas.microsoft.com/office/drawing/2014/main" id="{12A0CDB0-2FA0-46F7-963B-BC1819E242DD}"/>
              </a:ext>
            </a:extLst>
          </p:cNvPr>
          <p:cNvSpPr txBox="1">
            <a:spLocks/>
          </p:cNvSpPr>
          <p:nvPr/>
        </p:nvSpPr>
        <p:spPr>
          <a:xfrm>
            <a:off x="2309198" y="1835224"/>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6" name="Arrow: Notched Right 15">
            <a:extLst>
              <a:ext uri="{FF2B5EF4-FFF2-40B4-BE49-F238E27FC236}">
                <a16:creationId xmlns:a16="http://schemas.microsoft.com/office/drawing/2014/main" id="{BF7AC196-2948-4545-80BA-55142DC0BC8A}"/>
              </a:ext>
            </a:extLst>
          </p:cNvPr>
          <p:cNvSpPr/>
          <p:nvPr/>
        </p:nvSpPr>
        <p:spPr>
          <a:xfrm>
            <a:off x="4222158" y="1697941"/>
            <a:ext cx="806730" cy="568372"/>
          </a:xfrm>
          <a:prstGeom prst="notchedRightArrow">
            <a:avLst/>
          </a:prstGeom>
          <a:solidFill>
            <a:srgbClr val="A8F20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4" name="Picture 10" descr="Avvanz - Background Check &amp; Screening Provider">
            <a:extLst>
              <a:ext uri="{FF2B5EF4-FFF2-40B4-BE49-F238E27FC236}">
                <a16:creationId xmlns:a16="http://schemas.microsoft.com/office/drawing/2014/main" id="{E1776FCC-E484-436B-B1B1-DC8EE563D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664" y="1345102"/>
            <a:ext cx="2207591" cy="168750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978DC1-10E2-42C7-969C-EDDA02F96350}"/>
              </a:ext>
            </a:extLst>
          </p:cNvPr>
          <p:cNvSpPr/>
          <p:nvPr/>
        </p:nvSpPr>
        <p:spPr>
          <a:xfrm>
            <a:off x="5672647" y="3105834"/>
            <a:ext cx="1387624" cy="646331"/>
          </a:xfrm>
          <a:prstGeom prst="rect">
            <a:avLst/>
          </a:prstGeom>
        </p:spPr>
        <p:txBody>
          <a:bodyPr wrap="none">
            <a:spAutoFit/>
          </a:bodyPr>
          <a:lstStyle/>
          <a:p>
            <a:r>
              <a:rPr lang="en-US" b="1" dirty="0"/>
              <a:t>Background</a:t>
            </a:r>
          </a:p>
          <a:p>
            <a:r>
              <a:rPr lang="en-US" b="1" dirty="0"/>
              <a:t> Verification </a:t>
            </a:r>
            <a:endParaRPr lang="en-US" dirty="0"/>
          </a:p>
        </p:txBody>
      </p:sp>
      <p:sp>
        <p:nvSpPr>
          <p:cNvPr id="21" name="Rectangle 20">
            <a:extLst>
              <a:ext uri="{FF2B5EF4-FFF2-40B4-BE49-F238E27FC236}">
                <a16:creationId xmlns:a16="http://schemas.microsoft.com/office/drawing/2014/main" id="{9725401E-8202-4EC4-880F-274F71F64960}"/>
              </a:ext>
            </a:extLst>
          </p:cNvPr>
          <p:cNvSpPr/>
          <p:nvPr/>
        </p:nvSpPr>
        <p:spPr>
          <a:xfrm>
            <a:off x="2309198" y="4015932"/>
            <a:ext cx="294267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ELIGIBLE</a:t>
            </a:r>
          </a:p>
          <a:p>
            <a:pPr algn="ctr"/>
            <a:r>
              <a:rPr lang="en-US" dirty="0"/>
              <a:t>For </a:t>
            </a:r>
          </a:p>
          <a:p>
            <a:pPr algn="ctr"/>
            <a:r>
              <a:rPr lang="en-US" b="1" dirty="0"/>
              <a:t>Self Serve / Assisted flow?</a:t>
            </a:r>
          </a:p>
        </p:txBody>
      </p:sp>
      <p:sp>
        <p:nvSpPr>
          <p:cNvPr id="22" name="Rectangle 21">
            <a:extLst>
              <a:ext uri="{FF2B5EF4-FFF2-40B4-BE49-F238E27FC236}">
                <a16:creationId xmlns:a16="http://schemas.microsoft.com/office/drawing/2014/main" id="{D2742AA7-9BC6-4777-9C02-972D458F68D9}"/>
              </a:ext>
            </a:extLst>
          </p:cNvPr>
          <p:cNvSpPr/>
          <p:nvPr/>
        </p:nvSpPr>
        <p:spPr>
          <a:xfrm>
            <a:off x="6590370" y="4029451"/>
            <a:ext cx="3518829" cy="784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NOT ELIGIBLE</a:t>
            </a:r>
          </a:p>
          <a:p>
            <a:pPr algn="ctr"/>
            <a:r>
              <a:rPr lang="en-US" b="1" dirty="0">
                <a:solidFill>
                  <a:schemeClr val="dk1"/>
                </a:solidFill>
              </a:rPr>
              <a:t>For Self Serve / Assisted flow</a:t>
            </a:r>
          </a:p>
        </p:txBody>
      </p:sp>
      <p:sp>
        <p:nvSpPr>
          <p:cNvPr id="23" name="Arrow: Bent 22">
            <a:extLst>
              <a:ext uri="{FF2B5EF4-FFF2-40B4-BE49-F238E27FC236}">
                <a16:creationId xmlns:a16="http://schemas.microsoft.com/office/drawing/2014/main" id="{8B469C0C-84EC-4EB9-BF4D-7E9A144355EC}"/>
              </a:ext>
            </a:extLst>
          </p:cNvPr>
          <p:cNvSpPr/>
          <p:nvPr/>
        </p:nvSpPr>
        <p:spPr>
          <a:xfrm rot="5400000">
            <a:off x="7171216" y="3334517"/>
            <a:ext cx="484047" cy="581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Bent 23">
            <a:extLst>
              <a:ext uri="{FF2B5EF4-FFF2-40B4-BE49-F238E27FC236}">
                <a16:creationId xmlns:a16="http://schemas.microsoft.com/office/drawing/2014/main" id="{DAF219BB-603D-4121-8A54-3E948B2A6727}"/>
              </a:ext>
            </a:extLst>
          </p:cNvPr>
          <p:cNvSpPr/>
          <p:nvPr/>
        </p:nvSpPr>
        <p:spPr>
          <a:xfrm rot="5400000" flipV="1">
            <a:off x="5077654" y="3343566"/>
            <a:ext cx="484047" cy="581579"/>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7303A88A-59ED-4C82-9661-0DA4B277B5B9}"/>
              </a:ext>
            </a:extLst>
          </p:cNvPr>
          <p:cNvSpPr/>
          <p:nvPr/>
        </p:nvSpPr>
        <p:spPr>
          <a:xfrm>
            <a:off x="2309198" y="5580516"/>
            <a:ext cx="294267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RUN BACKGROUND VALIDATIONS</a:t>
            </a:r>
          </a:p>
          <a:p>
            <a:pPr algn="ctr"/>
            <a:r>
              <a:rPr lang="en-US" b="1" dirty="0"/>
              <a:t>(LEVEL 0 TO LEVEL 3)</a:t>
            </a:r>
          </a:p>
        </p:txBody>
      </p:sp>
      <p:sp>
        <p:nvSpPr>
          <p:cNvPr id="26" name="Rectangle 25">
            <a:extLst>
              <a:ext uri="{FF2B5EF4-FFF2-40B4-BE49-F238E27FC236}">
                <a16:creationId xmlns:a16="http://schemas.microsoft.com/office/drawing/2014/main" id="{C3172B2E-52D5-46D7-9140-8A71DB3FC5A9}"/>
              </a:ext>
            </a:extLst>
          </p:cNvPr>
          <p:cNvSpPr/>
          <p:nvPr/>
        </p:nvSpPr>
        <p:spPr>
          <a:xfrm>
            <a:off x="6942856" y="5512898"/>
            <a:ext cx="3826743" cy="12579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Error: </a:t>
            </a:r>
            <a:r>
              <a:rPr lang="en-IN" dirty="0">
                <a:solidFill>
                  <a:srgbClr val="FF0000"/>
                </a:solidFill>
              </a:rPr>
              <a:t>The customer is not eligible for Self-serve link and assisted flows, please proceed with CRF/Request letter flow</a:t>
            </a:r>
            <a:endParaRPr lang="en-US" b="1" dirty="0">
              <a:solidFill>
                <a:srgbClr val="FF0000"/>
              </a:solidFill>
            </a:endParaRPr>
          </a:p>
        </p:txBody>
      </p:sp>
      <p:sp>
        <p:nvSpPr>
          <p:cNvPr id="15" name="Arrow: Down 14">
            <a:extLst>
              <a:ext uri="{FF2B5EF4-FFF2-40B4-BE49-F238E27FC236}">
                <a16:creationId xmlns:a16="http://schemas.microsoft.com/office/drawing/2014/main" id="{CB23138B-4275-47BD-9FC2-A7D86BFA4105}"/>
              </a:ext>
            </a:extLst>
          </p:cNvPr>
          <p:cNvSpPr/>
          <p:nvPr/>
        </p:nvSpPr>
        <p:spPr>
          <a:xfrm>
            <a:off x="3657600" y="4884219"/>
            <a:ext cx="292100" cy="6962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D9C3AFF6-9261-45AD-B727-56E217E71F73}"/>
              </a:ext>
            </a:extLst>
          </p:cNvPr>
          <p:cNvSpPr/>
          <p:nvPr/>
        </p:nvSpPr>
        <p:spPr>
          <a:xfrm>
            <a:off x="8401492" y="4814346"/>
            <a:ext cx="292100" cy="6962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loud 26">
            <a:extLst>
              <a:ext uri="{FF2B5EF4-FFF2-40B4-BE49-F238E27FC236}">
                <a16:creationId xmlns:a16="http://schemas.microsoft.com/office/drawing/2014/main" id="{7B30D32B-6BEF-45EC-873A-4B42466B7BC9}"/>
              </a:ext>
            </a:extLst>
          </p:cNvPr>
          <p:cNvSpPr/>
          <p:nvPr/>
        </p:nvSpPr>
        <p:spPr>
          <a:xfrm>
            <a:off x="9404270" y="2149672"/>
            <a:ext cx="3111659" cy="112926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solidFill>
                  <a:schemeClr val="tx1"/>
                </a:solidFill>
              </a:rPr>
              <a:t>What test is run to determine if he is eligible or not? What parameters to check.</a:t>
            </a:r>
            <a:endParaRPr lang="en-US" sz="1600" dirty="0">
              <a:solidFill>
                <a:schemeClr val="tx1"/>
              </a:solidFill>
            </a:endParaRPr>
          </a:p>
        </p:txBody>
      </p:sp>
    </p:spTree>
    <p:extLst>
      <p:ext uri="{BB962C8B-B14F-4D97-AF65-F5344CB8AC3E}">
        <p14:creationId xmlns:p14="http://schemas.microsoft.com/office/powerpoint/2010/main" val="220848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407B22-8268-4516-B495-DFAF1667BE6C}"/>
              </a:ext>
            </a:extLst>
          </p:cNvPr>
          <p:cNvPicPr>
            <a:picLocks noChangeAspect="1"/>
          </p:cNvPicPr>
          <p:nvPr/>
        </p:nvPicPr>
        <p:blipFill>
          <a:blip r:embed="rId2"/>
          <a:stretch>
            <a:fillRect/>
          </a:stretch>
        </p:blipFill>
        <p:spPr>
          <a:xfrm>
            <a:off x="343619" y="81381"/>
            <a:ext cx="11504762" cy="6695238"/>
          </a:xfrm>
          <a:prstGeom prst="rect">
            <a:avLst/>
          </a:prstGeom>
        </p:spPr>
      </p:pic>
      <p:sp>
        <p:nvSpPr>
          <p:cNvPr id="5" name="Cloud 4">
            <a:extLst>
              <a:ext uri="{FF2B5EF4-FFF2-40B4-BE49-F238E27FC236}">
                <a16:creationId xmlns:a16="http://schemas.microsoft.com/office/drawing/2014/main" id="{7FC57460-EBC2-41E8-ABEA-9E398FF48598}"/>
              </a:ext>
            </a:extLst>
          </p:cNvPr>
          <p:cNvSpPr/>
          <p:nvPr/>
        </p:nvSpPr>
        <p:spPr>
          <a:xfrm>
            <a:off x="10057331" y="1754373"/>
            <a:ext cx="1541721"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Need to create</a:t>
            </a:r>
          </a:p>
          <a:p>
            <a:r>
              <a:rPr lang="en-US" sz="1400" dirty="0">
                <a:solidFill>
                  <a:schemeClr val="tx1"/>
                </a:solidFill>
              </a:rPr>
              <a:t>A new screen</a:t>
            </a:r>
          </a:p>
        </p:txBody>
      </p:sp>
      <p:sp>
        <p:nvSpPr>
          <p:cNvPr id="7" name="Title 1">
            <a:extLst>
              <a:ext uri="{FF2B5EF4-FFF2-40B4-BE49-F238E27FC236}">
                <a16:creationId xmlns:a16="http://schemas.microsoft.com/office/drawing/2014/main" id="{6D199AD9-EA03-4116-96B8-C0746DD60F33}"/>
              </a:ext>
            </a:extLst>
          </p:cNvPr>
          <p:cNvSpPr txBox="1">
            <a:spLocks/>
          </p:cNvSpPr>
          <p:nvPr/>
        </p:nvSpPr>
        <p:spPr>
          <a:xfrm>
            <a:off x="4673477" y="6188148"/>
            <a:ext cx="2322746" cy="36150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1"/>
                </a:solidFill>
              </a:rPr>
              <a:t>PROCEED</a:t>
            </a:r>
          </a:p>
        </p:txBody>
      </p:sp>
      <p:sp>
        <p:nvSpPr>
          <p:cNvPr id="8" name="Cloud 7">
            <a:extLst>
              <a:ext uri="{FF2B5EF4-FFF2-40B4-BE49-F238E27FC236}">
                <a16:creationId xmlns:a16="http://schemas.microsoft.com/office/drawing/2014/main" id="{C79D6FF6-5258-44BD-9F95-BE2B05A1158C}"/>
              </a:ext>
            </a:extLst>
          </p:cNvPr>
          <p:cNvSpPr/>
          <p:nvPr/>
        </p:nvSpPr>
        <p:spPr>
          <a:xfrm>
            <a:off x="9656838" y="5411972"/>
            <a:ext cx="2028343"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solidFill>
                  <a:schemeClr val="tx1"/>
                </a:solidFill>
              </a:rPr>
              <a:t>CAN PROCEED ONLY IF ALL GREEN</a:t>
            </a:r>
          </a:p>
        </p:txBody>
      </p:sp>
    </p:spTree>
    <p:extLst>
      <p:ext uri="{BB962C8B-B14F-4D97-AF65-F5344CB8AC3E}">
        <p14:creationId xmlns:p14="http://schemas.microsoft.com/office/powerpoint/2010/main" val="309377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B36DA4-E8CA-4BF0-9D61-22BFB48CCA36}"/>
              </a:ext>
            </a:extLst>
          </p:cNvPr>
          <p:cNvPicPr>
            <a:picLocks noChangeAspect="1"/>
          </p:cNvPicPr>
          <p:nvPr/>
        </p:nvPicPr>
        <p:blipFill>
          <a:blip r:embed="rId2"/>
          <a:stretch>
            <a:fillRect/>
          </a:stretch>
        </p:blipFill>
        <p:spPr>
          <a:xfrm>
            <a:off x="177566" y="94964"/>
            <a:ext cx="9306675" cy="6702655"/>
          </a:xfrm>
          <a:prstGeom prst="rect">
            <a:avLst/>
          </a:prstGeom>
        </p:spPr>
      </p:pic>
      <p:sp>
        <p:nvSpPr>
          <p:cNvPr id="5" name="Cloud 4">
            <a:extLst>
              <a:ext uri="{FF2B5EF4-FFF2-40B4-BE49-F238E27FC236}">
                <a16:creationId xmlns:a16="http://schemas.microsoft.com/office/drawing/2014/main" id="{CB934545-DD3B-4138-ADA0-33AD5BD437C4}"/>
              </a:ext>
            </a:extLst>
          </p:cNvPr>
          <p:cNvSpPr/>
          <p:nvPr/>
        </p:nvSpPr>
        <p:spPr>
          <a:xfrm>
            <a:off x="9883309" y="1701211"/>
            <a:ext cx="1541721"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Need to create</a:t>
            </a:r>
          </a:p>
          <a:p>
            <a:r>
              <a:rPr lang="en-US" sz="1400" dirty="0">
                <a:solidFill>
                  <a:schemeClr val="tx1"/>
                </a:solidFill>
              </a:rPr>
              <a:t>A new screen</a:t>
            </a:r>
          </a:p>
        </p:txBody>
      </p:sp>
      <p:sp>
        <p:nvSpPr>
          <p:cNvPr id="6" name="Title 1">
            <a:extLst>
              <a:ext uri="{FF2B5EF4-FFF2-40B4-BE49-F238E27FC236}">
                <a16:creationId xmlns:a16="http://schemas.microsoft.com/office/drawing/2014/main" id="{F9484D27-75C4-4D15-A9B1-5A30E2F47BBD}"/>
              </a:ext>
            </a:extLst>
          </p:cNvPr>
          <p:cNvSpPr txBox="1">
            <a:spLocks/>
          </p:cNvSpPr>
          <p:nvPr/>
        </p:nvSpPr>
        <p:spPr>
          <a:xfrm>
            <a:off x="3548377" y="6436370"/>
            <a:ext cx="2164851" cy="326666"/>
          </a:xfrm>
          <a:prstGeom prst="rect">
            <a:avLst/>
          </a:prstGeom>
          <a:solidFill>
            <a:schemeClr val="bg1">
              <a:lumMod val="50000"/>
            </a:schemeClr>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1"/>
                </a:solidFill>
              </a:rPr>
              <a:t>PROCEED</a:t>
            </a:r>
          </a:p>
        </p:txBody>
      </p:sp>
      <p:sp>
        <p:nvSpPr>
          <p:cNvPr id="8" name="Cloud 7">
            <a:extLst>
              <a:ext uri="{FF2B5EF4-FFF2-40B4-BE49-F238E27FC236}">
                <a16:creationId xmlns:a16="http://schemas.microsoft.com/office/drawing/2014/main" id="{63919EA5-019F-476F-807F-1122E944E559}"/>
              </a:ext>
            </a:extLst>
          </p:cNvPr>
          <p:cNvSpPr/>
          <p:nvPr/>
        </p:nvSpPr>
        <p:spPr>
          <a:xfrm>
            <a:off x="9293906" y="5298687"/>
            <a:ext cx="2720528"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solidFill>
                  <a:schemeClr val="tx1"/>
                </a:solidFill>
              </a:rPr>
              <a:t>CANNOT PROCEED UNLESS :</a:t>
            </a:r>
          </a:p>
          <a:p>
            <a:r>
              <a:rPr lang="en-US" sz="1400" dirty="0">
                <a:solidFill>
                  <a:schemeClr val="tx1"/>
                </a:solidFill>
              </a:rPr>
              <a:t>Red crosses turn green</a:t>
            </a:r>
          </a:p>
        </p:txBody>
      </p:sp>
    </p:spTree>
    <p:extLst>
      <p:ext uri="{BB962C8B-B14F-4D97-AF65-F5344CB8AC3E}">
        <p14:creationId xmlns:p14="http://schemas.microsoft.com/office/powerpoint/2010/main" val="115754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F09B7E-D333-40A6-AB38-792D52A461B1}"/>
              </a:ext>
            </a:extLst>
          </p:cNvPr>
          <p:cNvSpPr>
            <a:spLocks noGrp="1"/>
          </p:cNvSpPr>
          <p:nvPr>
            <p:ph type="title"/>
          </p:nvPr>
        </p:nvSpPr>
        <p:spPr>
          <a:xfrm>
            <a:off x="689049" y="2883479"/>
            <a:ext cx="10515600" cy="1325563"/>
          </a:xfrm>
        </p:spPr>
        <p:txBody>
          <a:bodyPr>
            <a:normAutofit fontScale="90000"/>
          </a:bodyPr>
          <a:lstStyle/>
          <a:p>
            <a:pPr algn="ctr"/>
            <a:r>
              <a:rPr lang="en-US" sz="2800" b="1" dirty="0"/>
              <a:t>THE END</a:t>
            </a:r>
            <a:br>
              <a:rPr lang="en-US" sz="2800" b="1" dirty="0"/>
            </a:br>
            <a:r>
              <a:rPr lang="en-US" sz="2800" b="1" dirty="0"/>
              <a:t/>
            </a:r>
            <a:br>
              <a:rPr lang="en-US" sz="2800" b="1" dirty="0"/>
            </a:br>
            <a:r>
              <a:rPr lang="en-US" sz="2800" b="1" dirty="0">
                <a:solidFill>
                  <a:srgbClr val="FF0000"/>
                </a:solidFill>
              </a:rPr>
              <a:t/>
            </a:r>
            <a:br>
              <a:rPr lang="en-US" sz="2800" b="1" dirty="0">
                <a:solidFill>
                  <a:srgbClr val="FF0000"/>
                </a:solidFill>
              </a:rPr>
            </a:br>
            <a:r>
              <a:rPr lang="en-US" sz="2800" b="1" dirty="0">
                <a:solidFill>
                  <a:srgbClr val="FF0000"/>
                </a:solidFill>
              </a:rPr>
              <a:t>(Do not refer to screens after this page) </a:t>
            </a:r>
            <a:br>
              <a:rPr lang="en-US" sz="2800" b="1" dirty="0">
                <a:solidFill>
                  <a:srgbClr val="FF0000"/>
                </a:solidFill>
              </a:rPr>
            </a:br>
            <a:r>
              <a:rPr lang="en-US" sz="2800" b="1" dirty="0">
                <a:solidFill>
                  <a:srgbClr val="FF0000"/>
                </a:solidFill>
              </a:rPr>
              <a:t>They are drafts/ components for re-use instead of recreating them</a:t>
            </a:r>
            <a:endParaRPr lang="en-US" sz="2400" b="1" dirty="0">
              <a:solidFill>
                <a:srgbClr val="FF0000"/>
              </a:solidFill>
            </a:endParaRPr>
          </a:p>
        </p:txBody>
      </p:sp>
    </p:spTree>
    <p:extLst>
      <p:ext uri="{BB962C8B-B14F-4D97-AF65-F5344CB8AC3E}">
        <p14:creationId xmlns:p14="http://schemas.microsoft.com/office/powerpoint/2010/main" val="361890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A74C3F-AC54-4B6B-9585-0EBE5586E5A6}"/>
              </a:ext>
            </a:extLst>
          </p:cNvPr>
          <p:cNvPicPr/>
          <p:nvPr/>
        </p:nvPicPr>
        <p:blipFill>
          <a:blip r:embed="rId2"/>
          <a:stretch>
            <a:fillRect/>
          </a:stretch>
        </p:blipFill>
        <p:spPr>
          <a:xfrm>
            <a:off x="367178" y="127890"/>
            <a:ext cx="10864702" cy="6035675"/>
          </a:xfrm>
          <a:prstGeom prst="rect">
            <a:avLst/>
          </a:prstGeom>
        </p:spPr>
      </p:pic>
      <p:sp>
        <p:nvSpPr>
          <p:cNvPr id="6" name="Arrow: Notched Right 5">
            <a:extLst>
              <a:ext uri="{FF2B5EF4-FFF2-40B4-BE49-F238E27FC236}">
                <a16:creationId xmlns:a16="http://schemas.microsoft.com/office/drawing/2014/main" id="{84F7FB49-CE9C-42D6-81F5-9135F87C189E}"/>
              </a:ext>
            </a:extLst>
          </p:cNvPr>
          <p:cNvSpPr/>
          <p:nvPr/>
        </p:nvSpPr>
        <p:spPr>
          <a:xfrm rot="3325644">
            <a:off x="1371947" y="3907824"/>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9CF127C2-09A6-4824-A5A4-74E5DAA66CC4}"/>
              </a:ext>
            </a:extLst>
          </p:cNvPr>
          <p:cNvSpPr/>
          <p:nvPr/>
        </p:nvSpPr>
        <p:spPr>
          <a:xfrm>
            <a:off x="357647" y="1697697"/>
            <a:ext cx="2835329" cy="20009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CSO enters</a:t>
            </a:r>
          </a:p>
          <a:p>
            <a:pPr marL="285750" indent="-285750">
              <a:buFont typeface="Arial" panose="020B0604020202020204" pitchFamily="34" charset="0"/>
              <a:buChar char="•"/>
            </a:pPr>
            <a:r>
              <a:rPr lang="en-US" sz="1400" dirty="0"/>
              <a:t>Mobile No. </a:t>
            </a:r>
          </a:p>
          <a:p>
            <a:pPr marL="285750" indent="-285750">
              <a:buFont typeface="Arial" panose="020B0604020202020204" pitchFamily="34" charset="0"/>
              <a:buChar char="•"/>
            </a:pPr>
            <a:r>
              <a:rPr lang="en-US" sz="1400" dirty="0"/>
              <a:t>Cust ID</a:t>
            </a:r>
          </a:p>
          <a:p>
            <a:pPr marL="285750" indent="-285750">
              <a:buFont typeface="Arial" panose="020B0604020202020204" pitchFamily="34" charset="0"/>
              <a:buChar char="•"/>
            </a:pPr>
            <a:r>
              <a:rPr lang="en-US" sz="1400" dirty="0"/>
              <a:t>Account Number</a:t>
            </a:r>
          </a:p>
          <a:p>
            <a:pPr marL="285750" indent="-285750">
              <a:buFont typeface="Arial" panose="020B0604020202020204" pitchFamily="34" charset="0"/>
              <a:buChar char="•"/>
            </a:pPr>
            <a:r>
              <a:rPr lang="en-US" sz="1400" strike="sngStrike" dirty="0">
                <a:solidFill>
                  <a:srgbClr val="FF0000"/>
                </a:solidFill>
              </a:rPr>
              <a:t>Credit Card No</a:t>
            </a:r>
          </a:p>
          <a:p>
            <a:pPr marL="285750" indent="-285750">
              <a:buFont typeface="Arial" panose="020B0604020202020204" pitchFamily="34" charset="0"/>
              <a:buChar char="•"/>
            </a:pPr>
            <a:r>
              <a:rPr lang="en-US" sz="1400" strike="sngStrike" dirty="0">
                <a:solidFill>
                  <a:srgbClr val="FF0000"/>
                </a:solidFill>
              </a:rPr>
              <a:t>Loan No.</a:t>
            </a:r>
          </a:p>
          <a:p>
            <a:pPr marL="285750" indent="-285750">
              <a:buFont typeface="Arial" panose="020B0604020202020204" pitchFamily="34" charset="0"/>
              <a:buChar char="•"/>
            </a:pPr>
            <a:r>
              <a:rPr lang="en-US" sz="1400" strike="sngStrike" dirty="0">
                <a:solidFill>
                  <a:srgbClr val="FF0000"/>
                </a:solidFill>
              </a:rPr>
              <a:t>Loan </a:t>
            </a:r>
            <a:r>
              <a:rPr lang="en-US" sz="1400" strike="sngStrike" dirty="0" err="1">
                <a:solidFill>
                  <a:srgbClr val="FF0000"/>
                </a:solidFill>
              </a:rPr>
              <a:t>Appli</a:t>
            </a:r>
            <a:r>
              <a:rPr lang="en-US" sz="1400" strike="sngStrike" dirty="0">
                <a:solidFill>
                  <a:srgbClr val="FF0000"/>
                </a:solidFill>
              </a:rPr>
              <a:t> ID</a:t>
            </a:r>
            <a:endParaRPr lang="en-US" strike="sngStrike" dirty="0">
              <a:solidFill>
                <a:srgbClr val="FF0000"/>
              </a:solidFill>
            </a:endParaRPr>
          </a:p>
        </p:txBody>
      </p:sp>
      <p:pic>
        <p:nvPicPr>
          <p:cNvPr id="1026" name="Picture 2" descr="Customer service Icon | Pretty Office 11 Iconset | Custom Icon Design">
            <a:extLst>
              <a:ext uri="{FF2B5EF4-FFF2-40B4-BE49-F238E27FC236}">
                <a16:creationId xmlns:a16="http://schemas.microsoft.com/office/drawing/2014/main" id="{D9D3530A-E888-4F35-8D7B-9FD5E11A1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2121" y="4902576"/>
            <a:ext cx="1827534" cy="182753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236209B9-010C-40DC-BC79-EA09FE573D2D}"/>
              </a:ext>
            </a:extLst>
          </p:cNvPr>
          <p:cNvSpPr/>
          <p:nvPr/>
        </p:nvSpPr>
        <p:spPr>
          <a:xfrm>
            <a:off x="3348724" y="4833996"/>
            <a:ext cx="4901610" cy="270806"/>
          </a:xfrm>
          <a:prstGeom prst="roundRect">
            <a:avLst/>
          </a:prstGeom>
          <a:noFill/>
          <a:ln w="1905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B06B311D-87B8-44C0-8393-C8392A8ACF23}"/>
              </a:ext>
            </a:extLst>
          </p:cNvPr>
          <p:cNvSpPr/>
          <p:nvPr/>
        </p:nvSpPr>
        <p:spPr>
          <a:xfrm>
            <a:off x="4617720" y="129801"/>
            <a:ext cx="2151454" cy="112926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SAKSHAM HOME PAGE</a:t>
            </a:r>
          </a:p>
        </p:txBody>
      </p:sp>
      <p:sp>
        <p:nvSpPr>
          <p:cNvPr id="11" name="Arrow: Notched Right 10">
            <a:extLst>
              <a:ext uri="{FF2B5EF4-FFF2-40B4-BE49-F238E27FC236}">
                <a16:creationId xmlns:a16="http://schemas.microsoft.com/office/drawing/2014/main" id="{A6EC1EFC-D00B-4235-8ABB-D30B9A6A20F6}"/>
              </a:ext>
            </a:extLst>
          </p:cNvPr>
          <p:cNvSpPr/>
          <p:nvPr/>
        </p:nvSpPr>
        <p:spPr>
          <a:xfrm rot="8721819">
            <a:off x="8782473" y="3824016"/>
            <a:ext cx="1208314"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63492335-4DBE-4D81-BC58-34C7743DBA64}"/>
              </a:ext>
            </a:extLst>
          </p:cNvPr>
          <p:cNvSpPr/>
          <p:nvPr/>
        </p:nvSpPr>
        <p:spPr>
          <a:xfrm>
            <a:off x="8498587" y="2401731"/>
            <a:ext cx="2151454" cy="112926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solidFill>
                  <a:schemeClr val="tx1"/>
                </a:solidFill>
              </a:rPr>
              <a:t>Customer clicks</a:t>
            </a:r>
          </a:p>
          <a:p>
            <a:pPr algn="ctr"/>
            <a:r>
              <a:rPr lang="en-US" sz="1400" dirty="0">
                <a:solidFill>
                  <a:schemeClr val="tx1"/>
                </a:solidFill>
              </a:rPr>
              <a:t>Search</a:t>
            </a:r>
          </a:p>
          <a:p>
            <a:pPr algn="ctr"/>
            <a:r>
              <a:rPr lang="en-US" sz="1400" dirty="0">
                <a:solidFill>
                  <a:schemeClr val="tx1"/>
                </a:solidFill>
              </a:rPr>
              <a:t>What does that + button do? </a:t>
            </a:r>
          </a:p>
        </p:txBody>
      </p:sp>
    </p:spTree>
    <p:extLst>
      <p:ext uri="{BB962C8B-B14F-4D97-AF65-F5344CB8AC3E}">
        <p14:creationId xmlns:p14="http://schemas.microsoft.com/office/powerpoint/2010/main" val="230019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0FFE9-5640-480F-9A78-0B872EBB832C}"/>
              </a:ext>
            </a:extLst>
          </p:cNvPr>
          <p:cNvPicPr>
            <a:picLocks noChangeAspect="1"/>
          </p:cNvPicPr>
          <p:nvPr/>
        </p:nvPicPr>
        <p:blipFill>
          <a:blip r:embed="rId2"/>
          <a:stretch>
            <a:fillRect/>
          </a:stretch>
        </p:blipFill>
        <p:spPr>
          <a:xfrm>
            <a:off x="2485139" y="190500"/>
            <a:ext cx="6838950" cy="6667500"/>
          </a:xfrm>
          <a:prstGeom prst="rect">
            <a:avLst/>
          </a:prstGeom>
        </p:spPr>
      </p:pic>
    </p:spTree>
    <p:extLst>
      <p:ext uri="{BB962C8B-B14F-4D97-AF65-F5344CB8AC3E}">
        <p14:creationId xmlns:p14="http://schemas.microsoft.com/office/powerpoint/2010/main" val="388088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0EBA-26DA-477D-ABC1-9632C72AC1F9}"/>
              </a:ext>
            </a:extLst>
          </p:cNvPr>
          <p:cNvPicPr>
            <a:picLocks noChangeAspect="1"/>
          </p:cNvPicPr>
          <p:nvPr/>
        </p:nvPicPr>
        <p:blipFill>
          <a:blip r:embed="rId2"/>
          <a:stretch>
            <a:fillRect/>
          </a:stretch>
        </p:blipFill>
        <p:spPr>
          <a:xfrm>
            <a:off x="2681287" y="962025"/>
            <a:ext cx="6829425" cy="4933950"/>
          </a:xfrm>
          <a:prstGeom prst="rect">
            <a:avLst/>
          </a:prstGeom>
        </p:spPr>
      </p:pic>
    </p:spTree>
    <p:extLst>
      <p:ext uri="{BB962C8B-B14F-4D97-AF65-F5344CB8AC3E}">
        <p14:creationId xmlns:p14="http://schemas.microsoft.com/office/powerpoint/2010/main" val="2610645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C69E07-9EAA-4B12-A4C4-7E7EC8504CC4}"/>
              </a:ext>
            </a:extLst>
          </p:cNvPr>
          <p:cNvPicPr>
            <a:picLocks noChangeAspect="1"/>
          </p:cNvPicPr>
          <p:nvPr/>
        </p:nvPicPr>
        <p:blipFill>
          <a:blip r:embed="rId2"/>
          <a:stretch>
            <a:fillRect/>
          </a:stretch>
        </p:blipFill>
        <p:spPr>
          <a:xfrm>
            <a:off x="2092842" y="1101356"/>
            <a:ext cx="6858000" cy="4953000"/>
          </a:xfrm>
          <a:prstGeom prst="rect">
            <a:avLst/>
          </a:prstGeom>
        </p:spPr>
      </p:pic>
    </p:spTree>
    <p:extLst>
      <p:ext uri="{BB962C8B-B14F-4D97-AF65-F5344CB8AC3E}">
        <p14:creationId xmlns:p14="http://schemas.microsoft.com/office/powerpoint/2010/main" val="355341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2444B-CB8C-45A4-8B95-B57BC80D9A25}"/>
              </a:ext>
            </a:extLst>
          </p:cNvPr>
          <p:cNvPicPr>
            <a:picLocks noChangeAspect="1"/>
          </p:cNvPicPr>
          <p:nvPr/>
        </p:nvPicPr>
        <p:blipFill>
          <a:blip r:embed="rId2"/>
          <a:stretch>
            <a:fillRect/>
          </a:stretch>
        </p:blipFill>
        <p:spPr>
          <a:xfrm>
            <a:off x="2329305" y="824909"/>
            <a:ext cx="6810375" cy="4953000"/>
          </a:xfrm>
          <a:prstGeom prst="rect">
            <a:avLst/>
          </a:prstGeom>
        </p:spPr>
      </p:pic>
    </p:spTree>
    <p:extLst>
      <p:ext uri="{BB962C8B-B14F-4D97-AF65-F5344CB8AC3E}">
        <p14:creationId xmlns:p14="http://schemas.microsoft.com/office/powerpoint/2010/main" val="104660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84DEF-A106-4B9E-920F-42BFD56A0358}"/>
              </a:ext>
            </a:extLst>
          </p:cNvPr>
          <p:cNvPicPr>
            <a:picLocks noChangeAspect="1"/>
          </p:cNvPicPr>
          <p:nvPr/>
        </p:nvPicPr>
        <p:blipFill>
          <a:blip r:embed="rId2"/>
          <a:stretch>
            <a:fillRect/>
          </a:stretch>
        </p:blipFill>
        <p:spPr>
          <a:xfrm>
            <a:off x="2614612" y="919162"/>
            <a:ext cx="6962775" cy="5019675"/>
          </a:xfrm>
          <a:prstGeom prst="rect">
            <a:avLst/>
          </a:prstGeom>
        </p:spPr>
      </p:pic>
    </p:spTree>
    <p:extLst>
      <p:ext uri="{BB962C8B-B14F-4D97-AF65-F5344CB8AC3E}">
        <p14:creationId xmlns:p14="http://schemas.microsoft.com/office/powerpoint/2010/main" val="63538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70B26-7DC0-47BB-A6D2-C01355937668}"/>
              </a:ext>
            </a:extLst>
          </p:cNvPr>
          <p:cNvPicPr>
            <a:picLocks noChangeAspect="1"/>
          </p:cNvPicPr>
          <p:nvPr/>
        </p:nvPicPr>
        <p:blipFill>
          <a:blip r:embed="rId2"/>
          <a:stretch>
            <a:fillRect/>
          </a:stretch>
        </p:blipFill>
        <p:spPr>
          <a:xfrm>
            <a:off x="2667000" y="938212"/>
            <a:ext cx="6858000" cy="4981575"/>
          </a:xfrm>
          <a:prstGeom prst="rect">
            <a:avLst/>
          </a:prstGeom>
        </p:spPr>
      </p:pic>
    </p:spTree>
    <p:extLst>
      <p:ext uri="{BB962C8B-B14F-4D97-AF65-F5344CB8AC3E}">
        <p14:creationId xmlns:p14="http://schemas.microsoft.com/office/powerpoint/2010/main" val="377656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8C6A70-29FD-41AA-84F6-2F2D9D7129D7}"/>
              </a:ext>
            </a:extLst>
          </p:cNvPr>
          <p:cNvPicPr>
            <a:picLocks noChangeAspect="1"/>
          </p:cNvPicPr>
          <p:nvPr/>
        </p:nvPicPr>
        <p:blipFill>
          <a:blip r:embed="rId2"/>
          <a:stretch>
            <a:fillRect/>
          </a:stretch>
        </p:blipFill>
        <p:spPr>
          <a:xfrm>
            <a:off x="2700337" y="976312"/>
            <a:ext cx="6791325" cy="4905375"/>
          </a:xfrm>
          <a:prstGeom prst="rect">
            <a:avLst/>
          </a:prstGeom>
        </p:spPr>
      </p:pic>
    </p:spTree>
    <p:extLst>
      <p:ext uri="{BB962C8B-B14F-4D97-AF65-F5344CB8AC3E}">
        <p14:creationId xmlns:p14="http://schemas.microsoft.com/office/powerpoint/2010/main" val="3327461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48F70-ACE8-49DA-B80A-27AFB8E3AB99}"/>
              </a:ext>
            </a:extLst>
          </p:cNvPr>
          <p:cNvPicPr>
            <a:picLocks noChangeAspect="1"/>
          </p:cNvPicPr>
          <p:nvPr/>
        </p:nvPicPr>
        <p:blipFill>
          <a:blip r:embed="rId2"/>
          <a:stretch>
            <a:fillRect/>
          </a:stretch>
        </p:blipFill>
        <p:spPr>
          <a:xfrm>
            <a:off x="2676525" y="976312"/>
            <a:ext cx="6838950" cy="4905375"/>
          </a:xfrm>
          <a:prstGeom prst="rect">
            <a:avLst/>
          </a:prstGeom>
        </p:spPr>
      </p:pic>
    </p:spTree>
    <p:extLst>
      <p:ext uri="{BB962C8B-B14F-4D97-AF65-F5344CB8AC3E}">
        <p14:creationId xmlns:p14="http://schemas.microsoft.com/office/powerpoint/2010/main" val="2309098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268A1B-48DB-409A-959F-D531DED5A2F1}"/>
              </a:ext>
            </a:extLst>
          </p:cNvPr>
          <p:cNvPicPr>
            <a:picLocks noChangeAspect="1"/>
          </p:cNvPicPr>
          <p:nvPr/>
        </p:nvPicPr>
        <p:blipFill>
          <a:blip r:embed="rId2"/>
          <a:stretch>
            <a:fillRect/>
          </a:stretch>
        </p:blipFill>
        <p:spPr>
          <a:xfrm>
            <a:off x="2714625" y="245988"/>
            <a:ext cx="6762750" cy="6791325"/>
          </a:xfrm>
          <a:prstGeom prst="rect">
            <a:avLst/>
          </a:prstGeom>
        </p:spPr>
      </p:pic>
    </p:spTree>
    <p:extLst>
      <p:ext uri="{BB962C8B-B14F-4D97-AF65-F5344CB8AC3E}">
        <p14:creationId xmlns:p14="http://schemas.microsoft.com/office/powerpoint/2010/main" val="128815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DBE535-06E6-411B-8FA9-339852BB708C}"/>
              </a:ext>
            </a:extLst>
          </p:cNvPr>
          <p:cNvPicPr>
            <a:picLocks noChangeAspect="1"/>
          </p:cNvPicPr>
          <p:nvPr/>
        </p:nvPicPr>
        <p:blipFill>
          <a:blip r:embed="rId2"/>
          <a:stretch>
            <a:fillRect/>
          </a:stretch>
        </p:blipFill>
        <p:spPr>
          <a:xfrm>
            <a:off x="2771775" y="123825"/>
            <a:ext cx="6648450" cy="6610350"/>
          </a:xfrm>
          <a:prstGeom prst="rect">
            <a:avLst/>
          </a:prstGeom>
        </p:spPr>
      </p:pic>
    </p:spTree>
    <p:extLst>
      <p:ext uri="{BB962C8B-B14F-4D97-AF65-F5344CB8AC3E}">
        <p14:creationId xmlns:p14="http://schemas.microsoft.com/office/powerpoint/2010/main" val="52577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E5B431-30A7-435F-AD01-16B00A6A3DA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07" y="1072253"/>
            <a:ext cx="11499850" cy="5634990"/>
          </a:xfrm>
          <a:prstGeom prst="rect">
            <a:avLst/>
          </a:prstGeom>
          <a:noFill/>
        </p:spPr>
      </p:pic>
      <p:sp>
        <p:nvSpPr>
          <p:cNvPr id="5" name="Arrow: Notched Right 4">
            <a:extLst>
              <a:ext uri="{FF2B5EF4-FFF2-40B4-BE49-F238E27FC236}">
                <a16:creationId xmlns:a16="http://schemas.microsoft.com/office/drawing/2014/main" id="{55BE48B0-D3D6-4C0F-970F-EC2A12B5CA36}"/>
              </a:ext>
            </a:extLst>
          </p:cNvPr>
          <p:cNvSpPr/>
          <p:nvPr/>
        </p:nvSpPr>
        <p:spPr>
          <a:xfrm rot="3915656">
            <a:off x="2424237" y="478109"/>
            <a:ext cx="823705"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241CEB6B-6C19-4F46-8FEC-C3491549C8D3}"/>
              </a:ext>
            </a:extLst>
          </p:cNvPr>
          <p:cNvSpPr/>
          <p:nvPr/>
        </p:nvSpPr>
        <p:spPr>
          <a:xfrm>
            <a:off x="346075" y="-20557"/>
            <a:ext cx="2151454" cy="112926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solidFill>
                  <a:schemeClr val="tx1"/>
                </a:solidFill>
              </a:rPr>
              <a:t>Customer clicks</a:t>
            </a:r>
          </a:p>
          <a:p>
            <a:pPr algn="ctr"/>
            <a:r>
              <a:rPr lang="en-US" sz="1400" dirty="0">
                <a:solidFill>
                  <a:schemeClr val="tx1"/>
                </a:solidFill>
              </a:rPr>
              <a:t>Search on previous page and lands here</a:t>
            </a:r>
          </a:p>
        </p:txBody>
      </p:sp>
      <p:sp>
        <p:nvSpPr>
          <p:cNvPr id="7" name="Cloud 6">
            <a:extLst>
              <a:ext uri="{FF2B5EF4-FFF2-40B4-BE49-F238E27FC236}">
                <a16:creationId xmlns:a16="http://schemas.microsoft.com/office/drawing/2014/main" id="{32758BDD-7AA6-46E3-A03A-5CFAF66F7D2B}"/>
              </a:ext>
            </a:extLst>
          </p:cNvPr>
          <p:cNvSpPr/>
          <p:nvPr/>
        </p:nvSpPr>
        <p:spPr>
          <a:xfrm>
            <a:off x="3927094" y="1175470"/>
            <a:ext cx="3111659" cy="112926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solidFill>
                  <a:schemeClr val="tx1"/>
                </a:solidFill>
              </a:rPr>
              <a:t>SAKSHAM</a:t>
            </a:r>
          </a:p>
          <a:p>
            <a:pPr algn="ctr"/>
            <a:r>
              <a:rPr lang="en-US" sz="1600" dirty="0">
                <a:solidFill>
                  <a:schemeClr val="tx1"/>
                </a:solidFill>
              </a:rPr>
              <a:t>HOME PAGE</a:t>
            </a:r>
          </a:p>
        </p:txBody>
      </p:sp>
      <p:pic>
        <p:nvPicPr>
          <p:cNvPr id="8" name="Picture 2" descr="Customer service Icon | Pretty Office 11 Iconset | Custom Icon Design">
            <a:extLst>
              <a:ext uri="{FF2B5EF4-FFF2-40B4-BE49-F238E27FC236}">
                <a16:creationId xmlns:a16="http://schemas.microsoft.com/office/drawing/2014/main" id="{617BB2E0-4AD6-4A42-9B59-E67729598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902" y="51095"/>
            <a:ext cx="1209672" cy="12096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Notched Right 8">
            <a:extLst>
              <a:ext uri="{FF2B5EF4-FFF2-40B4-BE49-F238E27FC236}">
                <a16:creationId xmlns:a16="http://schemas.microsoft.com/office/drawing/2014/main" id="{7F7F65D2-BB81-4001-9109-305C0F14E81D}"/>
              </a:ext>
            </a:extLst>
          </p:cNvPr>
          <p:cNvSpPr/>
          <p:nvPr/>
        </p:nvSpPr>
        <p:spPr>
          <a:xfrm rot="17334189">
            <a:off x="415567" y="3165843"/>
            <a:ext cx="593426" cy="361072"/>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E62595-23EF-4FB9-A21A-4568A4D5DD20}"/>
              </a:ext>
            </a:extLst>
          </p:cNvPr>
          <p:cNvSpPr/>
          <p:nvPr/>
        </p:nvSpPr>
        <p:spPr>
          <a:xfrm>
            <a:off x="1463040" y="2686050"/>
            <a:ext cx="1634490" cy="1129267"/>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58B58C-4484-4CA8-BAF1-5CE3825BFE2B}"/>
              </a:ext>
            </a:extLst>
          </p:cNvPr>
          <p:cNvSpPr/>
          <p:nvPr/>
        </p:nvSpPr>
        <p:spPr>
          <a:xfrm>
            <a:off x="5971028" y="2688353"/>
            <a:ext cx="1287022" cy="1003818"/>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5558C58-E3B2-45E8-9ACE-D99EBBDA7024}"/>
              </a:ext>
            </a:extLst>
          </p:cNvPr>
          <p:cNvSpPr/>
          <p:nvPr/>
        </p:nvSpPr>
        <p:spPr>
          <a:xfrm>
            <a:off x="4402828" y="2686050"/>
            <a:ext cx="1426472" cy="1006122"/>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70EC87-E8A7-4935-ACF1-6BD45ABFB538}"/>
              </a:ext>
            </a:extLst>
          </p:cNvPr>
          <p:cNvSpPr/>
          <p:nvPr/>
        </p:nvSpPr>
        <p:spPr>
          <a:xfrm>
            <a:off x="3227118" y="2706207"/>
            <a:ext cx="967692" cy="985964"/>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AAB278-395B-42DB-84C2-1B56D9DE8439}"/>
              </a:ext>
            </a:extLst>
          </p:cNvPr>
          <p:cNvSpPr/>
          <p:nvPr/>
        </p:nvSpPr>
        <p:spPr>
          <a:xfrm>
            <a:off x="7330820" y="2697280"/>
            <a:ext cx="1550289" cy="1003818"/>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9D13E1-7B8E-4BDE-B264-B2382C5CC1E9}"/>
              </a:ext>
            </a:extLst>
          </p:cNvPr>
          <p:cNvSpPr/>
          <p:nvPr/>
        </p:nvSpPr>
        <p:spPr>
          <a:xfrm>
            <a:off x="3583172" y="5932968"/>
            <a:ext cx="2387856" cy="372140"/>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D39347-973A-4FB5-A97B-D417BF2EC0D7}"/>
              </a:ext>
            </a:extLst>
          </p:cNvPr>
          <p:cNvSpPr/>
          <p:nvPr/>
        </p:nvSpPr>
        <p:spPr>
          <a:xfrm>
            <a:off x="261011" y="2716838"/>
            <a:ext cx="1044195" cy="313443"/>
          </a:xfrm>
          <a:prstGeom prst="rect">
            <a:avLst/>
          </a:prstGeom>
          <a:noFill/>
          <a:ln w="38100">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5D978772-147C-4D20-BBAC-EF5F6139BB32}"/>
              </a:ext>
            </a:extLst>
          </p:cNvPr>
          <p:cNvSpPr/>
          <p:nvPr/>
        </p:nvSpPr>
        <p:spPr>
          <a:xfrm rot="19237677">
            <a:off x="2930405" y="6124572"/>
            <a:ext cx="593426" cy="361072"/>
          </a:xfrm>
          <a:prstGeom prst="notchedRightArrow">
            <a:avLst/>
          </a:prstGeom>
          <a:solidFill>
            <a:srgbClr val="A8F20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868D503-0B66-4213-80EA-AA2FD75919F2}"/>
              </a:ext>
            </a:extLst>
          </p:cNvPr>
          <p:cNvSpPr/>
          <p:nvPr/>
        </p:nvSpPr>
        <p:spPr>
          <a:xfrm rot="19856536">
            <a:off x="10461079" y="2633871"/>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Quick Access to make?</a:t>
            </a:r>
          </a:p>
        </p:txBody>
      </p:sp>
    </p:spTree>
    <p:extLst>
      <p:ext uri="{BB962C8B-B14F-4D97-AF65-F5344CB8AC3E}">
        <p14:creationId xmlns:p14="http://schemas.microsoft.com/office/powerpoint/2010/main" val="3132388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10268-9A2E-40E5-805A-9C82031B5D04}"/>
              </a:ext>
            </a:extLst>
          </p:cNvPr>
          <p:cNvPicPr>
            <a:picLocks noChangeAspect="1"/>
          </p:cNvPicPr>
          <p:nvPr/>
        </p:nvPicPr>
        <p:blipFill>
          <a:blip r:embed="rId2"/>
          <a:stretch>
            <a:fillRect/>
          </a:stretch>
        </p:blipFill>
        <p:spPr>
          <a:xfrm>
            <a:off x="2817312" y="0"/>
            <a:ext cx="6557375" cy="6858000"/>
          </a:xfrm>
          <a:prstGeom prst="rect">
            <a:avLst/>
          </a:prstGeom>
        </p:spPr>
      </p:pic>
    </p:spTree>
    <p:extLst>
      <p:ext uri="{BB962C8B-B14F-4D97-AF65-F5344CB8AC3E}">
        <p14:creationId xmlns:p14="http://schemas.microsoft.com/office/powerpoint/2010/main" val="399879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A205-A95F-43BE-B662-EF8AE680608B}"/>
              </a:ext>
            </a:extLst>
          </p:cNvPr>
          <p:cNvPicPr>
            <a:picLocks noChangeAspect="1"/>
          </p:cNvPicPr>
          <p:nvPr/>
        </p:nvPicPr>
        <p:blipFill>
          <a:blip r:embed="rId2"/>
          <a:stretch>
            <a:fillRect/>
          </a:stretch>
        </p:blipFill>
        <p:spPr>
          <a:xfrm>
            <a:off x="2676525" y="947737"/>
            <a:ext cx="6838950" cy="4962525"/>
          </a:xfrm>
          <a:prstGeom prst="rect">
            <a:avLst/>
          </a:prstGeom>
        </p:spPr>
      </p:pic>
    </p:spTree>
    <p:extLst>
      <p:ext uri="{BB962C8B-B14F-4D97-AF65-F5344CB8AC3E}">
        <p14:creationId xmlns:p14="http://schemas.microsoft.com/office/powerpoint/2010/main" val="205672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F2D71-6389-4004-AA57-5EF97A589617}"/>
              </a:ext>
            </a:extLst>
          </p:cNvPr>
          <p:cNvSpPr>
            <a:spLocks noGrp="1"/>
          </p:cNvSpPr>
          <p:nvPr>
            <p:ph idx="1"/>
          </p:nvPr>
        </p:nvSpPr>
        <p:spPr>
          <a:xfrm>
            <a:off x="742507" y="3229123"/>
            <a:ext cx="10515600" cy="917575"/>
          </a:xfrm>
        </p:spPr>
        <p:txBody>
          <a:bodyPr>
            <a:normAutofit/>
          </a:bodyPr>
          <a:lstStyle/>
          <a:p>
            <a:pPr marL="0" indent="0" algn="ctr">
              <a:buNone/>
            </a:pPr>
            <a:r>
              <a:rPr lang="en-US" sz="4800" dirty="0"/>
              <a:t>ADDRESS UPDATE FLOW</a:t>
            </a:r>
          </a:p>
        </p:txBody>
      </p:sp>
    </p:spTree>
    <p:extLst>
      <p:ext uri="{BB962C8B-B14F-4D97-AF65-F5344CB8AC3E}">
        <p14:creationId xmlns:p14="http://schemas.microsoft.com/office/powerpoint/2010/main" val="195177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FB65B-523A-457C-BAC9-7BB4F9EABFC1}"/>
              </a:ext>
            </a:extLst>
          </p:cNvPr>
          <p:cNvPicPr>
            <a:picLocks noChangeAspect="1"/>
          </p:cNvPicPr>
          <p:nvPr/>
        </p:nvPicPr>
        <p:blipFill>
          <a:blip r:embed="rId2"/>
          <a:stretch>
            <a:fillRect/>
          </a:stretch>
        </p:blipFill>
        <p:spPr>
          <a:xfrm>
            <a:off x="1913861" y="299682"/>
            <a:ext cx="7896216" cy="6558318"/>
          </a:xfrm>
          <a:prstGeom prst="rect">
            <a:avLst/>
          </a:prstGeom>
        </p:spPr>
      </p:pic>
      <p:sp>
        <p:nvSpPr>
          <p:cNvPr id="2" name="Title 1">
            <a:extLst>
              <a:ext uri="{FF2B5EF4-FFF2-40B4-BE49-F238E27FC236}">
                <a16:creationId xmlns:a16="http://schemas.microsoft.com/office/drawing/2014/main" id="{82C093C2-9D31-491C-A858-4AD6D3D846A0}"/>
              </a:ext>
            </a:extLst>
          </p:cNvPr>
          <p:cNvSpPr>
            <a:spLocks noGrp="1"/>
          </p:cNvSpPr>
          <p:nvPr>
            <p:ph type="title"/>
          </p:nvPr>
        </p:nvSpPr>
        <p:spPr>
          <a:xfrm>
            <a:off x="-627322" y="413829"/>
            <a:ext cx="12192000" cy="669851"/>
          </a:xfrm>
        </p:spPr>
        <p:txBody>
          <a:bodyPr>
            <a:normAutofit/>
          </a:bodyPr>
          <a:lstStyle/>
          <a:p>
            <a:pPr algn="ctr"/>
            <a:r>
              <a:rPr lang="en-US" sz="3600" dirty="0"/>
              <a:t>USER STORY 4</a:t>
            </a:r>
          </a:p>
        </p:txBody>
      </p:sp>
    </p:spTree>
    <p:extLst>
      <p:ext uri="{BB962C8B-B14F-4D97-AF65-F5344CB8AC3E}">
        <p14:creationId xmlns:p14="http://schemas.microsoft.com/office/powerpoint/2010/main" val="1576138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1458F-4F28-41C2-8007-BFB3248F3EF3}"/>
              </a:ext>
            </a:extLst>
          </p:cNvPr>
          <p:cNvPicPr>
            <a:picLocks noChangeAspect="1"/>
          </p:cNvPicPr>
          <p:nvPr/>
        </p:nvPicPr>
        <p:blipFill>
          <a:blip r:embed="rId2"/>
          <a:stretch>
            <a:fillRect/>
          </a:stretch>
        </p:blipFill>
        <p:spPr>
          <a:xfrm>
            <a:off x="1811517" y="0"/>
            <a:ext cx="8568965" cy="6858000"/>
          </a:xfrm>
          <a:prstGeom prst="rect">
            <a:avLst/>
          </a:prstGeom>
        </p:spPr>
      </p:pic>
      <p:sp>
        <p:nvSpPr>
          <p:cNvPr id="3" name="Title 1">
            <a:extLst>
              <a:ext uri="{FF2B5EF4-FFF2-40B4-BE49-F238E27FC236}">
                <a16:creationId xmlns:a16="http://schemas.microsoft.com/office/drawing/2014/main" id="{31ED14B8-F235-47BC-AA1E-E6C780078312}"/>
              </a:ext>
            </a:extLst>
          </p:cNvPr>
          <p:cNvSpPr>
            <a:spLocks noGrp="1"/>
          </p:cNvSpPr>
          <p:nvPr>
            <p:ph type="title"/>
          </p:nvPr>
        </p:nvSpPr>
        <p:spPr>
          <a:xfrm>
            <a:off x="-1084521" y="-191385"/>
            <a:ext cx="12192000" cy="1325563"/>
          </a:xfrm>
        </p:spPr>
        <p:txBody>
          <a:bodyPr>
            <a:normAutofit/>
          </a:bodyPr>
          <a:lstStyle/>
          <a:p>
            <a:pPr algn="ctr"/>
            <a:r>
              <a:rPr lang="en-US" sz="3600" dirty="0"/>
              <a:t>USER STORY 4</a:t>
            </a:r>
          </a:p>
        </p:txBody>
      </p:sp>
    </p:spTree>
    <p:extLst>
      <p:ext uri="{BB962C8B-B14F-4D97-AF65-F5344CB8AC3E}">
        <p14:creationId xmlns:p14="http://schemas.microsoft.com/office/powerpoint/2010/main" val="1573132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C7FA29-5D4B-456E-B4F5-2FB4DAD6E5D3}"/>
              </a:ext>
            </a:extLst>
          </p:cNvPr>
          <p:cNvPicPr>
            <a:picLocks noChangeAspect="1"/>
          </p:cNvPicPr>
          <p:nvPr/>
        </p:nvPicPr>
        <p:blipFill>
          <a:blip r:embed="rId2"/>
          <a:stretch>
            <a:fillRect/>
          </a:stretch>
        </p:blipFill>
        <p:spPr>
          <a:xfrm>
            <a:off x="1744916" y="0"/>
            <a:ext cx="8702168" cy="6858000"/>
          </a:xfrm>
          <a:prstGeom prst="rect">
            <a:avLst/>
          </a:prstGeom>
        </p:spPr>
      </p:pic>
      <p:sp>
        <p:nvSpPr>
          <p:cNvPr id="3" name="Title 1">
            <a:extLst>
              <a:ext uri="{FF2B5EF4-FFF2-40B4-BE49-F238E27FC236}">
                <a16:creationId xmlns:a16="http://schemas.microsoft.com/office/drawing/2014/main" id="{8777966B-9E19-495A-9952-2C32157CE769}"/>
              </a:ext>
            </a:extLst>
          </p:cNvPr>
          <p:cNvSpPr>
            <a:spLocks noGrp="1"/>
          </p:cNvSpPr>
          <p:nvPr>
            <p:ph type="title"/>
          </p:nvPr>
        </p:nvSpPr>
        <p:spPr>
          <a:xfrm>
            <a:off x="-723014" y="-191386"/>
            <a:ext cx="12192000" cy="1325563"/>
          </a:xfrm>
        </p:spPr>
        <p:txBody>
          <a:bodyPr>
            <a:normAutofit/>
          </a:bodyPr>
          <a:lstStyle/>
          <a:p>
            <a:pPr algn="ctr"/>
            <a:r>
              <a:rPr lang="en-US" sz="3600" dirty="0"/>
              <a:t>USER STORY 5</a:t>
            </a:r>
          </a:p>
        </p:txBody>
      </p:sp>
    </p:spTree>
    <p:extLst>
      <p:ext uri="{BB962C8B-B14F-4D97-AF65-F5344CB8AC3E}">
        <p14:creationId xmlns:p14="http://schemas.microsoft.com/office/powerpoint/2010/main" val="3895068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7B07A5-AC9A-4205-BABA-B96687AD79BA}"/>
              </a:ext>
            </a:extLst>
          </p:cNvPr>
          <p:cNvPicPr>
            <a:picLocks noChangeAspect="1"/>
          </p:cNvPicPr>
          <p:nvPr/>
        </p:nvPicPr>
        <p:blipFill>
          <a:blip r:embed="rId2"/>
          <a:stretch>
            <a:fillRect/>
          </a:stretch>
        </p:blipFill>
        <p:spPr>
          <a:xfrm>
            <a:off x="2276195" y="0"/>
            <a:ext cx="7639610" cy="6858000"/>
          </a:xfrm>
          <a:prstGeom prst="rect">
            <a:avLst/>
          </a:prstGeom>
        </p:spPr>
      </p:pic>
    </p:spTree>
    <p:extLst>
      <p:ext uri="{BB962C8B-B14F-4D97-AF65-F5344CB8AC3E}">
        <p14:creationId xmlns:p14="http://schemas.microsoft.com/office/powerpoint/2010/main" val="277319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758DF3-893D-4F9B-9361-369C939AE261}"/>
              </a:ext>
            </a:extLst>
          </p:cNvPr>
          <p:cNvPicPr>
            <a:picLocks noChangeAspect="1"/>
          </p:cNvPicPr>
          <p:nvPr/>
        </p:nvPicPr>
        <p:blipFill>
          <a:blip r:embed="rId2"/>
          <a:stretch>
            <a:fillRect/>
          </a:stretch>
        </p:blipFill>
        <p:spPr>
          <a:xfrm>
            <a:off x="2337168" y="0"/>
            <a:ext cx="7517663" cy="6858000"/>
          </a:xfrm>
          <a:prstGeom prst="rect">
            <a:avLst/>
          </a:prstGeom>
        </p:spPr>
      </p:pic>
    </p:spTree>
    <p:extLst>
      <p:ext uri="{BB962C8B-B14F-4D97-AF65-F5344CB8AC3E}">
        <p14:creationId xmlns:p14="http://schemas.microsoft.com/office/powerpoint/2010/main" val="3479379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453B96-B793-4BAC-B45F-98674C464B67}"/>
              </a:ext>
            </a:extLst>
          </p:cNvPr>
          <p:cNvPicPr>
            <a:picLocks noChangeAspect="1"/>
          </p:cNvPicPr>
          <p:nvPr/>
        </p:nvPicPr>
        <p:blipFill>
          <a:blip r:embed="rId2"/>
          <a:stretch>
            <a:fillRect/>
          </a:stretch>
        </p:blipFill>
        <p:spPr>
          <a:xfrm>
            <a:off x="2286000" y="48390"/>
            <a:ext cx="6400800" cy="6809610"/>
          </a:xfrm>
          <a:prstGeom prst="rect">
            <a:avLst/>
          </a:prstGeom>
        </p:spPr>
      </p:pic>
      <p:sp>
        <p:nvSpPr>
          <p:cNvPr id="5" name="Cloud 4">
            <a:extLst>
              <a:ext uri="{FF2B5EF4-FFF2-40B4-BE49-F238E27FC236}">
                <a16:creationId xmlns:a16="http://schemas.microsoft.com/office/drawing/2014/main" id="{9A8A5BB2-16D8-48A1-958B-4D2EA108D461}"/>
              </a:ext>
            </a:extLst>
          </p:cNvPr>
          <p:cNvSpPr/>
          <p:nvPr/>
        </p:nvSpPr>
        <p:spPr>
          <a:xfrm>
            <a:off x="8686800" y="2315512"/>
            <a:ext cx="2720528"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solidFill>
                  <a:schemeClr val="tx1"/>
                </a:solidFill>
              </a:rPr>
              <a:t>This is our present screen in IB/MB</a:t>
            </a:r>
          </a:p>
        </p:txBody>
      </p:sp>
    </p:spTree>
    <p:extLst>
      <p:ext uri="{BB962C8B-B14F-4D97-AF65-F5344CB8AC3E}">
        <p14:creationId xmlns:p14="http://schemas.microsoft.com/office/powerpoint/2010/main" val="3191676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7F56-115C-495B-B87C-F2655584E7A8}"/>
              </a:ext>
            </a:extLst>
          </p:cNvPr>
          <p:cNvSpPr>
            <a:spLocks noGrp="1"/>
          </p:cNvSpPr>
          <p:nvPr>
            <p:ph type="title"/>
          </p:nvPr>
        </p:nvSpPr>
        <p:spPr/>
        <p:txBody>
          <a:bodyPr/>
          <a:lstStyle/>
          <a:p>
            <a:pPr algn="ctr"/>
            <a:r>
              <a:rPr lang="en-US" dirty="0"/>
              <a:t>SAKSHAM APPLICATION</a:t>
            </a:r>
          </a:p>
        </p:txBody>
      </p:sp>
      <p:sp>
        <p:nvSpPr>
          <p:cNvPr id="3" name="Content Placeholder 2">
            <a:extLst>
              <a:ext uri="{FF2B5EF4-FFF2-40B4-BE49-F238E27FC236}">
                <a16:creationId xmlns:a16="http://schemas.microsoft.com/office/drawing/2014/main" id="{3644EB88-25FD-47A0-8AC3-46C2515A0E4E}"/>
              </a:ext>
            </a:extLst>
          </p:cNvPr>
          <p:cNvSpPr>
            <a:spLocks noGrp="1"/>
          </p:cNvSpPr>
          <p:nvPr>
            <p:ph idx="1"/>
          </p:nvPr>
        </p:nvSpPr>
        <p:spPr>
          <a:xfrm>
            <a:off x="1795130" y="2141537"/>
            <a:ext cx="10515600" cy="4351338"/>
          </a:xfrm>
        </p:spPr>
        <p:txBody>
          <a:bodyPr/>
          <a:lstStyle/>
          <a:p>
            <a:r>
              <a:rPr lang="en-US" dirty="0"/>
              <a:t>Enter VOTER ID Number</a:t>
            </a:r>
          </a:p>
          <a:p>
            <a:endParaRPr lang="en-US" dirty="0"/>
          </a:p>
          <a:p>
            <a:endParaRPr lang="en-US" dirty="0"/>
          </a:p>
        </p:txBody>
      </p:sp>
      <p:sp>
        <p:nvSpPr>
          <p:cNvPr id="4" name="Title 1">
            <a:extLst>
              <a:ext uri="{FF2B5EF4-FFF2-40B4-BE49-F238E27FC236}">
                <a16:creationId xmlns:a16="http://schemas.microsoft.com/office/drawing/2014/main" id="{B281CBF3-9DFD-4FF4-8ED0-325E7BA4496D}"/>
              </a:ext>
            </a:extLst>
          </p:cNvPr>
          <p:cNvSpPr txBox="1">
            <a:spLocks/>
          </p:cNvSpPr>
          <p:nvPr/>
        </p:nvSpPr>
        <p:spPr>
          <a:xfrm>
            <a:off x="6096000" y="2141537"/>
            <a:ext cx="4536558" cy="601663"/>
          </a:xfrm>
          <a:prstGeom prst="rect">
            <a:avLst/>
          </a:prstGeom>
          <a:noFill/>
          <a:ln w="44450">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1"/>
                </a:solidFill>
              </a:rPr>
              <a:t>PROCEED</a:t>
            </a:r>
          </a:p>
        </p:txBody>
      </p:sp>
      <p:sp>
        <p:nvSpPr>
          <p:cNvPr id="5" name="Title 1">
            <a:extLst>
              <a:ext uri="{FF2B5EF4-FFF2-40B4-BE49-F238E27FC236}">
                <a16:creationId xmlns:a16="http://schemas.microsoft.com/office/drawing/2014/main" id="{2DDADE1F-99AC-4EAC-B3E4-EB7D819EE95F}"/>
              </a:ext>
            </a:extLst>
          </p:cNvPr>
          <p:cNvSpPr txBox="1">
            <a:spLocks/>
          </p:cNvSpPr>
          <p:nvPr/>
        </p:nvSpPr>
        <p:spPr>
          <a:xfrm>
            <a:off x="3718364" y="3445526"/>
            <a:ext cx="4536558" cy="523728"/>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NEXT</a:t>
            </a:r>
          </a:p>
        </p:txBody>
      </p:sp>
    </p:spTree>
    <p:extLst>
      <p:ext uri="{BB962C8B-B14F-4D97-AF65-F5344CB8AC3E}">
        <p14:creationId xmlns:p14="http://schemas.microsoft.com/office/powerpoint/2010/main" val="221373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05BE85-2E1F-4F8A-B98F-CBAE7F9AE1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4848" y="1840690"/>
            <a:ext cx="9627265" cy="4766045"/>
          </a:xfrm>
          <a:prstGeom prst="rect">
            <a:avLst/>
          </a:prstGeom>
          <a:noFill/>
        </p:spPr>
      </p:pic>
      <p:sp>
        <p:nvSpPr>
          <p:cNvPr id="5" name="Arrow: Notched Right 4">
            <a:extLst>
              <a:ext uri="{FF2B5EF4-FFF2-40B4-BE49-F238E27FC236}">
                <a16:creationId xmlns:a16="http://schemas.microsoft.com/office/drawing/2014/main" id="{ADF51B11-34DD-4300-A625-C78E3FB0159C}"/>
              </a:ext>
            </a:extLst>
          </p:cNvPr>
          <p:cNvSpPr/>
          <p:nvPr/>
        </p:nvSpPr>
        <p:spPr>
          <a:xfrm rot="19093976">
            <a:off x="3912917" y="6149982"/>
            <a:ext cx="806730" cy="381209"/>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Notched Right 5">
            <a:extLst>
              <a:ext uri="{FF2B5EF4-FFF2-40B4-BE49-F238E27FC236}">
                <a16:creationId xmlns:a16="http://schemas.microsoft.com/office/drawing/2014/main" id="{21D7DF51-1AD1-45C8-9302-01389E0DA8BA}"/>
              </a:ext>
            </a:extLst>
          </p:cNvPr>
          <p:cNvSpPr/>
          <p:nvPr/>
        </p:nvSpPr>
        <p:spPr>
          <a:xfrm rot="18428049">
            <a:off x="1349356" y="3499967"/>
            <a:ext cx="806730" cy="568372"/>
          </a:xfrm>
          <a:prstGeom prst="notchedRightArrow">
            <a:avLst/>
          </a:prstGeom>
          <a:solidFill>
            <a:srgbClr val="A8F20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tomer service Icon | Pretty Office 11 Iconset | Custom Icon Design">
            <a:extLst>
              <a:ext uri="{FF2B5EF4-FFF2-40B4-BE49-F238E27FC236}">
                <a16:creationId xmlns:a16="http://schemas.microsoft.com/office/drawing/2014/main" id="{4BC20061-1EC1-4FD7-8085-CE95233A3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7" y="652119"/>
            <a:ext cx="2087977" cy="1760529"/>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C797CD52-BA77-4DB5-9B0C-54A36CDBF582}"/>
              </a:ext>
            </a:extLst>
          </p:cNvPr>
          <p:cNvSpPr/>
          <p:nvPr/>
        </p:nvSpPr>
        <p:spPr>
          <a:xfrm>
            <a:off x="1315574" y="42532"/>
            <a:ext cx="2315769" cy="1564439"/>
          </a:xfrm>
          <a:prstGeom prst="wedgeEllipseCallout">
            <a:avLst/>
          </a:prstGeom>
          <a:solidFill>
            <a:srgbClr val="A8F204"/>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How do I select a service in Saksham?</a:t>
            </a:r>
          </a:p>
        </p:txBody>
      </p:sp>
      <p:sp>
        <p:nvSpPr>
          <p:cNvPr id="9" name="Rectangle 8">
            <a:extLst>
              <a:ext uri="{FF2B5EF4-FFF2-40B4-BE49-F238E27FC236}">
                <a16:creationId xmlns:a16="http://schemas.microsoft.com/office/drawing/2014/main" id="{D4F4B7C4-F205-4C10-B2EF-6B4D5AD8C4A6}"/>
              </a:ext>
            </a:extLst>
          </p:cNvPr>
          <p:cNvSpPr/>
          <p:nvPr/>
        </p:nvSpPr>
        <p:spPr>
          <a:xfrm>
            <a:off x="419105" y="2412648"/>
            <a:ext cx="790438" cy="523220"/>
          </a:xfrm>
          <a:prstGeom prst="rect">
            <a:avLst/>
          </a:prstGeom>
          <a:noFill/>
        </p:spPr>
        <p:txBody>
          <a:bodyPr wrap="squar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sp>
        <p:nvSpPr>
          <p:cNvPr id="10" name="Rectangle 9">
            <a:extLst>
              <a:ext uri="{FF2B5EF4-FFF2-40B4-BE49-F238E27FC236}">
                <a16:creationId xmlns:a16="http://schemas.microsoft.com/office/drawing/2014/main" id="{AC369CE4-D576-45AB-AFDC-3E200613A9C2}"/>
              </a:ext>
            </a:extLst>
          </p:cNvPr>
          <p:cNvSpPr/>
          <p:nvPr/>
        </p:nvSpPr>
        <p:spPr>
          <a:xfrm>
            <a:off x="6567103" y="0"/>
            <a:ext cx="5586798" cy="6523074"/>
          </a:xfrm>
          <a:prstGeom prst="rect">
            <a:avLst/>
          </a:prstGeom>
          <a:solidFill>
            <a:schemeClr val="tx1">
              <a:alpha val="92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175EA7F1-355A-4A5C-9C97-451D67168CAC}"/>
              </a:ext>
            </a:extLst>
          </p:cNvPr>
          <p:cNvSpPr/>
          <p:nvPr/>
        </p:nvSpPr>
        <p:spPr>
          <a:xfrm>
            <a:off x="1196461" y="5992970"/>
            <a:ext cx="2248092" cy="72012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What do those A-1 and C-0 stand for??</a:t>
            </a:r>
            <a:endParaRPr lang="en-US" sz="1200" dirty="0">
              <a:solidFill>
                <a:schemeClr val="tx1"/>
              </a:solidFill>
            </a:endParaRPr>
          </a:p>
        </p:txBody>
      </p:sp>
      <p:sp>
        <p:nvSpPr>
          <p:cNvPr id="24" name="Rectangle 23">
            <a:extLst>
              <a:ext uri="{FF2B5EF4-FFF2-40B4-BE49-F238E27FC236}">
                <a16:creationId xmlns:a16="http://schemas.microsoft.com/office/drawing/2014/main" id="{11B77EDA-1B09-4C11-B738-312C37B9D1A8}"/>
              </a:ext>
            </a:extLst>
          </p:cNvPr>
          <p:cNvSpPr/>
          <p:nvPr/>
        </p:nvSpPr>
        <p:spPr>
          <a:xfrm>
            <a:off x="64715" y="3679315"/>
            <a:ext cx="1245515" cy="574286"/>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Option 1:</a:t>
            </a:r>
          </a:p>
        </p:txBody>
      </p:sp>
      <p:sp>
        <p:nvSpPr>
          <p:cNvPr id="25" name="Rectangle 24">
            <a:extLst>
              <a:ext uri="{FF2B5EF4-FFF2-40B4-BE49-F238E27FC236}">
                <a16:creationId xmlns:a16="http://schemas.microsoft.com/office/drawing/2014/main" id="{32474198-AE46-4E1C-A651-E1B3772E5791}"/>
              </a:ext>
            </a:extLst>
          </p:cNvPr>
          <p:cNvSpPr/>
          <p:nvPr/>
        </p:nvSpPr>
        <p:spPr>
          <a:xfrm>
            <a:off x="4603532" y="6407816"/>
            <a:ext cx="1245515" cy="397838"/>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Option 2:</a:t>
            </a:r>
          </a:p>
        </p:txBody>
      </p:sp>
      <p:grpSp>
        <p:nvGrpSpPr>
          <p:cNvPr id="27" name="Group 26">
            <a:extLst>
              <a:ext uri="{FF2B5EF4-FFF2-40B4-BE49-F238E27FC236}">
                <a16:creationId xmlns:a16="http://schemas.microsoft.com/office/drawing/2014/main" id="{6A7C2844-BD3B-4D94-8611-FEF46C1D1C8A}"/>
              </a:ext>
            </a:extLst>
          </p:cNvPr>
          <p:cNvGrpSpPr/>
          <p:nvPr/>
        </p:nvGrpSpPr>
        <p:grpSpPr>
          <a:xfrm>
            <a:off x="6690135" y="34264"/>
            <a:ext cx="5501865" cy="6388519"/>
            <a:chOff x="1991428" y="165352"/>
            <a:chExt cx="5501865" cy="6388519"/>
          </a:xfrm>
        </p:grpSpPr>
        <p:sp>
          <p:nvSpPr>
            <p:cNvPr id="28" name="Rectangle 27">
              <a:extLst>
                <a:ext uri="{FF2B5EF4-FFF2-40B4-BE49-F238E27FC236}">
                  <a16:creationId xmlns:a16="http://schemas.microsoft.com/office/drawing/2014/main" id="{CBEFA763-102E-4B85-BB5F-633F7BE40DC2}"/>
                </a:ext>
              </a:extLst>
            </p:cNvPr>
            <p:cNvSpPr/>
            <p:nvPr/>
          </p:nvSpPr>
          <p:spPr>
            <a:xfrm>
              <a:off x="2466197" y="1604295"/>
              <a:ext cx="156529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Option 1:</a:t>
              </a:r>
            </a:p>
            <a:p>
              <a:pPr algn="ctr"/>
              <a:r>
                <a:rPr lang="en-US" dirty="0"/>
                <a:t>QUICK ACCESS</a:t>
              </a:r>
            </a:p>
          </p:txBody>
        </p:sp>
        <p:sp>
          <p:nvSpPr>
            <p:cNvPr id="29" name="Rectangle 28">
              <a:extLst>
                <a:ext uri="{FF2B5EF4-FFF2-40B4-BE49-F238E27FC236}">
                  <a16:creationId xmlns:a16="http://schemas.microsoft.com/office/drawing/2014/main" id="{66C13AE4-37AD-4EFF-A30F-C8D9135CD96C}"/>
                </a:ext>
              </a:extLst>
            </p:cNvPr>
            <p:cNvSpPr/>
            <p:nvPr/>
          </p:nvSpPr>
          <p:spPr>
            <a:xfrm>
              <a:off x="4629859" y="1596339"/>
              <a:ext cx="2785730" cy="784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Option 2:</a:t>
              </a:r>
            </a:p>
            <a:p>
              <a:pPr algn="ctr"/>
              <a:r>
                <a:rPr lang="en-US" dirty="0">
                  <a:solidFill>
                    <a:schemeClr val="dk1"/>
                  </a:solidFill>
                </a:rPr>
                <a:t>SAVINGS BANK ACCOUNT</a:t>
              </a:r>
            </a:p>
          </p:txBody>
        </p:sp>
        <p:sp>
          <p:nvSpPr>
            <p:cNvPr id="30" name="Rectangle 29">
              <a:extLst>
                <a:ext uri="{FF2B5EF4-FFF2-40B4-BE49-F238E27FC236}">
                  <a16:creationId xmlns:a16="http://schemas.microsoft.com/office/drawing/2014/main" id="{8C7D5EFD-EE3F-4FA1-8ECC-74392680B72C}"/>
                </a:ext>
              </a:extLst>
            </p:cNvPr>
            <p:cNvSpPr/>
            <p:nvPr/>
          </p:nvSpPr>
          <p:spPr>
            <a:xfrm>
              <a:off x="3653932" y="944896"/>
              <a:ext cx="1245515" cy="484047"/>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 Options</a:t>
              </a:r>
            </a:p>
          </p:txBody>
        </p:sp>
        <p:sp>
          <p:nvSpPr>
            <p:cNvPr id="31" name="Rectangle 30">
              <a:extLst>
                <a:ext uri="{FF2B5EF4-FFF2-40B4-BE49-F238E27FC236}">
                  <a16:creationId xmlns:a16="http://schemas.microsoft.com/office/drawing/2014/main" id="{C4B1FBF9-93EF-4166-9F03-D50C2CCBFA6A}"/>
                </a:ext>
              </a:extLst>
            </p:cNvPr>
            <p:cNvSpPr/>
            <p:nvPr/>
          </p:nvSpPr>
          <p:spPr>
            <a:xfrm>
              <a:off x="5091001" y="2620013"/>
              <a:ext cx="2082715"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Select Account</a:t>
              </a:r>
              <a:endParaRPr lang="en-US" dirty="0">
                <a:solidFill>
                  <a:schemeClr val="dk1"/>
                </a:solidFill>
              </a:endParaRPr>
            </a:p>
          </p:txBody>
        </p:sp>
        <p:sp>
          <p:nvSpPr>
            <p:cNvPr id="32" name="Isosceles Triangle 31">
              <a:extLst>
                <a:ext uri="{FF2B5EF4-FFF2-40B4-BE49-F238E27FC236}">
                  <a16:creationId xmlns:a16="http://schemas.microsoft.com/office/drawing/2014/main" id="{60D16271-D5C9-46C7-B949-36B60820F4ED}"/>
                </a:ext>
              </a:extLst>
            </p:cNvPr>
            <p:cNvSpPr/>
            <p:nvPr/>
          </p:nvSpPr>
          <p:spPr>
            <a:xfrm rot="10800000">
              <a:off x="6857366" y="2806110"/>
              <a:ext cx="255181" cy="20074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B98457-E235-434C-A894-18EE634233DF}"/>
                </a:ext>
              </a:extLst>
            </p:cNvPr>
            <p:cNvSpPr/>
            <p:nvPr/>
          </p:nvSpPr>
          <p:spPr>
            <a:xfrm>
              <a:off x="4482016" y="3608561"/>
              <a:ext cx="987261" cy="6133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a:t>
              </a:r>
              <a:endParaRPr lang="en-US" dirty="0">
                <a:solidFill>
                  <a:schemeClr val="dk1"/>
                </a:solidFill>
              </a:endParaRPr>
            </a:p>
          </p:txBody>
        </p:sp>
        <p:sp>
          <p:nvSpPr>
            <p:cNvPr id="34" name="Rectangle 33">
              <a:extLst>
                <a:ext uri="{FF2B5EF4-FFF2-40B4-BE49-F238E27FC236}">
                  <a16:creationId xmlns:a16="http://schemas.microsoft.com/office/drawing/2014/main" id="{E3879B29-973A-4286-91F1-625115F77430}"/>
                </a:ext>
              </a:extLst>
            </p:cNvPr>
            <p:cNvSpPr/>
            <p:nvPr/>
          </p:nvSpPr>
          <p:spPr>
            <a:xfrm>
              <a:off x="5519961" y="3622749"/>
              <a:ext cx="967191" cy="604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B</a:t>
              </a:r>
              <a:endParaRPr lang="en-US" dirty="0">
                <a:solidFill>
                  <a:schemeClr val="dk1"/>
                </a:solidFill>
              </a:endParaRPr>
            </a:p>
          </p:txBody>
        </p:sp>
        <p:sp>
          <p:nvSpPr>
            <p:cNvPr id="35" name="Rectangle 34">
              <a:extLst>
                <a:ext uri="{FF2B5EF4-FFF2-40B4-BE49-F238E27FC236}">
                  <a16:creationId xmlns:a16="http://schemas.microsoft.com/office/drawing/2014/main" id="{719E5790-82BF-4646-9A91-E71FEF86CD24}"/>
                </a:ext>
              </a:extLst>
            </p:cNvPr>
            <p:cNvSpPr/>
            <p:nvPr/>
          </p:nvSpPr>
          <p:spPr>
            <a:xfrm>
              <a:off x="6526102" y="3621261"/>
              <a:ext cx="967191" cy="5921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C</a:t>
              </a:r>
              <a:endParaRPr lang="en-US" dirty="0">
                <a:solidFill>
                  <a:schemeClr val="dk1"/>
                </a:solidFill>
              </a:endParaRPr>
            </a:p>
          </p:txBody>
        </p:sp>
        <p:sp>
          <p:nvSpPr>
            <p:cNvPr id="36" name="Arrow: Bent 35">
              <a:extLst>
                <a:ext uri="{FF2B5EF4-FFF2-40B4-BE49-F238E27FC236}">
                  <a16:creationId xmlns:a16="http://schemas.microsoft.com/office/drawing/2014/main" id="{077A8ADC-4947-4692-9633-FC97D0D20C14}"/>
                </a:ext>
              </a:extLst>
            </p:cNvPr>
            <p:cNvSpPr/>
            <p:nvPr/>
          </p:nvSpPr>
          <p:spPr>
            <a:xfrm rot="5400000">
              <a:off x="4961864" y="1047063"/>
              <a:ext cx="484047" cy="581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Bent 36">
              <a:extLst>
                <a:ext uri="{FF2B5EF4-FFF2-40B4-BE49-F238E27FC236}">
                  <a16:creationId xmlns:a16="http://schemas.microsoft.com/office/drawing/2014/main" id="{14EE5317-5204-4388-A1F7-12AB903F954E}"/>
                </a:ext>
              </a:extLst>
            </p:cNvPr>
            <p:cNvSpPr/>
            <p:nvPr/>
          </p:nvSpPr>
          <p:spPr>
            <a:xfrm rot="5400000" flipV="1">
              <a:off x="3121119" y="1034888"/>
              <a:ext cx="484047" cy="581579"/>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F9312B2F-6633-44C6-89DF-EF288CF4D356}"/>
                </a:ext>
              </a:extLst>
            </p:cNvPr>
            <p:cNvSpPr/>
            <p:nvPr/>
          </p:nvSpPr>
          <p:spPr>
            <a:xfrm>
              <a:off x="2888426" y="165352"/>
              <a:ext cx="2884419" cy="742950"/>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ON SAKSHAM HOME PAGE</a:t>
              </a:r>
            </a:p>
          </p:txBody>
        </p:sp>
        <p:sp>
          <p:nvSpPr>
            <p:cNvPr id="39" name="Rectangle 38">
              <a:extLst>
                <a:ext uri="{FF2B5EF4-FFF2-40B4-BE49-F238E27FC236}">
                  <a16:creationId xmlns:a16="http://schemas.microsoft.com/office/drawing/2014/main" id="{E22EA8F4-C2DD-4603-AB5E-11EC0D95F49B}"/>
                </a:ext>
              </a:extLst>
            </p:cNvPr>
            <p:cNvSpPr/>
            <p:nvPr/>
          </p:nvSpPr>
          <p:spPr>
            <a:xfrm>
              <a:off x="1991428" y="42099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Cheque Book Request</a:t>
              </a:r>
              <a:endParaRPr lang="en-US" dirty="0">
                <a:solidFill>
                  <a:schemeClr val="dk1"/>
                </a:solidFill>
              </a:endParaRPr>
            </a:p>
          </p:txBody>
        </p:sp>
        <p:sp>
          <p:nvSpPr>
            <p:cNvPr id="40" name="Rectangle 39">
              <a:extLst>
                <a:ext uri="{FF2B5EF4-FFF2-40B4-BE49-F238E27FC236}">
                  <a16:creationId xmlns:a16="http://schemas.microsoft.com/office/drawing/2014/main" id="{AF0D0BA9-6779-4CFD-999E-D3659B3B9641}"/>
                </a:ext>
              </a:extLst>
            </p:cNvPr>
            <p:cNvSpPr/>
            <p:nvPr/>
          </p:nvSpPr>
          <p:spPr>
            <a:xfrm>
              <a:off x="1991428" y="467317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Re-KYC</a:t>
              </a:r>
              <a:endParaRPr lang="en-US" dirty="0">
                <a:solidFill>
                  <a:schemeClr val="dk1"/>
                </a:solidFill>
              </a:endParaRPr>
            </a:p>
          </p:txBody>
        </p:sp>
        <p:sp>
          <p:nvSpPr>
            <p:cNvPr id="41" name="Rectangle 40">
              <a:extLst>
                <a:ext uri="{FF2B5EF4-FFF2-40B4-BE49-F238E27FC236}">
                  <a16:creationId xmlns:a16="http://schemas.microsoft.com/office/drawing/2014/main" id="{EAADBC69-A5EE-4861-B48C-0958EBA17314}"/>
                </a:ext>
              </a:extLst>
            </p:cNvPr>
            <p:cNvSpPr/>
            <p:nvPr/>
          </p:nvSpPr>
          <p:spPr>
            <a:xfrm>
              <a:off x="1991428" y="51574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Activation</a:t>
              </a:r>
              <a:endParaRPr lang="en-US" dirty="0">
                <a:solidFill>
                  <a:schemeClr val="dk1"/>
                </a:solidFill>
              </a:endParaRPr>
            </a:p>
          </p:txBody>
        </p:sp>
        <p:sp>
          <p:nvSpPr>
            <p:cNvPr id="42" name="Rectangle 41">
              <a:extLst>
                <a:ext uri="{FF2B5EF4-FFF2-40B4-BE49-F238E27FC236}">
                  <a16:creationId xmlns:a16="http://schemas.microsoft.com/office/drawing/2014/main" id="{F45B19F7-8174-4409-A238-D65FE1B7C6FC}"/>
                </a:ext>
              </a:extLst>
            </p:cNvPr>
            <p:cNvSpPr/>
            <p:nvPr/>
          </p:nvSpPr>
          <p:spPr>
            <a:xfrm>
              <a:off x="1991428" y="565700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Address Change</a:t>
              </a:r>
              <a:endParaRPr lang="en-US" dirty="0">
                <a:solidFill>
                  <a:schemeClr val="dk1"/>
                </a:solidFill>
              </a:endParaRPr>
            </a:p>
          </p:txBody>
        </p:sp>
        <p:sp>
          <p:nvSpPr>
            <p:cNvPr id="43" name="Rectangle 42">
              <a:extLst>
                <a:ext uri="{FF2B5EF4-FFF2-40B4-BE49-F238E27FC236}">
                  <a16:creationId xmlns:a16="http://schemas.microsoft.com/office/drawing/2014/main" id="{27AD46AE-55EB-49AB-8DF1-8B0E7E14B542}"/>
                </a:ext>
              </a:extLst>
            </p:cNvPr>
            <p:cNvSpPr/>
            <p:nvPr/>
          </p:nvSpPr>
          <p:spPr>
            <a:xfrm>
              <a:off x="1991428" y="6156523"/>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Track Request</a:t>
              </a:r>
              <a:endParaRPr lang="en-US" dirty="0">
                <a:solidFill>
                  <a:schemeClr val="dk1"/>
                </a:solidFill>
              </a:endParaRPr>
            </a:p>
          </p:txBody>
        </p:sp>
        <p:cxnSp>
          <p:nvCxnSpPr>
            <p:cNvPr id="44" name="Connector: Elbow 43">
              <a:extLst>
                <a:ext uri="{FF2B5EF4-FFF2-40B4-BE49-F238E27FC236}">
                  <a16:creationId xmlns:a16="http://schemas.microsoft.com/office/drawing/2014/main" id="{D9C21A5E-6AD9-4D5F-8B82-EE5A25E9D141}"/>
                </a:ext>
              </a:extLst>
            </p:cNvPr>
            <p:cNvCxnSpPr>
              <a:cxnSpLocks/>
              <a:stCxn id="33" idx="2"/>
              <a:endCxn id="39" idx="3"/>
            </p:cNvCxnSpPr>
            <p:nvPr/>
          </p:nvCxnSpPr>
          <p:spPr>
            <a:xfrm rot="5400000">
              <a:off x="4615753" y="4048758"/>
              <a:ext cx="186729" cy="5330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F2E51988-A1D6-48B4-9A7C-9E0E13A43C5D}"/>
                </a:ext>
              </a:extLst>
            </p:cNvPr>
            <p:cNvCxnSpPr>
              <a:cxnSpLocks/>
              <a:stCxn id="33" idx="2"/>
              <a:endCxn id="40" idx="3"/>
            </p:cNvCxnSpPr>
            <p:nvPr/>
          </p:nvCxnSpPr>
          <p:spPr>
            <a:xfrm rot="5400000">
              <a:off x="4384157" y="4280354"/>
              <a:ext cx="649921" cy="5330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6B21D6D-E7BD-41F4-82BC-6122B4165229}"/>
                </a:ext>
              </a:extLst>
            </p:cNvPr>
            <p:cNvCxnSpPr>
              <a:cxnSpLocks/>
              <a:stCxn id="34" idx="2"/>
              <a:endCxn id="41" idx="3"/>
            </p:cNvCxnSpPr>
            <p:nvPr/>
          </p:nvCxnSpPr>
          <p:spPr>
            <a:xfrm rot="5400000">
              <a:off x="4658403" y="4010998"/>
              <a:ext cx="1129339" cy="1560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AC8B079-4D1C-46CA-AD1F-CB1686F9519E}"/>
                </a:ext>
              </a:extLst>
            </p:cNvPr>
            <p:cNvCxnSpPr>
              <a:cxnSpLocks/>
              <a:stCxn id="33" idx="2"/>
              <a:endCxn id="42" idx="3"/>
            </p:cNvCxnSpPr>
            <p:nvPr/>
          </p:nvCxnSpPr>
          <p:spPr>
            <a:xfrm rot="5400000">
              <a:off x="3892242" y="4772269"/>
              <a:ext cx="1633751" cy="5330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71472A00-22C3-4827-AF14-5FCFB19B6649}"/>
                </a:ext>
              </a:extLst>
            </p:cNvPr>
            <p:cNvCxnSpPr>
              <a:cxnSpLocks/>
              <a:stCxn id="33" idx="2"/>
              <a:endCxn id="43" idx="3"/>
            </p:cNvCxnSpPr>
            <p:nvPr/>
          </p:nvCxnSpPr>
          <p:spPr>
            <a:xfrm rot="5400000">
              <a:off x="3642481" y="5022030"/>
              <a:ext cx="2133273" cy="5330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61816008-F0E7-4AFD-B1D7-CEF12E277F90}"/>
                </a:ext>
              </a:extLst>
            </p:cNvPr>
            <p:cNvCxnSpPr>
              <a:cxnSpLocks/>
              <a:stCxn id="34" idx="2"/>
              <a:endCxn id="39" idx="3"/>
            </p:cNvCxnSpPr>
            <p:nvPr/>
          </p:nvCxnSpPr>
          <p:spPr>
            <a:xfrm rot="5400000">
              <a:off x="5132153" y="3537248"/>
              <a:ext cx="181839" cy="1560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A1AFB45-9042-4793-B112-12C7E59E12D0}"/>
                </a:ext>
              </a:extLst>
            </p:cNvPr>
            <p:cNvCxnSpPr>
              <a:cxnSpLocks/>
              <a:stCxn id="34" idx="2"/>
              <a:endCxn id="40" idx="3"/>
            </p:cNvCxnSpPr>
            <p:nvPr/>
          </p:nvCxnSpPr>
          <p:spPr>
            <a:xfrm rot="5400000">
              <a:off x="4900557" y="3768844"/>
              <a:ext cx="645031" cy="1560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AAD4FB29-9B09-4760-8A00-25C5453CB5A4}"/>
                </a:ext>
              </a:extLst>
            </p:cNvPr>
            <p:cNvCxnSpPr>
              <a:cxnSpLocks/>
              <a:stCxn id="31" idx="2"/>
              <a:endCxn id="33" idx="0"/>
            </p:cNvCxnSpPr>
            <p:nvPr/>
          </p:nvCxnSpPr>
          <p:spPr>
            <a:xfrm rot="5400000">
              <a:off x="5301753" y="2777954"/>
              <a:ext cx="504501" cy="11567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191AA75-378E-49F6-8064-C84EFEAEAA24}"/>
                </a:ext>
              </a:extLst>
            </p:cNvPr>
            <p:cNvCxnSpPr>
              <a:cxnSpLocks/>
              <a:stCxn id="31" idx="2"/>
              <a:endCxn id="34" idx="0"/>
            </p:cNvCxnSpPr>
            <p:nvPr/>
          </p:nvCxnSpPr>
          <p:spPr>
            <a:xfrm rot="5400000">
              <a:off x="5808614" y="3299003"/>
              <a:ext cx="518689" cy="1288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06829FE-4913-4B5F-A9CD-ADF0E0EABF71}"/>
                </a:ext>
              </a:extLst>
            </p:cNvPr>
            <p:cNvCxnSpPr>
              <a:cxnSpLocks/>
              <a:stCxn id="31" idx="2"/>
              <a:endCxn id="35" idx="0"/>
            </p:cNvCxnSpPr>
            <p:nvPr/>
          </p:nvCxnSpPr>
          <p:spPr>
            <a:xfrm rot="16200000" flipH="1">
              <a:off x="6312428" y="2923990"/>
              <a:ext cx="517201" cy="8773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D609B54-3D01-4F1E-9766-8532CECF28A9}"/>
                </a:ext>
              </a:extLst>
            </p:cNvPr>
            <p:cNvCxnSpPr>
              <a:cxnSpLocks/>
              <a:stCxn id="34" idx="2"/>
              <a:endCxn id="43" idx="3"/>
            </p:cNvCxnSpPr>
            <p:nvPr/>
          </p:nvCxnSpPr>
          <p:spPr>
            <a:xfrm rot="5400000">
              <a:off x="4158881" y="4510520"/>
              <a:ext cx="2128383" cy="1560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C2853B-10E3-4C9A-82FE-50998B8CB3C6}"/>
                </a:ext>
              </a:extLst>
            </p:cNvPr>
            <p:cNvCxnSpPr>
              <a:cxnSpLocks/>
              <a:stCxn id="34" idx="2"/>
              <a:endCxn id="43" idx="3"/>
            </p:cNvCxnSpPr>
            <p:nvPr/>
          </p:nvCxnSpPr>
          <p:spPr>
            <a:xfrm rot="5400000">
              <a:off x="4158881" y="4510520"/>
              <a:ext cx="2128383" cy="1560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E198FC9-416A-43FE-B925-47D1A95E4B46}"/>
                </a:ext>
              </a:extLst>
            </p:cNvPr>
            <p:cNvCxnSpPr>
              <a:cxnSpLocks/>
              <a:stCxn id="35" idx="2"/>
              <a:endCxn id="39" idx="3"/>
            </p:cNvCxnSpPr>
            <p:nvPr/>
          </p:nvCxnSpPr>
          <p:spPr>
            <a:xfrm rot="5400000">
              <a:off x="5628529" y="3027484"/>
              <a:ext cx="195226" cy="2567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33E75FB5-F8F6-4C7A-ACE4-53CD3516BE8F}"/>
                </a:ext>
              </a:extLst>
            </p:cNvPr>
            <p:cNvCxnSpPr>
              <a:cxnSpLocks/>
              <a:stCxn id="35" idx="2"/>
              <a:endCxn id="40" idx="3"/>
            </p:cNvCxnSpPr>
            <p:nvPr/>
          </p:nvCxnSpPr>
          <p:spPr>
            <a:xfrm rot="5400000">
              <a:off x="5396933" y="3259080"/>
              <a:ext cx="658418" cy="2567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3EDD1E6-170A-4E64-87F8-40DDA9564604}"/>
                </a:ext>
              </a:extLst>
            </p:cNvPr>
            <p:cNvCxnSpPr>
              <a:cxnSpLocks/>
              <a:stCxn id="35" idx="2"/>
              <a:endCxn id="41" idx="3"/>
            </p:cNvCxnSpPr>
            <p:nvPr/>
          </p:nvCxnSpPr>
          <p:spPr>
            <a:xfrm rot="5400000">
              <a:off x="5154779" y="3501234"/>
              <a:ext cx="1142726" cy="2567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A036272-40C0-4F4B-9F0C-37CEFD02814F}"/>
                </a:ext>
              </a:extLst>
            </p:cNvPr>
            <p:cNvCxnSpPr>
              <a:cxnSpLocks/>
              <a:stCxn id="35" idx="2"/>
              <a:endCxn id="42" idx="3"/>
            </p:cNvCxnSpPr>
            <p:nvPr/>
          </p:nvCxnSpPr>
          <p:spPr>
            <a:xfrm rot="5400000">
              <a:off x="4905018" y="3750995"/>
              <a:ext cx="1642248" cy="2567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1170884-6DAB-40E2-9C7B-E2F00CF114EF}"/>
                </a:ext>
              </a:extLst>
            </p:cNvPr>
            <p:cNvCxnSpPr>
              <a:cxnSpLocks/>
              <a:stCxn id="35" idx="2"/>
              <a:endCxn id="43" idx="3"/>
            </p:cNvCxnSpPr>
            <p:nvPr/>
          </p:nvCxnSpPr>
          <p:spPr>
            <a:xfrm rot="5400000">
              <a:off x="4655257" y="4000756"/>
              <a:ext cx="2141770" cy="2567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5B678B-53F3-4D72-97D6-C63BC6D0C8ED}"/>
                </a:ext>
              </a:extLst>
            </p:cNvPr>
            <p:cNvCxnSpPr>
              <a:cxnSpLocks/>
              <a:stCxn id="28" idx="2"/>
              <a:endCxn id="39" idx="0"/>
            </p:cNvCxnSpPr>
            <p:nvPr/>
          </p:nvCxnSpPr>
          <p:spPr>
            <a:xfrm flipH="1">
              <a:off x="3217007" y="2472582"/>
              <a:ext cx="31835" cy="173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37F5E93-47F3-4569-96CD-4449F2C7C331}"/>
                </a:ext>
              </a:extLst>
            </p:cNvPr>
            <p:cNvCxnSpPr>
              <a:stCxn id="29" idx="2"/>
            </p:cNvCxnSpPr>
            <p:nvPr/>
          </p:nvCxnSpPr>
          <p:spPr>
            <a:xfrm>
              <a:off x="6022724" y="2381234"/>
              <a:ext cx="0" cy="23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4613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DDCD-337D-43B2-B904-AC64ABBCBD56}"/>
              </a:ext>
            </a:extLst>
          </p:cNvPr>
          <p:cNvSpPr>
            <a:spLocks noGrp="1"/>
          </p:cNvSpPr>
          <p:nvPr>
            <p:ph type="title"/>
          </p:nvPr>
        </p:nvSpPr>
        <p:spPr>
          <a:xfrm>
            <a:off x="2057400" y="796925"/>
            <a:ext cx="10515600" cy="1325563"/>
          </a:xfrm>
        </p:spPr>
        <p:txBody>
          <a:bodyPr/>
          <a:lstStyle/>
          <a:p>
            <a:r>
              <a:rPr lang="en-US" dirty="0"/>
              <a:t>1. Generating Temporary ID…..</a:t>
            </a:r>
          </a:p>
        </p:txBody>
      </p:sp>
      <p:sp>
        <p:nvSpPr>
          <p:cNvPr id="4" name="Rectangle 3">
            <a:extLst>
              <a:ext uri="{FF2B5EF4-FFF2-40B4-BE49-F238E27FC236}">
                <a16:creationId xmlns:a16="http://schemas.microsoft.com/office/drawing/2014/main" id="{4FD7C4BF-4396-4BC4-9D28-754FC27D4D17}"/>
              </a:ext>
            </a:extLst>
          </p:cNvPr>
          <p:cNvSpPr/>
          <p:nvPr/>
        </p:nvSpPr>
        <p:spPr>
          <a:xfrm>
            <a:off x="1943100" y="2468737"/>
            <a:ext cx="8509000" cy="1920526"/>
          </a:xfrm>
          <a:prstGeom prst="rect">
            <a:avLst/>
          </a:prstGeom>
        </p:spPr>
        <p:txBody>
          <a:bodyPr vert="horz" lIns="91440" tIns="45720" rIns="91440" bIns="45720" rtlCol="0" anchor="ctr">
            <a:normAutofit/>
          </a:bodyPr>
          <a:lstStyle/>
          <a:p>
            <a:pPr>
              <a:lnSpc>
                <a:spcPct val="90000"/>
              </a:lnSpc>
              <a:spcBef>
                <a:spcPct val="0"/>
              </a:spcBef>
            </a:pPr>
            <a:r>
              <a:rPr lang="en-IN" sz="4400" dirty="0">
                <a:latin typeface="+mj-lt"/>
                <a:ea typeface="+mj-ea"/>
                <a:cs typeface="+mj-cs"/>
              </a:rPr>
              <a:t>2. Upload the document in One Axis Bank against the received Temporary service Number</a:t>
            </a:r>
            <a:endParaRPr lang="en-US" sz="4400" dirty="0">
              <a:latin typeface="+mj-lt"/>
              <a:ea typeface="+mj-ea"/>
              <a:cs typeface="+mj-cs"/>
            </a:endParaRPr>
          </a:p>
        </p:txBody>
      </p:sp>
      <p:sp>
        <p:nvSpPr>
          <p:cNvPr id="6" name="Title 1">
            <a:extLst>
              <a:ext uri="{FF2B5EF4-FFF2-40B4-BE49-F238E27FC236}">
                <a16:creationId xmlns:a16="http://schemas.microsoft.com/office/drawing/2014/main" id="{C24343BD-50FD-42A4-B1B8-D43F5DAE2C5A}"/>
              </a:ext>
            </a:extLst>
          </p:cNvPr>
          <p:cNvSpPr txBox="1">
            <a:spLocks/>
          </p:cNvSpPr>
          <p:nvPr/>
        </p:nvSpPr>
        <p:spPr>
          <a:xfrm>
            <a:off x="3929321" y="5096526"/>
            <a:ext cx="4536558" cy="523728"/>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OK</a:t>
            </a:r>
          </a:p>
        </p:txBody>
      </p:sp>
    </p:spTree>
    <p:extLst>
      <p:ext uri="{BB962C8B-B14F-4D97-AF65-F5344CB8AC3E}">
        <p14:creationId xmlns:p14="http://schemas.microsoft.com/office/powerpoint/2010/main" val="206239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BC83-E635-4EEF-A5C8-9A0A8D867D16}"/>
              </a:ext>
            </a:extLst>
          </p:cNvPr>
          <p:cNvSpPr>
            <a:spLocks noGrp="1"/>
          </p:cNvSpPr>
          <p:nvPr>
            <p:ph type="title"/>
          </p:nvPr>
        </p:nvSpPr>
        <p:spPr>
          <a:xfrm>
            <a:off x="2438400" y="1609725"/>
            <a:ext cx="7569200" cy="2949575"/>
          </a:xfrm>
        </p:spPr>
        <p:txBody>
          <a:bodyPr>
            <a:normAutofit/>
          </a:bodyPr>
          <a:lstStyle/>
          <a:p>
            <a:pPr algn="ctr"/>
            <a:r>
              <a:rPr lang="en-US" dirty="0"/>
              <a:t>Please Open One Axis App..</a:t>
            </a:r>
          </a:p>
        </p:txBody>
      </p:sp>
    </p:spTree>
    <p:extLst>
      <p:ext uri="{BB962C8B-B14F-4D97-AF65-F5344CB8AC3E}">
        <p14:creationId xmlns:p14="http://schemas.microsoft.com/office/powerpoint/2010/main" val="389289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CD82-CF4F-4AD3-B63E-BD8EDFA15187}"/>
              </a:ext>
            </a:extLst>
          </p:cNvPr>
          <p:cNvSpPr>
            <a:spLocks noGrp="1"/>
          </p:cNvSpPr>
          <p:nvPr>
            <p:ph type="title"/>
          </p:nvPr>
        </p:nvSpPr>
        <p:spPr>
          <a:xfrm>
            <a:off x="1016000" y="2473325"/>
            <a:ext cx="10515600" cy="1325563"/>
          </a:xfrm>
        </p:spPr>
        <p:txBody>
          <a:bodyPr>
            <a:normAutofit fontScale="90000"/>
          </a:bodyPr>
          <a:lstStyle/>
          <a:p>
            <a:r>
              <a:rPr lang="en-US" dirty="0"/>
              <a:t>Meanwhile….</a:t>
            </a:r>
            <a:br>
              <a:rPr lang="en-US" dirty="0"/>
            </a:br>
            <a:r>
              <a:rPr lang="en-US" dirty="0"/>
              <a:t/>
            </a:r>
            <a:br>
              <a:rPr lang="en-US" dirty="0"/>
            </a:br>
            <a:r>
              <a:rPr lang="en-US" dirty="0"/>
              <a:t>CSO is uploading doc in One Axis against Temporary ID</a:t>
            </a:r>
          </a:p>
        </p:txBody>
      </p:sp>
    </p:spTree>
    <p:extLst>
      <p:ext uri="{BB962C8B-B14F-4D97-AF65-F5344CB8AC3E}">
        <p14:creationId xmlns:p14="http://schemas.microsoft.com/office/powerpoint/2010/main" val="884953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7A6B-9C18-487C-95F2-A265C0DAE370}"/>
              </a:ext>
            </a:extLst>
          </p:cNvPr>
          <p:cNvSpPr>
            <a:spLocks noGrp="1"/>
          </p:cNvSpPr>
          <p:nvPr>
            <p:ph type="title"/>
          </p:nvPr>
        </p:nvSpPr>
        <p:spPr>
          <a:solidFill>
            <a:srgbClr val="00B0F0"/>
          </a:solidFill>
        </p:spPr>
        <p:txBody>
          <a:bodyPr/>
          <a:lstStyle/>
          <a:p>
            <a:pPr algn="ctr"/>
            <a:r>
              <a:rPr lang="en-US" dirty="0"/>
              <a:t>ONE AXIS AP</a:t>
            </a:r>
          </a:p>
        </p:txBody>
      </p:sp>
      <p:sp>
        <p:nvSpPr>
          <p:cNvPr id="3" name="Content Placeholder 2">
            <a:extLst>
              <a:ext uri="{FF2B5EF4-FFF2-40B4-BE49-F238E27FC236}">
                <a16:creationId xmlns:a16="http://schemas.microsoft.com/office/drawing/2014/main" id="{77CBC24D-0AD1-4A61-BBE1-D43154592EFC}"/>
              </a:ext>
            </a:extLst>
          </p:cNvPr>
          <p:cNvSpPr>
            <a:spLocks noGrp="1"/>
          </p:cNvSpPr>
          <p:nvPr>
            <p:ph idx="1"/>
          </p:nvPr>
        </p:nvSpPr>
        <p:spPr>
          <a:xfrm>
            <a:off x="838200" y="2506662"/>
            <a:ext cx="10515600" cy="4351338"/>
          </a:xfrm>
        </p:spPr>
        <p:txBody>
          <a:bodyPr/>
          <a:lstStyle/>
          <a:p>
            <a:pPr marL="0" indent="0" algn="ctr">
              <a:buNone/>
            </a:pPr>
            <a:r>
              <a:rPr lang="en-IN" dirty="0"/>
              <a:t>Capture both side of the document and ensure that the captured image is not blurred</a:t>
            </a:r>
            <a:endParaRPr lang="en-US" dirty="0"/>
          </a:p>
        </p:txBody>
      </p:sp>
      <p:sp>
        <p:nvSpPr>
          <p:cNvPr id="4" name="Title 1">
            <a:extLst>
              <a:ext uri="{FF2B5EF4-FFF2-40B4-BE49-F238E27FC236}">
                <a16:creationId xmlns:a16="http://schemas.microsoft.com/office/drawing/2014/main" id="{B027DA7B-2221-4D46-A327-7C6B5D69AFFE}"/>
              </a:ext>
            </a:extLst>
          </p:cNvPr>
          <p:cNvSpPr txBox="1">
            <a:spLocks/>
          </p:cNvSpPr>
          <p:nvPr/>
        </p:nvSpPr>
        <p:spPr>
          <a:xfrm>
            <a:off x="3637221" y="3915426"/>
            <a:ext cx="4536558" cy="523728"/>
          </a:xfrm>
          <a:prstGeom prst="rect">
            <a:avLst/>
          </a:prstGeom>
          <a:solidFill>
            <a:srgbClr val="00B0F0"/>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Capture</a:t>
            </a:r>
          </a:p>
        </p:txBody>
      </p:sp>
    </p:spTree>
    <p:extLst>
      <p:ext uri="{BB962C8B-B14F-4D97-AF65-F5344CB8AC3E}">
        <p14:creationId xmlns:p14="http://schemas.microsoft.com/office/powerpoint/2010/main" val="3695266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7A6B-9C18-487C-95F2-A265C0DAE370}"/>
              </a:ext>
            </a:extLst>
          </p:cNvPr>
          <p:cNvSpPr>
            <a:spLocks noGrp="1"/>
          </p:cNvSpPr>
          <p:nvPr>
            <p:ph type="title"/>
          </p:nvPr>
        </p:nvSpPr>
        <p:spPr>
          <a:solidFill>
            <a:srgbClr val="00B0F0"/>
          </a:solidFill>
        </p:spPr>
        <p:txBody>
          <a:bodyPr/>
          <a:lstStyle/>
          <a:p>
            <a:pPr algn="ctr"/>
            <a:r>
              <a:rPr lang="en-US" dirty="0"/>
              <a:t>ONE AXIS AP</a:t>
            </a:r>
          </a:p>
        </p:txBody>
      </p:sp>
      <p:sp>
        <p:nvSpPr>
          <p:cNvPr id="3" name="Content Placeholder 2">
            <a:extLst>
              <a:ext uri="{FF2B5EF4-FFF2-40B4-BE49-F238E27FC236}">
                <a16:creationId xmlns:a16="http://schemas.microsoft.com/office/drawing/2014/main" id="{77CBC24D-0AD1-4A61-BBE1-D43154592EFC}"/>
              </a:ext>
            </a:extLst>
          </p:cNvPr>
          <p:cNvSpPr>
            <a:spLocks noGrp="1"/>
          </p:cNvSpPr>
          <p:nvPr>
            <p:ph idx="1"/>
          </p:nvPr>
        </p:nvSpPr>
        <p:spPr>
          <a:xfrm>
            <a:off x="838200" y="2506662"/>
            <a:ext cx="10515600" cy="4351338"/>
          </a:xfrm>
        </p:spPr>
        <p:txBody>
          <a:bodyPr/>
          <a:lstStyle/>
          <a:p>
            <a:pPr marL="0" indent="0" algn="ctr">
              <a:buNone/>
            </a:pPr>
            <a:r>
              <a:rPr lang="en-IN" dirty="0"/>
              <a:t>Capture both side of the document and ensure that the captured image is not blurred</a:t>
            </a:r>
            <a:endParaRPr lang="en-US" dirty="0"/>
          </a:p>
        </p:txBody>
      </p:sp>
      <p:sp>
        <p:nvSpPr>
          <p:cNvPr id="4" name="Title 1">
            <a:extLst>
              <a:ext uri="{FF2B5EF4-FFF2-40B4-BE49-F238E27FC236}">
                <a16:creationId xmlns:a16="http://schemas.microsoft.com/office/drawing/2014/main" id="{B027DA7B-2221-4D46-A327-7C6B5D69AFFE}"/>
              </a:ext>
            </a:extLst>
          </p:cNvPr>
          <p:cNvSpPr txBox="1">
            <a:spLocks/>
          </p:cNvSpPr>
          <p:nvPr/>
        </p:nvSpPr>
        <p:spPr>
          <a:xfrm>
            <a:off x="2476427" y="5600534"/>
            <a:ext cx="1595179" cy="523728"/>
          </a:xfrm>
          <a:prstGeom prst="rect">
            <a:avLst/>
          </a:prstGeom>
          <a:solidFill>
            <a:srgbClr val="00B0F0"/>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SUBMIT  </a:t>
            </a:r>
          </a:p>
        </p:txBody>
      </p:sp>
      <p:sp>
        <p:nvSpPr>
          <p:cNvPr id="5" name="Title 1">
            <a:extLst>
              <a:ext uri="{FF2B5EF4-FFF2-40B4-BE49-F238E27FC236}">
                <a16:creationId xmlns:a16="http://schemas.microsoft.com/office/drawing/2014/main" id="{35A01ABB-B8A8-4B75-9202-146EC02ECA43}"/>
              </a:ext>
            </a:extLst>
          </p:cNvPr>
          <p:cNvSpPr txBox="1">
            <a:spLocks/>
          </p:cNvSpPr>
          <p:nvPr/>
        </p:nvSpPr>
        <p:spPr>
          <a:xfrm>
            <a:off x="7305012" y="5614675"/>
            <a:ext cx="1595179" cy="523728"/>
          </a:xfrm>
          <a:prstGeom prst="rect">
            <a:avLst/>
          </a:prstGeom>
          <a:solidFill>
            <a:srgbClr val="00B0F0"/>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CAPTURE</a:t>
            </a:r>
          </a:p>
        </p:txBody>
      </p:sp>
      <p:sp>
        <p:nvSpPr>
          <p:cNvPr id="6" name="Title 1">
            <a:extLst>
              <a:ext uri="{FF2B5EF4-FFF2-40B4-BE49-F238E27FC236}">
                <a16:creationId xmlns:a16="http://schemas.microsoft.com/office/drawing/2014/main" id="{6201254E-6D40-42B5-B187-DEFCB7F6252F}"/>
              </a:ext>
            </a:extLst>
          </p:cNvPr>
          <p:cNvSpPr txBox="1">
            <a:spLocks/>
          </p:cNvSpPr>
          <p:nvPr/>
        </p:nvSpPr>
        <p:spPr>
          <a:xfrm>
            <a:off x="2011621" y="3457253"/>
            <a:ext cx="2928679" cy="1725145"/>
          </a:xfrm>
          <a:prstGeom prst="rect">
            <a:avLst/>
          </a:prstGeom>
          <a:noFill/>
          <a:ln w="44450">
            <a:solidFill>
              <a:srgbClr val="0070C0"/>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FRONT  </a:t>
            </a:r>
          </a:p>
        </p:txBody>
      </p:sp>
      <p:sp>
        <p:nvSpPr>
          <p:cNvPr id="7" name="Title 1">
            <a:extLst>
              <a:ext uri="{FF2B5EF4-FFF2-40B4-BE49-F238E27FC236}">
                <a16:creationId xmlns:a16="http://schemas.microsoft.com/office/drawing/2014/main" id="{3D09CB78-7691-47F8-A52F-93E313A15354}"/>
              </a:ext>
            </a:extLst>
          </p:cNvPr>
          <p:cNvSpPr txBox="1">
            <a:spLocks/>
          </p:cNvSpPr>
          <p:nvPr/>
        </p:nvSpPr>
        <p:spPr>
          <a:xfrm>
            <a:off x="6682710" y="3459960"/>
            <a:ext cx="2928679" cy="1725145"/>
          </a:xfrm>
          <a:prstGeom prst="rect">
            <a:avLst/>
          </a:prstGeom>
          <a:noFill/>
          <a:ln w="44450">
            <a:solidFill>
              <a:srgbClr val="0070C0"/>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BACK</a:t>
            </a:r>
          </a:p>
        </p:txBody>
      </p:sp>
    </p:spTree>
    <p:extLst>
      <p:ext uri="{BB962C8B-B14F-4D97-AF65-F5344CB8AC3E}">
        <p14:creationId xmlns:p14="http://schemas.microsoft.com/office/powerpoint/2010/main" val="1009443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7A6B-9C18-487C-95F2-A265C0DAE370}"/>
              </a:ext>
            </a:extLst>
          </p:cNvPr>
          <p:cNvSpPr>
            <a:spLocks noGrp="1"/>
          </p:cNvSpPr>
          <p:nvPr>
            <p:ph type="title"/>
          </p:nvPr>
        </p:nvSpPr>
        <p:spPr>
          <a:solidFill>
            <a:srgbClr val="00B0F0"/>
          </a:solidFill>
        </p:spPr>
        <p:txBody>
          <a:bodyPr/>
          <a:lstStyle/>
          <a:p>
            <a:pPr algn="ctr"/>
            <a:r>
              <a:rPr lang="en-US" dirty="0"/>
              <a:t>ONE AXIS AP</a:t>
            </a:r>
          </a:p>
        </p:txBody>
      </p:sp>
      <p:sp>
        <p:nvSpPr>
          <p:cNvPr id="3" name="Content Placeholder 2">
            <a:extLst>
              <a:ext uri="{FF2B5EF4-FFF2-40B4-BE49-F238E27FC236}">
                <a16:creationId xmlns:a16="http://schemas.microsoft.com/office/drawing/2014/main" id="{77CBC24D-0AD1-4A61-BBE1-D43154592EFC}"/>
              </a:ext>
            </a:extLst>
          </p:cNvPr>
          <p:cNvSpPr>
            <a:spLocks noGrp="1"/>
          </p:cNvSpPr>
          <p:nvPr>
            <p:ph idx="1"/>
          </p:nvPr>
        </p:nvSpPr>
        <p:spPr>
          <a:xfrm>
            <a:off x="838200" y="2506662"/>
            <a:ext cx="10515600" cy="4351338"/>
          </a:xfrm>
        </p:spPr>
        <p:txBody>
          <a:bodyPr/>
          <a:lstStyle/>
          <a:p>
            <a:pPr marL="0" indent="0" algn="ctr">
              <a:buNone/>
            </a:pPr>
            <a:r>
              <a:rPr lang="en-IN" dirty="0"/>
              <a:t>Document uploaded successfully!</a:t>
            </a:r>
            <a:endParaRPr lang="en-US" dirty="0"/>
          </a:p>
        </p:txBody>
      </p:sp>
    </p:spTree>
    <p:extLst>
      <p:ext uri="{BB962C8B-B14F-4D97-AF65-F5344CB8AC3E}">
        <p14:creationId xmlns:p14="http://schemas.microsoft.com/office/powerpoint/2010/main" val="1613491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CD82-CF4F-4AD3-B63E-BD8EDFA15187}"/>
              </a:ext>
            </a:extLst>
          </p:cNvPr>
          <p:cNvSpPr>
            <a:spLocks noGrp="1"/>
          </p:cNvSpPr>
          <p:nvPr>
            <p:ph type="title"/>
          </p:nvPr>
        </p:nvSpPr>
        <p:spPr>
          <a:xfrm>
            <a:off x="1016000" y="2473325"/>
            <a:ext cx="10515600" cy="1325563"/>
          </a:xfrm>
        </p:spPr>
        <p:txBody>
          <a:bodyPr>
            <a:normAutofit fontScale="90000"/>
          </a:bodyPr>
          <a:lstStyle/>
          <a:p>
            <a:r>
              <a:rPr lang="en-US" dirty="0"/>
              <a:t>After seeing success screen on One Axis….</a:t>
            </a:r>
            <a:br>
              <a:rPr lang="en-US" dirty="0"/>
            </a:br>
            <a:r>
              <a:rPr lang="en-US" dirty="0"/>
              <a:t/>
            </a:r>
            <a:br>
              <a:rPr lang="en-US" dirty="0"/>
            </a:br>
            <a:r>
              <a:rPr lang="en-US" dirty="0"/>
              <a:t>CSO comes back to Saksham</a:t>
            </a:r>
          </a:p>
        </p:txBody>
      </p:sp>
    </p:spTree>
    <p:extLst>
      <p:ext uri="{BB962C8B-B14F-4D97-AF65-F5344CB8AC3E}">
        <p14:creationId xmlns:p14="http://schemas.microsoft.com/office/powerpoint/2010/main" val="2217348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BC83-E635-4EEF-A5C8-9A0A8D867D16}"/>
              </a:ext>
            </a:extLst>
          </p:cNvPr>
          <p:cNvSpPr>
            <a:spLocks noGrp="1"/>
          </p:cNvSpPr>
          <p:nvPr>
            <p:ph type="title"/>
          </p:nvPr>
        </p:nvSpPr>
        <p:spPr>
          <a:xfrm>
            <a:off x="2438400" y="1609725"/>
            <a:ext cx="7569200" cy="2949575"/>
          </a:xfrm>
        </p:spPr>
        <p:txBody>
          <a:bodyPr>
            <a:normAutofit/>
          </a:bodyPr>
          <a:lstStyle/>
          <a:p>
            <a:pPr algn="ctr"/>
            <a:r>
              <a:rPr lang="en-US" dirty="0"/>
              <a:t>Please Open One Axis App..</a:t>
            </a:r>
          </a:p>
        </p:txBody>
      </p:sp>
    </p:spTree>
    <p:extLst>
      <p:ext uri="{BB962C8B-B14F-4D97-AF65-F5344CB8AC3E}">
        <p14:creationId xmlns:p14="http://schemas.microsoft.com/office/powerpoint/2010/main" val="2937251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E83F0D-302F-44CB-BA28-3FE7DC799B80}"/>
              </a:ext>
            </a:extLst>
          </p:cNvPr>
          <p:cNvPicPr>
            <a:picLocks noChangeAspect="1"/>
          </p:cNvPicPr>
          <p:nvPr/>
        </p:nvPicPr>
        <p:blipFill>
          <a:blip r:embed="rId2"/>
          <a:stretch>
            <a:fillRect/>
          </a:stretch>
        </p:blipFill>
        <p:spPr>
          <a:xfrm>
            <a:off x="2489813" y="236378"/>
            <a:ext cx="6140067" cy="6385243"/>
          </a:xfrm>
          <a:prstGeom prst="rect">
            <a:avLst/>
          </a:prstGeom>
        </p:spPr>
      </p:pic>
      <p:sp>
        <p:nvSpPr>
          <p:cNvPr id="5" name="Cloud 4">
            <a:extLst>
              <a:ext uri="{FF2B5EF4-FFF2-40B4-BE49-F238E27FC236}">
                <a16:creationId xmlns:a16="http://schemas.microsoft.com/office/drawing/2014/main" id="{C1B6DA61-C901-48AF-AB2C-9315AE5CFBBF}"/>
              </a:ext>
            </a:extLst>
          </p:cNvPr>
          <p:cNvSpPr/>
          <p:nvPr/>
        </p:nvSpPr>
        <p:spPr>
          <a:xfrm>
            <a:off x="8962222" y="4463802"/>
            <a:ext cx="2720528"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solidFill>
                  <a:schemeClr val="tx1"/>
                </a:solidFill>
              </a:rPr>
              <a:t>The declaration here is customized to CSO</a:t>
            </a:r>
          </a:p>
        </p:txBody>
      </p:sp>
      <p:sp>
        <p:nvSpPr>
          <p:cNvPr id="6" name="Content Placeholder 2">
            <a:extLst>
              <a:ext uri="{FF2B5EF4-FFF2-40B4-BE49-F238E27FC236}">
                <a16:creationId xmlns:a16="http://schemas.microsoft.com/office/drawing/2014/main" id="{2E45AA1A-F98C-4B2E-BF3E-67335EE6BE93}"/>
              </a:ext>
            </a:extLst>
          </p:cNvPr>
          <p:cNvSpPr>
            <a:spLocks noGrp="1"/>
          </p:cNvSpPr>
          <p:nvPr>
            <p:ph idx="1"/>
          </p:nvPr>
        </p:nvSpPr>
        <p:spPr>
          <a:xfrm>
            <a:off x="8962222" y="1388125"/>
            <a:ext cx="2666999" cy="2321058"/>
          </a:xfrm>
        </p:spPr>
        <p:txBody>
          <a:bodyPr>
            <a:normAutofit fontScale="47500" lnSpcReduction="20000"/>
          </a:bodyPr>
          <a:lstStyle/>
          <a:p>
            <a:pPr marL="0" lvl="0" indent="0">
              <a:buNone/>
            </a:pPr>
            <a:r>
              <a:rPr lang="en-IN" dirty="0"/>
              <a:t>Self-Declaration: </a:t>
            </a:r>
            <a:r>
              <a:rPr lang="en-US" dirty="0"/>
              <a:t>(Customized for CSO)</a:t>
            </a:r>
          </a:p>
          <a:p>
            <a:pPr marL="0" indent="0">
              <a:buNone/>
            </a:pPr>
            <a:r>
              <a:rPr lang="en-IN" dirty="0"/>
              <a:t>Content: </a:t>
            </a:r>
          </a:p>
          <a:p>
            <a:pPr marL="0" indent="0">
              <a:buNone/>
            </a:pPr>
            <a:endParaRPr lang="en-IN" dirty="0"/>
          </a:p>
          <a:p>
            <a:pPr marL="0" indent="0">
              <a:buNone/>
            </a:pPr>
            <a:r>
              <a:rPr lang="en-IN" i="1" dirty="0">
                <a:solidFill>
                  <a:srgbClr val="C00000"/>
                </a:solidFill>
              </a:rPr>
              <a:t>I hereby declare the below:</a:t>
            </a:r>
            <a:endParaRPr lang="en-US" i="1" dirty="0">
              <a:solidFill>
                <a:srgbClr val="C00000"/>
              </a:solidFill>
            </a:endParaRPr>
          </a:p>
          <a:p>
            <a:pPr marL="0" indent="0">
              <a:buNone/>
            </a:pPr>
            <a:r>
              <a:rPr lang="en-IN" i="1" dirty="0">
                <a:solidFill>
                  <a:srgbClr val="C00000"/>
                </a:solidFill>
              </a:rPr>
              <a:t>I have seen and verified all original documents provided by the customer </a:t>
            </a:r>
            <a:endParaRPr lang="en-US" i="1" dirty="0">
              <a:solidFill>
                <a:srgbClr val="C00000"/>
              </a:solidFill>
            </a:endParaRPr>
          </a:p>
          <a:p>
            <a:pPr marL="0" indent="0">
              <a:buNone/>
            </a:pPr>
            <a:r>
              <a:rPr lang="en-IN" i="1" dirty="0">
                <a:solidFill>
                  <a:srgbClr val="C00000"/>
                </a:solidFill>
              </a:rPr>
              <a:t>Proper due diligence has been done</a:t>
            </a:r>
            <a:endParaRPr lang="en-US" i="1" dirty="0">
              <a:solidFill>
                <a:srgbClr val="C00000"/>
              </a:solidFill>
            </a:endParaRPr>
          </a:p>
        </p:txBody>
      </p:sp>
    </p:spTree>
    <p:extLst>
      <p:ext uri="{BB962C8B-B14F-4D97-AF65-F5344CB8AC3E}">
        <p14:creationId xmlns:p14="http://schemas.microsoft.com/office/powerpoint/2010/main" val="612550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453B96-B793-4BAC-B45F-98674C464B67}"/>
              </a:ext>
            </a:extLst>
          </p:cNvPr>
          <p:cNvPicPr>
            <a:picLocks noChangeAspect="1"/>
          </p:cNvPicPr>
          <p:nvPr/>
        </p:nvPicPr>
        <p:blipFill>
          <a:blip r:embed="rId2"/>
          <a:stretch>
            <a:fillRect/>
          </a:stretch>
        </p:blipFill>
        <p:spPr>
          <a:xfrm>
            <a:off x="2286000" y="48390"/>
            <a:ext cx="6400800" cy="6809610"/>
          </a:xfrm>
          <a:prstGeom prst="rect">
            <a:avLst/>
          </a:prstGeom>
        </p:spPr>
      </p:pic>
      <p:sp>
        <p:nvSpPr>
          <p:cNvPr id="5" name="Cloud 4">
            <a:extLst>
              <a:ext uri="{FF2B5EF4-FFF2-40B4-BE49-F238E27FC236}">
                <a16:creationId xmlns:a16="http://schemas.microsoft.com/office/drawing/2014/main" id="{9A8A5BB2-16D8-48A1-958B-4D2EA108D461}"/>
              </a:ext>
            </a:extLst>
          </p:cNvPr>
          <p:cNvSpPr/>
          <p:nvPr/>
        </p:nvSpPr>
        <p:spPr>
          <a:xfrm>
            <a:off x="8686800" y="2315512"/>
            <a:ext cx="2720528" cy="113768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solidFill>
                  <a:schemeClr val="tx1"/>
                </a:solidFill>
              </a:rPr>
              <a:t>This is our present screen in IB/MB</a:t>
            </a:r>
          </a:p>
        </p:txBody>
      </p:sp>
    </p:spTree>
    <p:extLst>
      <p:ext uri="{BB962C8B-B14F-4D97-AF65-F5344CB8AC3E}">
        <p14:creationId xmlns:p14="http://schemas.microsoft.com/office/powerpoint/2010/main" val="106051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D2E3DD-8821-425C-937B-C3211778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72" y="484222"/>
            <a:ext cx="11504762" cy="5638095"/>
          </a:xfrm>
          <a:prstGeom prst="rect">
            <a:avLst/>
          </a:prstGeom>
        </p:spPr>
      </p:pic>
      <p:sp>
        <p:nvSpPr>
          <p:cNvPr id="12" name="Title 1">
            <a:extLst>
              <a:ext uri="{FF2B5EF4-FFF2-40B4-BE49-F238E27FC236}">
                <a16:creationId xmlns:a16="http://schemas.microsoft.com/office/drawing/2014/main" id="{67B52FC2-B393-4A0A-95DA-5438ED381F20}"/>
              </a:ext>
            </a:extLst>
          </p:cNvPr>
          <p:cNvSpPr txBox="1">
            <a:spLocks/>
          </p:cNvSpPr>
          <p:nvPr/>
        </p:nvSpPr>
        <p:spPr>
          <a:xfrm>
            <a:off x="3326554" y="3890114"/>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Send Link</a:t>
            </a:r>
          </a:p>
        </p:txBody>
      </p:sp>
      <p:sp>
        <p:nvSpPr>
          <p:cNvPr id="13" name="Title 1">
            <a:extLst>
              <a:ext uri="{FF2B5EF4-FFF2-40B4-BE49-F238E27FC236}">
                <a16:creationId xmlns:a16="http://schemas.microsoft.com/office/drawing/2014/main" id="{D0284419-2644-467B-86FC-43F369136A19}"/>
              </a:ext>
            </a:extLst>
          </p:cNvPr>
          <p:cNvSpPr txBox="1">
            <a:spLocks/>
          </p:cNvSpPr>
          <p:nvPr/>
        </p:nvSpPr>
        <p:spPr>
          <a:xfrm>
            <a:off x="3326553" y="4395914"/>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3326552" y="4901714"/>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16" name="Title 1">
            <a:extLst>
              <a:ext uri="{FF2B5EF4-FFF2-40B4-BE49-F238E27FC236}">
                <a16:creationId xmlns:a16="http://schemas.microsoft.com/office/drawing/2014/main" id="{440C8D1E-B7DF-4842-AC20-92D72B9183DF}"/>
              </a:ext>
            </a:extLst>
          </p:cNvPr>
          <p:cNvSpPr txBox="1">
            <a:spLocks/>
          </p:cNvSpPr>
          <p:nvPr/>
        </p:nvSpPr>
        <p:spPr>
          <a:xfrm>
            <a:off x="5623984" y="3890114"/>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Missed Call Auth STP</a:t>
            </a:r>
            <a:endParaRPr lang="en-US" sz="1400" b="1" dirty="0">
              <a:solidFill>
                <a:schemeClr val="bg1"/>
              </a:solidFill>
            </a:endParaRPr>
          </a:p>
        </p:txBody>
      </p:sp>
      <p:sp>
        <p:nvSpPr>
          <p:cNvPr id="17" name="Title 1">
            <a:extLst>
              <a:ext uri="{FF2B5EF4-FFF2-40B4-BE49-F238E27FC236}">
                <a16:creationId xmlns:a16="http://schemas.microsoft.com/office/drawing/2014/main" id="{7E54F6CA-0445-456F-A1AA-355DB7BE8208}"/>
              </a:ext>
            </a:extLst>
          </p:cNvPr>
          <p:cNvSpPr txBox="1">
            <a:spLocks/>
          </p:cNvSpPr>
          <p:nvPr/>
        </p:nvSpPr>
        <p:spPr>
          <a:xfrm>
            <a:off x="5623983" y="4403965"/>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Link Based Auth STP</a:t>
            </a:r>
            <a:endParaRPr lang="en-US" sz="1400" b="1" dirty="0">
              <a:solidFill>
                <a:schemeClr val="bg1"/>
              </a:solidFill>
            </a:endParaRPr>
          </a:p>
        </p:txBody>
      </p:sp>
      <p:sp>
        <p:nvSpPr>
          <p:cNvPr id="18" name="Title 1">
            <a:extLst>
              <a:ext uri="{FF2B5EF4-FFF2-40B4-BE49-F238E27FC236}">
                <a16:creationId xmlns:a16="http://schemas.microsoft.com/office/drawing/2014/main" id="{AD35D6B3-D89E-4D5F-86A6-87219BBADCB9}"/>
              </a:ext>
            </a:extLst>
          </p:cNvPr>
          <p:cNvSpPr txBox="1">
            <a:spLocks/>
          </p:cNvSpPr>
          <p:nvPr/>
        </p:nvSpPr>
        <p:spPr>
          <a:xfrm>
            <a:off x="5623982" y="4901714"/>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Maker-Check STP</a:t>
            </a:r>
            <a:endParaRPr lang="en-US" sz="1400" b="1" dirty="0">
              <a:solidFill>
                <a:schemeClr val="bg1"/>
              </a:solidFill>
            </a:endParaRPr>
          </a:p>
        </p:txBody>
      </p:sp>
      <p:sp>
        <p:nvSpPr>
          <p:cNvPr id="19" name="Title 1">
            <a:extLst>
              <a:ext uri="{FF2B5EF4-FFF2-40B4-BE49-F238E27FC236}">
                <a16:creationId xmlns:a16="http://schemas.microsoft.com/office/drawing/2014/main" id="{DF864EA6-8F16-4982-9DB2-48CA2A63DE07}"/>
              </a:ext>
            </a:extLst>
          </p:cNvPr>
          <p:cNvSpPr txBox="1">
            <a:spLocks/>
          </p:cNvSpPr>
          <p:nvPr/>
        </p:nvSpPr>
        <p:spPr>
          <a:xfrm>
            <a:off x="3326551" y="5407514"/>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Biometric Auth STP</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9651807">
            <a:off x="8260574" y="4931971"/>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EF7E5FF-77EF-41D4-9D9D-ABD711505B27}"/>
              </a:ext>
            </a:extLst>
          </p:cNvPr>
          <p:cNvSpPr/>
          <p:nvPr/>
        </p:nvSpPr>
        <p:spPr>
          <a:xfrm>
            <a:off x="8837962" y="2526155"/>
            <a:ext cx="3184441" cy="30125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It says these options will be there in Cheque Book Request Screen.</a:t>
            </a:r>
          </a:p>
          <a:p>
            <a:endParaRPr lang="en-US" sz="1400" strike="sngStrike" dirty="0">
              <a:solidFill>
                <a:srgbClr val="FF0000"/>
              </a:solidFill>
            </a:endParaRPr>
          </a:p>
          <a:p>
            <a:r>
              <a:rPr lang="en-US" sz="1400" dirty="0">
                <a:solidFill>
                  <a:schemeClr val="tx1"/>
                </a:solidFill>
              </a:rPr>
              <a:t>We don’t know if the screen needs to be designed by us? Or is it already existing with all these buttons.</a:t>
            </a:r>
            <a:endParaRPr lang="en-US" dirty="0">
              <a:solidFill>
                <a:schemeClr val="tx1"/>
              </a:solidFill>
            </a:endParaRPr>
          </a:p>
        </p:txBody>
      </p:sp>
      <p:sp>
        <p:nvSpPr>
          <p:cNvPr id="26" name="Rectangle: Rounded Corners 25">
            <a:extLst>
              <a:ext uri="{FF2B5EF4-FFF2-40B4-BE49-F238E27FC236}">
                <a16:creationId xmlns:a16="http://schemas.microsoft.com/office/drawing/2014/main" id="{56CB0FC2-0533-44BE-818F-8E2DA56AD91D}"/>
              </a:ext>
            </a:extLst>
          </p:cNvPr>
          <p:cNvSpPr/>
          <p:nvPr/>
        </p:nvSpPr>
        <p:spPr>
          <a:xfrm rot="19856536">
            <a:off x="638158" y="3289356"/>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EXISTING?</a:t>
            </a:r>
          </a:p>
        </p:txBody>
      </p:sp>
      <p:sp>
        <p:nvSpPr>
          <p:cNvPr id="27" name="Rectangle: Rounded Corners 26">
            <a:extLst>
              <a:ext uri="{FF2B5EF4-FFF2-40B4-BE49-F238E27FC236}">
                <a16:creationId xmlns:a16="http://schemas.microsoft.com/office/drawing/2014/main" id="{CEF72EE8-265B-4650-A98D-525289B81D6E}"/>
              </a:ext>
            </a:extLst>
          </p:cNvPr>
          <p:cNvSpPr/>
          <p:nvPr/>
        </p:nvSpPr>
        <p:spPr>
          <a:xfrm rot="2243322">
            <a:off x="11342113" y="55597"/>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28" name="Title 1">
            <a:extLst>
              <a:ext uri="{FF2B5EF4-FFF2-40B4-BE49-F238E27FC236}">
                <a16:creationId xmlns:a16="http://schemas.microsoft.com/office/drawing/2014/main" id="{B985C15F-7FE4-4ABD-963B-487812A885C4}"/>
              </a:ext>
            </a:extLst>
          </p:cNvPr>
          <p:cNvSpPr txBox="1">
            <a:spLocks/>
          </p:cNvSpPr>
          <p:nvPr/>
        </p:nvSpPr>
        <p:spPr>
          <a:xfrm>
            <a:off x="1866242" y="6266434"/>
            <a:ext cx="8935108" cy="436006"/>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rgbClr val="FF0000"/>
                </a:solidFill>
              </a:rPr>
              <a:t>DISABLE  -  </a:t>
            </a:r>
            <a:r>
              <a:rPr lang="en-US" sz="1400" b="1" dirty="0">
                <a:solidFill>
                  <a:srgbClr val="FF0000"/>
                </a:solidFill>
              </a:rPr>
              <a:t>For these FOUR processes (Account Activation, Address Change, Cheque book Request, Re-KYC), option to raise SR/NSR using the Raise SR/NSR tab in Saksham to be disabled</a:t>
            </a:r>
          </a:p>
        </p:txBody>
      </p:sp>
      <p:sp>
        <p:nvSpPr>
          <p:cNvPr id="29" name="Title 1">
            <a:extLst>
              <a:ext uri="{FF2B5EF4-FFF2-40B4-BE49-F238E27FC236}">
                <a16:creationId xmlns:a16="http://schemas.microsoft.com/office/drawing/2014/main" id="{65F0711E-82E2-4DAB-A2D0-EBDD2A598439}"/>
              </a:ext>
            </a:extLst>
          </p:cNvPr>
          <p:cNvSpPr txBox="1">
            <a:spLocks/>
          </p:cNvSpPr>
          <p:nvPr/>
        </p:nvSpPr>
        <p:spPr>
          <a:xfrm>
            <a:off x="2831830" y="3388519"/>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Tree>
    <p:extLst>
      <p:ext uri="{BB962C8B-B14F-4D97-AF65-F5344CB8AC3E}">
        <p14:creationId xmlns:p14="http://schemas.microsoft.com/office/powerpoint/2010/main" val="465543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BC83-E635-4EEF-A5C8-9A0A8D867D16}"/>
              </a:ext>
            </a:extLst>
          </p:cNvPr>
          <p:cNvSpPr>
            <a:spLocks noGrp="1"/>
          </p:cNvSpPr>
          <p:nvPr>
            <p:ph type="title"/>
          </p:nvPr>
        </p:nvSpPr>
        <p:spPr>
          <a:xfrm>
            <a:off x="6533001" y="2313541"/>
            <a:ext cx="4146627" cy="2809301"/>
          </a:xfrm>
        </p:spPr>
        <p:txBody>
          <a:bodyPr>
            <a:normAutofit/>
          </a:bodyPr>
          <a:lstStyle/>
          <a:p>
            <a:pPr algn="ctr"/>
            <a:r>
              <a:rPr lang="en-IN" sz="3200" dirty="0"/>
              <a:t>Hold On! We are fetching details from Issuing Authority..</a:t>
            </a:r>
            <a:br>
              <a:rPr lang="en-IN" sz="3200" dirty="0"/>
            </a:br>
            <a:r>
              <a:rPr lang="en-IN" sz="3200" dirty="0"/>
              <a:t>(Voters)</a:t>
            </a:r>
            <a:endParaRPr lang="en-US" sz="3200" dirty="0"/>
          </a:p>
        </p:txBody>
      </p:sp>
      <p:pic>
        <p:nvPicPr>
          <p:cNvPr id="3" name="Picture 2">
            <a:extLst>
              <a:ext uri="{FF2B5EF4-FFF2-40B4-BE49-F238E27FC236}">
                <a16:creationId xmlns:a16="http://schemas.microsoft.com/office/drawing/2014/main" id="{30F7159C-B9D1-4A6B-8893-1B330E380638}"/>
              </a:ext>
            </a:extLst>
          </p:cNvPr>
          <p:cNvPicPr>
            <a:picLocks noChangeAspect="1"/>
          </p:cNvPicPr>
          <p:nvPr/>
        </p:nvPicPr>
        <p:blipFill>
          <a:blip r:embed="rId2"/>
          <a:stretch>
            <a:fillRect/>
          </a:stretch>
        </p:blipFill>
        <p:spPr>
          <a:xfrm>
            <a:off x="988018" y="442912"/>
            <a:ext cx="5324475" cy="5972175"/>
          </a:xfrm>
          <a:prstGeom prst="rect">
            <a:avLst/>
          </a:prstGeom>
        </p:spPr>
      </p:pic>
    </p:spTree>
    <p:extLst>
      <p:ext uri="{BB962C8B-B14F-4D97-AF65-F5344CB8AC3E}">
        <p14:creationId xmlns:p14="http://schemas.microsoft.com/office/powerpoint/2010/main" val="2955955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6F8E2-ABB2-4D31-918E-001424B5E156}"/>
              </a:ext>
            </a:extLst>
          </p:cNvPr>
          <p:cNvPicPr>
            <a:picLocks noChangeAspect="1"/>
          </p:cNvPicPr>
          <p:nvPr/>
        </p:nvPicPr>
        <p:blipFill>
          <a:blip r:embed="rId2"/>
          <a:stretch>
            <a:fillRect/>
          </a:stretch>
        </p:blipFill>
        <p:spPr>
          <a:xfrm>
            <a:off x="3433762" y="442912"/>
            <a:ext cx="5324475" cy="5972175"/>
          </a:xfrm>
          <a:prstGeom prst="rect">
            <a:avLst/>
          </a:prstGeom>
        </p:spPr>
      </p:pic>
    </p:spTree>
    <p:extLst>
      <p:ext uri="{BB962C8B-B14F-4D97-AF65-F5344CB8AC3E}">
        <p14:creationId xmlns:p14="http://schemas.microsoft.com/office/powerpoint/2010/main" val="1268331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1F29-366B-48AC-83D5-60FC78E31EE6}"/>
              </a:ext>
            </a:extLst>
          </p:cNvPr>
          <p:cNvSpPr>
            <a:spLocks noGrp="1"/>
          </p:cNvSpPr>
          <p:nvPr>
            <p:ph type="title"/>
          </p:nvPr>
        </p:nvSpPr>
        <p:spPr/>
        <p:txBody>
          <a:bodyPr/>
          <a:lstStyle/>
          <a:p>
            <a:r>
              <a:rPr lang="en-US" dirty="0"/>
              <a:t>Assisted Flow - Aadhaar </a:t>
            </a:r>
          </a:p>
        </p:txBody>
      </p:sp>
      <p:sp>
        <p:nvSpPr>
          <p:cNvPr id="3" name="Content Placeholder 2">
            <a:extLst>
              <a:ext uri="{FF2B5EF4-FFF2-40B4-BE49-F238E27FC236}">
                <a16:creationId xmlns:a16="http://schemas.microsoft.com/office/drawing/2014/main" id="{8FB15B33-0FC8-4537-8185-4D51702AAE30}"/>
              </a:ext>
            </a:extLst>
          </p:cNvPr>
          <p:cNvSpPr>
            <a:spLocks noGrp="1"/>
          </p:cNvSpPr>
          <p:nvPr>
            <p:ph idx="1"/>
          </p:nvPr>
        </p:nvSpPr>
        <p:spPr/>
        <p:txBody>
          <a:bodyPr>
            <a:normAutofit fontScale="62500" lnSpcReduction="20000"/>
          </a:bodyPr>
          <a:lstStyle/>
          <a:p>
            <a:r>
              <a:rPr lang="en-US" dirty="0"/>
              <a:t>CSO Selected Aadhar Button</a:t>
            </a:r>
          </a:p>
          <a:p>
            <a:r>
              <a:rPr lang="en-US" dirty="0" err="1"/>
              <a:t>Cso</a:t>
            </a:r>
            <a:r>
              <a:rPr lang="en-US" dirty="0"/>
              <a:t> to ENTER AADHAAR/ VIRTUAL ID</a:t>
            </a:r>
          </a:p>
          <a:p>
            <a:r>
              <a:rPr lang="en-US" dirty="0"/>
              <a:t>CHECK BOX-  Consent / Declaration</a:t>
            </a:r>
          </a:p>
          <a:p>
            <a:r>
              <a:rPr lang="en-IN" dirty="0"/>
              <a:t>I hereby give my consent to and agree and authorize Axis Bank Ltd. to fetch my personal details from UIDAI. I hereby state that I have no objection in authenticating myself with Aadhaar based authentication system and I voluntarily consent to providing my Aadhaar number / VID number, Biometric information and/or One Time Pin(OTP) data (and/or any similar authentication data) for the purposes of establishing my identity or for seeding my new account with NPCI mapper to enable me to receive Direct Benefit Transfer (DBT) including LPG Subsidy from Govt. of India (GOI) or relevant State Government(s) in my new account. I understand that the biometric and/or OTP and/or any other authentication data I may provide for authentication shall be used only for authenticating my identity through the Aadhaar authentication system for the specific transaction or as per requirement of law and for no other purposes. I confirm that I have been informed about the alternatives to submission of identity information and I have agreed to authenticate myself through Aadhaar based authentication system with full understanding of alternatives to submission of identity information. I understand that Axis Bank shall ensure security and confidentiality of my personal identity data provided for the purpose of Aadhaar based authentication. I authorize Axis Bank to verify and authenticate my Aadhaar during processing my application for legitimate business purposes. I further authorize the Bank to share my Aadhaar related details / information with regulatory /statutory bodies as and when required</a:t>
            </a:r>
            <a:endParaRPr lang="en-US" dirty="0"/>
          </a:p>
        </p:txBody>
      </p:sp>
      <p:sp>
        <p:nvSpPr>
          <p:cNvPr id="4" name="Title 1">
            <a:extLst>
              <a:ext uri="{FF2B5EF4-FFF2-40B4-BE49-F238E27FC236}">
                <a16:creationId xmlns:a16="http://schemas.microsoft.com/office/drawing/2014/main" id="{3056398F-927C-475B-8D2C-F9055678C925}"/>
              </a:ext>
            </a:extLst>
          </p:cNvPr>
          <p:cNvSpPr txBox="1">
            <a:spLocks/>
          </p:cNvSpPr>
          <p:nvPr/>
        </p:nvSpPr>
        <p:spPr>
          <a:xfrm>
            <a:off x="4005521" y="6050036"/>
            <a:ext cx="4536558" cy="523728"/>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SUBMIT</a:t>
            </a:r>
          </a:p>
        </p:txBody>
      </p:sp>
      <p:sp>
        <p:nvSpPr>
          <p:cNvPr id="5" name="Title 1">
            <a:extLst>
              <a:ext uri="{FF2B5EF4-FFF2-40B4-BE49-F238E27FC236}">
                <a16:creationId xmlns:a16="http://schemas.microsoft.com/office/drawing/2014/main" id="{1FC15272-B54D-4647-A520-442198B9B86C}"/>
              </a:ext>
            </a:extLst>
          </p:cNvPr>
          <p:cNvSpPr txBox="1">
            <a:spLocks/>
          </p:cNvSpPr>
          <p:nvPr/>
        </p:nvSpPr>
        <p:spPr>
          <a:xfrm>
            <a:off x="4757996" y="1954286"/>
            <a:ext cx="4536558" cy="523728"/>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Enter Aadhaar / Virtual</a:t>
            </a:r>
          </a:p>
        </p:txBody>
      </p:sp>
    </p:spTree>
    <p:extLst>
      <p:ext uri="{BB962C8B-B14F-4D97-AF65-F5344CB8AC3E}">
        <p14:creationId xmlns:p14="http://schemas.microsoft.com/office/powerpoint/2010/main" val="2036404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04E3-A79F-48BC-8C40-8D805010270F}"/>
              </a:ext>
            </a:extLst>
          </p:cNvPr>
          <p:cNvSpPr>
            <a:spLocks noGrp="1"/>
          </p:cNvSpPr>
          <p:nvPr>
            <p:ph type="title"/>
          </p:nvPr>
        </p:nvSpPr>
        <p:spPr/>
        <p:txBody>
          <a:bodyPr/>
          <a:lstStyle/>
          <a:p>
            <a:r>
              <a:rPr lang="en-US" dirty="0"/>
              <a:t>Option to choose OTP or Biometric</a:t>
            </a:r>
          </a:p>
        </p:txBody>
      </p:sp>
      <p:sp>
        <p:nvSpPr>
          <p:cNvPr id="3" name="Content Placeholder 2">
            <a:extLst>
              <a:ext uri="{FF2B5EF4-FFF2-40B4-BE49-F238E27FC236}">
                <a16:creationId xmlns:a16="http://schemas.microsoft.com/office/drawing/2014/main" id="{4DAFB3BB-0B67-4540-B381-21D269292CE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6634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B78-4330-4A1B-AA68-C98C7357B6D5}"/>
              </a:ext>
            </a:extLst>
          </p:cNvPr>
          <p:cNvSpPr>
            <a:spLocks noGrp="1"/>
          </p:cNvSpPr>
          <p:nvPr>
            <p:ph type="title"/>
          </p:nvPr>
        </p:nvSpPr>
        <p:spPr/>
        <p:txBody>
          <a:bodyPr/>
          <a:lstStyle/>
          <a:p>
            <a:pPr algn="ctr"/>
            <a:r>
              <a:rPr lang="en-US" dirty="0"/>
              <a:t>Customer to Provide Biometric</a:t>
            </a:r>
          </a:p>
        </p:txBody>
      </p:sp>
      <p:pic>
        <p:nvPicPr>
          <p:cNvPr id="4" name="Picture 3">
            <a:extLst>
              <a:ext uri="{FF2B5EF4-FFF2-40B4-BE49-F238E27FC236}">
                <a16:creationId xmlns:a16="http://schemas.microsoft.com/office/drawing/2014/main" id="{4E1CB3C2-443A-4F7A-ACE1-92DA8D6B92A2}"/>
              </a:ext>
            </a:extLst>
          </p:cNvPr>
          <p:cNvPicPr>
            <a:picLocks noChangeAspect="1"/>
          </p:cNvPicPr>
          <p:nvPr/>
        </p:nvPicPr>
        <p:blipFill rotWithShape="1">
          <a:blip r:embed="rId2"/>
          <a:srcRect l="19632" t="9152" r="20231" b="9432"/>
          <a:stretch/>
        </p:blipFill>
        <p:spPr>
          <a:xfrm>
            <a:off x="2558232" y="1690688"/>
            <a:ext cx="7075535" cy="3991328"/>
          </a:xfrm>
          <a:prstGeom prst="rect">
            <a:avLst/>
          </a:prstGeom>
        </p:spPr>
      </p:pic>
    </p:spTree>
    <p:extLst>
      <p:ext uri="{BB962C8B-B14F-4D97-AF65-F5344CB8AC3E}">
        <p14:creationId xmlns:p14="http://schemas.microsoft.com/office/powerpoint/2010/main" val="1896357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C7A4E-7C80-4D69-A188-5258ABA19ECF}"/>
              </a:ext>
            </a:extLst>
          </p:cNvPr>
          <p:cNvSpPr>
            <a:spLocks noGrp="1"/>
          </p:cNvSpPr>
          <p:nvPr>
            <p:ph idx="1"/>
          </p:nvPr>
        </p:nvSpPr>
        <p:spPr>
          <a:solidFill>
            <a:schemeClr val="tx1">
              <a:lumMod val="75000"/>
              <a:lumOff val="25000"/>
              <a:alpha val="61000"/>
            </a:schemeClr>
          </a:solidFill>
        </p:spPr>
        <p:txBody>
          <a:bodyPr>
            <a:normAutofit/>
          </a:bodyPr>
          <a:lstStyle/>
          <a:p>
            <a:pPr marL="0" indent="0">
              <a:buNone/>
            </a:pPr>
            <a:endParaRPr lang="en-US" sz="4400" dirty="0"/>
          </a:p>
          <a:p>
            <a:pPr marL="0" indent="0">
              <a:buNone/>
            </a:pPr>
            <a:endParaRPr lang="en-US" sz="4400" dirty="0"/>
          </a:p>
          <a:p>
            <a:pPr marL="0" indent="0">
              <a:buNone/>
            </a:pPr>
            <a:r>
              <a:rPr lang="en-US" sz="4400" dirty="0"/>
              <a:t>                                     </a:t>
            </a:r>
          </a:p>
          <a:p>
            <a:pPr marL="0" indent="0" algn="ctr">
              <a:buNone/>
            </a:pPr>
            <a:r>
              <a:rPr lang="en-US" sz="4400" dirty="0"/>
              <a:t>(Loader icon)….</a:t>
            </a:r>
          </a:p>
          <a:p>
            <a:pPr marL="0" indent="0" algn="ctr">
              <a:buNone/>
            </a:pPr>
            <a:r>
              <a:rPr lang="en-IN" dirty="0"/>
              <a:t>Please request customer to provide their biometrics for authentication</a:t>
            </a:r>
            <a:endParaRPr lang="en-US" sz="4400" dirty="0"/>
          </a:p>
          <a:p>
            <a:pPr marL="0" indent="0" algn="ctr">
              <a:buNone/>
            </a:pPr>
            <a:endParaRPr lang="en-US" sz="4400" dirty="0"/>
          </a:p>
          <a:p>
            <a:pPr marL="0" indent="0" algn="ctr">
              <a:buNone/>
            </a:pPr>
            <a:endParaRPr lang="en-US" sz="4400" dirty="0"/>
          </a:p>
          <a:p>
            <a:pPr marL="0" indent="0" algn="ctr">
              <a:buNone/>
            </a:pPr>
            <a:endParaRPr lang="en-US" sz="4400" dirty="0"/>
          </a:p>
          <a:p>
            <a:pPr marL="0" indent="0" algn="ctr">
              <a:buNone/>
            </a:pPr>
            <a:endParaRPr lang="en-US" sz="4400" dirty="0"/>
          </a:p>
        </p:txBody>
      </p:sp>
    </p:spTree>
    <p:extLst>
      <p:ext uri="{BB962C8B-B14F-4D97-AF65-F5344CB8AC3E}">
        <p14:creationId xmlns:p14="http://schemas.microsoft.com/office/powerpoint/2010/main" val="3504404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8C17DA-0F82-4C5F-8EEA-74CE5A0F6735}"/>
              </a:ext>
            </a:extLst>
          </p:cNvPr>
          <p:cNvSpPr/>
          <p:nvPr/>
        </p:nvSpPr>
        <p:spPr>
          <a:xfrm>
            <a:off x="2381770" y="1968478"/>
            <a:ext cx="156529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UNABLE</a:t>
            </a:r>
          </a:p>
          <a:p>
            <a:pPr algn="ctr"/>
            <a:r>
              <a:rPr lang="en-US" b="1" dirty="0"/>
              <a:t> to verify</a:t>
            </a:r>
          </a:p>
        </p:txBody>
      </p:sp>
      <p:sp>
        <p:nvSpPr>
          <p:cNvPr id="9" name="Rectangle 8">
            <a:extLst>
              <a:ext uri="{FF2B5EF4-FFF2-40B4-BE49-F238E27FC236}">
                <a16:creationId xmlns:a16="http://schemas.microsoft.com/office/drawing/2014/main" id="{8FCBB514-1A80-408B-B5C1-EB9A116CB65E}"/>
              </a:ext>
            </a:extLst>
          </p:cNvPr>
          <p:cNvSpPr/>
          <p:nvPr/>
        </p:nvSpPr>
        <p:spPr>
          <a:xfrm>
            <a:off x="7809354" y="1968478"/>
            <a:ext cx="2785730" cy="784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ABLE</a:t>
            </a:r>
          </a:p>
          <a:p>
            <a:pPr algn="ctr"/>
            <a:r>
              <a:rPr lang="en-US" b="1" dirty="0">
                <a:solidFill>
                  <a:schemeClr val="dk1"/>
                </a:solidFill>
              </a:rPr>
              <a:t> to Verify</a:t>
            </a:r>
            <a:endParaRPr lang="en-US" dirty="0">
              <a:solidFill>
                <a:schemeClr val="dk1"/>
              </a:solidFill>
            </a:endParaRPr>
          </a:p>
        </p:txBody>
      </p:sp>
      <p:sp>
        <p:nvSpPr>
          <p:cNvPr id="10" name="Rectangle 9">
            <a:extLst>
              <a:ext uri="{FF2B5EF4-FFF2-40B4-BE49-F238E27FC236}">
                <a16:creationId xmlns:a16="http://schemas.microsoft.com/office/drawing/2014/main" id="{CDED9328-D679-4089-B115-A9FFF2A84DD0}"/>
              </a:ext>
            </a:extLst>
          </p:cNvPr>
          <p:cNvSpPr/>
          <p:nvPr/>
        </p:nvSpPr>
        <p:spPr>
          <a:xfrm>
            <a:off x="5057789" y="1281975"/>
            <a:ext cx="2656100" cy="484047"/>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MEANWHILE BACKEND</a:t>
            </a:r>
          </a:p>
        </p:txBody>
      </p:sp>
      <p:sp>
        <p:nvSpPr>
          <p:cNvPr id="16" name="Arrow: Bent 15">
            <a:extLst>
              <a:ext uri="{FF2B5EF4-FFF2-40B4-BE49-F238E27FC236}">
                <a16:creationId xmlns:a16="http://schemas.microsoft.com/office/drawing/2014/main" id="{D8D4C4DB-460B-4B6A-BA8A-B0CF162AFD9F}"/>
              </a:ext>
            </a:extLst>
          </p:cNvPr>
          <p:cNvSpPr/>
          <p:nvPr/>
        </p:nvSpPr>
        <p:spPr>
          <a:xfrm rot="5400000">
            <a:off x="8346540" y="831326"/>
            <a:ext cx="484047" cy="1749352"/>
          </a:xfrm>
          <a:prstGeom prst="bentArrow">
            <a:avLst>
              <a:gd name="adj1" fmla="val 20606"/>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Bent 16">
            <a:extLst>
              <a:ext uri="{FF2B5EF4-FFF2-40B4-BE49-F238E27FC236}">
                <a16:creationId xmlns:a16="http://schemas.microsoft.com/office/drawing/2014/main" id="{48E941AB-7BDA-4E07-985D-CA86111028DA}"/>
              </a:ext>
            </a:extLst>
          </p:cNvPr>
          <p:cNvSpPr/>
          <p:nvPr/>
        </p:nvSpPr>
        <p:spPr>
          <a:xfrm rot="5400000" flipV="1">
            <a:off x="3796646" y="700970"/>
            <a:ext cx="484047" cy="2038242"/>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10B379D4-1EFA-4DEE-9939-6834F4DC8E97}"/>
              </a:ext>
            </a:extLst>
          </p:cNvPr>
          <p:cNvSpPr/>
          <p:nvPr/>
        </p:nvSpPr>
        <p:spPr>
          <a:xfrm>
            <a:off x="5395294" y="797928"/>
            <a:ext cx="1981090" cy="484047"/>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BIOMETRIC</a:t>
            </a:r>
          </a:p>
        </p:txBody>
      </p:sp>
      <p:sp>
        <p:nvSpPr>
          <p:cNvPr id="19" name="Rectangle 18">
            <a:extLst>
              <a:ext uri="{FF2B5EF4-FFF2-40B4-BE49-F238E27FC236}">
                <a16:creationId xmlns:a16="http://schemas.microsoft.com/office/drawing/2014/main" id="{8987E110-6A58-4490-91D2-C7B2469E4A56}"/>
              </a:ext>
            </a:extLst>
          </p:cNvPr>
          <p:cNvSpPr/>
          <p:nvPr/>
        </p:nvSpPr>
        <p:spPr>
          <a:xfrm>
            <a:off x="6711594" y="3619347"/>
            <a:ext cx="2451158" cy="1290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Verification Fails</a:t>
            </a:r>
          </a:p>
          <a:p>
            <a:pPr algn="ctr"/>
            <a:r>
              <a:rPr lang="en-US" dirty="0"/>
              <a:t>Try Again</a:t>
            </a:r>
          </a:p>
          <a:p>
            <a:pPr algn="ctr"/>
            <a:r>
              <a:rPr lang="en-US" dirty="0">
                <a:solidFill>
                  <a:schemeClr val="dk1"/>
                </a:solidFill>
              </a:rPr>
              <a:t>3 Attempts – “</a:t>
            </a:r>
            <a:r>
              <a:rPr lang="en-IN" dirty="0"/>
              <a:t>Your request to Update Address is failed”</a:t>
            </a:r>
            <a:endParaRPr lang="en-US" dirty="0">
              <a:solidFill>
                <a:schemeClr val="dk1"/>
              </a:solidFill>
            </a:endParaRPr>
          </a:p>
        </p:txBody>
      </p:sp>
      <p:cxnSp>
        <p:nvCxnSpPr>
          <p:cNvPr id="29" name="Straight Arrow Connector 28">
            <a:extLst>
              <a:ext uri="{FF2B5EF4-FFF2-40B4-BE49-F238E27FC236}">
                <a16:creationId xmlns:a16="http://schemas.microsoft.com/office/drawing/2014/main" id="{98E40473-6967-46F0-B067-26F34688CD71}"/>
              </a:ext>
            </a:extLst>
          </p:cNvPr>
          <p:cNvCxnSpPr>
            <a:cxnSpLocks/>
            <a:endCxn id="19" idx="0"/>
          </p:cNvCxnSpPr>
          <p:nvPr/>
        </p:nvCxnSpPr>
        <p:spPr>
          <a:xfrm flipH="1">
            <a:off x="7937173" y="2773826"/>
            <a:ext cx="1370446" cy="8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068C56F-AD62-416C-9372-8796D56B463A}"/>
              </a:ext>
            </a:extLst>
          </p:cNvPr>
          <p:cNvSpPr/>
          <p:nvPr/>
        </p:nvSpPr>
        <p:spPr>
          <a:xfrm>
            <a:off x="9369505" y="3619346"/>
            <a:ext cx="2451158"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Verification Successful</a:t>
            </a:r>
          </a:p>
        </p:txBody>
      </p:sp>
      <p:cxnSp>
        <p:nvCxnSpPr>
          <p:cNvPr id="55" name="Straight Arrow Connector 54">
            <a:extLst>
              <a:ext uri="{FF2B5EF4-FFF2-40B4-BE49-F238E27FC236}">
                <a16:creationId xmlns:a16="http://schemas.microsoft.com/office/drawing/2014/main" id="{856D080C-17DB-4F19-87CF-1B24FFE3AAD1}"/>
              </a:ext>
            </a:extLst>
          </p:cNvPr>
          <p:cNvCxnSpPr>
            <a:cxnSpLocks/>
            <a:endCxn id="54" idx="0"/>
          </p:cNvCxnSpPr>
          <p:nvPr/>
        </p:nvCxnSpPr>
        <p:spPr>
          <a:xfrm>
            <a:off x="9307619" y="2773826"/>
            <a:ext cx="1287465" cy="84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427CBAFF-85F4-4505-93F2-8D588EE05AF4}"/>
              </a:ext>
            </a:extLst>
          </p:cNvPr>
          <p:cNvSpPr/>
          <p:nvPr/>
        </p:nvSpPr>
        <p:spPr>
          <a:xfrm>
            <a:off x="470968" y="3688650"/>
            <a:ext cx="2451158"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Customer LOCKED Biometric</a:t>
            </a:r>
            <a:endParaRPr lang="en-US" dirty="0">
              <a:solidFill>
                <a:schemeClr val="dk1"/>
              </a:solidFill>
            </a:endParaRPr>
          </a:p>
        </p:txBody>
      </p:sp>
      <p:cxnSp>
        <p:nvCxnSpPr>
          <p:cNvPr id="60" name="Straight Arrow Connector 59">
            <a:extLst>
              <a:ext uri="{FF2B5EF4-FFF2-40B4-BE49-F238E27FC236}">
                <a16:creationId xmlns:a16="http://schemas.microsoft.com/office/drawing/2014/main" id="{5EBAA8DA-D01A-4A07-A8A9-995D3131C3FE}"/>
              </a:ext>
            </a:extLst>
          </p:cNvPr>
          <p:cNvCxnSpPr>
            <a:cxnSpLocks/>
            <a:endCxn id="59" idx="0"/>
          </p:cNvCxnSpPr>
          <p:nvPr/>
        </p:nvCxnSpPr>
        <p:spPr>
          <a:xfrm flipH="1">
            <a:off x="1696547" y="2843129"/>
            <a:ext cx="1370446" cy="8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1B44827-9CDF-4622-9B3A-2B472F12DC79}"/>
              </a:ext>
            </a:extLst>
          </p:cNvPr>
          <p:cNvSpPr/>
          <p:nvPr/>
        </p:nvSpPr>
        <p:spPr>
          <a:xfrm>
            <a:off x="3128879" y="3688649"/>
            <a:ext cx="2451158"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Technical Reason</a:t>
            </a:r>
          </a:p>
        </p:txBody>
      </p:sp>
      <p:cxnSp>
        <p:nvCxnSpPr>
          <p:cNvPr id="62" name="Straight Arrow Connector 61">
            <a:extLst>
              <a:ext uri="{FF2B5EF4-FFF2-40B4-BE49-F238E27FC236}">
                <a16:creationId xmlns:a16="http://schemas.microsoft.com/office/drawing/2014/main" id="{91370608-1086-457A-B098-873DA60039D2}"/>
              </a:ext>
            </a:extLst>
          </p:cNvPr>
          <p:cNvCxnSpPr>
            <a:cxnSpLocks/>
            <a:endCxn id="61" idx="0"/>
          </p:cNvCxnSpPr>
          <p:nvPr/>
        </p:nvCxnSpPr>
        <p:spPr>
          <a:xfrm>
            <a:off x="3066993" y="2843129"/>
            <a:ext cx="1287465" cy="84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FF63369-5A78-4069-983C-1E2D063F26FE}"/>
              </a:ext>
            </a:extLst>
          </p:cNvPr>
          <p:cNvSpPr/>
          <p:nvPr/>
        </p:nvSpPr>
        <p:spPr>
          <a:xfrm>
            <a:off x="8622396" y="5621347"/>
            <a:ext cx="3279719"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FETCH DETAILS UIDAI</a:t>
            </a:r>
          </a:p>
        </p:txBody>
      </p:sp>
      <p:cxnSp>
        <p:nvCxnSpPr>
          <p:cNvPr id="64" name="Straight Arrow Connector 63">
            <a:extLst>
              <a:ext uri="{FF2B5EF4-FFF2-40B4-BE49-F238E27FC236}">
                <a16:creationId xmlns:a16="http://schemas.microsoft.com/office/drawing/2014/main" id="{198E72AB-C6CE-4758-BA8F-EFDC70B66706}"/>
              </a:ext>
            </a:extLst>
          </p:cNvPr>
          <p:cNvCxnSpPr>
            <a:cxnSpLocks/>
            <a:stCxn id="54" idx="2"/>
            <a:endCxn id="63" idx="0"/>
          </p:cNvCxnSpPr>
          <p:nvPr/>
        </p:nvCxnSpPr>
        <p:spPr>
          <a:xfrm flipH="1">
            <a:off x="10262256" y="4476237"/>
            <a:ext cx="332828" cy="114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379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5073D4-33C1-4D11-A33F-591772186E65}"/>
              </a:ext>
            </a:extLst>
          </p:cNvPr>
          <p:cNvSpPr/>
          <p:nvPr/>
        </p:nvSpPr>
        <p:spPr>
          <a:xfrm>
            <a:off x="259150" y="3048267"/>
            <a:ext cx="3279719"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FETCH DETAILS UIDAI</a:t>
            </a:r>
          </a:p>
        </p:txBody>
      </p:sp>
      <p:sp>
        <p:nvSpPr>
          <p:cNvPr id="6" name="Rectangle 5">
            <a:extLst>
              <a:ext uri="{FF2B5EF4-FFF2-40B4-BE49-F238E27FC236}">
                <a16:creationId xmlns:a16="http://schemas.microsoft.com/office/drawing/2014/main" id="{AE1A015F-1BEA-4C78-A266-237509E9D761}"/>
              </a:ext>
            </a:extLst>
          </p:cNvPr>
          <p:cNvSpPr/>
          <p:nvPr/>
        </p:nvSpPr>
        <p:spPr>
          <a:xfrm>
            <a:off x="259150" y="4514589"/>
            <a:ext cx="3279719"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Display Confirmation page</a:t>
            </a:r>
          </a:p>
        </p:txBody>
      </p:sp>
      <p:cxnSp>
        <p:nvCxnSpPr>
          <p:cNvPr id="7" name="Straight Arrow Connector 6">
            <a:extLst>
              <a:ext uri="{FF2B5EF4-FFF2-40B4-BE49-F238E27FC236}">
                <a16:creationId xmlns:a16="http://schemas.microsoft.com/office/drawing/2014/main" id="{4265E25B-A22E-4561-BD91-53B094389CBE}"/>
              </a:ext>
            </a:extLst>
          </p:cNvPr>
          <p:cNvCxnSpPr>
            <a:cxnSpLocks/>
            <a:stCxn id="5" idx="2"/>
            <a:endCxn id="6" idx="0"/>
          </p:cNvCxnSpPr>
          <p:nvPr/>
        </p:nvCxnSpPr>
        <p:spPr>
          <a:xfrm>
            <a:off x="1899010" y="3905158"/>
            <a:ext cx="0" cy="60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loud 10">
            <a:extLst>
              <a:ext uri="{FF2B5EF4-FFF2-40B4-BE49-F238E27FC236}">
                <a16:creationId xmlns:a16="http://schemas.microsoft.com/office/drawing/2014/main" id="{93B881BA-43B7-4F4F-8DC5-0CB13FE77FDB}"/>
              </a:ext>
            </a:extLst>
          </p:cNvPr>
          <p:cNvSpPr/>
          <p:nvPr/>
        </p:nvSpPr>
        <p:spPr>
          <a:xfrm>
            <a:off x="171219" y="1312103"/>
            <a:ext cx="3455579" cy="193184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solidFill>
                  <a:schemeClr val="tx1"/>
                </a:solidFill>
              </a:rPr>
              <a:t>From Fetch Details to Displaying Confirmation page everything is same as current functionality in IB/MB already implemented</a:t>
            </a:r>
          </a:p>
        </p:txBody>
      </p:sp>
      <p:pic>
        <p:nvPicPr>
          <p:cNvPr id="14" name="Picture 13">
            <a:extLst>
              <a:ext uri="{FF2B5EF4-FFF2-40B4-BE49-F238E27FC236}">
                <a16:creationId xmlns:a16="http://schemas.microsoft.com/office/drawing/2014/main" id="{2EF7577A-5C8C-4544-94F7-CBC99BF78BAD}"/>
              </a:ext>
            </a:extLst>
          </p:cNvPr>
          <p:cNvPicPr>
            <a:picLocks noChangeAspect="1"/>
          </p:cNvPicPr>
          <p:nvPr/>
        </p:nvPicPr>
        <p:blipFill rotWithShape="1">
          <a:blip r:embed="rId2">
            <a:extLst>
              <a:ext uri="{28A0092B-C50C-407E-A947-70E740481C1C}">
                <a14:useLocalDpi xmlns:a14="http://schemas.microsoft.com/office/drawing/2010/main" val="0"/>
              </a:ext>
            </a:extLst>
          </a:blip>
          <a:srcRect l="10510" t="15721" r="10766" b="8060"/>
          <a:stretch/>
        </p:blipFill>
        <p:spPr>
          <a:xfrm>
            <a:off x="4142480" y="276448"/>
            <a:ext cx="5595583" cy="5227094"/>
          </a:xfrm>
          <a:prstGeom prst="rect">
            <a:avLst/>
          </a:prstGeom>
        </p:spPr>
      </p:pic>
      <p:sp>
        <p:nvSpPr>
          <p:cNvPr id="15" name="Title 1">
            <a:extLst>
              <a:ext uri="{FF2B5EF4-FFF2-40B4-BE49-F238E27FC236}">
                <a16:creationId xmlns:a16="http://schemas.microsoft.com/office/drawing/2014/main" id="{F8F98109-F5CA-4390-900F-71BFC05193D3}"/>
              </a:ext>
            </a:extLst>
          </p:cNvPr>
          <p:cNvSpPr txBox="1">
            <a:spLocks/>
          </p:cNvSpPr>
          <p:nvPr/>
        </p:nvSpPr>
        <p:spPr>
          <a:xfrm>
            <a:off x="4802963" y="5667317"/>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CANCEL</a:t>
            </a:r>
          </a:p>
        </p:txBody>
      </p:sp>
      <p:sp>
        <p:nvSpPr>
          <p:cNvPr id="16" name="Title 1">
            <a:extLst>
              <a:ext uri="{FF2B5EF4-FFF2-40B4-BE49-F238E27FC236}">
                <a16:creationId xmlns:a16="http://schemas.microsoft.com/office/drawing/2014/main" id="{83F54790-BC1D-4D26-93E1-4F441F8AD880}"/>
              </a:ext>
            </a:extLst>
          </p:cNvPr>
          <p:cNvSpPr txBox="1">
            <a:spLocks/>
          </p:cNvSpPr>
          <p:nvPr/>
        </p:nvSpPr>
        <p:spPr>
          <a:xfrm>
            <a:off x="7301778" y="5667318"/>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CONFIRM</a:t>
            </a:r>
          </a:p>
        </p:txBody>
      </p:sp>
    </p:spTree>
    <p:extLst>
      <p:ext uri="{BB962C8B-B14F-4D97-AF65-F5344CB8AC3E}">
        <p14:creationId xmlns:p14="http://schemas.microsoft.com/office/powerpoint/2010/main" val="3788312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B454C1-E5CC-42EE-9509-EE336C5E8D64}"/>
              </a:ext>
            </a:extLst>
          </p:cNvPr>
          <p:cNvSpPr txBox="1">
            <a:spLocks/>
          </p:cNvSpPr>
          <p:nvPr/>
        </p:nvSpPr>
        <p:spPr>
          <a:xfrm>
            <a:off x="1859640" y="457528"/>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CANCEL</a:t>
            </a:r>
          </a:p>
        </p:txBody>
      </p:sp>
      <p:sp>
        <p:nvSpPr>
          <p:cNvPr id="5" name="Title 1">
            <a:extLst>
              <a:ext uri="{FF2B5EF4-FFF2-40B4-BE49-F238E27FC236}">
                <a16:creationId xmlns:a16="http://schemas.microsoft.com/office/drawing/2014/main" id="{0BCB5125-1129-4BCB-BEEF-10681C3D024D}"/>
              </a:ext>
            </a:extLst>
          </p:cNvPr>
          <p:cNvSpPr txBox="1">
            <a:spLocks/>
          </p:cNvSpPr>
          <p:nvPr/>
        </p:nvSpPr>
        <p:spPr>
          <a:xfrm>
            <a:off x="8216178" y="457528"/>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CONFIRM</a:t>
            </a:r>
          </a:p>
        </p:txBody>
      </p:sp>
      <p:sp>
        <p:nvSpPr>
          <p:cNvPr id="6" name="Rectangle 5">
            <a:extLst>
              <a:ext uri="{FF2B5EF4-FFF2-40B4-BE49-F238E27FC236}">
                <a16:creationId xmlns:a16="http://schemas.microsoft.com/office/drawing/2014/main" id="{182A10E4-775E-4233-89C1-C3F2A4D91304}"/>
              </a:ext>
            </a:extLst>
          </p:cNvPr>
          <p:cNvSpPr/>
          <p:nvPr/>
        </p:nvSpPr>
        <p:spPr>
          <a:xfrm>
            <a:off x="1117600" y="1637433"/>
            <a:ext cx="3279719" cy="8568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dk1"/>
                </a:solidFill>
              </a:rPr>
              <a:t>End Journey</a:t>
            </a:r>
          </a:p>
        </p:txBody>
      </p:sp>
      <p:cxnSp>
        <p:nvCxnSpPr>
          <p:cNvPr id="7" name="Straight Arrow Connector 6">
            <a:extLst>
              <a:ext uri="{FF2B5EF4-FFF2-40B4-BE49-F238E27FC236}">
                <a16:creationId xmlns:a16="http://schemas.microsoft.com/office/drawing/2014/main" id="{86098496-2595-4130-AEA7-EBD3BF78FF15}"/>
              </a:ext>
            </a:extLst>
          </p:cNvPr>
          <p:cNvCxnSpPr>
            <a:cxnSpLocks/>
            <a:endCxn id="6" idx="0"/>
          </p:cNvCxnSpPr>
          <p:nvPr/>
        </p:nvCxnSpPr>
        <p:spPr>
          <a:xfrm>
            <a:off x="2757460" y="1028002"/>
            <a:ext cx="0" cy="60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75157C4-62CD-4D95-8042-B59412F42968}"/>
              </a:ext>
            </a:extLst>
          </p:cNvPr>
          <p:cNvCxnSpPr>
            <a:cxnSpLocks/>
          </p:cNvCxnSpPr>
          <p:nvPr/>
        </p:nvCxnSpPr>
        <p:spPr>
          <a:xfrm>
            <a:off x="9188976" y="991837"/>
            <a:ext cx="0" cy="12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5FBC264-943F-471F-9165-D50491F1F181}"/>
              </a:ext>
            </a:extLst>
          </p:cNvPr>
          <p:cNvSpPr/>
          <p:nvPr/>
        </p:nvSpPr>
        <p:spPr>
          <a:xfrm>
            <a:off x="6953696" y="2590096"/>
            <a:ext cx="781572" cy="7166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dk1"/>
              </a:solidFill>
            </a:endParaRPr>
          </a:p>
        </p:txBody>
      </p:sp>
      <p:sp>
        <p:nvSpPr>
          <p:cNvPr id="11" name="Rectangle 10">
            <a:extLst>
              <a:ext uri="{FF2B5EF4-FFF2-40B4-BE49-F238E27FC236}">
                <a16:creationId xmlns:a16="http://schemas.microsoft.com/office/drawing/2014/main" id="{CB56FCE5-FB13-4EA2-A95B-D90AFE8E2A5A}"/>
              </a:ext>
            </a:extLst>
          </p:cNvPr>
          <p:cNvSpPr/>
          <p:nvPr/>
        </p:nvSpPr>
        <p:spPr>
          <a:xfrm>
            <a:off x="7852225" y="2590098"/>
            <a:ext cx="3279719" cy="21201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dk1"/>
                </a:solidFill>
              </a:rPr>
              <a:t>SELF DELCARATION CHECKBOX:</a:t>
            </a:r>
          </a:p>
          <a:p>
            <a:r>
              <a:rPr lang="en-US" dirty="0"/>
              <a:t>I hereby declare the following:</a:t>
            </a:r>
          </a:p>
          <a:p>
            <a:r>
              <a:rPr lang="en-US" dirty="0"/>
              <a:t>Adfdasjfasdjfsdalkfasdfkasdjfkasdjfkjsdafjasdfjasdl;fjasdfjdaslkjfasdklfjasdl;fkjasdlfkasdjfsdajfasdlfjl;asdkjf </a:t>
            </a:r>
            <a:r>
              <a:rPr lang="en-US" dirty="0" err="1"/>
              <a:t>asdjf</a:t>
            </a:r>
            <a:r>
              <a:rPr lang="en-US" dirty="0"/>
              <a:t> </a:t>
            </a:r>
            <a:r>
              <a:rPr lang="en-US" dirty="0" err="1"/>
              <a:t>asdjf</a:t>
            </a:r>
            <a:r>
              <a:rPr lang="en-US" dirty="0"/>
              <a:t> </a:t>
            </a:r>
            <a:r>
              <a:rPr lang="en-US" dirty="0" err="1"/>
              <a:t>lkasdjf</a:t>
            </a:r>
            <a:r>
              <a:rPr lang="en-US" dirty="0"/>
              <a:t> ;</a:t>
            </a:r>
            <a:r>
              <a:rPr lang="en-US" dirty="0" err="1"/>
              <a:t>lkasdfj</a:t>
            </a:r>
            <a:r>
              <a:rPr lang="en-US" dirty="0"/>
              <a:t> </a:t>
            </a:r>
            <a:r>
              <a:rPr lang="en-US" dirty="0" err="1"/>
              <a:t>sdakfj</a:t>
            </a:r>
            <a:r>
              <a:rPr lang="en-US" dirty="0"/>
              <a:t> </a:t>
            </a:r>
            <a:r>
              <a:rPr lang="en-US" dirty="0" err="1"/>
              <a:t>sdafj</a:t>
            </a:r>
            <a:r>
              <a:rPr lang="en-US" dirty="0"/>
              <a:t> </a:t>
            </a:r>
            <a:r>
              <a:rPr lang="en-US" dirty="0" err="1"/>
              <a:t>asdfj</a:t>
            </a:r>
            <a:r>
              <a:rPr lang="en-US" dirty="0"/>
              <a:t> a.</a:t>
            </a:r>
            <a:endParaRPr lang="en-US" dirty="0">
              <a:solidFill>
                <a:schemeClr val="dk1"/>
              </a:solidFill>
            </a:endParaRPr>
          </a:p>
          <a:p>
            <a:endParaRPr lang="en-US" dirty="0">
              <a:solidFill>
                <a:schemeClr val="dk1"/>
              </a:solidFill>
            </a:endParaRPr>
          </a:p>
        </p:txBody>
      </p:sp>
      <p:pic>
        <p:nvPicPr>
          <p:cNvPr id="1026" name="Picture 2" descr="Approved, check, checkbox, confirm, green, success, tick icon">
            <a:extLst>
              <a:ext uri="{FF2B5EF4-FFF2-40B4-BE49-F238E27FC236}">
                <a16:creationId xmlns:a16="http://schemas.microsoft.com/office/drawing/2014/main" id="{6F8CD4B1-6FBB-459A-ABAD-0A9CB219479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9324" y="2703253"/>
            <a:ext cx="490316" cy="4903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F342CCF-DAC3-42CF-832B-B5F38CFF12CA}"/>
              </a:ext>
            </a:extLst>
          </p:cNvPr>
          <p:cNvSpPr/>
          <p:nvPr/>
        </p:nvSpPr>
        <p:spPr>
          <a:xfrm>
            <a:off x="6732097" y="2283987"/>
            <a:ext cx="5027512" cy="3861632"/>
          </a:xfrm>
          <a:prstGeom prst="rect">
            <a:avLst/>
          </a:prstGeom>
          <a:noFill/>
          <a:ln w="19050">
            <a:solidFill>
              <a:schemeClr val="accent1">
                <a:alpha val="96000"/>
              </a:schemeClr>
            </a:solidFill>
          </a:ln>
        </p:spPr>
        <p:style>
          <a:lnRef idx="1">
            <a:schemeClr val="accent1"/>
          </a:lnRef>
          <a:fillRef idx="2">
            <a:schemeClr val="accent1"/>
          </a:fillRef>
          <a:effectRef idx="1">
            <a:schemeClr val="accent1"/>
          </a:effectRef>
          <a:fontRef idx="minor">
            <a:schemeClr val="dk1"/>
          </a:fontRef>
        </p:style>
        <p:txBody>
          <a:bodyPr rtlCol="0" anchor="ctr"/>
          <a:lstStyle/>
          <a:p>
            <a:endParaRPr lang="en-US" dirty="0">
              <a:solidFill>
                <a:schemeClr val="dk1"/>
              </a:solidFill>
            </a:endParaRPr>
          </a:p>
        </p:txBody>
      </p:sp>
      <p:sp>
        <p:nvSpPr>
          <p:cNvPr id="14" name="Title 1">
            <a:extLst>
              <a:ext uri="{FF2B5EF4-FFF2-40B4-BE49-F238E27FC236}">
                <a16:creationId xmlns:a16="http://schemas.microsoft.com/office/drawing/2014/main" id="{26839DAC-390A-4796-9833-4C3C14451A10}"/>
              </a:ext>
            </a:extLst>
          </p:cNvPr>
          <p:cNvSpPr txBox="1">
            <a:spLocks/>
          </p:cNvSpPr>
          <p:nvPr/>
        </p:nvSpPr>
        <p:spPr>
          <a:xfrm>
            <a:off x="8348034" y="5162163"/>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SUBMIT</a:t>
            </a:r>
          </a:p>
        </p:txBody>
      </p:sp>
      <p:cxnSp>
        <p:nvCxnSpPr>
          <p:cNvPr id="16" name="Straight Arrow Connector 15">
            <a:extLst>
              <a:ext uri="{FF2B5EF4-FFF2-40B4-BE49-F238E27FC236}">
                <a16:creationId xmlns:a16="http://schemas.microsoft.com/office/drawing/2014/main" id="{3BBBF6EA-7F0F-4872-BF5C-A0C3CBB6081D}"/>
              </a:ext>
            </a:extLst>
          </p:cNvPr>
          <p:cNvCxnSpPr>
            <a:cxnSpLocks/>
          </p:cNvCxnSpPr>
          <p:nvPr/>
        </p:nvCxnSpPr>
        <p:spPr>
          <a:xfrm>
            <a:off x="9195852" y="5817837"/>
            <a:ext cx="0" cy="93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09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B04BEA-3B18-4B01-B51B-A2E3086D219D}"/>
              </a:ext>
            </a:extLst>
          </p:cNvPr>
          <p:cNvSpPr txBox="1">
            <a:spLocks/>
          </p:cNvSpPr>
          <p:nvPr/>
        </p:nvSpPr>
        <p:spPr>
          <a:xfrm>
            <a:off x="4880934" y="628263"/>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chemeClr val="bg1"/>
                </a:solidFill>
              </a:rPr>
              <a:t>SUBMIT</a:t>
            </a:r>
          </a:p>
        </p:txBody>
      </p:sp>
      <p:sp>
        <p:nvSpPr>
          <p:cNvPr id="5" name="Rectangle 4">
            <a:extLst>
              <a:ext uri="{FF2B5EF4-FFF2-40B4-BE49-F238E27FC236}">
                <a16:creationId xmlns:a16="http://schemas.microsoft.com/office/drawing/2014/main" id="{41492CDD-5B46-4023-8692-C1332B10E20A}"/>
              </a:ext>
            </a:extLst>
          </p:cNvPr>
          <p:cNvSpPr/>
          <p:nvPr/>
        </p:nvSpPr>
        <p:spPr>
          <a:xfrm>
            <a:off x="3143454" y="2260528"/>
            <a:ext cx="5499198" cy="369332"/>
          </a:xfrm>
          <a:prstGeom prst="rect">
            <a:avLst/>
          </a:prstGeom>
        </p:spPr>
        <p:txBody>
          <a:bodyPr wrap="none">
            <a:spAutoFit/>
          </a:bodyPr>
          <a:lstStyle/>
          <a:p>
            <a:r>
              <a:rPr lang="en-IN" b="1" dirty="0">
                <a:solidFill>
                  <a:srgbClr val="FF0000"/>
                </a:solidFill>
                <a:latin typeface="Calibri" panose="020F0502020204030204" pitchFamily="34" charset="0"/>
                <a:ea typeface="Times New Roman" panose="02020603050405020304" pitchFamily="18" charset="0"/>
              </a:rPr>
              <a:t>Request</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will</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move</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to</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customer</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authentication</a:t>
            </a:r>
            <a:r>
              <a:rPr lang="en-IN" b="1" dirty="0">
                <a:solidFill>
                  <a:srgbClr val="FF0000"/>
                </a:solidFill>
                <a:latin typeface="Mangal" panose="02040503050203030202" pitchFamily="18" charset="0"/>
                <a:ea typeface="Times New Roman" panose="02020603050405020304" pitchFamily="18" charset="0"/>
              </a:rPr>
              <a:t> </a:t>
            </a:r>
            <a:r>
              <a:rPr lang="en-IN" b="1" dirty="0">
                <a:solidFill>
                  <a:srgbClr val="FF0000"/>
                </a:solidFill>
                <a:latin typeface="Calibri" panose="020F0502020204030204" pitchFamily="34" charset="0"/>
                <a:ea typeface="Times New Roman" panose="02020603050405020304" pitchFamily="18" charset="0"/>
              </a:rPr>
              <a:t>flow </a:t>
            </a:r>
            <a:endParaRPr lang="en-US" dirty="0"/>
          </a:p>
        </p:txBody>
      </p:sp>
      <p:cxnSp>
        <p:nvCxnSpPr>
          <p:cNvPr id="6" name="Straight Arrow Connector 5">
            <a:extLst>
              <a:ext uri="{FF2B5EF4-FFF2-40B4-BE49-F238E27FC236}">
                <a16:creationId xmlns:a16="http://schemas.microsoft.com/office/drawing/2014/main" id="{E24EE311-558C-4BEC-B447-27BAE1977703}"/>
              </a:ext>
            </a:extLst>
          </p:cNvPr>
          <p:cNvCxnSpPr>
            <a:cxnSpLocks/>
          </p:cNvCxnSpPr>
          <p:nvPr/>
        </p:nvCxnSpPr>
        <p:spPr>
          <a:xfrm>
            <a:off x="5754152" y="1159780"/>
            <a:ext cx="0" cy="93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25C1146-360D-46B2-8808-2CF629BB251D}"/>
              </a:ext>
            </a:extLst>
          </p:cNvPr>
          <p:cNvSpPr/>
          <p:nvPr/>
        </p:nvSpPr>
        <p:spPr>
          <a:xfrm>
            <a:off x="1219200" y="3658909"/>
            <a:ext cx="10439400" cy="373500"/>
          </a:xfrm>
          <a:prstGeom prst="rect">
            <a:avLst/>
          </a:prstGeom>
        </p:spPr>
        <p:txBody>
          <a:bodyPr wrap="square">
            <a:spAutoFit/>
          </a:bodyPr>
          <a:lstStyle/>
          <a:p>
            <a:pPr marR="0" lvl="0">
              <a:lnSpc>
                <a:spcPct val="106000"/>
              </a:lnSpc>
              <a:spcBef>
                <a:spcPts val="0"/>
              </a:spcBef>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After successful verification of Address, CSO </a:t>
            </a:r>
            <a:r>
              <a:rPr lang="en-IN" dirty="0">
                <a:solidFill>
                  <a:srgbClr val="00000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initiates verification flow for customer to confirm address</a:t>
            </a:r>
            <a:endParaRPr lang="en-US" dirty="0">
              <a:latin typeface="Calibri" panose="020F0502020204030204" pitchFamily="34" charset="0"/>
              <a:ea typeface="Calibri" panose="020F0502020204030204" pitchFamily="34" charset="0"/>
              <a:cs typeface="Mangal" panose="02040503050203030202" pitchFamily="18" charset="0"/>
            </a:endParaRPr>
          </a:p>
        </p:txBody>
      </p:sp>
      <p:cxnSp>
        <p:nvCxnSpPr>
          <p:cNvPr id="8" name="Straight Arrow Connector 7">
            <a:extLst>
              <a:ext uri="{FF2B5EF4-FFF2-40B4-BE49-F238E27FC236}">
                <a16:creationId xmlns:a16="http://schemas.microsoft.com/office/drawing/2014/main" id="{9BFA9B36-1C39-4F13-826E-9FF76763C705}"/>
              </a:ext>
            </a:extLst>
          </p:cNvPr>
          <p:cNvCxnSpPr>
            <a:cxnSpLocks/>
          </p:cNvCxnSpPr>
          <p:nvPr/>
        </p:nvCxnSpPr>
        <p:spPr>
          <a:xfrm>
            <a:off x="5754152" y="2720346"/>
            <a:ext cx="0" cy="93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D0BF2D2-43D0-49A1-95E4-8E17E794E549}"/>
              </a:ext>
            </a:extLst>
          </p:cNvPr>
          <p:cNvSpPr txBox="1">
            <a:spLocks/>
          </p:cNvSpPr>
          <p:nvPr/>
        </p:nvSpPr>
        <p:spPr>
          <a:xfrm>
            <a:off x="1858334" y="5428863"/>
            <a:ext cx="1795638" cy="80683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bg1"/>
                </a:solidFill>
              </a:rPr>
              <a:t>Biometric for Aadhaar Card</a:t>
            </a:r>
            <a:endParaRPr lang="en-US" sz="2800" b="1" dirty="0">
              <a:solidFill>
                <a:schemeClr val="bg1"/>
              </a:solidFill>
            </a:endParaRPr>
          </a:p>
        </p:txBody>
      </p:sp>
      <p:sp>
        <p:nvSpPr>
          <p:cNvPr id="13" name="Title 1">
            <a:extLst>
              <a:ext uri="{FF2B5EF4-FFF2-40B4-BE49-F238E27FC236}">
                <a16:creationId xmlns:a16="http://schemas.microsoft.com/office/drawing/2014/main" id="{AB325B67-0F6B-420C-B00D-88C412C38802}"/>
              </a:ext>
            </a:extLst>
          </p:cNvPr>
          <p:cNvSpPr txBox="1">
            <a:spLocks/>
          </p:cNvSpPr>
          <p:nvPr/>
        </p:nvSpPr>
        <p:spPr>
          <a:xfrm>
            <a:off x="4995234" y="5520785"/>
            <a:ext cx="1795638" cy="622991"/>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bg1"/>
                </a:solidFill>
              </a:rPr>
              <a:t>Missed Call</a:t>
            </a:r>
          </a:p>
        </p:txBody>
      </p:sp>
      <p:sp>
        <p:nvSpPr>
          <p:cNvPr id="14" name="Title 1">
            <a:extLst>
              <a:ext uri="{FF2B5EF4-FFF2-40B4-BE49-F238E27FC236}">
                <a16:creationId xmlns:a16="http://schemas.microsoft.com/office/drawing/2014/main" id="{C364D771-2F9D-4291-A315-B5E754927B76}"/>
              </a:ext>
            </a:extLst>
          </p:cNvPr>
          <p:cNvSpPr txBox="1">
            <a:spLocks/>
          </p:cNvSpPr>
          <p:nvPr/>
        </p:nvSpPr>
        <p:spPr>
          <a:xfrm>
            <a:off x="8021462" y="5566521"/>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Link Based</a:t>
            </a:r>
          </a:p>
        </p:txBody>
      </p:sp>
      <p:cxnSp>
        <p:nvCxnSpPr>
          <p:cNvPr id="15" name="Straight Arrow Connector 14">
            <a:extLst>
              <a:ext uri="{FF2B5EF4-FFF2-40B4-BE49-F238E27FC236}">
                <a16:creationId xmlns:a16="http://schemas.microsoft.com/office/drawing/2014/main" id="{3C30C4AB-2F13-4650-8F55-167E878ED27A}"/>
              </a:ext>
            </a:extLst>
          </p:cNvPr>
          <p:cNvCxnSpPr>
            <a:cxnSpLocks/>
          </p:cNvCxnSpPr>
          <p:nvPr/>
        </p:nvCxnSpPr>
        <p:spPr>
          <a:xfrm flipH="1">
            <a:off x="2882900" y="4257046"/>
            <a:ext cx="1880652" cy="101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C36A51-C51D-4D15-BF95-633947A17A43}"/>
              </a:ext>
            </a:extLst>
          </p:cNvPr>
          <p:cNvCxnSpPr>
            <a:cxnSpLocks/>
          </p:cNvCxnSpPr>
          <p:nvPr/>
        </p:nvCxnSpPr>
        <p:spPr>
          <a:xfrm>
            <a:off x="5856005" y="4294491"/>
            <a:ext cx="0" cy="938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32C0AB-8B99-4993-AE3C-7F66FB0C2772}"/>
              </a:ext>
            </a:extLst>
          </p:cNvPr>
          <p:cNvCxnSpPr>
            <a:cxnSpLocks/>
          </p:cNvCxnSpPr>
          <p:nvPr/>
        </p:nvCxnSpPr>
        <p:spPr>
          <a:xfrm>
            <a:off x="6676572" y="4294491"/>
            <a:ext cx="2242709" cy="97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51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6A58E-2546-4F50-9648-E3E623BE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24" y="609952"/>
            <a:ext cx="11504762" cy="5638095"/>
          </a:xfrm>
          <a:prstGeom prst="rect">
            <a:avLst/>
          </a:prstGeom>
        </p:spPr>
      </p:pic>
      <p:sp>
        <p:nvSpPr>
          <p:cNvPr id="12" name="Title 1">
            <a:extLst>
              <a:ext uri="{FF2B5EF4-FFF2-40B4-BE49-F238E27FC236}">
                <a16:creationId xmlns:a16="http://schemas.microsoft.com/office/drawing/2014/main" id="{67B52FC2-B393-4A0A-95DA-5438ED381F20}"/>
              </a:ext>
            </a:extLst>
          </p:cNvPr>
          <p:cNvSpPr txBox="1">
            <a:spLocks/>
          </p:cNvSpPr>
          <p:nvPr/>
        </p:nvSpPr>
        <p:spPr>
          <a:xfrm>
            <a:off x="2880784" y="4251948"/>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Send Link</a:t>
            </a:r>
          </a:p>
        </p:txBody>
      </p:sp>
      <p:sp>
        <p:nvSpPr>
          <p:cNvPr id="13" name="Title 1">
            <a:extLst>
              <a:ext uri="{FF2B5EF4-FFF2-40B4-BE49-F238E27FC236}">
                <a16:creationId xmlns:a16="http://schemas.microsoft.com/office/drawing/2014/main" id="{D0284419-2644-467B-86FC-43F369136A19}"/>
              </a:ext>
            </a:extLst>
          </p:cNvPr>
          <p:cNvSpPr txBox="1">
            <a:spLocks/>
          </p:cNvSpPr>
          <p:nvPr/>
        </p:nvSpPr>
        <p:spPr>
          <a:xfrm>
            <a:off x="2880783" y="4705170"/>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2880782" y="5166261"/>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17" name="Title 1">
            <a:extLst>
              <a:ext uri="{FF2B5EF4-FFF2-40B4-BE49-F238E27FC236}">
                <a16:creationId xmlns:a16="http://schemas.microsoft.com/office/drawing/2014/main" id="{7E54F6CA-0445-456F-A1AA-355DB7BE8208}"/>
              </a:ext>
            </a:extLst>
          </p:cNvPr>
          <p:cNvSpPr txBox="1">
            <a:spLocks/>
          </p:cNvSpPr>
          <p:nvPr/>
        </p:nvSpPr>
        <p:spPr>
          <a:xfrm>
            <a:off x="4822947" y="4705170"/>
            <a:ext cx="3184441"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Missed Call Auth STP + Maker Checker STP</a:t>
            </a:r>
          </a:p>
        </p:txBody>
      </p:sp>
      <p:sp>
        <p:nvSpPr>
          <p:cNvPr id="19" name="Title 1">
            <a:extLst>
              <a:ext uri="{FF2B5EF4-FFF2-40B4-BE49-F238E27FC236}">
                <a16:creationId xmlns:a16="http://schemas.microsoft.com/office/drawing/2014/main" id="{DF864EA6-8F16-4982-9DB2-48CA2A63DE07}"/>
              </a:ext>
            </a:extLst>
          </p:cNvPr>
          <p:cNvSpPr txBox="1">
            <a:spLocks/>
          </p:cNvSpPr>
          <p:nvPr/>
        </p:nvSpPr>
        <p:spPr>
          <a:xfrm>
            <a:off x="4827435" y="4269337"/>
            <a:ext cx="3179953"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Biometric Auth STP + Maker Checker STP</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9651807">
            <a:off x="8260574" y="4931971"/>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EF7E5FF-77EF-41D4-9D9D-ABD711505B27}"/>
              </a:ext>
            </a:extLst>
          </p:cNvPr>
          <p:cNvSpPr/>
          <p:nvPr/>
        </p:nvSpPr>
        <p:spPr>
          <a:xfrm>
            <a:off x="8837962" y="2526155"/>
            <a:ext cx="3184441" cy="30125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It says these options will be there in Address Change Screen.</a:t>
            </a:r>
          </a:p>
          <a:p>
            <a:endParaRPr lang="en-US" sz="1400" strike="sngStrike" dirty="0">
              <a:solidFill>
                <a:srgbClr val="FF0000"/>
              </a:solidFill>
            </a:endParaRPr>
          </a:p>
          <a:p>
            <a:r>
              <a:rPr lang="en-US" sz="1400" dirty="0">
                <a:solidFill>
                  <a:schemeClr val="tx1"/>
                </a:solidFill>
              </a:rPr>
              <a:t>We don’t know if the screen needs to be designed by us? Or is it already existing with all these buttons.</a:t>
            </a:r>
          </a:p>
        </p:txBody>
      </p:sp>
      <p:sp>
        <p:nvSpPr>
          <p:cNvPr id="15" name="Title 1">
            <a:extLst>
              <a:ext uri="{FF2B5EF4-FFF2-40B4-BE49-F238E27FC236}">
                <a16:creationId xmlns:a16="http://schemas.microsoft.com/office/drawing/2014/main" id="{1B4AED2E-2B28-4212-BDD6-32D186665E57}"/>
              </a:ext>
            </a:extLst>
          </p:cNvPr>
          <p:cNvSpPr txBox="1">
            <a:spLocks/>
          </p:cNvSpPr>
          <p:nvPr/>
        </p:nvSpPr>
        <p:spPr>
          <a:xfrm>
            <a:off x="4804686" y="5166447"/>
            <a:ext cx="3202702"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Link Based Auth STP + Maker Checker STP</a:t>
            </a:r>
          </a:p>
        </p:txBody>
      </p:sp>
      <p:sp>
        <p:nvSpPr>
          <p:cNvPr id="22" name="Rectangle: Rounded Corners 21">
            <a:extLst>
              <a:ext uri="{FF2B5EF4-FFF2-40B4-BE49-F238E27FC236}">
                <a16:creationId xmlns:a16="http://schemas.microsoft.com/office/drawing/2014/main" id="{065846F5-0092-4CA9-A853-A8631FAC8907}"/>
              </a:ext>
            </a:extLst>
          </p:cNvPr>
          <p:cNvSpPr/>
          <p:nvPr/>
        </p:nvSpPr>
        <p:spPr>
          <a:xfrm rot="19856536">
            <a:off x="638158" y="3289356"/>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EXISTING?</a:t>
            </a:r>
          </a:p>
        </p:txBody>
      </p:sp>
      <p:sp>
        <p:nvSpPr>
          <p:cNvPr id="25" name="Rectangle: Rounded Corners 24">
            <a:extLst>
              <a:ext uri="{FF2B5EF4-FFF2-40B4-BE49-F238E27FC236}">
                <a16:creationId xmlns:a16="http://schemas.microsoft.com/office/drawing/2014/main" id="{CE7EABA3-9C63-4754-8F43-01027A33D88E}"/>
              </a:ext>
            </a:extLst>
          </p:cNvPr>
          <p:cNvSpPr/>
          <p:nvPr/>
        </p:nvSpPr>
        <p:spPr>
          <a:xfrm rot="2243322">
            <a:off x="11342113" y="55597"/>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26" name="Title 1">
            <a:extLst>
              <a:ext uri="{FF2B5EF4-FFF2-40B4-BE49-F238E27FC236}">
                <a16:creationId xmlns:a16="http://schemas.microsoft.com/office/drawing/2014/main" id="{AA394B69-C0C7-4F92-A17E-DC9D8AB81AA3}"/>
              </a:ext>
            </a:extLst>
          </p:cNvPr>
          <p:cNvSpPr txBox="1">
            <a:spLocks/>
          </p:cNvSpPr>
          <p:nvPr/>
        </p:nvSpPr>
        <p:spPr>
          <a:xfrm>
            <a:off x="2860858" y="3577203"/>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Tree>
    <p:extLst>
      <p:ext uri="{BB962C8B-B14F-4D97-AF65-F5344CB8AC3E}">
        <p14:creationId xmlns:p14="http://schemas.microsoft.com/office/powerpoint/2010/main" val="2706537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DB1D9B-894A-4349-A5B4-14A7795F21B2}"/>
              </a:ext>
            </a:extLst>
          </p:cNvPr>
          <p:cNvSpPr/>
          <p:nvPr/>
        </p:nvSpPr>
        <p:spPr>
          <a:xfrm>
            <a:off x="1320800" y="306109"/>
            <a:ext cx="10439400" cy="373500"/>
          </a:xfrm>
          <a:prstGeom prst="rect">
            <a:avLst/>
          </a:prstGeom>
        </p:spPr>
        <p:txBody>
          <a:bodyPr wrap="square">
            <a:spAutoFit/>
          </a:bodyPr>
          <a:lstStyle/>
          <a:p>
            <a:pPr marR="0" lvl="0">
              <a:lnSpc>
                <a:spcPct val="106000"/>
              </a:lnSpc>
              <a:spcBef>
                <a:spcPts val="0"/>
              </a:spcBef>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After successful verification of Address, CSO </a:t>
            </a:r>
            <a:r>
              <a:rPr lang="en-IN" dirty="0">
                <a:solidFill>
                  <a:srgbClr val="000000"/>
                </a:solidFill>
                <a:highlight>
                  <a:srgbClr val="FFFF00"/>
                </a:highlight>
                <a:latin typeface="Calibri" panose="020F0502020204030204" pitchFamily="34" charset="0"/>
                <a:ea typeface="Times New Roman" panose="02020603050405020304" pitchFamily="18" charset="0"/>
                <a:cs typeface="Calibri" panose="020F0502020204030204" pitchFamily="34" charset="0"/>
              </a:rPr>
              <a:t>initiates verification flow for customer to confirm address</a:t>
            </a:r>
            <a:endParaRPr lang="en-US" dirty="0">
              <a:latin typeface="Calibri" panose="020F0502020204030204" pitchFamily="34" charset="0"/>
              <a:ea typeface="Calibri" panose="020F0502020204030204" pitchFamily="34" charset="0"/>
              <a:cs typeface="Mangal" panose="02040503050203030202" pitchFamily="18" charset="0"/>
            </a:endParaRPr>
          </a:p>
        </p:txBody>
      </p:sp>
      <p:sp>
        <p:nvSpPr>
          <p:cNvPr id="5" name="Title 1">
            <a:extLst>
              <a:ext uri="{FF2B5EF4-FFF2-40B4-BE49-F238E27FC236}">
                <a16:creationId xmlns:a16="http://schemas.microsoft.com/office/drawing/2014/main" id="{35AAD580-C21F-4F06-A1D5-DD6A4C185762}"/>
              </a:ext>
            </a:extLst>
          </p:cNvPr>
          <p:cNvSpPr txBox="1">
            <a:spLocks/>
          </p:cNvSpPr>
          <p:nvPr/>
        </p:nvSpPr>
        <p:spPr>
          <a:xfrm>
            <a:off x="2685901" y="1257325"/>
            <a:ext cx="1795638" cy="80683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bg1"/>
                </a:solidFill>
              </a:rPr>
              <a:t>Biometric for Aadhaar Card</a:t>
            </a:r>
            <a:endParaRPr lang="en-US" sz="2800" b="1" dirty="0">
              <a:solidFill>
                <a:schemeClr val="bg1"/>
              </a:solidFill>
            </a:endParaRPr>
          </a:p>
        </p:txBody>
      </p:sp>
      <p:sp>
        <p:nvSpPr>
          <p:cNvPr id="6" name="Title 1">
            <a:extLst>
              <a:ext uri="{FF2B5EF4-FFF2-40B4-BE49-F238E27FC236}">
                <a16:creationId xmlns:a16="http://schemas.microsoft.com/office/drawing/2014/main" id="{FEF3E1EA-6FB2-4157-A49A-EF8AC6608885}"/>
              </a:ext>
            </a:extLst>
          </p:cNvPr>
          <p:cNvSpPr txBox="1">
            <a:spLocks/>
          </p:cNvSpPr>
          <p:nvPr/>
        </p:nvSpPr>
        <p:spPr>
          <a:xfrm>
            <a:off x="5007934" y="1329631"/>
            <a:ext cx="1795638" cy="622991"/>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bg1"/>
                </a:solidFill>
              </a:rPr>
              <a:t>Missed Call</a:t>
            </a:r>
          </a:p>
        </p:txBody>
      </p:sp>
      <p:sp>
        <p:nvSpPr>
          <p:cNvPr id="7" name="Title 1">
            <a:extLst>
              <a:ext uri="{FF2B5EF4-FFF2-40B4-BE49-F238E27FC236}">
                <a16:creationId xmlns:a16="http://schemas.microsoft.com/office/drawing/2014/main" id="{EEBA88D0-D18A-4DBA-8E67-2FAAFBD28A73}"/>
              </a:ext>
            </a:extLst>
          </p:cNvPr>
          <p:cNvSpPr txBox="1">
            <a:spLocks/>
          </p:cNvSpPr>
          <p:nvPr/>
        </p:nvSpPr>
        <p:spPr>
          <a:xfrm>
            <a:off x="7329967" y="1329631"/>
            <a:ext cx="1795638" cy="531517"/>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Link Based</a:t>
            </a:r>
          </a:p>
        </p:txBody>
      </p:sp>
      <p:cxnSp>
        <p:nvCxnSpPr>
          <p:cNvPr id="8" name="Straight Arrow Connector 7">
            <a:extLst>
              <a:ext uri="{FF2B5EF4-FFF2-40B4-BE49-F238E27FC236}">
                <a16:creationId xmlns:a16="http://schemas.microsoft.com/office/drawing/2014/main" id="{D4D451CE-AA40-4710-A061-9410109B31EC}"/>
              </a:ext>
            </a:extLst>
          </p:cNvPr>
          <p:cNvCxnSpPr>
            <a:cxnSpLocks/>
          </p:cNvCxnSpPr>
          <p:nvPr/>
        </p:nvCxnSpPr>
        <p:spPr>
          <a:xfrm flipH="1">
            <a:off x="4208344" y="694855"/>
            <a:ext cx="674152" cy="42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0603DF-8C18-4929-9C59-3D300EC7C11E}"/>
              </a:ext>
            </a:extLst>
          </p:cNvPr>
          <p:cNvCxnSpPr>
            <a:cxnSpLocks/>
          </p:cNvCxnSpPr>
          <p:nvPr/>
        </p:nvCxnSpPr>
        <p:spPr>
          <a:xfrm>
            <a:off x="5856005" y="776616"/>
            <a:ext cx="0" cy="480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7809B2-B778-4D54-A98C-DC912CC44458}"/>
              </a:ext>
            </a:extLst>
          </p:cNvPr>
          <p:cNvCxnSpPr>
            <a:cxnSpLocks/>
          </p:cNvCxnSpPr>
          <p:nvPr/>
        </p:nvCxnSpPr>
        <p:spPr>
          <a:xfrm>
            <a:off x="6803572" y="758612"/>
            <a:ext cx="714828" cy="36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5CE770-A67E-4B0A-AA48-901B50304289}"/>
              </a:ext>
            </a:extLst>
          </p:cNvPr>
          <p:cNvSpPr/>
          <p:nvPr/>
        </p:nvSpPr>
        <p:spPr>
          <a:xfrm>
            <a:off x="2331915" y="3231905"/>
            <a:ext cx="1533828" cy="817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UNABLE</a:t>
            </a:r>
          </a:p>
          <a:p>
            <a:pPr algn="ctr"/>
            <a:r>
              <a:rPr lang="en-US" sz="1400" b="1" dirty="0"/>
              <a:t> to verify</a:t>
            </a:r>
          </a:p>
        </p:txBody>
      </p:sp>
      <p:sp>
        <p:nvSpPr>
          <p:cNvPr id="15" name="Rectangle 14">
            <a:extLst>
              <a:ext uri="{FF2B5EF4-FFF2-40B4-BE49-F238E27FC236}">
                <a16:creationId xmlns:a16="http://schemas.microsoft.com/office/drawing/2014/main" id="{09AA0EE2-C5A2-438C-9C8F-943697313274}"/>
              </a:ext>
            </a:extLst>
          </p:cNvPr>
          <p:cNvSpPr/>
          <p:nvPr/>
        </p:nvSpPr>
        <p:spPr>
          <a:xfrm>
            <a:off x="6712071" y="3368791"/>
            <a:ext cx="2729738" cy="739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dk1"/>
                </a:solidFill>
              </a:rPr>
              <a:t>ABLE</a:t>
            </a:r>
          </a:p>
          <a:p>
            <a:pPr algn="ctr"/>
            <a:r>
              <a:rPr lang="en-US" sz="1400" b="1" dirty="0">
                <a:solidFill>
                  <a:schemeClr val="dk1"/>
                </a:solidFill>
              </a:rPr>
              <a:t> to Verify</a:t>
            </a:r>
            <a:endParaRPr lang="en-US" sz="1400" dirty="0">
              <a:solidFill>
                <a:schemeClr val="dk1"/>
              </a:solidFill>
            </a:endParaRPr>
          </a:p>
        </p:txBody>
      </p:sp>
      <p:sp>
        <p:nvSpPr>
          <p:cNvPr id="16" name="Rectangle 15">
            <a:extLst>
              <a:ext uri="{FF2B5EF4-FFF2-40B4-BE49-F238E27FC236}">
                <a16:creationId xmlns:a16="http://schemas.microsoft.com/office/drawing/2014/main" id="{906FBC1A-D064-4A3E-90A1-0BC66E3D4A1E}"/>
              </a:ext>
            </a:extLst>
          </p:cNvPr>
          <p:cNvSpPr/>
          <p:nvPr/>
        </p:nvSpPr>
        <p:spPr>
          <a:xfrm>
            <a:off x="4279969" y="2672081"/>
            <a:ext cx="2602713" cy="455773"/>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MEANWHILE BACKEND</a:t>
            </a:r>
          </a:p>
        </p:txBody>
      </p:sp>
      <p:sp>
        <p:nvSpPr>
          <p:cNvPr id="17" name="Arrow: Bent 16">
            <a:extLst>
              <a:ext uri="{FF2B5EF4-FFF2-40B4-BE49-F238E27FC236}">
                <a16:creationId xmlns:a16="http://schemas.microsoft.com/office/drawing/2014/main" id="{49043526-7A5A-4135-B2F7-AB6FD3A75672}"/>
              </a:ext>
            </a:extLst>
          </p:cNvPr>
          <p:cNvSpPr/>
          <p:nvPr/>
        </p:nvSpPr>
        <p:spPr>
          <a:xfrm rot="5400000">
            <a:off x="7540472" y="2215276"/>
            <a:ext cx="455775" cy="1714191"/>
          </a:xfrm>
          <a:prstGeom prst="bentArrow">
            <a:avLst>
              <a:gd name="adj1" fmla="val 20606"/>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Arrow: Bent 17">
            <a:extLst>
              <a:ext uri="{FF2B5EF4-FFF2-40B4-BE49-F238E27FC236}">
                <a16:creationId xmlns:a16="http://schemas.microsoft.com/office/drawing/2014/main" id="{2CB4CA39-6C94-44D0-8718-68BF4277E541}"/>
              </a:ext>
            </a:extLst>
          </p:cNvPr>
          <p:cNvSpPr/>
          <p:nvPr/>
        </p:nvSpPr>
        <p:spPr>
          <a:xfrm rot="5400000" flipV="1">
            <a:off x="3440530" y="2392507"/>
            <a:ext cx="358880" cy="1262834"/>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9" name="Rectangle 18">
            <a:extLst>
              <a:ext uri="{FF2B5EF4-FFF2-40B4-BE49-F238E27FC236}">
                <a16:creationId xmlns:a16="http://schemas.microsoft.com/office/drawing/2014/main" id="{859DB573-7FF5-4900-BF1F-0122E6BE61FB}"/>
              </a:ext>
            </a:extLst>
          </p:cNvPr>
          <p:cNvSpPr/>
          <p:nvPr/>
        </p:nvSpPr>
        <p:spPr>
          <a:xfrm>
            <a:off x="5675049" y="4974306"/>
            <a:ext cx="2401891" cy="806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dk1"/>
                </a:solidFill>
              </a:rPr>
              <a:t>Verification Fails</a:t>
            </a:r>
          </a:p>
          <a:p>
            <a:pPr algn="ctr"/>
            <a:r>
              <a:rPr lang="en-US" sz="1400" dirty="0"/>
              <a:t>Try Again</a:t>
            </a:r>
          </a:p>
          <a:p>
            <a:pPr algn="ctr"/>
            <a:r>
              <a:rPr lang="en-US" sz="1400" dirty="0">
                <a:solidFill>
                  <a:schemeClr val="dk1"/>
                </a:solidFill>
              </a:rPr>
              <a:t>3 Attempts</a:t>
            </a:r>
          </a:p>
        </p:txBody>
      </p:sp>
      <p:cxnSp>
        <p:nvCxnSpPr>
          <p:cNvPr id="20" name="Straight Arrow Connector 19">
            <a:extLst>
              <a:ext uri="{FF2B5EF4-FFF2-40B4-BE49-F238E27FC236}">
                <a16:creationId xmlns:a16="http://schemas.microsoft.com/office/drawing/2014/main" id="{12019C4A-D4BC-4219-B271-20A5385AFA0C}"/>
              </a:ext>
            </a:extLst>
          </p:cNvPr>
          <p:cNvCxnSpPr>
            <a:cxnSpLocks/>
            <a:endCxn id="19" idx="0"/>
          </p:cNvCxnSpPr>
          <p:nvPr/>
        </p:nvCxnSpPr>
        <p:spPr>
          <a:xfrm flipH="1">
            <a:off x="6875995" y="4128784"/>
            <a:ext cx="1395079" cy="84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B3404EB-CD98-495E-93FD-9DBA25FDFDA5}"/>
              </a:ext>
            </a:extLst>
          </p:cNvPr>
          <p:cNvSpPr/>
          <p:nvPr/>
        </p:nvSpPr>
        <p:spPr>
          <a:xfrm>
            <a:off x="8332960" y="4974305"/>
            <a:ext cx="2401891" cy="806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dk1"/>
                </a:solidFill>
              </a:rPr>
              <a:t>Verification Successful</a:t>
            </a:r>
          </a:p>
        </p:txBody>
      </p:sp>
      <p:cxnSp>
        <p:nvCxnSpPr>
          <p:cNvPr id="22" name="Straight Arrow Connector 21">
            <a:extLst>
              <a:ext uri="{FF2B5EF4-FFF2-40B4-BE49-F238E27FC236}">
                <a16:creationId xmlns:a16="http://schemas.microsoft.com/office/drawing/2014/main" id="{1738BF9E-4EAC-49A7-A474-7200692BE4CC}"/>
              </a:ext>
            </a:extLst>
          </p:cNvPr>
          <p:cNvCxnSpPr>
            <a:cxnSpLocks/>
            <a:endCxn id="21" idx="0"/>
          </p:cNvCxnSpPr>
          <p:nvPr/>
        </p:nvCxnSpPr>
        <p:spPr>
          <a:xfrm>
            <a:off x="8271074" y="4128784"/>
            <a:ext cx="1262832" cy="8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945A38D-41DE-41B7-84DF-5A629C9869E1}"/>
              </a:ext>
            </a:extLst>
          </p:cNvPr>
          <p:cNvSpPr/>
          <p:nvPr/>
        </p:nvSpPr>
        <p:spPr>
          <a:xfrm>
            <a:off x="421113" y="4952077"/>
            <a:ext cx="2401891" cy="806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Customer LOCKED Biometric</a:t>
            </a:r>
            <a:endParaRPr lang="en-US" sz="1400" dirty="0">
              <a:solidFill>
                <a:schemeClr val="dk1"/>
              </a:solidFill>
            </a:endParaRPr>
          </a:p>
        </p:txBody>
      </p:sp>
      <p:cxnSp>
        <p:nvCxnSpPr>
          <p:cNvPr id="24" name="Straight Arrow Connector 23">
            <a:extLst>
              <a:ext uri="{FF2B5EF4-FFF2-40B4-BE49-F238E27FC236}">
                <a16:creationId xmlns:a16="http://schemas.microsoft.com/office/drawing/2014/main" id="{205F21FD-5D1C-486D-91E4-102FD74A2619}"/>
              </a:ext>
            </a:extLst>
          </p:cNvPr>
          <p:cNvCxnSpPr>
            <a:cxnSpLocks/>
            <a:endCxn id="23" idx="0"/>
          </p:cNvCxnSpPr>
          <p:nvPr/>
        </p:nvCxnSpPr>
        <p:spPr>
          <a:xfrm flipH="1">
            <a:off x="1622059" y="4106555"/>
            <a:ext cx="1395079" cy="84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70955E-175A-4713-912A-E9D88FB65877}"/>
              </a:ext>
            </a:extLst>
          </p:cNvPr>
          <p:cNvSpPr/>
          <p:nvPr/>
        </p:nvSpPr>
        <p:spPr>
          <a:xfrm>
            <a:off x="3079024" y="4952076"/>
            <a:ext cx="2401891" cy="806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dk1"/>
                </a:solidFill>
              </a:rPr>
              <a:t>Technical Reason</a:t>
            </a:r>
          </a:p>
        </p:txBody>
      </p:sp>
      <p:cxnSp>
        <p:nvCxnSpPr>
          <p:cNvPr id="26" name="Straight Arrow Connector 25">
            <a:extLst>
              <a:ext uri="{FF2B5EF4-FFF2-40B4-BE49-F238E27FC236}">
                <a16:creationId xmlns:a16="http://schemas.microsoft.com/office/drawing/2014/main" id="{91D1D5DB-C895-4CED-BAD0-E9A46E081150}"/>
              </a:ext>
            </a:extLst>
          </p:cNvPr>
          <p:cNvCxnSpPr>
            <a:cxnSpLocks/>
            <a:endCxn id="25" idx="0"/>
          </p:cNvCxnSpPr>
          <p:nvPr/>
        </p:nvCxnSpPr>
        <p:spPr>
          <a:xfrm>
            <a:off x="3017138" y="4106555"/>
            <a:ext cx="1262832" cy="8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5A8797C-BF66-4331-96B9-DA680D98CCA0}"/>
              </a:ext>
            </a:extLst>
          </p:cNvPr>
          <p:cNvSpPr/>
          <p:nvPr/>
        </p:nvSpPr>
        <p:spPr>
          <a:xfrm>
            <a:off x="9441809" y="6241278"/>
            <a:ext cx="2292939" cy="373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dk1"/>
                </a:solidFill>
              </a:rPr>
              <a:t>Customer Gets SMS</a:t>
            </a:r>
          </a:p>
        </p:txBody>
      </p:sp>
      <p:cxnSp>
        <p:nvCxnSpPr>
          <p:cNvPr id="28" name="Straight Arrow Connector 27">
            <a:extLst>
              <a:ext uri="{FF2B5EF4-FFF2-40B4-BE49-F238E27FC236}">
                <a16:creationId xmlns:a16="http://schemas.microsoft.com/office/drawing/2014/main" id="{0CA276FE-FD73-48BC-8892-796871AABB6D}"/>
              </a:ext>
            </a:extLst>
          </p:cNvPr>
          <p:cNvCxnSpPr>
            <a:cxnSpLocks/>
            <a:stCxn id="21" idx="2"/>
            <a:endCxn id="27" idx="0"/>
          </p:cNvCxnSpPr>
          <p:nvPr/>
        </p:nvCxnSpPr>
        <p:spPr>
          <a:xfrm>
            <a:off x="9533906" y="5781143"/>
            <a:ext cx="1054373" cy="4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D825FE4-6DBE-45D7-B4B9-EDA0F6313398}"/>
              </a:ext>
            </a:extLst>
          </p:cNvPr>
          <p:cNvCxnSpPr>
            <a:cxnSpLocks/>
          </p:cNvCxnSpPr>
          <p:nvPr/>
        </p:nvCxnSpPr>
        <p:spPr>
          <a:xfrm>
            <a:off x="3390702" y="2092703"/>
            <a:ext cx="1397198" cy="459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DFF5FA3-DC49-49A3-A0C0-11A463913D00}"/>
              </a:ext>
            </a:extLst>
          </p:cNvPr>
          <p:cNvSpPr/>
          <p:nvPr/>
        </p:nvSpPr>
        <p:spPr>
          <a:xfrm>
            <a:off x="6712071" y="6274111"/>
            <a:ext cx="2292939" cy="373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dk1"/>
                </a:solidFill>
              </a:rPr>
              <a:t>CSO Views Success</a:t>
            </a:r>
          </a:p>
        </p:txBody>
      </p:sp>
      <p:cxnSp>
        <p:nvCxnSpPr>
          <p:cNvPr id="41" name="Straight Arrow Connector 40">
            <a:extLst>
              <a:ext uri="{FF2B5EF4-FFF2-40B4-BE49-F238E27FC236}">
                <a16:creationId xmlns:a16="http://schemas.microsoft.com/office/drawing/2014/main" id="{7B3FD75E-C572-43CF-915F-A556EE230BD1}"/>
              </a:ext>
            </a:extLst>
          </p:cNvPr>
          <p:cNvCxnSpPr>
            <a:cxnSpLocks/>
            <a:stCxn id="21" idx="2"/>
            <a:endCxn id="39" idx="0"/>
          </p:cNvCxnSpPr>
          <p:nvPr/>
        </p:nvCxnSpPr>
        <p:spPr>
          <a:xfrm flipH="1">
            <a:off x="7858541" y="5781143"/>
            <a:ext cx="1675365" cy="49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01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3BAB-46B7-44DC-87D3-DC9618127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5702C1-FE02-4121-861F-EBDAF61E8C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138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BE222-8261-4AA8-815E-05B1CD864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97" y="528450"/>
            <a:ext cx="11510853" cy="5641080"/>
          </a:xfrm>
          <a:prstGeom prst="rect">
            <a:avLst/>
          </a:prstGeom>
        </p:spPr>
      </p:pic>
      <p:sp>
        <p:nvSpPr>
          <p:cNvPr id="12" name="Title 1">
            <a:extLst>
              <a:ext uri="{FF2B5EF4-FFF2-40B4-BE49-F238E27FC236}">
                <a16:creationId xmlns:a16="http://schemas.microsoft.com/office/drawing/2014/main" id="{67B52FC2-B393-4A0A-95DA-5438ED381F20}"/>
              </a:ext>
            </a:extLst>
          </p:cNvPr>
          <p:cNvSpPr txBox="1">
            <a:spLocks/>
          </p:cNvSpPr>
          <p:nvPr/>
        </p:nvSpPr>
        <p:spPr>
          <a:xfrm>
            <a:off x="4572424" y="3890114"/>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Send Link</a:t>
            </a:r>
          </a:p>
        </p:txBody>
      </p:sp>
      <p:sp>
        <p:nvSpPr>
          <p:cNvPr id="13" name="Title 1">
            <a:extLst>
              <a:ext uri="{FF2B5EF4-FFF2-40B4-BE49-F238E27FC236}">
                <a16:creationId xmlns:a16="http://schemas.microsoft.com/office/drawing/2014/main" id="{D0284419-2644-467B-86FC-43F369136A19}"/>
              </a:ext>
            </a:extLst>
          </p:cNvPr>
          <p:cNvSpPr txBox="1">
            <a:spLocks/>
          </p:cNvSpPr>
          <p:nvPr/>
        </p:nvSpPr>
        <p:spPr>
          <a:xfrm>
            <a:off x="4572423" y="4368418"/>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4572423" y="4855315"/>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19" name="Title 1">
            <a:extLst>
              <a:ext uri="{FF2B5EF4-FFF2-40B4-BE49-F238E27FC236}">
                <a16:creationId xmlns:a16="http://schemas.microsoft.com/office/drawing/2014/main" id="{DF864EA6-8F16-4982-9DB2-48CA2A63DE07}"/>
              </a:ext>
            </a:extLst>
          </p:cNvPr>
          <p:cNvSpPr txBox="1">
            <a:spLocks/>
          </p:cNvSpPr>
          <p:nvPr/>
        </p:nvSpPr>
        <p:spPr>
          <a:xfrm>
            <a:off x="4572423" y="5375611"/>
            <a:ext cx="1823267" cy="353632"/>
          </a:xfrm>
          <a:prstGeom prst="rect">
            <a:avLst/>
          </a:prstGeom>
          <a:solidFill>
            <a:srgbClr val="97144D"/>
          </a:solidFill>
          <a:ln>
            <a:solidFill>
              <a:srgbClr val="97144D"/>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Biometric Auth STP</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9651807">
            <a:off x="8260574" y="4931971"/>
            <a:ext cx="806730" cy="568372"/>
          </a:xfrm>
          <a:prstGeom prst="notchedRightArrow">
            <a:avLst/>
          </a:prstGeom>
          <a:solidFill>
            <a:srgbClr val="A8F204"/>
          </a:solidFill>
          <a:ln>
            <a:solidFill>
              <a:srgbClr val="A8F2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EF7E5FF-77EF-41D4-9D9D-ABD711505B27}"/>
              </a:ext>
            </a:extLst>
          </p:cNvPr>
          <p:cNvSpPr/>
          <p:nvPr/>
        </p:nvSpPr>
        <p:spPr>
          <a:xfrm>
            <a:off x="8837962" y="2526155"/>
            <a:ext cx="3184441" cy="30125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It says these options will be there in Re-KYC Screen.</a:t>
            </a:r>
          </a:p>
          <a:p>
            <a:endParaRPr lang="en-US" sz="1400" strike="sngStrike" dirty="0">
              <a:solidFill>
                <a:srgbClr val="FF0000"/>
              </a:solidFill>
            </a:endParaRPr>
          </a:p>
          <a:p>
            <a:r>
              <a:rPr lang="en-US" sz="1400" dirty="0">
                <a:solidFill>
                  <a:schemeClr val="tx1"/>
                </a:solidFill>
              </a:rPr>
              <a:t>We don’t know if the screen needs to be designed by us? Or is it already existing with all these buttons.</a:t>
            </a:r>
            <a:endParaRPr lang="en-US" dirty="0">
              <a:solidFill>
                <a:schemeClr val="tx1"/>
              </a:solidFill>
            </a:endParaRPr>
          </a:p>
        </p:txBody>
      </p:sp>
      <p:sp>
        <p:nvSpPr>
          <p:cNvPr id="15" name="Rectangle: Rounded Corners 14">
            <a:extLst>
              <a:ext uri="{FF2B5EF4-FFF2-40B4-BE49-F238E27FC236}">
                <a16:creationId xmlns:a16="http://schemas.microsoft.com/office/drawing/2014/main" id="{191C18AB-DE8B-4CA1-B270-8BFD3231BED6}"/>
              </a:ext>
            </a:extLst>
          </p:cNvPr>
          <p:cNvSpPr/>
          <p:nvPr/>
        </p:nvSpPr>
        <p:spPr>
          <a:xfrm rot="19856536">
            <a:off x="638158" y="3289356"/>
            <a:ext cx="1863650"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EXISTING?</a:t>
            </a:r>
          </a:p>
        </p:txBody>
      </p:sp>
      <p:sp>
        <p:nvSpPr>
          <p:cNvPr id="22" name="Rectangle: Rounded Corners 21">
            <a:extLst>
              <a:ext uri="{FF2B5EF4-FFF2-40B4-BE49-F238E27FC236}">
                <a16:creationId xmlns:a16="http://schemas.microsoft.com/office/drawing/2014/main" id="{CD6FEA67-E7C5-4A44-8C67-ABB7E023B1AF}"/>
              </a:ext>
            </a:extLst>
          </p:cNvPr>
          <p:cNvSpPr/>
          <p:nvPr/>
        </p:nvSpPr>
        <p:spPr>
          <a:xfrm rot="2243322">
            <a:off x="11342113" y="55597"/>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23" name="Title 1">
            <a:extLst>
              <a:ext uri="{FF2B5EF4-FFF2-40B4-BE49-F238E27FC236}">
                <a16:creationId xmlns:a16="http://schemas.microsoft.com/office/drawing/2014/main" id="{3B497A86-3F8A-459D-A283-4333F63E501C}"/>
              </a:ext>
            </a:extLst>
          </p:cNvPr>
          <p:cNvSpPr txBox="1">
            <a:spLocks/>
          </p:cNvSpPr>
          <p:nvPr/>
        </p:nvSpPr>
        <p:spPr>
          <a:xfrm>
            <a:off x="2846344" y="3403033"/>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Tree>
    <p:extLst>
      <p:ext uri="{BB962C8B-B14F-4D97-AF65-F5344CB8AC3E}">
        <p14:creationId xmlns:p14="http://schemas.microsoft.com/office/powerpoint/2010/main" val="65837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FAB22-3E08-4AEB-A469-813C074E8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4" y="484222"/>
            <a:ext cx="11504762" cy="5638095"/>
          </a:xfrm>
          <a:prstGeom prst="rect">
            <a:avLst/>
          </a:prstGeom>
        </p:spPr>
      </p:pic>
      <p:sp>
        <p:nvSpPr>
          <p:cNvPr id="13" name="Title 1">
            <a:extLst>
              <a:ext uri="{FF2B5EF4-FFF2-40B4-BE49-F238E27FC236}">
                <a16:creationId xmlns:a16="http://schemas.microsoft.com/office/drawing/2014/main" id="{D0284419-2644-467B-86FC-43F369136A19}"/>
              </a:ext>
            </a:extLst>
          </p:cNvPr>
          <p:cNvSpPr txBox="1">
            <a:spLocks/>
          </p:cNvSpPr>
          <p:nvPr/>
        </p:nvSpPr>
        <p:spPr>
          <a:xfrm>
            <a:off x="4572423" y="4368418"/>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Assisted by CSO</a:t>
            </a:r>
            <a:endParaRPr lang="en-US" sz="1400" b="1" dirty="0">
              <a:solidFill>
                <a:schemeClr val="bg1"/>
              </a:solidFill>
            </a:endParaRPr>
          </a:p>
        </p:txBody>
      </p:sp>
      <p:sp>
        <p:nvSpPr>
          <p:cNvPr id="14" name="Title 1">
            <a:extLst>
              <a:ext uri="{FF2B5EF4-FFF2-40B4-BE49-F238E27FC236}">
                <a16:creationId xmlns:a16="http://schemas.microsoft.com/office/drawing/2014/main" id="{C9605C02-2C04-45FF-8D00-C409629FE968}"/>
              </a:ext>
            </a:extLst>
          </p:cNvPr>
          <p:cNvSpPr txBox="1">
            <a:spLocks/>
          </p:cNvSpPr>
          <p:nvPr/>
        </p:nvSpPr>
        <p:spPr>
          <a:xfrm>
            <a:off x="4572423" y="4855315"/>
            <a:ext cx="1823267" cy="353632"/>
          </a:xfrm>
          <a:prstGeom prst="rect">
            <a:avLst/>
          </a:prstGeom>
          <a:solidFill>
            <a:srgbClr val="97144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solidFill>
                  <a:schemeClr val="bg1"/>
                </a:solidFill>
              </a:rPr>
              <a:t>CRF/Request Letter</a:t>
            </a:r>
            <a:endParaRPr lang="en-US" sz="1400" b="1" dirty="0">
              <a:solidFill>
                <a:schemeClr val="bg1"/>
              </a:solidFill>
            </a:endParaRPr>
          </a:p>
        </p:txBody>
      </p:sp>
      <p:sp>
        <p:nvSpPr>
          <p:cNvPr id="20" name="Arrow: Notched Right 19">
            <a:extLst>
              <a:ext uri="{FF2B5EF4-FFF2-40B4-BE49-F238E27FC236}">
                <a16:creationId xmlns:a16="http://schemas.microsoft.com/office/drawing/2014/main" id="{0889DCF1-1761-4FDA-90F1-F06D5A50C421}"/>
              </a:ext>
            </a:extLst>
          </p:cNvPr>
          <p:cNvSpPr/>
          <p:nvPr/>
        </p:nvSpPr>
        <p:spPr>
          <a:xfrm rot="9651807">
            <a:off x="8260574" y="4931971"/>
            <a:ext cx="806730" cy="568372"/>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EF7E5FF-77EF-41D4-9D9D-ABD711505B27}"/>
              </a:ext>
            </a:extLst>
          </p:cNvPr>
          <p:cNvSpPr/>
          <p:nvPr/>
        </p:nvSpPr>
        <p:spPr>
          <a:xfrm>
            <a:off x="8837962" y="2526155"/>
            <a:ext cx="3184441" cy="3012517"/>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t>It says these options will be there in Account Activation Screen.</a:t>
            </a:r>
          </a:p>
          <a:p>
            <a:endParaRPr lang="en-US" sz="1400" strike="sngStrike" dirty="0">
              <a:solidFill>
                <a:srgbClr val="FF0000"/>
              </a:solidFill>
            </a:endParaRPr>
          </a:p>
          <a:p>
            <a:r>
              <a:rPr lang="en-US" sz="1400" dirty="0">
                <a:solidFill>
                  <a:schemeClr val="tx1"/>
                </a:solidFill>
              </a:rPr>
              <a:t>No clear if the screen needs to be designed by us? Or is it already existing with all these buttons.</a:t>
            </a:r>
            <a:endParaRPr lang="en-US" dirty="0">
              <a:solidFill>
                <a:schemeClr val="tx1"/>
              </a:solidFill>
            </a:endParaRPr>
          </a:p>
        </p:txBody>
      </p:sp>
      <p:sp>
        <p:nvSpPr>
          <p:cNvPr id="15" name="Rectangle: Rounded Corners 14">
            <a:extLst>
              <a:ext uri="{FF2B5EF4-FFF2-40B4-BE49-F238E27FC236}">
                <a16:creationId xmlns:a16="http://schemas.microsoft.com/office/drawing/2014/main" id="{CE8C69ED-5EAE-4F85-9D7B-74E115CDE473}"/>
              </a:ext>
            </a:extLst>
          </p:cNvPr>
          <p:cNvSpPr/>
          <p:nvPr/>
        </p:nvSpPr>
        <p:spPr>
          <a:xfrm rot="2243322">
            <a:off x="11342113" y="55597"/>
            <a:ext cx="982912" cy="857250"/>
          </a:xfrm>
          <a:prstGeom prst="roundRect">
            <a:avLst/>
          </a:prstGeom>
          <a:noFill/>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MOCK</a:t>
            </a:r>
          </a:p>
        </p:txBody>
      </p:sp>
      <p:sp>
        <p:nvSpPr>
          <p:cNvPr id="16" name="Title 1">
            <a:extLst>
              <a:ext uri="{FF2B5EF4-FFF2-40B4-BE49-F238E27FC236}">
                <a16:creationId xmlns:a16="http://schemas.microsoft.com/office/drawing/2014/main" id="{FB433812-8518-4FDF-8207-EFC6919A8497}"/>
              </a:ext>
            </a:extLst>
          </p:cNvPr>
          <p:cNvSpPr txBox="1">
            <a:spLocks/>
          </p:cNvSpPr>
          <p:nvPr/>
        </p:nvSpPr>
        <p:spPr>
          <a:xfrm>
            <a:off x="2831830" y="3446575"/>
            <a:ext cx="1402033" cy="207169"/>
          </a:xfrm>
          <a:prstGeom prst="rect">
            <a:avLst/>
          </a:prstGeom>
          <a:solidFill>
            <a:schemeClr val="bg1">
              <a:lumMod val="65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50" b="1" dirty="0"/>
              <a:t>SR/NSR Raise ( disable)</a:t>
            </a:r>
          </a:p>
        </p:txBody>
      </p:sp>
    </p:spTree>
    <p:extLst>
      <p:ext uri="{BB962C8B-B14F-4D97-AF65-F5344CB8AC3E}">
        <p14:creationId xmlns:p14="http://schemas.microsoft.com/office/powerpoint/2010/main" val="92904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05BE85-2E1F-4F8A-B98F-CBAE7F9AE1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429" y="1840690"/>
            <a:ext cx="9627265" cy="4766045"/>
          </a:xfrm>
          <a:prstGeom prst="rect">
            <a:avLst/>
          </a:prstGeom>
          <a:noFill/>
        </p:spPr>
      </p:pic>
      <p:sp>
        <p:nvSpPr>
          <p:cNvPr id="5" name="Arrow: Notched Right 4">
            <a:extLst>
              <a:ext uri="{FF2B5EF4-FFF2-40B4-BE49-F238E27FC236}">
                <a16:creationId xmlns:a16="http://schemas.microsoft.com/office/drawing/2014/main" id="{ADF51B11-34DD-4300-A625-C78E3FB0159C}"/>
              </a:ext>
            </a:extLst>
          </p:cNvPr>
          <p:cNvSpPr/>
          <p:nvPr/>
        </p:nvSpPr>
        <p:spPr>
          <a:xfrm rot="19093976">
            <a:off x="5531878" y="6214528"/>
            <a:ext cx="459092" cy="381209"/>
          </a:xfrm>
          <a:prstGeom prst="notchedRightArrow">
            <a:avLst/>
          </a:prstGeom>
          <a:solidFill>
            <a:srgbClr val="A8F20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Notched Right 5">
            <a:extLst>
              <a:ext uri="{FF2B5EF4-FFF2-40B4-BE49-F238E27FC236}">
                <a16:creationId xmlns:a16="http://schemas.microsoft.com/office/drawing/2014/main" id="{21D7DF51-1AD1-45C8-9302-01389E0DA8BA}"/>
              </a:ext>
            </a:extLst>
          </p:cNvPr>
          <p:cNvSpPr/>
          <p:nvPr/>
        </p:nvSpPr>
        <p:spPr>
          <a:xfrm rot="18428049">
            <a:off x="2537531" y="3442345"/>
            <a:ext cx="496753" cy="486710"/>
          </a:xfrm>
          <a:prstGeom prst="notchedRightArrow">
            <a:avLst/>
          </a:prstGeom>
          <a:solidFill>
            <a:srgbClr val="A8F20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tomer service Icon | Pretty Office 11 Iconset | Custom Icon Design">
            <a:extLst>
              <a:ext uri="{FF2B5EF4-FFF2-40B4-BE49-F238E27FC236}">
                <a16:creationId xmlns:a16="http://schemas.microsoft.com/office/drawing/2014/main" id="{4BC20061-1EC1-4FD7-8085-CE95233A3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7" y="652119"/>
            <a:ext cx="2087977" cy="1760529"/>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C797CD52-BA77-4DB5-9B0C-54A36CDBF582}"/>
              </a:ext>
            </a:extLst>
          </p:cNvPr>
          <p:cNvSpPr/>
          <p:nvPr/>
        </p:nvSpPr>
        <p:spPr>
          <a:xfrm>
            <a:off x="1315574" y="42532"/>
            <a:ext cx="2315769" cy="1564439"/>
          </a:xfrm>
          <a:prstGeom prst="wedgeEllipseCallout">
            <a:avLst/>
          </a:prstGeom>
          <a:solidFill>
            <a:srgbClr val="A8F204"/>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How do I select a service in Saksham?</a:t>
            </a:r>
          </a:p>
        </p:txBody>
      </p:sp>
      <p:sp>
        <p:nvSpPr>
          <p:cNvPr id="9" name="Rectangle 8">
            <a:extLst>
              <a:ext uri="{FF2B5EF4-FFF2-40B4-BE49-F238E27FC236}">
                <a16:creationId xmlns:a16="http://schemas.microsoft.com/office/drawing/2014/main" id="{D4F4B7C4-F205-4C10-B2EF-6B4D5AD8C4A6}"/>
              </a:ext>
            </a:extLst>
          </p:cNvPr>
          <p:cNvSpPr/>
          <p:nvPr/>
        </p:nvSpPr>
        <p:spPr>
          <a:xfrm>
            <a:off x="419105" y="2412648"/>
            <a:ext cx="790438" cy="523220"/>
          </a:xfrm>
          <a:prstGeom prst="rect">
            <a:avLst/>
          </a:prstGeom>
          <a:noFill/>
        </p:spPr>
        <p:txBody>
          <a:bodyPr wrap="squar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CSO</a:t>
            </a:r>
          </a:p>
        </p:txBody>
      </p:sp>
      <p:sp>
        <p:nvSpPr>
          <p:cNvPr id="10" name="Rectangle 9">
            <a:extLst>
              <a:ext uri="{FF2B5EF4-FFF2-40B4-BE49-F238E27FC236}">
                <a16:creationId xmlns:a16="http://schemas.microsoft.com/office/drawing/2014/main" id="{AC369CE4-D576-45AB-AFDC-3E200613A9C2}"/>
              </a:ext>
            </a:extLst>
          </p:cNvPr>
          <p:cNvSpPr/>
          <p:nvPr/>
        </p:nvSpPr>
        <p:spPr>
          <a:xfrm>
            <a:off x="6443330" y="0"/>
            <a:ext cx="5748670" cy="6523074"/>
          </a:xfrm>
          <a:prstGeom prst="rect">
            <a:avLst/>
          </a:prstGeom>
          <a:solidFill>
            <a:schemeClr val="tx1">
              <a:alpha val="92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175EA7F1-355A-4A5C-9C97-451D67168CAC}"/>
              </a:ext>
            </a:extLst>
          </p:cNvPr>
          <p:cNvSpPr/>
          <p:nvPr/>
        </p:nvSpPr>
        <p:spPr>
          <a:xfrm>
            <a:off x="2528625" y="5886612"/>
            <a:ext cx="2248092" cy="720123"/>
          </a:xfrm>
          <a:prstGeom prst="cloud">
            <a:avLst/>
          </a:prstGeom>
          <a:solidFill>
            <a:srgbClr val="A8F204"/>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What do those A-1 and C-0 stand for??</a:t>
            </a:r>
            <a:endParaRPr lang="en-US" sz="1200" dirty="0">
              <a:solidFill>
                <a:schemeClr val="tx1"/>
              </a:solidFill>
            </a:endParaRPr>
          </a:p>
        </p:txBody>
      </p:sp>
      <p:sp>
        <p:nvSpPr>
          <p:cNvPr id="2" name="Rectangle 1">
            <a:extLst>
              <a:ext uri="{FF2B5EF4-FFF2-40B4-BE49-F238E27FC236}">
                <a16:creationId xmlns:a16="http://schemas.microsoft.com/office/drawing/2014/main" id="{61096CAA-2DB8-4A96-9C9C-C8B2D6C3AB71}"/>
              </a:ext>
            </a:extLst>
          </p:cNvPr>
          <p:cNvSpPr/>
          <p:nvPr/>
        </p:nvSpPr>
        <p:spPr>
          <a:xfrm>
            <a:off x="121783" y="3467321"/>
            <a:ext cx="1881310" cy="2419291"/>
          </a:xfrm>
          <a:prstGeom prst="rect">
            <a:avLst/>
          </a:prstGeom>
          <a:solidFill>
            <a:srgbClr val="A8F2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PAGE SHOWS  will show what happens when Savings Bank Button is clicked and Account is selected</a:t>
            </a:r>
          </a:p>
        </p:txBody>
      </p:sp>
      <p:sp>
        <p:nvSpPr>
          <p:cNvPr id="24" name="Arrow: Notched Right 23">
            <a:extLst>
              <a:ext uri="{FF2B5EF4-FFF2-40B4-BE49-F238E27FC236}">
                <a16:creationId xmlns:a16="http://schemas.microsoft.com/office/drawing/2014/main" id="{1B8C32BD-1AD9-46B6-BE17-AED54EE78008}"/>
              </a:ext>
            </a:extLst>
          </p:cNvPr>
          <p:cNvSpPr/>
          <p:nvPr/>
        </p:nvSpPr>
        <p:spPr>
          <a:xfrm rot="5400000">
            <a:off x="625677" y="6120947"/>
            <a:ext cx="806730" cy="568372"/>
          </a:xfrm>
          <a:prstGeom prst="notchedRightArrow">
            <a:avLst/>
          </a:prstGeom>
          <a:solidFill>
            <a:srgbClr val="A8F20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6160F9-E54B-463D-8A58-4CD6EA9A1878}"/>
              </a:ext>
            </a:extLst>
          </p:cNvPr>
          <p:cNvSpPr/>
          <p:nvPr/>
        </p:nvSpPr>
        <p:spPr>
          <a:xfrm>
            <a:off x="2383297" y="3989023"/>
            <a:ext cx="940130" cy="395780"/>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Option 1:</a:t>
            </a:r>
          </a:p>
        </p:txBody>
      </p:sp>
      <p:sp>
        <p:nvSpPr>
          <p:cNvPr id="26" name="Rectangle 25">
            <a:extLst>
              <a:ext uri="{FF2B5EF4-FFF2-40B4-BE49-F238E27FC236}">
                <a16:creationId xmlns:a16="http://schemas.microsoft.com/office/drawing/2014/main" id="{04BB6F1F-075E-4584-88B6-ACDD704ED35E}"/>
              </a:ext>
            </a:extLst>
          </p:cNvPr>
          <p:cNvSpPr/>
          <p:nvPr/>
        </p:nvSpPr>
        <p:spPr>
          <a:xfrm>
            <a:off x="4508840" y="6234591"/>
            <a:ext cx="940130" cy="395780"/>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Option 2:</a:t>
            </a:r>
          </a:p>
        </p:txBody>
      </p:sp>
      <p:grpSp>
        <p:nvGrpSpPr>
          <p:cNvPr id="92" name="Group 91">
            <a:extLst>
              <a:ext uri="{FF2B5EF4-FFF2-40B4-BE49-F238E27FC236}">
                <a16:creationId xmlns:a16="http://schemas.microsoft.com/office/drawing/2014/main" id="{D9E479C5-09DA-4C82-8391-D2DC3C6A4289}"/>
              </a:ext>
            </a:extLst>
          </p:cNvPr>
          <p:cNvGrpSpPr/>
          <p:nvPr/>
        </p:nvGrpSpPr>
        <p:grpSpPr>
          <a:xfrm>
            <a:off x="6507303" y="67277"/>
            <a:ext cx="5649589" cy="6388519"/>
            <a:chOff x="2093028" y="165352"/>
            <a:chExt cx="5649589" cy="6388519"/>
          </a:xfrm>
        </p:grpSpPr>
        <p:sp>
          <p:nvSpPr>
            <p:cNvPr id="93" name="Rectangle 92">
              <a:extLst>
                <a:ext uri="{FF2B5EF4-FFF2-40B4-BE49-F238E27FC236}">
                  <a16:creationId xmlns:a16="http://schemas.microsoft.com/office/drawing/2014/main" id="{2B75F2D8-8853-4B51-BAB2-E0B52C551234}"/>
                </a:ext>
              </a:extLst>
            </p:cNvPr>
            <p:cNvSpPr/>
            <p:nvPr/>
          </p:nvSpPr>
          <p:spPr>
            <a:xfrm>
              <a:off x="2466197" y="1604295"/>
              <a:ext cx="1565290" cy="868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Option 1:</a:t>
              </a:r>
            </a:p>
            <a:p>
              <a:pPr algn="ctr"/>
              <a:r>
                <a:rPr lang="en-US" dirty="0"/>
                <a:t>QUICK ACCESS</a:t>
              </a:r>
            </a:p>
          </p:txBody>
        </p:sp>
        <p:sp>
          <p:nvSpPr>
            <p:cNvPr id="94" name="Rectangle 93">
              <a:extLst>
                <a:ext uri="{FF2B5EF4-FFF2-40B4-BE49-F238E27FC236}">
                  <a16:creationId xmlns:a16="http://schemas.microsoft.com/office/drawing/2014/main" id="{8E0A6CA8-0778-4730-AAFB-1C32B0323E98}"/>
                </a:ext>
              </a:extLst>
            </p:cNvPr>
            <p:cNvSpPr/>
            <p:nvPr/>
          </p:nvSpPr>
          <p:spPr>
            <a:xfrm>
              <a:off x="4629859" y="1596339"/>
              <a:ext cx="2785730" cy="784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dk1"/>
                  </a:solidFill>
                </a:rPr>
                <a:t>Option 2:</a:t>
              </a:r>
            </a:p>
            <a:p>
              <a:pPr algn="ctr"/>
              <a:r>
                <a:rPr lang="en-US" dirty="0">
                  <a:solidFill>
                    <a:schemeClr val="dk1"/>
                  </a:solidFill>
                </a:rPr>
                <a:t>SAVINGS BANK ACCOUNT</a:t>
              </a:r>
            </a:p>
          </p:txBody>
        </p:sp>
        <p:sp>
          <p:nvSpPr>
            <p:cNvPr id="95" name="Rectangle 94">
              <a:extLst>
                <a:ext uri="{FF2B5EF4-FFF2-40B4-BE49-F238E27FC236}">
                  <a16:creationId xmlns:a16="http://schemas.microsoft.com/office/drawing/2014/main" id="{A541E4F9-4768-4939-9C57-A8629100BE15}"/>
                </a:ext>
              </a:extLst>
            </p:cNvPr>
            <p:cNvSpPr/>
            <p:nvPr/>
          </p:nvSpPr>
          <p:spPr>
            <a:xfrm>
              <a:off x="3653932" y="944896"/>
              <a:ext cx="1245515" cy="484047"/>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 Options</a:t>
              </a:r>
            </a:p>
          </p:txBody>
        </p:sp>
        <p:sp>
          <p:nvSpPr>
            <p:cNvPr id="96" name="Rectangle 95">
              <a:extLst>
                <a:ext uri="{FF2B5EF4-FFF2-40B4-BE49-F238E27FC236}">
                  <a16:creationId xmlns:a16="http://schemas.microsoft.com/office/drawing/2014/main" id="{03B65BE3-F895-405B-ACA7-DD8B8645B235}"/>
                </a:ext>
              </a:extLst>
            </p:cNvPr>
            <p:cNvSpPr/>
            <p:nvPr/>
          </p:nvSpPr>
          <p:spPr>
            <a:xfrm>
              <a:off x="5091001" y="2620013"/>
              <a:ext cx="2082715"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Select Account</a:t>
              </a:r>
              <a:endParaRPr lang="en-US" dirty="0">
                <a:solidFill>
                  <a:schemeClr val="dk1"/>
                </a:solidFill>
              </a:endParaRPr>
            </a:p>
          </p:txBody>
        </p:sp>
        <p:sp>
          <p:nvSpPr>
            <p:cNvPr id="97" name="Isosceles Triangle 96">
              <a:extLst>
                <a:ext uri="{FF2B5EF4-FFF2-40B4-BE49-F238E27FC236}">
                  <a16:creationId xmlns:a16="http://schemas.microsoft.com/office/drawing/2014/main" id="{A98A9A54-CAD9-4E2B-B380-B44F91C1CF6E}"/>
                </a:ext>
              </a:extLst>
            </p:cNvPr>
            <p:cNvSpPr/>
            <p:nvPr/>
          </p:nvSpPr>
          <p:spPr>
            <a:xfrm rot="10800000">
              <a:off x="6857366" y="2806110"/>
              <a:ext cx="255181" cy="20074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F12A8C6-6D94-4732-9CC0-22ACB5257CB8}"/>
                </a:ext>
              </a:extLst>
            </p:cNvPr>
            <p:cNvSpPr/>
            <p:nvPr/>
          </p:nvSpPr>
          <p:spPr>
            <a:xfrm>
              <a:off x="4507415" y="3608561"/>
              <a:ext cx="1018889"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t>
              </a:r>
              <a:r>
                <a:rPr lang="en-US" b="1" dirty="0"/>
                <a:t>A</a:t>
              </a:r>
              <a:endParaRPr lang="en-US" b="1" dirty="0">
                <a:solidFill>
                  <a:schemeClr val="dk1"/>
                </a:solidFill>
              </a:endParaRPr>
            </a:p>
          </p:txBody>
        </p:sp>
        <p:sp>
          <p:nvSpPr>
            <p:cNvPr id="99" name="Rectangle 98">
              <a:extLst>
                <a:ext uri="{FF2B5EF4-FFF2-40B4-BE49-F238E27FC236}">
                  <a16:creationId xmlns:a16="http://schemas.microsoft.com/office/drawing/2014/main" id="{C6AF39F7-DEC9-40F7-B02A-88669697CC35}"/>
                </a:ext>
              </a:extLst>
            </p:cNvPr>
            <p:cNvSpPr/>
            <p:nvPr/>
          </p:nvSpPr>
          <p:spPr>
            <a:xfrm>
              <a:off x="5633145" y="3617117"/>
              <a:ext cx="1012032"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t>
              </a:r>
              <a:r>
                <a:rPr lang="en-US" b="1" dirty="0"/>
                <a:t>B</a:t>
              </a:r>
              <a:endParaRPr lang="en-US" b="1" dirty="0">
                <a:solidFill>
                  <a:schemeClr val="dk1"/>
                </a:solidFill>
              </a:endParaRPr>
            </a:p>
          </p:txBody>
        </p:sp>
        <p:sp>
          <p:nvSpPr>
            <p:cNvPr id="100" name="Rectangle 99">
              <a:extLst>
                <a:ext uri="{FF2B5EF4-FFF2-40B4-BE49-F238E27FC236}">
                  <a16:creationId xmlns:a16="http://schemas.microsoft.com/office/drawing/2014/main" id="{EA100B1F-93F9-4922-981B-8B7D08892847}"/>
                </a:ext>
              </a:extLst>
            </p:cNvPr>
            <p:cNvSpPr/>
            <p:nvPr/>
          </p:nvSpPr>
          <p:spPr>
            <a:xfrm>
              <a:off x="6730586" y="3617117"/>
              <a:ext cx="1012031" cy="484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t>
              </a:r>
              <a:r>
                <a:rPr lang="en-US" b="1" dirty="0"/>
                <a:t>C</a:t>
              </a:r>
              <a:endParaRPr lang="en-US" b="1" dirty="0">
                <a:solidFill>
                  <a:schemeClr val="dk1"/>
                </a:solidFill>
              </a:endParaRPr>
            </a:p>
          </p:txBody>
        </p:sp>
        <p:sp>
          <p:nvSpPr>
            <p:cNvPr id="101" name="Arrow: Bent 100">
              <a:extLst>
                <a:ext uri="{FF2B5EF4-FFF2-40B4-BE49-F238E27FC236}">
                  <a16:creationId xmlns:a16="http://schemas.microsoft.com/office/drawing/2014/main" id="{3F0AF061-196B-4B92-80FC-A24BC09CD3D8}"/>
                </a:ext>
              </a:extLst>
            </p:cNvPr>
            <p:cNvSpPr/>
            <p:nvPr/>
          </p:nvSpPr>
          <p:spPr>
            <a:xfrm rot="5400000">
              <a:off x="4961864" y="1047063"/>
              <a:ext cx="484047" cy="581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Arrow: Bent 101">
              <a:extLst>
                <a:ext uri="{FF2B5EF4-FFF2-40B4-BE49-F238E27FC236}">
                  <a16:creationId xmlns:a16="http://schemas.microsoft.com/office/drawing/2014/main" id="{FBBD2F0A-FFD0-499C-84CC-00DBD54C7FE6}"/>
                </a:ext>
              </a:extLst>
            </p:cNvPr>
            <p:cNvSpPr/>
            <p:nvPr/>
          </p:nvSpPr>
          <p:spPr>
            <a:xfrm rot="5400000" flipV="1">
              <a:off x="3121119" y="1034888"/>
              <a:ext cx="484047" cy="581579"/>
            </a:xfrm>
            <a:prstGeom prst="bentArrow">
              <a:avLst>
                <a:gd name="adj1" fmla="val 25000"/>
                <a:gd name="adj2" fmla="val 2665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BDC9A61C-F2DB-4227-8AB8-DA2B71F9B40A}"/>
                </a:ext>
              </a:extLst>
            </p:cNvPr>
            <p:cNvSpPr/>
            <p:nvPr/>
          </p:nvSpPr>
          <p:spPr>
            <a:xfrm>
              <a:off x="2888426" y="165352"/>
              <a:ext cx="2884419" cy="742950"/>
            </a:xfrm>
            <a:prstGeom prst="rect">
              <a:avLst/>
            </a:prstGeom>
            <a:solidFill>
              <a:srgbClr val="A8F20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ON SAKSHAM HOME PAGE</a:t>
              </a:r>
            </a:p>
          </p:txBody>
        </p:sp>
        <p:sp>
          <p:nvSpPr>
            <p:cNvPr id="104" name="Rectangle 103">
              <a:extLst>
                <a:ext uri="{FF2B5EF4-FFF2-40B4-BE49-F238E27FC236}">
                  <a16:creationId xmlns:a16="http://schemas.microsoft.com/office/drawing/2014/main" id="{2E9D0AE9-793E-432C-B331-E8BC4C24C56A}"/>
                </a:ext>
              </a:extLst>
            </p:cNvPr>
            <p:cNvSpPr/>
            <p:nvPr/>
          </p:nvSpPr>
          <p:spPr>
            <a:xfrm>
              <a:off x="2105728" y="42099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Cheque Book Request</a:t>
              </a:r>
              <a:endParaRPr lang="en-US" dirty="0">
                <a:solidFill>
                  <a:schemeClr val="dk1"/>
                </a:solidFill>
              </a:endParaRPr>
            </a:p>
          </p:txBody>
        </p:sp>
        <p:sp>
          <p:nvSpPr>
            <p:cNvPr id="105" name="Rectangle 104">
              <a:extLst>
                <a:ext uri="{FF2B5EF4-FFF2-40B4-BE49-F238E27FC236}">
                  <a16:creationId xmlns:a16="http://schemas.microsoft.com/office/drawing/2014/main" id="{C5F37FD4-E71B-4837-8572-09FB19B1EA97}"/>
                </a:ext>
              </a:extLst>
            </p:cNvPr>
            <p:cNvSpPr/>
            <p:nvPr/>
          </p:nvSpPr>
          <p:spPr>
            <a:xfrm>
              <a:off x="2093028" y="467317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Re-KYC</a:t>
              </a:r>
              <a:endParaRPr lang="en-US" dirty="0">
                <a:solidFill>
                  <a:schemeClr val="dk1"/>
                </a:solidFill>
              </a:endParaRPr>
            </a:p>
          </p:txBody>
        </p:sp>
        <p:sp>
          <p:nvSpPr>
            <p:cNvPr id="106" name="Rectangle 105">
              <a:extLst>
                <a:ext uri="{FF2B5EF4-FFF2-40B4-BE49-F238E27FC236}">
                  <a16:creationId xmlns:a16="http://schemas.microsoft.com/office/drawing/2014/main" id="{3E4A7CC2-083F-4200-B198-8FFAD397E6AA}"/>
                </a:ext>
              </a:extLst>
            </p:cNvPr>
            <p:cNvSpPr/>
            <p:nvPr/>
          </p:nvSpPr>
          <p:spPr>
            <a:xfrm>
              <a:off x="2093028" y="5157479"/>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Account Activation</a:t>
              </a:r>
              <a:endParaRPr lang="en-US" dirty="0">
                <a:solidFill>
                  <a:schemeClr val="dk1"/>
                </a:solidFill>
              </a:endParaRPr>
            </a:p>
          </p:txBody>
        </p:sp>
        <p:sp>
          <p:nvSpPr>
            <p:cNvPr id="107" name="Rectangle 106">
              <a:extLst>
                <a:ext uri="{FF2B5EF4-FFF2-40B4-BE49-F238E27FC236}">
                  <a16:creationId xmlns:a16="http://schemas.microsoft.com/office/drawing/2014/main" id="{2783A9F0-B235-45FA-8E35-27EF1F975EA2}"/>
                </a:ext>
              </a:extLst>
            </p:cNvPr>
            <p:cNvSpPr/>
            <p:nvPr/>
          </p:nvSpPr>
          <p:spPr>
            <a:xfrm>
              <a:off x="2093028" y="5657001"/>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Address Change</a:t>
              </a:r>
              <a:endParaRPr lang="en-US" dirty="0">
                <a:solidFill>
                  <a:schemeClr val="dk1"/>
                </a:solidFill>
              </a:endParaRPr>
            </a:p>
          </p:txBody>
        </p:sp>
        <p:sp>
          <p:nvSpPr>
            <p:cNvPr id="108" name="Rectangle 107">
              <a:extLst>
                <a:ext uri="{FF2B5EF4-FFF2-40B4-BE49-F238E27FC236}">
                  <a16:creationId xmlns:a16="http://schemas.microsoft.com/office/drawing/2014/main" id="{A7D9F149-14D9-4AF6-8BDC-1E10B8D80311}"/>
                </a:ext>
              </a:extLst>
            </p:cNvPr>
            <p:cNvSpPr/>
            <p:nvPr/>
          </p:nvSpPr>
          <p:spPr>
            <a:xfrm>
              <a:off x="2118428" y="6156523"/>
              <a:ext cx="2451158" cy="397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Track Request</a:t>
              </a:r>
              <a:endParaRPr lang="en-US" dirty="0">
                <a:solidFill>
                  <a:schemeClr val="dk1"/>
                </a:solidFill>
              </a:endParaRPr>
            </a:p>
          </p:txBody>
        </p:sp>
        <p:cxnSp>
          <p:nvCxnSpPr>
            <p:cNvPr id="109" name="Connector: Elbow 108">
              <a:extLst>
                <a:ext uri="{FF2B5EF4-FFF2-40B4-BE49-F238E27FC236}">
                  <a16:creationId xmlns:a16="http://schemas.microsoft.com/office/drawing/2014/main" id="{A43421DF-7969-4F00-993A-99007F9B6DDF}"/>
                </a:ext>
              </a:extLst>
            </p:cNvPr>
            <p:cNvCxnSpPr>
              <a:cxnSpLocks/>
              <a:stCxn id="98" idx="2"/>
              <a:endCxn id="104" idx="3"/>
            </p:cNvCxnSpPr>
            <p:nvPr/>
          </p:nvCxnSpPr>
          <p:spPr>
            <a:xfrm rot="5400000">
              <a:off x="4628851" y="4020643"/>
              <a:ext cx="316045" cy="4599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FE32F38A-8DAE-47B1-8A3B-D386E3C4D8C6}"/>
                </a:ext>
              </a:extLst>
            </p:cNvPr>
            <p:cNvCxnSpPr>
              <a:cxnSpLocks/>
              <a:stCxn id="98" idx="2"/>
              <a:endCxn id="105" idx="3"/>
            </p:cNvCxnSpPr>
            <p:nvPr/>
          </p:nvCxnSpPr>
          <p:spPr>
            <a:xfrm rot="5400000">
              <a:off x="4390905" y="4245889"/>
              <a:ext cx="779237" cy="472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3912615A-4A59-41DA-A52D-02CEA1F73037}"/>
                </a:ext>
              </a:extLst>
            </p:cNvPr>
            <p:cNvCxnSpPr>
              <a:cxnSpLocks/>
              <a:stCxn id="99" idx="2"/>
              <a:endCxn id="106" idx="3"/>
            </p:cNvCxnSpPr>
            <p:nvPr/>
          </p:nvCxnSpPr>
          <p:spPr>
            <a:xfrm rot="5400000">
              <a:off x="4714180" y="3931171"/>
              <a:ext cx="1254989" cy="1594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6F17C8D9-C960-43F4-92D7-149EE5D4560A}"/>
                </a:ext>
              </a:extLst>
            </p:cNvPr>
            <p:cNvCxnSpPr>
              <a:cxnSpLocks/>
              <a:stCxn id="98" idx="2"/>
              <a:endCxn id="107" idx="3"/>
            </p:cNvCxnSpPr>
            <p:nvPr/>
          </p:nvCxnSpPr>
          <p:spPr>
            <a:xfrm rot="5400000">
              <a:off x="3898990" y="4737804"/>
              <a:ext cx="1763067" cy="472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12B8337C-B3DF-432C-A14D-B682DE8E02E8}"/>
                </a:ext>
              </a:extLst>
            </p:cNvPr>
            <p:cNvCxnSpPr>
              <a:cxnSpLocks/>
              <a:stCxn id="98" idx="2"/>
              <a:endCxn id="108" idx="3"/>
            </p:cNvCxnSpPr>
            <p:nvPr/>
          </p:nvCxnSpPr>
          <p:spPr>
            <a:xfrm rot="5400000">
              <a:off x="3661929" y="5000265"/>
              <a:ext cx="2262589" cy="447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CF0F6296-0D4A-49AC-9E3A-63D37C924784}"/>
                </a:ext>
              </a:extLst>
            </p:cNvPr>
            <p:cNvCxnSpPr>
              <a:cxnSpLocks/>
              <a:stCxn id="99" idx="2"/>
              <a:endCxn id="104" idx="3"/>
            </p:cNvCxnSpPr>
            <p:nvPr/>
          </p:nvCxnSpPr>
          <p:spPr>
            <a:xfrm rot="5400000">
              <a:off x="5194280" y="3463771"/>
              <a:ext cx="307489" cy="1582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F20550DE-1394-4E30-AF97-49C233D23523}"/>
                </a:ext>
              </a:extLst>
            </p:cNvPr>
            <p:cNvCxnSpPr>
              <a:cxnSpLocks/>
              <a:stCxn id="99" idx="2"/>
              <a:endCxn id="105" idx="3"/>
            </p:cNvCxnSpPr>
            <p:nvPr/>
          </p:nvCxnSpPr>
          <p:spPr>
            <a:xfrm rot="5400000">
              <a:off x="4956334" y="3689017"/>
              <a:ext cx="770681" cy="1594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2B4A535E-8FD5-4538-98E4-482DE186CA51}"/>
                </a:ext>
              </a:extLst>
            </p:cNvPr>
            <p:cNvCxnSpPr>
              <a:cxnSpLocks/>
              <a:stCxn id="96" idx="2"/>
              <a:endCxn id="98" idx="0"/>
            </p:cNvCxnSpPr>
            <p:nvPr/>
          </p:nvCxnSpPr>
          <p:spPr>
            <a:xfrm rot="5400000">
              <a:off x="5322360" y="2798561"/>
              <a:ext cx="504501" cy="1115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5836ED9-C7CC-4173-A55E-5BB14135BCDE}"/>
                </a:ext>
              </a:extLst>
            </p:cNvPr>
            <p:cNvCxnSpPr>
              <a:cxnSpLocks/>
              <a:stCxn id="96" idx="2"/>
              <a:endCxn id="99" idx="0"/>
            </p:cNvCxnSpPr>
            <p:nvPr/>
          </p:nvCxnSpPr>
          <p:spPr>
            <a:xfrm rot="16200000" flipH="1">
              <a:off x="5879232" y="3357187"/>
              <a:ext cx="513057" cy="68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8E0591E0-0C7C-4AEF-ADD1-2AB513F02AD5}"/>
                </a:ext>
              </a:extLst>
            </p:cNvPr>
            <p:cNvCxnSpPr>
              <a:cxnSpLocks/>
              <a:stCxn id="96" idx="2"/>
              <a:endCxn id="100" idx="0"/>
            </p:cNvCxnSpPr>
            <p:nvPr/>
          </p:nvCxnSpPr>
          <p:spPr>
            <a:xfrm rot="16200000" flipH="1">
              <a:off x="6427952" y="2808466"/>
              <a:ext cx="513057" cy="11042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1B8173D2-FDFF-4292-A5D4-17BF82D99F3B}"/>
                </a:ext>
              </a:extLst>
            </p:cNvPr>
            <p:cNvCxnSpPr>
              <a:cxnSpLocks/>
              <a:stCxn id="99" idx="2"/>
              <a:endCxn id="108" idx="3"/>
            </p:cNvCxnSpPr>
            <p:nvPr/>
          </p:nvCxnSpPr>
          <p:spPr>
            <a:xfrm rot="5400000">
              <a:off x="4227358" y="4443393"/>
              <a:ext cx="2254033" cy="1569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1741B2FA-9FE3-4E94-A829-E0BD498ECCC1}"/>
                </a:ext>
              </a:extLst>
            </p:cNvPr>
            <p:cNvCxnSpPr>
              <a:cxnSpLocks/>
              <a:stCxn id="99" idx="2"/>
              <a:endCxn id="108" idx="3"/>
            </p:cNvCxnSpPr>
            <p:nvPr/>
          </p:nvCxnSpPr>
          <p:spPr>
            <a:xfrm rot="5400000">
              <a:off x="4227358" y="4443393"/>
              <a:ext cx="2254033" cy="1569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98F447BE-976E-4EB1-B3D6-CC525D2837D9}"/>
                </a:ext>
              </a:extLst>
            </p:cNvPr>
            <p:cNvCxnSpPr>
              <a:cxnSpLocks/>
              <a:stCxn id="100" idx="2"/>
              <a:endCxn id="104" idx="3"/>
            </p:cNvCxnSpPr>
            <p:nvPr/>
          </p:nvCxnSpPr>
          <p:spPr>
            <a:xfrm rot="5400000">
              <a:off x="5743000" y="2915050"/>
              <a:ext cx="307489" cy="26797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6DCC6A00-A419-47BC-B7C4-CC63AAE45D03}"/>
                </a:ext>
              </a:extLst>
            </p:cNvPr>
            <p:cNvCxnSpPr>
              <a:cxnSpLocks/>
              <a:stCxn id="100" idx="2"/>
              <a:endCxn id="105" idx="3"/>
            </p:cNvCxnSpPr>
            <p:nvPr/>
          </p:nvCxnSpPr>
          <p:spPr>
            <a:xfrm rot="5400000">
              <a:off x="5505054" y="3140296"/>
              <a:ext cx="770681" cy="2692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687E2DBA-C610-48C7-9594-47BAD33EE2C8}"/>
                </a:ext>
              </a:extLst>
            </p:cNvPr>
            <p:cNvCxnSpPr>
              <a:cxnSpLocks/>
              <a:stCxn id="100" idx="2"/>
              <a:endCxn id="106" idx="3"/>
            </p:cNvCxnSpPr>
            <p:nvPr/>
          </p:nvCxnSpPr>
          <p:spPr>
            <a:xfrm rot="5400000">
              <a:off x="5262900" y="3382450"/>
              <a:ext cx="1254989" cy="2692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50391E6-541A-42D1-9BF0-FE0206ABE594}"/>
                </a:ext>
              </a:extLst>
            </p:cNvPr>
            <p:cNvCxnSpPr>
              <a:cxnSpLocks/>
              <a:stCxn id="100" idx="2"/>
              <a:endCxn id="107" idx="3"/>
            </p:cNvCxnSpPr>
            <p:nvPr/>
          </p:nvCxnSpPr>
          <p:spPr>
            <a:xfrm rot="5400000">
              <a:off x="5013139" y="3632211"/>
              <a:ext cx="1754511" cy="2692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DF97DCA9-B35A-4185-9C99-0A2B1B2AB373}"/>
                </a:ext>
              </a:extLst>
            </p:cNvPr>
            <p:cNvCxnSpPr>
              <a:cxnSpLocks/>
              <a:stCxn id="100" idx="2"/>
              <a:endCxn id="108" idx="3"/>
            </p:cNvCxnSpPr>
            <p:nvPr/>
          </p:nvCxnSpPr>
          <p:spPr>
            <a:xfrm rot="5400000">
              <a:off x="4776078" y="3894672"/>
              <a:ext cx="2254033" cy="26670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2241F9A-6797-4223-A291-2D9C3574ADB5}"/>
                </a:ext>
              </a:extLst>
            </p:cNvPr>
            <p:cNvCxnSpPr>
              <a:cxnSpLocks/>
              <a:stCxn id="93" idx="2"/>
            </p:cNvCxnSpPr>
            <p:nvPr/>
          </p:nvCxnSpPr>
          <p:spPr>
            <a:xfrm flipH="1">
              <a:off x="3176722" y="2472582"/>
              <a:ext cx="72120" cy="176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69F8C56-E825-4126-B645-065CD08AB04E}"/>
                </a:ext>
              </a:extLst>
            </p:cNvPr>
            <p:cNvCxnSpPr>
              <a:stCxn id="94" idx="2"/>
            </p:cNvCxnSpPr>
            <p:nvPr/>
          </p:nvCxnSpPr>
          <p:spPr>
            <a:xfrm>
              <a:off x="6022724" y="2381234"/>
              <a:ext cx="0" cy="23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6709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1525</Words>
  <Application>Microsoft Office PowerPoint</Application>
  <PresentationFormat>Widescreen</PresentationFormat>
  <Paragraphs>290</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Mangal</vt:lpstr>
      <vt:lpstr>Times New Roman</vt:lpstr>
      <vt:lpstr>Wingdings</vt:lpstr>
      <vt:lpstr>Office Theme</vt:lpstr>
      <vt:lpstr>Saksham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Click Saving Bank Account  Select Account from linked account?  Display page below</vt:lpstr>
      <vt:lpstr>PowerPoint Presentation</vt:lpstr>
      <vt:lpstr>PowerPoint Presentation</vt:lpstr>
      <vt:lpstr>PowerPoint Presentation</vt:lpstr>
      <vt:lpstr>Address Change Landing Page</vt:lpstr>
      <vt:lpstr>Address Change Landing Page</vt:lpstr>
      <vt:lpstr>User Story 2  CSO Clicks?Address Change  Assisted by CSO</vt:lpstr>
      <vt:lpstr>PowerPoint Presentation</vt:lpstr>
      <vt:lpstr>PowerPoint Presentation</vt:lpstr>
      <vt:lpstr>THE END   (Do not refer to screens after this page)  They are drafts/ components for re-use instead of recreating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STORY 4</vt:lpstr>
      <vt:lpstr>USER STORY 4</vt:lpstr>
      <vt:lpstr>USER STORY 5</vt:lpstr>
      <vt:lpstr>PowerPoint Presentation</vt:lpstr>
      <vt:lpstr>PowerPoint Presentation</vt:lpstr>
      <vt:lpstr>PowerPoint Presentation</vt:lpstr>
      <vt:lpstr>SAKSHAM APPLICATION</vt:lpstr>
      <vt:lpstr>1. Generating Temporary ID…..</vt:lpstr>
      <vt:lpstr>Please Open One Axis App..</vt:lpstr>
      <vt:lpstr>Meanwhile….  CSO is uploading doc in One Axis against Temporary ID</vt:lpstr>
      <vt:lpstr>ONE AXIS AP</vt:lpstr>
      <vt:lpstr>ONE AXIS AP</vt:lpstr>
      <vt:lpstr>ONE AXIS AP</vt:lpstr>
      <vt:lpstr>After seeing success screen on One Axis….  CSO comes back to Saksham</vt:lpstr>
      <vt:lpstr>Please Open One Axis App..</vt:lpstr>
      <vt:lpstr>PowerPoint Presentation</vt:lpstr>
      <vt:lpstr>PowerPoint Presentation</vt:lpstr>
      <vt:lpstr>Hold On! We are fetching details from Issuing Authority.. (Voters)</vt:lpstr>
      <vt:lpstr>PowerPoint Presentation</vt:lpstr>
      <vt:lpstr>Assisted Flow - Aadhaar </vt:lpstr>
      <vt:lpstr>Option to choose OTP or Biometric</vt:lpstr>
      <vt:lpstr>Customer to Provide Biometric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Saksham</dc:title>
  <dc:creator>Praneetha Jonnala</dc:creator>
  <cp:lastModifiedBy>hp</cp:lastModifiedBy>
  <cp:revision>70</cp:revision>
  <dcterms:created xsi:type="dcterms:W3CDTF">2020-05-05T07:32:56Z</dcterms:created>
  <dcterms:modified xsi:type="dcterms:W3CDTF">2023-12-05T15:06:16Z</dcterms:modified>
</cp:coreProperties>
</file>