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  <a:srgbClr val="F7F7F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F9A-BFED-4CC8-8B0F-78AE5F6E2F7A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1E65-A15E-4309-858C-8860CCF46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F9A-BFED-4CC8-8B0F-78AE5F6E2F7A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1E65-A15E-4309-858C-8860CCF46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F9A-BFED-4CC8-8B0F-78AE5F6E2F7A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1E65-A15E-4309-858C-8860CCF46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F9A-BFED-4CC8-8B0F-78AE5F6E2F7A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1E65-A15E-4309-858C-8860CCF46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F9A-BFED-4CC8-8B0F-78AE5F6E2F7A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1E65-A15E-4309-858C-8860CCF46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F9A-BFED-4CC8-8B0F-78AE5F6E2F7A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1E65-A15E-4309-858C-8860CCF46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F9A-BFED-4CC8-8B0F-78AE5F6E2F7A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1E65-A15E-4309-858C-8860CCF46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F9A-BFED-4CC8-8B0F-78AE5F6E2F7A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1E65-A15E-4309-858C-8860CCF46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F9A-BFED-4CC8-8B0F-78AE5F6E2F7A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1E65-A15E-4309-858C-8860CCF46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F9A-BFED-4CC8-8B0F-78AE5F6E2F7A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1E65-A15E-4309-858C-8860CCF46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BF9A-BFED-4CC8-8B0F-78AE5F6E2F7A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1E65-A15E-4309-858C-8860CCF46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8BF9A-BFED-4CC8-8B0F-78AE5F6E2F7A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E1E65-A15E-4309-858C-8860CCF46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vehicle-parking-zone-design-vector-104662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8" y="0"/>
            <a:ext cx="8087264" cy="68579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73091" y="990600"/>
            <a:ext cx="45849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GeoSlab703 Md BT" pitchFamily="18" charset="0"/>
              </a:rPr>
              <a:t>CAR PARKING</a:t>
            </a:r>
          </a:p>
          <a:p>
            <a:pPr algn="ctr"/>
            <a:r>
              <a:rPr lang="en-US" sz="3200" b="1" dirty="0" smtClean="0">
                <a:solidFill>
                  <a:srgbClr val="D6A300"/>
                </a:solidFill>
                <a:latin typeface="GeoSlab703 Md BT" pitchFamily="18" charset="0"/>
              </a:rPr>
              <a:t>PROBLEM IN MUMBAI </a:t>
            </a:r>
            <a:endParaRPr lang="en-US" sz="3200" dirty="0">
              <a:solidFill>
                <a:srgbClr val="D6A300"/>
              </a:solidFill>
              <a:latin typeface="GeoSlab703 Md B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GeoSlab703 Md BT" pitchFamily="18" charset="0"/>
              </a:rPr>
              <a:t>Design Solution</a:t>
            </a:r>
            <a:endParaRPr lang="en-US" dirty="0">
              <a:solidFill>
                <a:schemeClr val="bg1"/>
              </a:solidFill>
              <a:latin typeface="GeoSlab703 Md BT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5105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 smtClean="0">
                <a:solidFill>
                  <a:srgbClr val="D6A300"/>
                </a:solidFill>
                <a:latin typeface="GeoSlab703 Md BT" pitchFamily="18" charset="0"/>
              </a:rPr>
              <a:t>Business Goals: </a:t>
            </a:r>
          </a:p>
          <a:p>
            <a:r>
              <a:rPr 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Parked is an valet parking service that aims to optimize the process of parking cars.</a:t>
            </a:r>
          </a:p>
          <a:p>
            <a:r>
              <a:rPr 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Through the app, a user can request a valet to come to a designated spot(with in their service location), take their vehicle, and park it in an enclosed space till the patron needs it again.</a:t>
            </a:r>
          </a:p>
          <a:p>
            <a:endParaRPr lang="en-US" sz="1400" dirty="0" smtClean="0">
              <a:solidFill>
                <a:schemeClr val="bg1">
                  <a:lumMod val="75000"/>
                  <a:lumOff val="25000"/>
                </a:schemeClr>
              </a:solidFill>
              <a:latin typeface="GeoSlab703 Md BT" pitchFamily="18" charset="0"/>
            </a:endParaRPr>
          </a:p>
          <a:p>
            <a:r>
              <a:rPr lang="en-US" b="1" u="sng" dirty="0" smtClean="0">
                <a:solidFill>
                  <a:srgbClr val="D6A300"/>
                </a:solidFill>
                <a:latin typeface="GeoSlab703 Md BT" pitchFamily="18" charset="0"/>
              </a:rPr>
              <a:t>Solution:</a:t>
            </a:r>
            <a:endParaRPr lang="en-US" u="sng" dirty="0">
              <a:solidFill>
                <a:srgbClr val="D6A300"/>
              </a:solidFill>
              <a:latin typeface="GeoSlab703 Md BT" pitchFamily="18" charset="0"/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Parked acts as a valet solution provider for high street retail outlets and also restaurants. We also offer on demand parking for the general public</a:t>
            </a:r>
          </a:p>
          <a:p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GeoSlab703 Md BT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71800"/>
            <a:ext cx="9144000" cy="1143000"/>
          </a:xfrm>
          <a:solidFill>
            <a:srgbClr val="D6A3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GeoSlab703 Md BT" pitchFamily="18" charset="0"/>
              </a:rPr>
              <a:t>THANK YOU</a:t>
            </a:r>
            <a:br>
              <a:rPr lang="en-US" b="1" dirty="0" smtClean="0">
                <a:solidFill>
                  <a:schemeClr val="bg1"/>
                </a:solidFill>
                <a:latin typeface="GeoSlab703 Md BT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GeoSlab703 Md BT" pitchFamily="18" charset="0"/>
              </a:rPr>
              <a:t>SABIR SHAIKH</a:t>
            </a:r>
            <a:endParaRPr lang="en-US" b="1" dirty="0">
              <a:solidFill>
                <a:schemeClr val="bg1"/>
              </a:solidFill>
              <a:latin typeface="GeoSlab703 Md BT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GeoSlab703 Md BT" pitchFamily="18" charset="0"/>
              </a:rPr>
              <a:t>Project Brief</a:t>
            </a:r>
            <a:endParaRPr lang="en-US" dirty="0">
              <a:solidFill>
                <a:schemeClr val="bg1"/>
              </a:solidFill>
              <a:latin typeface="GeoSlab703 Md B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6002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u="sng" dirty="0">
                <a:solidFill>
                  <a:srgbClr val="D6A300"/>
                </a:solidFill>
                <a:latin typeface="GeoSlab703 Md BT" pitchFamily="18" charset="0"/>
              </a:rPr>
              <a:t>Problem Statement</a:t>
            </a:r>
            <a:r>
              <a:rPr lang="en-US" sz="2400" b="1" u="sng" dirty="0" smtClean="0">
                <a:solidFill>
                  <a:srgbClr val="D6A300"/>
                </a:solidFill>
                <a:latin typeface="GeoSlab703 Md BT" pitchFamily="18" charset="0"/>
              </a:rPr>
              <a:t>:</a:t>
            </a:r>
          </a:p>
          <a:p>
            <a:endParaRPr lang="en-US" sz="2400" b="1" u="sng" dirty="0" smtClean="0">
              <a:solidFill>
                <a:srgbClr val="D6A300"/>
              </a:solidFill>
              <a:latin typeface="GeoSlab703 Md BT" pitchFamily="18" charset="0"/>
            </a:endParaRP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Finding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a parking space in most metro cities is an uphill task. Some people thus prefer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to take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cabs, instead of their own vehicles, to avoid the hassle of searching for a parking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spot and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then possibly running late. Also, parking at street corners leaves vehicles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unguarded from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potential damage by miscreants or natural causes. Parked aims to solve this pain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point through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a mobile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app.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  <a:lumOff val="35000"/>
                </a:schemeClr>
              </a:solidFill>
              <a:effectLst/>
              <a:uLnTx/>
              <a:uFillTx/>
              <a:latin typeface="GeoSlab703 Md BT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>
                <a:solidFill>
                  <a:schemeClr val="bg1"/>
                </a:solidFill>
                <a:latin typeface="GeoSlab703 Md BT" pitchFamily="18" charset="0"/>
              </a:rPr>
              <a:t>Product Research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Slab703 Md BT" pitchFamily="18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6002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LnTx/>
              <a:uFillTx/>
              <a:latin typeface="GeoSlab703 Md BT" pitchFamily="18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447800"/>
            <a:ext cx="8534400" cy="5105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The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initial research was done about the different technologies that are used for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tracking and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monitoring your vehicle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.</a:t>
            </a:r>
          </a:p>
          <a:p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GeoSlab703 Md BT" pitchFamily="18" charset="0"/>
              <a:ea typeface="+mj-ea"/>
              <a:cs typeface="+mj-cs"/>
            </a:endParaRPr>
          </a:p>
          <a:p>
            <a:r>
              <a:rPr lang="en-US" b="1" u="sng" dirty="0">
                <a:solidFill>
                  <a:srgbClr val="D6A300"/>
                </a:solidFill>
                <a:latin typeface="GeoSlab703 Md BT" pitchFamily="18" charset="0"/>
              </a:rPr>
              <a:t>Geographic Information Systems(GIS</a:t>
            </a:r>
            <a:r>
              <a:rPr lang="en-US" b="1" u="sng" dirty="0" smtClean="0">
                <a:solidFill>
                  <a:srgbClr val="D6A300"/>
                </a:solidFill>
                <a:latin typeface="GeoSlab703 Md BT" pitchFamily="18" charset="0"/>
              </a:rPr>
              <a:t>):</a:t>
            </a:r>
          </a:p>
          <a:p>
            <a:endParaRPr lang="en-US" sz="1500" b="1" u="sng" dirty="0" smtClean="0">
              <a:solidFill>
                <a:srgbClr val="D6A300"/>
              </a:solidFill>
              <a:latin typeface="GeoSlab703 Md BT" pitchFamily="18" charset="0"/>
            </a:endParaRPr>
          </a:p>
          <a:p>
            <a:r>
              <a:rPr lang="en-US" sz="1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For </a:t>
            </a:r>
            <a:r>
              <a:rPr lang="en-US" sz="1500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large scale location tracking systems, it is necessary to capture and store </a:t>
            </a:r>
            <a:r>
              <a:rPr lang="en-US" sz="1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geographic information</a:t>
            </a:r>
            <a:r>
              <a:rPr lang="en-US" sz="1500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. Geographic information systems can capture, store, analyze and </a:t>
            </a:r>
            <a:r>
              <a:rPr lang="en-US" sz="1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report geographic </a:t>
            </a:r>
            <a:r>
              <a:rPr lang="en-US" sz="1500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information</a:t>
            </a:r>
            <a:r>
              <a:rPr lang="en-US" sz="1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.</a:t>
            </a:r>
          </a:p>
          <a:p>
            <a:endParaRPr lang="en-US" sz="1500" dirty="0">
              <a:solidFill>
                <a:schemeClr val="bg1">
                  <a:lumMod val="75000"/>
                  <a:lumOff val="25000"/>
                </a:schemeClr>
              </a:solidFill>
              <a:latin typeface="GeoSlab703 Md BT" pitchFamily="18" charset="0"/>
            </a:endParaRPr>
          </a:p>
          <a:p>
            <a:r>
              <a:rPr lang="en-US" b="1" u="sng" dirty="0">
                <a:solidFill>
                  <a:srgbClr val="D6A300"/>
                </a:solidFill>
                <a:latin typeface="GeoSlab703 Md BT" pitchFamily="18" charset="0"/>
              </a:rPr>
              <a:t>Global Positioning System (GPS):</a:t>
            </a:r>
          </a:p>
          <a:p>
            <a:endParaRPr lang="en-US" sz="1500" dirty="0" smtClean="0">
              <a:solidFill>
                <a:schemeClr val="bg1">
                  <a:lumMod val="65000"/>
                  <a:lumOff val="35000"/>
                </a:schemeClr>
              </a:solidFill>
              <a:latin typeface="GeoSlab703 Md BT" pitchFamily="18" charset="0"/>
            </a:endParaRPr>
          </a:p>
          <a:p>
            <a:r>
              <a:rPr lang="en-US" sz="1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A </a:t>
            </a:r>
            <a:r>
              <a:rPr lang="en-US" sz="1500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constellation of 27 Earth-orbiting satellites. A GPS receiver, like the one in you </a:t>
            </a:r>
            <a:r>
              <a:rPr lang="en-US" sz="1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mobile phone</a:t>
            </a:r>
            <a:r>
              <a:rPr lang="en-US" sz="1500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, </a:t>
            </a:r>
            <a:r>
              <a:rPr lang="en-US" sz="1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can locate </a:t>
            </a:r>
            <a:r>
              <a:rPr lang="en-US" sz="1500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four or more of these satellites, figure out the distance to each, </a:t>
            </a:r>
            <a:r>
              <a:rPr lang="en-US" sz="1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and deduce </a:t>
            </a:r>
            <a:r>
              <a:rPr lang="en-US" sz="1500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your location </a:t>
            </a:r>
            <a:r>
              <a:rPr lang="en-US" sz="15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hrough</a:t>
            </a:r>
            <a:r>
              <a:rPr lang="en-US" sz="1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 </a:t>
            </a:r>
            <a:r>
              <a:rPr lang="en-US" sz="1500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trilateration. GPS is ideal for outdoor positioning, such </a:t>
            </a:r>
            <a:r>
              <a:rPr lang="en-US" sz="1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as surveying</a:t>
            </a:r>
            <a:r>
              <a:rPr lang="en-US" sz="1500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, farming, transportation or military use</a:t>
            </a:r>
            <a:r>
              <a:rPr lang="en-US" sz="1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.</a:t>
            </a:r>
          </a:p>
          <a:p>
            <a:endParaRPr lang="en-US" sz="1500" dirty="0">
              <a:solidFill>
                <a:schemeClr val="bg1">
                  <a:lumMod val="75000"/>
                  <a:lumOff val="25000"/>
                </a:schemeClr>
              </a:solidFill>
              <a:latin typeface="GeoSlab703 Md BT" pitchFamily="18" charset="0"/>
            </a:endParaRPr>
          </a:p>
          <a:p>
            <a:r>
              <a:rPr lang="en-US" b="1" u="sng" dirty="0">
                <a:solidFill>
                  <a:srgbClr val="D6A300"/>
                </a:solidFill>
                <a:latin typeface="GeoSlab703 Md BT" pitchFamily="18" charset="0"/>
              </a:rPr>
              <a:t>Radio Frequency Identification (RFID):</a:t>
            </a:r>
          </a:p>
          <a:p>
            <a:endParaRPr lang="en-US" sz="1500" dirty="0" smtClean="0">
              <a:solidFill>
                <a:schemeClr val="bg1">
                  <a:lumMod val="65000"/>
                  <a:lumOff val="35000"/>
                </a:schemeClr>
              </a:solidFill>
              <a:latin typeface="GeoSlab703 Md BT" pitchFamily="18" charset="0"/>
            </a:endParaRPr>
          </a:p>
          <a:p>
            <a:r>
              <a:rPr lang="en-US" sz="1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Small</a:t>
            </a:r>
            <a:r>
              <a:rPr lang="en-US" sz="1500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, battery less microchips that can be attached to consumer goods, cattle, </a:t>
            </a:r>
            <a:r>
              <a:rPr lang="en-US" sz="1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vehicles and </a:t>
            </a:r>
            <a:r>
              <a:rPr lang="en-US" sz="1500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other </a:t>
            </a:r>
            <a:r>
              <a:rPr lang="en-US" sz="1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objects </a:t>
            </a:r>
            <a:r>
              <a:rPr lang="en-US" sz="1500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to track their movements. RFID tags are passive and only </a:t>
            </a:r>
            <a:r>
              <a:rPr lang="en-US" sz="1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transmit data </a:t>
            </a:r>
            <a:r>
              <a:rPr lang="en-US" sz="1500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if prompted by a reader. The reader transmits radio waves that active the </a:t>
            </a:r>
            <a:r>
              <a:rPr lang="en-US" sz="1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RFID tag</a:t>
            </a:r>
            <a:r>
              <a:rPr lang="en-US" sz="1500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. The tag then transmits information via a pre determined radio frequency. </a:t>
            </a:r>
            <a:r>
              <a:rPr lang="en-US" sz="1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This information </a:t>
            </a:r>
            <a:r>
              <a:rPr lang="en-US" sz="1500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is captured and transmitted to a central database.</a:t>
            </a:r>
            <a:endParaRPr lang="en-US" sz="1500" dirty="0" smtClean="0">
              <a:solidFill>
                <a:schemeClr val="bg1">
                  <a:lumMod val="65000"/>
                  <a:lumOff val="35000"/>
                </a:schemeClr>
              </a:solidFill>
              <a:latin typeface="GeoSlab703 Md BT" pitchFamily="18" charset="0"/>
            </a:endParaRPr>
          </a:p>
          <a:p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GeoSlab703 Md BT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600" dirty="0">
              <a:solidFill>
                <a:schemeClr val="bg1">
                  <a:lumMod val="65000"/>
                  <a:lumOff val="35000"/>
                </a:schemeClr>
              </a:solidFill>
              <a:latin typeface="GeoSlab703 Md BT" pitchFamily="18" charset="0"/>
            </a:endParaRPr>
          </a:p>
          <a:p>
            <a:r>
              <a:rPr lang="en-US" b="1" u="sng" dirty="0" smtClean="0">
                <a:solidFill>
                  <a:srgbClr val="D6A300"/>
                </a:solidFill>
                <a:latin typeface="GeoSlab703 Md BT" pitchFamily="18" charset="0"/>
              </a:rPr>
              <a:t>Wireless Local Area Network (WLAN):</a:t>
            </a:r>
          </a:p>
          <a:p>
            <a:endParaRPr lang="en-US" sz="1600" dirty="0" smtClean="0">
              <a:solidFill>
                <a:schemeClr val="bg1">
                  <a:lumMod val="65000"/>
                  <a:lumOff val="35000"/>
                </a:schemeClr>
              </a:solidFill>
              <a:latin typeface="GeoSlab703 Md BT" pitchFamily="18" charset="0"/>
            </a:endParaRPr>
          </a:p>
          <a:p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Network of devices that connect via radio frequency such as 802.11b. These devices pass data over radio waves and provide users with a network with a range of 70-300</a:t>
            </a:r>
          </a:p>
          <a:p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feet(21.3 to 91.4 meters)</a:t>
            </a:r>
          </a:p>
          <a:p>
            <a:endParaRPr lang="en-US" sz="1600" dirty="0" smtClean="0">
              <a:solidFill>
                <a:schemeClr val="bg1">
                  <a:lumMod val="65000"/>
                  <a:lumOff val="35000"/>
                </a:schemeClr>
              </a:solidFill>
              <a:latin typeface="GeoSlab703 Md BT" pitchFamily="18" charset="0"/>
            </a:endParaRPr>
          </a:p>
          <a:p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Any </a:t>
            </a: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location tracking or location based service system will use one or a combination </a:t>
            </a:r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of these </a:t>
            </a: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technologies</a:t>
            </a:r>
            <a:r>
              <a:rPr lang="en-US" sz="16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GeoSlab703 Md BT" pitchFamily="18" charset="0"/>
              </a:rPr>
              <a:t>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  <a:lumOff val="35000"/>
                </a:schemeClr>
              </a:solidFill>
              <a:effectLst/>
              <a:uLnTx/>
              <a:uFillTx/>
              <a:latin typeface="GeoSlab703 Md BT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GeoSlab703 Md BT" pitchFamily="18" charset="0"/>
              </a:rPr>
              <a:t>Web Survey</a:t>
            </a:r>
            <a:endParaRPr lang="en-US" dirty="0">
              <a:solidFill>
                <a:schemeClr val="bg1"/>
              </a:solidFill>
              <a:latin typeface="GeoSlab703 Md BT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5105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GeoSlab703 Md BT" pitchFamily="18" charset="0"/>
              <a:ea typeface="+mj-ea"/>
              <a:cs typeface="+mj-cs"/>
            </a:endParaRPr>
          </a:p>
        </p:txBody>
      </p:sp>
      <p:pic>
        <p:nvPicPr>
          <p:cNvPr id="8" name="Picture 7" descr="WebSurv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3714750" cy="371475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1600200"/>
            <a:ext cx="8534400" cy="5105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>
                <a:solidFill>
                  <a:srgbClr val="D6A300"/>
                </a:solidFill>
                <a:latin typeface="GeoSlab703 Md BT" pitchFamily="18" charset="0"/>
                <a:ea typeface="+mj-ea"/>
                <a:cs typeface="+mj-cs"/>
              </a:rPr>
              <a:t>Online Survey: 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  <a:ea typeface="+mj-ea"/>
                <a:cs typeface="+mj-cs"/>
              </a:rPr>
              <a:t>Online research stats about parking a car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  <a:ea typeface="+mj-ea"/>
                <a:cs typeface="+mj-cs"/>
              </a:rPr>
              <a:t>.</a:t>
            </a:r>
          </a:p>
          <a:p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GeoSlab703 Md BT" pitchFamily="18" charset="0"/>
              <a:ea typeface="+mj-ea"/>
              <a:cs typeface="+mj-cs"/>
            </a:endParaRP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  <a:ea typeface="+mj-ea"/>
                <a:cs typeface="+mj-cs"/>
              </a:rPr>
              <a:t>				</a:t>
            </a:r>
            <a:r>
              <a:rPr lang="en-US" sz="6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  <a:ea typeface="+mj-ea"/>
                <a:cs typeface="+mj-cs"/>
              </a:rPr>
              <a:t>.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The 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average time spent on finding 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a 					parking 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spot 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in Mumbai 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is around 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20-30 					minutes.</a:t>
            </a: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  <a:ea typeface="+mj-ea"/>
                <a:cs typeface="+mj-cs"/>
              </a:rPr>
              <a:t>			</a:t>
            </a:r>
            <a:r>
              <a:rPr lang="en-US" sz="6600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 </a:t>
            </a:r>
            <a:r>
              <a:rPr lang="en-US" sz="6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.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 Average of 50% of people drive away without 				     parking. </a:t>
            </a:r>
          </a:p>
          <a:p>
            <a:r>
              <a:rPr lang="en-US" sz="6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		.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Also people are possessive about their cars in India</a:t>
            </a: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		and 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wont hand it over unless we guarantee safety. 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  <a:ea typeface="+mj-ea"/>
                <a:cs typeface="+mj-cs"/>
              </a:rPr>
              <a:t>	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GeoSlab703 Md BT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GeoSlab703 Md BT" pitchFamily="18" charset="0"/>
              </a:rPr>
              <a:t>Reasons For Valet Parking</a:t>
            </a:r>
            <a:endParaRPr lang="en-US" dirty="0">
              <a:solidFill>
                <a:schemeClr val="bg1"/>
              </a:solidFill>
              <a:latin typeface="GeoSlab703 Md BT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04800" y="1447800"/>
            <a:ext cx="8534400" cy="5105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u="sng" dirty="0" smtClean="0">
              <a:solidFill>
                <a:srgbClr val="D6A300"/>
              </a:solidFill>
              <a:latin typeface="GeoSlab703 Md BT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2590800"/>
            <a:ext cx="23622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Slab703 Md BT" pitchFamily="18" charset="0"/>
              </a:rPr>
              <a:t>Extra help for </a:t>
            </a:r>
            <a:endParaRPr lang="en-US" b="1" dirty="0" smtClean="0">
              <a:latin typeface="GeoSlab703 Md BT" pitchFamily="18" charset="0"/>
            </a:endParaRPr>
          </a:p>
          <a:p>
            <a:pPr algn="ctr"/>
            <a:r>
              <a:rPr lang="en-US" b="1" dirty="0" smtClean="0">
                <a:latin typeface="GeoSlab703 Md BT" pitchFamily="18" charset="0"/>
              </a:rPr>
              <a:t>guests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" y="3620869"/>
            <a:ext cx="236220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Slab703 Md BT" pitchFamily="18" charset="0"/>
              </a:rPr>
              <a:t>More </a:t>
            </a:r>
            <a:endParaRPr lang="en-US" b="1" dirty="0" smtClean="0">
              <a:latin typeface="GeoSlab703 Md BT" pitchFamily="18" charset="0"/>
            </a:endParaRPr>
          </a:p>
          <a:p>
            <a:pPr algn="ctr"/>
            <a:r>
              <a:rPr lang="en-US" b="1" dirty="0" smtClean="0">
                <a:latin typeface="GeoSlab703 Md BT" pitchFamily="18" charset="0"/>
              </a:rPr>
              <a:t>spare </a:t>
            </a:r>
            <a:r>
              <a:rPr lang="en-US" b="1" dirty="0">
                <a:latin typeface="GeoSlab703 Md BT" pitchFamily="18" charset="0"/>
              </a:rPr>
              <a:t>time</a:t>
            </a:r>
            <a:endParaRPr lang="en-US" b="1" dirty="0" smtClean="0">
              <a:latin typeface="GeoSlab703 Md BT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4687669"/>
            <a:ext cx="23622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Slab703 Md BT" pitchFamily="18" charset="0"/>
              </a:rPr>
              <a:t>Spot </a:t>
            </a:r>
            <a:endParaRPr lang="en-US" b="1" dirty="0" smtClean="0">
              <a:latin typeface="GeoSlab703 Md BT" pitchFamily="18" charset="0"/>
            </a:endParaRPr>
          </a:p>
          <a:p>
            <a:pPr algn="ctr"/>
            <a:r>
              <a:rPr lang="en-US" b="1" dirty="0" smtClean="0">
                <a:latin typeface="GeoSlab703 Md BT" pitchFamily="18" charset="0"/>
              </a:rPr>
              <a:t>efficiency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0" y="2590800"/>
            <a:ext cx="2362200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Slab703 Md BT" pitchFamily="18" charset="0"/>
              </a:rPr>
              <a:t>Return to drop position</a:t>
            </a:r>
            <a:endParaRPr lang="en-US" b="1" dirty="0" smtClean="0">
              <a:latin typeface="GeoSlab703 Md BT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0" y="3620869"/>
            <a:ext cx="23622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Slab703 Md BT" pitchFamily="18" charset="0"/>
              </a:rPr>
              <a:t>Reasons Extra convenience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96000" y="4687669"/>
            <a:ext cx="2362200" cy="64633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Slab703 Md BT" pitchFamily="18" charset="0"/>
              </a:rPr>
              <a:t>Guests and car safety</a:t>
            </a:r>
            <a:endParaRPr lang="en-US" b="1" dirty="0" smtClean="0">
              <a:latin typeface="GeoSlab703 Md BT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10000" y="3124200"/>
            <a:ext cx="1600200" cy="1600200"/>
          </a:xfrm>
          <a:prstGeom prst="ellipse">
            <a:avLst/>
          </a:prstGeom>
          <a:solidFill>
            <a:srgbClr val="D6A3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Slab703 Md BT" pitchFamily="18" charset="0"/>
              </a:rPr>
              <a:t>Reasons</a:t>
            </a:r>
            <a:endParaRPr lang="en-US" b="1" dirty="0">
              <a:latin typeface="GeoSlab703 Md BT" pitchFamily="18" charset="0"/>
            </a:endParaRPr>
          </a:p>
        </p:txBody>
      </p:sp>
      <p:cxnSp>
        <p:nvCxnSpPr>
          <p:cNvPr id="26" name="Straight Arrow Connector 25"/>
          <p:cNvCxnSpPr>
            <a:stCxn id="22" idx="7"/>
            <a:endCxn id="18" idx="1"/>
          </p:cNvCxnSpPr>
          <p:nvPr/>
        </p:nvCxnSpPr>
        <p:spPr>
          <a:xfrm rot="5400000" flipH="1" flipV="1">
            <a:off x="5413639" y="2676183"/>
            <a:ext cx="444578" cy="920144"/>
          </a:xfrm>
          <a:prstGeom prst="straightConnector1">
            <a:avLst/>
          </a:prstGeom>
          <a:ln w="25400" cmpd="sng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6"/>
            <a:endCxn id="19" idx="1"/>
          </p:cNvCxnSpPr>
          <p:nvPr/>
        </p:nvCxnSpPr>
        <p:spPr>
          <a:xfrm>
            <a:off x="5410200" y="3924300"/>
            <a:ext cx="685800" cy="19735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5"/>
            <a:endCxn id="20" idx="1"/>
          </p:cNvCxnSpPr>
          <p:nvPr/>
        </p:nvCxnSpPr>
        <p:spPr>
          <a:xfrm rot="16200000" flipH="1">
            <a:off x="5375539" y="4290373"/>
            <a:ext cx="520779" cy="92014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1"/>
            <a:endCxn id="15" idx="3"/>
          </p:cNvCxnSpPr>
          <p:nvPr/>
        </p:nvCxnSpPr>
        <p:spPr>
          <a:xfrm rot="16200000" flipV="1">
            <a:off x="3323883" y="2638083"/>
            <a:ext cx="444578" cy="99634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2"/>
            <a:endCxn id="16" idx="3"/>
          </p:cNvCxnSpPr>
          <p:nvPr/>
        </p:nvCxnSpPr>
        <p:spPr>
          <a:xfrm rot="10800000" flipV="1">
            <a:off x="3048000" y="3924299"/>
            <a:ext cx="762000" cy="19735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2" idx="3"/>
            <a:endCxn id="17" idx="3"/>
          </p:cNvCxnSpPr>
          <p:nvPr/>
        </p:nvCxnSpPr>
        <p:spPr>
          <a:xfrm rot="5400000">
            <a:off x="3285783" y="4252273"/>
            <a:ext cx="520779" cy="99634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GeoSlab703 Md BT" pitchFamily="18" charset="0"/>
              </a:rPr>
              <a:t>User </a:t>
            </a:r>
            <a:r>
              <a:rPr lang="en-US" b="1" dirty="0" smtClean="0">
                <a:solidFill>
                  <a:schemeClr val="bg1"/>
                </a:solidFill>
                <a:latin typeface="GeoSlab703 Md BT" pitchFamily="18" charset="0"/>
              </a:rPr>
              <a:t>Scenario</a:t>
            </a:r>
            <a:endParaRPr lang="en-US" dirty="0">
              <a:solidFill>
                <a:schemeClr val="bg1"/>
              </a:solidFill>
              <a:latin typeface="GeoSlab703 Md BT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1447800"/>
            <a:ext cx="6858000" cy="5105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 smtClean="0">
                <a:solidFill>
                  <a:srgbClr val="D6A300"/>
                </a:solidFill>
                <a:latin typeface="GeoSlab703 Md BT" pitchFamily="18" charset="0"/>
              </a:rPr>
              <a:t>Going to a movie:</a:t>
            </a:r>
          </a:p>
          <a:p>
            <a:r>
              <a:rPr lang="en-US" sz="14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Varun</a:t>
            </a:r>
            <a:r>
              <a:rPr 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is a professional employee who is going to a movie with his </a:t>
            </a:r>
            <a:r>
              <a:rPr 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friends on 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a weekend. He has arrived the theatre a bit late due to this 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varun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 and </a:t>
            </a:r>
            <a:r>
              <a:rPr 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his friends 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are getting late for the movie so they can book a valet service on </a:t>
            </a:r>
            <a:r>
              <a:rPr 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the go 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by using the parked app. Our valet driver will be waiting for them as </a:t>
            </a:r>
            <a:r>
              <a:rPr 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soon as 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they come so and park their car and hand them the vehicle as soon </a:t>
            </a:r>
            <a:r>
              <a:rPr 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as they 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come out</a:t>
            </a:r>
            <a:r>
              <a:rPr 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.</a:t>
            </a:r>
          </a:p>
          <a:p>
            <a:endParaRPr lang="en-US" sz="1400" dirty="0" smtClean="0">
              <a:solidFill>
                <a:schemeClr val="bg1">
                  <a:lumMod val="75000"/>
                  <a:lumOff val="25000"/>
                </a:schemeClr>
              </a:solidFill>
              <a:latin typeface="GeoSlab703 Md BT" pitchFamily="18" charset="0"/>
            </a:endParaRPr>
          </a:p>
          <a:p>
            <a:endParaRPr lang="en-US" sz="1400" dirty="0" smtClean="0">
              <a:solidFill>
                <a:schemeClr val="bg1">
                  <a:lumMod val="75000"/>
                  <a:lumOff val="25000"/>
                </a:schemeClr>
              </a:solidFill>
              <a:latin typeface="GeoSlab703 Md BT" pitchFamily="18" charset="0"/>
            </a:endParaRPr>
          </a:p>
          <a:p>
            <a:r>
              <a:rPr lang="en-US" b="1" u="sng" dirty="0">
                <a:solidFill>
                  <a:srgbClr val="D6A300"/>
                </a:solidFill>
                <a:latin typeface="GeoSlab703 Md BT" pitchFamily="18" charset="0"/>
              </a:rPr>
              <a:t>Going for shopping:</a:t>
            </a:r>
            <a:endParaRPr lang="en-US" u="sng" dirty="0">
              <a:solidFill>
                <a:srgbClr val="D6A300"/>
              </a:solidFill>
              <a:latin typeface="GeoSlab703 Md BT" pitchFamily="18" charset="0"/>
            </a:endParaRPr>
          </a:p>
          <a:p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Abhay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 is a married man who is going with his wife for shopping with </a:t>
            </a:r>
            <a:r>
              <a:rPr 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his wife 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on a weekend. The entire shopping mall is filled with vehicles and </a:t>
            </a:r>
            <a:r>
              <a:rPr 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they have 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to get back home cause they have a daughter and their Nanny has </a:t>
            </a:r>
            <a:r>
              <a:rPr 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to leave 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a bit early that day so they doesn’t have to waste time for </a:t>
            </a:r>
            <a:r>
              <a:rPr 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parking rather 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than that he can use parked app and book a valet service</a:t>
            </a:r>
            <a:r>
              <a:rPr 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.</a:t>
            </a:r>
          </a:p>
          <a:p>
            <a:endParaRPr lang="en-US" sz="1400" dirty="0" smtClean="0">
              <a:solidFill>
                <a:schemeClr val="bg1">
                  <a:lumMod val="75000"/>
                  <a:lumOff val="25000"/>
                </a:schemeClr>
              </a:solidFill>
              <a:latin typeface="GeoSlab703 Md BT" pitchFamily="18" charset="0"/>
            </a:endParaRPr>
          </a:p>
          <a:p>
            <a:endParaRPr lang="en-US" sz="1400" dirty="0">
              <a:solidFill>
                <a:schemeClr val="bg1">
                  <a:lumMod val="75000"/>
                  <a:lumOff val="25000"/>
                </a:schemeClr>
              </a:solidFill>
              <a:latin typeface="GeoSlab703 Md BT" pitchFamily="18" charset="0"/>
            </a:endParaRPr>
          </a:p>
          <a:p>
            <a:r>
              <a:rPr lang="en-US" b="1" u="sng" dirty="0" smtClean="0">
                <a:solidFill>
                  <a:srgbClr val="D6A300"/>
                </a:solidFill>
                <a:latin typeface="GeoSlab703 Md BT" pitchFamily="18" charset="0"/>
              </a:rPr>
              <a:t>Going for dinner:</a:t>
            </a:r>
            <a:endParaRPr lang="en-US" u="sng" dirty="0" smtClean="0">
              <a:solidFill>
                <a:srgbClr val="D6A300"/>
              </a:solidFill>
              <a:latin typeface="GeoSlab703 Md BT" pitchFamily="18" charset="0"/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Robin 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is a college student who is going on a date with his girl friend and </a:t>
            </a:r>
            <a:r>
              <a:rPr 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they both 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has went to a hangout place they had laughs, fun etc. When they </a:t>
            </a:r>
            <a:r>
              <a:rPr 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came out 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the whole place became crowded they cant get their car out so they </a:t>
            </a:r>
            <a:r>
              <a:rPr 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use parked 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app and call for valet services and get their vehicle earlier and </a:t>
            </a:r>
            <a:r>
              <a:rPr 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get back 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to their </a:t>
            </a:r>
            <a:r>
              <a:rPr 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homes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GeoSlab703 Md BT" pitchFamily="18" charset="0"/>
              </a:rPr>
              <a:t>.</a:t>
            </a:r>
          </a:p>
          <a:p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GeoSlab703 Md BT" pitchFamily="18" charset="0"/>
              <a:ea typeface="+mj-ea"/>
              <a:cs typeface="+mj-cs"/>
            </a:endParaRPr>
          </a:p>
        </p:txBody>
      </p:sp>
      <p:pic>
        <p:nvPicPr>
          <p:cNvPr id="5" name="Picture 4" descr="39540-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143000" cy="1143000"/>
          </a:xfrm>
          <a:prstGeom prst="rect">
            <a:avLst/>
          </a:prstGeom>
        </p:spPr>
      </p:pic>
      <p:pic>
        <p:nvPicPr>
          <p:cNvPr id="8" name="Picture 7" descr="family-shopping-6836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52800"/>
            <a:ext cx="1219200" cy="1219200"/>
          </a:xfrm>
          <a:prstGeom prst="rect">
            <a:avLst/>
          </a:prstGeom>
        </p:spPr>
      </p:pic>
      <p:pic>
        <p:nvPicPr>
          <p:cNvPr id="10" name="Picture 9" descr="date-dini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510540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GeoSlab703 Md BT" pitchFamily="18" charset="0"/>
              </a:rPr>
              <a:t>Feature List</a:t>
            </a:r>
            <a:endParaRPr lang="en-US" dirty="0">
              <a:solidFill>
                <a:schemeClr val="bg1"/>
              </a:solidFill>
              <a:latin typeface="GeoSlab703 Md BT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1524000"/>
            <a:ext cx="327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D6A300"/>
                </a:solidFill>
                <a:latin typeface="GeoSlab703 Md BT" pitchFamily="18" charset="0"/>
              </a:rPr>
              <a:t>Save your time</a:t>
            </a:r>
          </a:p>
          <a:p>
            <a:endParaRPr lang="en-US" b="1" u="sng" dirty="0" smtClean="0">
              <a:solidFill>
                <a:srgbClr val="D6A300"/>
              </a:solidFill>
              <a:latin typeface="GeoSlab703 Md BT" pitchFamily="18" charset="0"/>
            </a:endParaRPr>
          </a:p>
          <a:p>
            <a:endParaRPr lang="en-US" b="1" u="sng" dirty="0" smtClean="0">
              <a:solidFill>
                <a:srgbClr val="D6A300"/>
              </a:solidFill>
              <a:latin typeface="GeoSlab703 Md BT" pitchFamily="18" charset="0"/>
            </a:endParaRPr>
          </a:p>
          <a:p>
            <a:r>
              <a:rPr lang="en-US" b="1" u="sng" dirty="0">
                <a:solidFill>
                  <a:srgbClr val="D6A300"/>
                </a:solidFill>
                <a:latin typeface="GeoSlab703 Md BT" pitchFamily="18" charset="0"/>
              </a:rPr>
              <a:t>Save your </a:t>
            </a:r>
            <a:r>
              <a:rPr lang="en-US" b="1" u="sng" dirty="0" smtClean="0">
                <a:solidFill>
                  <a:srgbClr val="D6A300"/>
                </a:solidFill>
                <a:latin typeface="GeoSlab703 Md BT" pitchFamily="18" charset="0"/>
              </a:rPr>
              <a:t>gas</a:t>
            </a:r>
          </a:p>
          <a:p>
            <a:endParaRPr lang="en-US" b="1" u="sng" dirty="0" smtClean="0">
              <a:solidFill>
                <a:srgbClr val="D6A300"/>
              </a:solidFill>
              <a:latin typeface="GeoSlab703 Md BT" pitchFamily="18" charset="0"/>
            </a:endParaRPr>
          </a:p>
          <a:p>
            <a:endParaRPr lang="en-US" b="1" u="sng" dirty="0" smtClean="0">
              <a:solidFill>
                <a:srgbClr val="D6A300"/>
              </a:solidFill>
              <a:latin typeface="GeoSlab703 Md BT" pitchFamily="18" charset="0"/>
            </a:endParaRPr>
          </a:p>
          <a:p>
            <a:r>
              <a:rPr lang="en-US" b="1" u="sng" dirty="0" smtClean="0">
                <a:solidFill>
                  <a:srgbClr val="D6A300"/>
                </a:solidFill>
                <a:latin typeface="GeoSlab703 Md BT" pitchFamily="18" charset="0"/>
              </a:rPr>
              <a:t>Save </a:t>
            </a:r>
            <a:r>
              <a:rPr lang="en-US" b="1" u="sng" dirty="0">
                <a:solidFill>
                  <a:srgbClr val="D6A300"/>
                </a:solidFill>
                <a:latin typeface="GeoSlab703 Md BT" pitchFamily="18" charset="0"/>
              </a:rPr>
              <a:t>Your </a:t>
            </a:r>
            <a:r>
              <a:rPr lang="en-US" b="1" u="sng" dirty="0" smtClean="0">
                <a:solidFill>
                  <a:srgbClr val="D6A300"/>
                </a:solidFill>
                <a:latin typeface="GeoSlab703 Md BT" pitchFamily="18" charset="0"/>
              </a:rPr>
              <a:t>money</a:t>
            </a:r>
          </a:p>
          <a:p>
            <a:endParaRPr lang="en-US" b="1" u="sng" dirty="0" smtClean="0">
              <a:solidFill>
                <a:srgbClr val="D6A300"/>
              </a:solidFill>
              <a:latin typeface="GeoSlab703 Md BT" pitchFamily="18" charset="0"/>
            </a:endParaRPr>
          </a:p>
          <a:p>
            <a:endParaRPr lang="en-US" b="1" u="sng" dirty="0" smtClean="0">
              <a:solidFill>
                <a:srgbClr val="D6A300"/>
              </a:solidFill>
              <a:latin typeface="GeoSlab703 Md BT" pitchFamily="18" charset="0"/>
            </a:endParaRPr>
          </a:p>
          <a:p>
            <a:r>
              <a:rPr lang="en-US" b="1" u="sng" dirty="0" smtClean="0">
                <a:solidFill>
                  <a:srgbClr val="D6A300"/>
                </a:solidFill>
                <a:latin typeface="GeoSlab703 Md BT" pitchFamily="18" charset="0"/>
              </a:rPr>
              <a:t>See </a:t>
            </a:r>
            <a:r>
              <a:rPr lang="en-US" b="1" u="sng" dirty="0">
                <a:solidFill>
                  <a:srgbClr val="D6A300"/>
                </a:solidFill>
                <a:latin typeface="GeoSlab703 Md BT" pitchFamily="18" charset="0"/>
              </a:rPr>
              <a:t>real time info on exactly</a:t>
            </a:r>
          </a:p>
          <a:p>
            <a:r>
              <a:rPr lang="en-US" b="1" u="sng" dirty="0">
                <a:solidFill>
                  <a:srgbClr val="D6A300"/>
                </a:solidFill>
                <a:latin typeface="GeoSlab703 Md BT" pitchFamily="18" charset="0"/>
              </a:rPr>
              <a:t>how many parking spots are</a:t>
            </a:r>
          </a:p>
          <a:p>
            <a:r>
              <a:rPr lang="en-US" b="1" u="sng" dirty="0">
                <a:solidFill>
                  <a:srgbClr val="D6A300"/>
                </a:solidFill>
                <a:latin typeface="GeoSlab703 Md BT" pitchFamily="18" charset="0"/>
              </a:rPr>
              <a:t>open</a:t>
            </a:r>
            <a:r>
              <a:rPr lang="en-US" b="1" u="sng" dirty="0" smtClean="0">
                <a:solidFill>
                  <a:srgbClr val="D6A300"/>
                </a:solidFill>
                <a:latin typeface="GeoSlab703 Md BT" pitchFamily="18" charset="0"/>
              </a:rPr>
              <a:t>.</a:t>
            </a:r>
          </a:p>
          <a:p>
            <a:endParaRPr lang="en-US" b="1" u="sng" dirty="0" smtClean="0">
              <a:solidFill>
                <a:srgbClr val="D6A300"/>
              </a:solidFill>
              <a:latin typeface="GeoSlab703 Md BT" pitchFamily="18" charset="0"/>
            </a:endParaRPr>
          </a:p>
          <a:p>
            <a:endParaRPr lang="en-US" b="1" u="sng" dirty="0">
              <a:solidFill>
                <a:srgbClr val="D6A300"/>
              </a:solidFill>
              <a:latin typeface="GeoSlab703 Md BT" pitchFamily="18" charset="0"/>
            </a:endParaRPr>
          </a:p>
          <a:p>
            <a:r>
              <a:rPr lang="en-US" b="1" u="sng" dirty="0">
                <a:solidFill>
                  <a:srgbClr val="D6A300"/>
                </a:solidFill>
                <a:latin typeface="GeoSlab703 Md BT" pitchFamily="18" charset="0"/>
              </a:rPr>
              <a:t>Check daily and monthly</a:t>
            </a:r>
          </a:p>
          <a:p>
            <a:r>
              <a:rPr lang="en-US" b="1" u="sng" dirty="0">
                <a:solidFill>
                  <a:srgbClr val="D6A300"/>
                </a:solidFill>
                <a:latin typeface="GeoSlab703 Md BT" pitchFamily="18" charset="0"/>
              </a:rPr>
              <a:t>parking rates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1200" y="1524000"/>
            <a:ext cx="3276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D6A300"/>
                </a:solidFill>
                <a:latin typeface="GeoSlab703 Md BT" pitchFamily="18" charset="0"/>
              </a:rPr>
              <a:t>View informative maps of</a:t>
            </a:r>
          </a:p>
          <a:p>
            <a:r>
              <a:rPr lang="en-US" b="1" u="sng" dirty="0">
                <a:solidFill>
                  <a:srgbClr val="D6A300"/>
                </a:solidFill>
                <a:latin typeface="GeoSlab703 Md BT" pitchFamily="18" charset="0"/>
              </a:rPr>
              <a:t>parking </a:t>
            </a:r>
            <a:r>
              <a:rPr lang="en-US" b="1" u="sng" dirty="0" smtClean="0">
                <a:solidFill>
                  <a:srgbClr val="D6A300"/>
                </a:solidFill>
                <a:latin typeface="GeoSlab703 Md BT" pitchFamily="18" charset="0"/>
              </a:rPr>
              <a:t>lots</a:t>
            </a:r>
          </a:p>
          <a:p>
            <a:endParaRPr lang="en-US" b="1" u="sng" dirty="0" smtClean="0">
              <a:solidFill>
                <a:srgbClr val="D6A300"/>
              </a:solidFill>
              <a:latin typeface="GeoSlab703 Md BT" pitchFamily="18" charset="0"/>
            </a:endParaRPr>
          </a:p>
          <a:p>
            <a:endParaRPr lang="en-US" b="1" u="sng" dirty="0" smtClean="0">
              <a:solidFill>
                <a:srgbClr val="D6A300"/>
              </a:solidFill>
              <a:latin typeface="GeoSlab703 Md BT" pitchFamily="18" charset="0"/>
            </a:endParaRPr>
          </a:p>
          <a:p>
            <a:r>
              <a:rPr lang="en-US" b="1" u="sng" dirty="0">
                <a:solidFill>
                  <a:srgbClr val="D6A300"/>
                </a:solidFill>
                <a:latin typeface="GeoSlab703 Md BT" pitchFamily="18" charset="0"/>
              </a:rPr>
              <a:t>See prices laid out and</a:t>
            </a:r>
          </a:p>
          <a:p>
            <a:r>
              <a:rPr lang="en-US" b="1" u="sng" dirty="0">
                <a:solidFill>
                  <a:srgbClr val="D6A300"/>
                </a:solidFill>
                <a:latin typeface="GeoSlab703 Md BT" pitchFamily="18" charset="0"/>
              </a:rPr>
              <a:t>compare </a:t>
            </a:r>
            <a:r>
              <a:rPr lang="en-US" b="1" u="sng" dirty="0" smtClean="0">
                <a:solidFill>
                  <a:srgbClr val="D6A300"/>
                </a:solidFill>
                <a:latin typeface="GeoSlab703 Md BT" pitchFamily="18" charset="0"/>
              </a:rPr>
              <a:t>costs</a:t>
            </a:r>
          </a:p>
          <a:p>
            <a:endParaRPr lang="en-US" b="1" u="sng" dirty="0" smtClean="0">
              <a:solidFill>
                <a:srgbClr val="D6A300"/>
              </a:solidFill>
              <a:latin typeface="GeoSlab703 Md BT" pitchFamily="18" charset="0"/>
            </a:endParaRPr>
          </a:p>
          <a:p>
            <a:endParaRPr lang="en-US" b="1" u="sng" dirty="0" smtClean="0">
              <a:solidFill>
                <a:srgbClr val="D6A300"/>
              </a:solidFill>
              <a:latin typeface="GeoSlab703 Md BT" pitchFamily="18" charset="0"/>
            </a:endParaRPr>
          </a:p>
          <a:p>
            <a:r>
              <a:rPr lang="en-US" b="1" u="sng" dirty="0" smtClean="0">
                <a:solidFill>
                  <a:srgbClr val="D6A300"/>
                </a:solidFill>
                <a:latin typeface="GeoSlab703 Md BT" pitchFamily="18" charset="0"/>
              </a:rPr>
              <a:t>Find</a:t>
            </a:r>
            <a:r>
              <a:rPr lang="en-US" b="1" u="sng" dirty="0">
                <a:solidFill>
                  <a:srgbClr val="D6A300"/>
                </a:solidFill>
                <a:latin typeface="GeoSlab703 Md BT" pitchFamily="18" charset="0"/>
              </a:rPr>
              <a:t>, book and pay for</a:t>
            </a:r>
          </a:p>
          <a:p>
            <a:r>
              <a:rPr lang="en-US" b="1" u="sng" dirty="0">
                <a:solidFill>
                  <a:srgbClr val="D6A300"/>
                </a:solidFill>
                <a:latin typeface="GeoSlab703 Md BT" pitchFamily="18" charset="0"/>
              </a:rPr>
              <a:t>parking in </a:t>
            </a:r>
            <a:r>
              <a:rPr lang="en-US" b="1" u="sng" dirty="0" smtClean="0">
                <a:solidFill>
                  <a:srgbClr val="D6A300"/>
                </a:solidFill>
                <a:latin typeface="GeoSlab703 Md BT" pitchFamily="18" charset="0"/>
              </a:rPr>
              <a:t>seconds</a:t>
            </a:r>
          </a:p>
          <a:p>
            <a:endParaRPr lang="en-US" b="1" u="sng" dirty="0" smtClean="0">
              <a:solidFill>
                <a:srgbClr val="D6A300"/>
              </a:solidFill>
              <a:latin typeface="GeoSlab703 Md BT" pitchFamily="18" charset="0"/>
            </a:endParaRPr>
          </a:p>
          <a:p>
            <a:endParaRPr lang="en-US" b="1" u="sng" dirty="0" smtClean="0">
              <a:solidFill>
                <a:srgbClr val="D6A300"/>
              </a:solidFill>
              <a:latin typeface="GeoSlab703 Md BT" pitchFamily="18" charset="0"/>
            </a:endParaRPr>
          </a:p>
          <a:p>
            <a:r>
              <a:rPr lang="en-US" b="1" u="sng" dirty="0" smtClean="0">
                <a:solidFill>
                  <a:srgbClr val="D6A300"/>
                </a:solidFill>
                <a:latin typeface="GeoSlab703 Md BT" pitchFamily="18" charset="0"/>
              </a:rPr>
              <a:t>Navigate </a:t>
            </a:r>
            <a:r>
              <a:rPr lang="en-US" b="1" u="sng" dirty="0">
                <a:solidFill>
                  <a:srgbClr val="D6A300"/>
                </a:solidFill>
                <a:latin typeface="GeoSlab703 Md BT" pitchFamily="18" charset="0"/>
              </a:rPr>
              <a:t>straight to your</a:t>
            </a:r>
          </a:p>
          <a:p>
            <a:r>
              <a:rPr lang="en-US" b="1" u="sng" dirty="0">
                <a:solidFill>
                  <a:srgbClr val="D6A300"/>
                </a:solidFill>
                <a:latin typeface="GeoSlab703 Md BT" pitchFamily="18" charset="0"/>
              </a:rPr>
              <a:t>booking </a:t>
            </a:r>
            <a:r>
              <a:rPr lang="en-US" b="1" u="sng" dirty="0" smtClean="0">
                <a:solidFill>
                  <a:srgbClr val="D6A300"/>
                </a:solidFill>
                <a:latin typeface="GeoSlab703 Md BT" pitchFamily="18" charset="0"/>
              </a:rPr>
              <a:t>space</a:t>
            </a:r>
          </a:p>
          <a:p>
            <a:endParaRPr lang="en-US" b="1" u="sng" dirty="0" smtClean="0">
              <a:solidFill>
                <a:srgbClr val="D6A300"/>
              </a:solidFill>
              <a:latin typeface="GeoSlab703 Md BT" pitchFamily="18" charset="0"/>
            </a:endParaRPr>
          </a:p>
          <a:p>
            <a:endParaRPr lang="en-US" b="1" u="sng" dirty="0" smtClean="0">
              <a:solidFill>
                <a:srgbClr val="D6A300"/>
              </a:solidFill>
              <a:latin typeface="GeoSlab703 Md BT" pitchFamily="18" charset="0"/>
            </a:endParaRPr>
          </a:p>
          <a:p>
            <a:r>
              <a:rPr lang="en-US" b="1" u="sng" dirty="0" smtClean="0">
                <a:solidFill>
                  <a:srgbClr val="D6A300"/>
                </a:solidFill>
                <a:latin typeface="GeoSlab703 Md BT" pitchFamily="18" charset="0"/>
              </a:rPr>
              <a:t>Locate </a:t>
            </a:r>
            <a:r>
              <a:rPr lang="en-US" b="1" u="sng" dirty="0">
                <a:solidFill>
                  <a:srgbClr val="D6A300"/>
                </a:solidFill>
                <a:latin typeface="GeoSlab703 Md BT" pitchFamily="18" charset="0"/>
              </a:rPr>
              <a:t>your parked vehicle</a:t>
            </a:r>
          </a:p>
        </p:txBody>
      </p:sp>
      <p:pic>
        <p:nvPicPr>
          <p:cNvPr id="14" name="Picture 13" descr="21216-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286000"/>
            <a:ext cx="513945" cy="609600"/>
          </a:xfrm>
          <a:prstGeom prst="rect">
            <a:avLst/>
          </a:prstGeom>
        </p:spPr>
      </p:pic>
      <p:pic>
        <p:nvPicPr>
          <p:cNvPr id="15" name="Picture 14" descr="save-time-5-116809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685800" cy="685800"/>
          </a:xfrm>
          <a:prstGeom prst="rect">
            <a:avLst/>
          </a:prstGeom>
        </p:spPr>
      </p:pic>
      <p:pic>
        <p:nvPicPr>
          <p:cNvPr id="16" name="Picture 15" descr="21216-2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3124200"/>
            <a:ext cx="533400" cy="533400"/>
          </a:xfrm>
          <a:prstGeom prst="rect">
            <a:avLst/>
          </a:prstGeom>
        </p:spPr>
      </p:pic>
      <p:pic>
        <p:nvPicPr>
          <p:cNvPr id="17" name="Picture 16" descr="64341-20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17" y="4114800"/>
            <a:ext cx="558483" cy="558483"/>
          </a:xfrm>
          <a:prstGeom prst="rect">
            <a:avLst/>
          </a:prstGeom>
        </p:spPr>
      </p:pic>
      <p:pic>
        <p:nvPicPr>
          <p:cNvPr id="18" name="Picture 17" descr="image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3875" y="5486400"/>
            <a:ext cx="619125" cy="619125"/>
          </a:xfrm>
          <a:prstGeom prst="rect">
            <a:avLst/>
          </a:prstGeom>
        </p:spPr>
      </p:pic>
      <p:pic>
        <p:nvPicPr>
          <p:cNvPr id="22" name="Picture 21" descr="dillers_parking-51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05400" y="1524000"/>
            <a:ext cx="463665" cy="814387"/>
          </a:xfrm>
          <a:prstGeom prst="rect">
            <a:avLst/>
          </a:prstGeom>
        </p:spPr>
      </p:pic>
      <p:pic>
        <p:nvPicPr>
          <p:cNvPr id="25" name="Picture 24" descr="compare-51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53000" y="2590800"/>
            <a:ext cx="762000" cy="762000"/>
          </a:xfrm>
          <a:prstGeom prst="rect">
            <a:avLst/>
          </a:prstGeom>
        </p:spPr>
      </p:pic>
      <p:pic>
        <p:nvPicPr>
          <p:cNvPr id="26" name="Picture 25" descr="3e7ede769c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53000" y="3733800"/>
            <a:ext cx="762000" cy="762000"/>
          </a:xfrm>
          <a:prstGeom prst="rect">
            <a:avLst/>
          </a:prstGeom>
        </p:spPr>
      </p:pic>
      <p:pic>
        <p:nvPicPr>
          <p:cNvPr id="28" name="Picture 27" descr="map-dashed-pin-marker-51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53000" y="5715000"/>
            <a:ext cx="838200" cy="838200"/>
          </a:xfrm>
          <a:prstGeom prst="rect">
            <a:avLst/>
          </a:prstGeom>
        </p:spPr>
      </p:pic>
      <p:pic>
        <p:nvPicPr>
          <p:cNvPr id="29" name="Picture 28" descr="1024px-Toicon-icon-lines-and-angles-navigate.svg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76800" y="47244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GeoSlab703 Md BT" pitchFamily="18" charset="0"/>
              </a:rPr>
              <a:t>VISUAL DESIGN</a:t>
            </a:r>
            <a:endParaRPr lang="en-US" dirty="0">
              <a:solidFill>
                <a:schemeClr val="bg1"/>
              </a:solidFill>
              <a:latin typeface="GeoSlab703 Md BT" pitchFamily="18" charset="0"/>
            </a:endParaRPr>
          </a:p>
        </p:txBody>
      </p:sp>
      <p:pic>
        <p:nvPicPr>
          <p:cNvPr id="4" name="Picture 3" descr="FlowChart-CarParkingApp-V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371600"/>
            <a:ext cx="5419782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777</Words>
  <Application>Microsoft Office PowerPoint</Application>
  <PresentationFormat>On-screen Show (4:3)</PresentationFormat>
  <Paragraphs>99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Project Brief</vt:lpstr>
      <vt:lpstr>Slide 3</vt:lpstr>
      <vt:lpstr>Slide 4</vt:lpstr>
      <vt:lpstr>Web Survey</vt:lpstr>
      <vt:lpstr>Reasons For Valet Parking</vt:lpstr>
      <vt:lpstr>User Scenario</vt:lpstr>
      <vt:lpstr>Feature List</vt:lpstr>
      <vt:lpstr>VISUAL DESIGN</vt:lpstr>
      <vt:lpstr>Design Solution</vt:lpstr>
      <vt:lpstr>THANK YOU SABIR SHAIKH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Shehzin</dc:creator>
  <cp:lastModifiedBy>Shehzin</cp:lastModifiedBy>
  <cp:revision>91</cp:revision>
  <dcterms:created xsi:type="dcterms:W3CDTF">2019-04-12T10:14:05Z</dcterms:created>
  <dcterms:modified xsi:type="dcterms:W3CDTF">2019-04-15T13:47:25Z</dcterms:modified>
</cp:coreProperties>
</file>