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1711" r:id="rId5"/>
    <p:sldId id="1726" r:id="rId6"/>
    <p:sldId id="1721" r:id="rId7"/>
    <p:sldId id="1743" r:id="rId8"/>
    <p:sldId id="1738" r:id="rId9"/>
    <p:sldId id="1742" r:id="rId10"/>
    <p:sldId id="1741" r:id="rId11"/>
    <p:sldId id="1730" r:id="rId12"/>
    <p:sldId id="1736" r:id="rId13"/>
    <p:sldId id="1740" r:id="rId14"/>
    <p:sldId id="1727" r:id="rId15"/>
    <p:sldId id="1728" r:id="rId16"/>
    <p:sldId id="1729" r:id="rId17"/>
    <p:sldId id="1737" r:id="rId18"/>
  </p:sldIdLst>
  <p:sldSz cx="9601200" cy="6858000"/>
  <p:notesSz cx="6858000" cy="9296400"/>
  <p:custDataLst>
    <p:tags r:id="rId21"/>
  </p:custDataLst>
  <p:defaultTextStyle>
    <a:defPPr>
      <a:defRPr lang="en-US"/>
    </a:defPPr>
    <a:lvl1pPr marL="0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4470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8940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3403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17885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2356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26821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1293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35764" algn="l" defTabSz="9089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7E0A9-74DC-4BE3-A8B6-6D613340318F}">
          <p14:sldIdLst>
            <p14:sldId id="1711"/>
            <p14:sldId id="1726"/>
            <p14:sldId id="1721"/>
            <p14:sldId id="1743"/>
            <p14:sldId id="1738"/>
            <p14:sldId id="1742"/>
            <p14:sldId id="1741"/>
            <p14:sldId id="1730"/>
            <p14:sldId id="1736"/>
            <p14:sldId id="1740"/>
            <p14:sldId id="1727"/>
            <p14:sldId id="1728"/>
            <p14:sldId id="1729"/>
            <p14:sldId id="17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038241" initials="PB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B7A"/>
    <a:srgbClr val="03D393"/>
    <a:srgbClr val="003366"/>
    <a:srgbClr val="B3D7CA"/>
    <a:srgbClr val="A9D3C4"/>
    <a:srgbClr val="EEEEEE"/>
    <a:srgbClr val="6AB298"/>
    <a:srgbClr val="E2F6ED"/>
    <a:srgbClr val="C0D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62819-0683-4C15-ABC4-F6E6BFC38E26}" v="1" dt="2021-03-30T17:29:01.215"/>
  </p1510:revLst>
</p1510:revInfo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83514" autoAdjust="0"/>
  </p:normalViewPr>
  <p:slideViewPr>
    <p:cSldViewPr>
      <p:cViewPr varScale="1">
        <p:scale>
          <a:sx n="65" d="100"/>
          <a:sy n="65" d="100"/>
        </p:scale>
        <p:origin x="1536" y="48"/>
      </p:cViewPr>
      <p:guideLst>
        <p:guide orient="horz" pos="2160"/>
        <p:guide pos="30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269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68A771-88AA-45D9-BF75-572883B6FE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332EF-67FA-4B19-BF2A-BD2E0B723D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E0C21-63A7-421A-B21D-264F6ECD4663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0C4BE-BBE5-47BD-93DA-C0EDAF37CC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45230-D3BE-46E3-B217-BEE3845C15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E11A8-77AB-4863-B70F-44D1420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90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4820"/>
          </a:xfrm>
          <a:prstGeom prst="rect">
            <a:avLst/>
          </a:prstGeom>
        </p:spPr>
        <p:txBody>
          <a:bodyPr vert="horz" lIns="92159" tIns="46080" rIns="92159" bIns="460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4820"/>
          </a:xfrm>
          <a:prstGeom prst="rect">
            <a:avLst/>
          </a:prstGeom>
        </p:spPr>
        <p:txBody>
          <a:bodyPr vert="horz" lIns="92159" tIns="46080" rIns="92159" bIns="46080" rtlCol="0"/>
          <a:lstStyle>
            <a:lvl1pPr algn="r">
              <a:defRPr sz="1300"/>
            </a:lvl1pPr>
          </a:lstStyle>
          <a:p>
            <a:fld id="{A61BB2ED-6F4A-41D9-926A-DC825F3B4C2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698500"/>
            <a:ext cx="487680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9" tIns="46080" rIns="92159" bIns="460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3"/>
            <a:ext cx="5486400" cy="4183380"/>
          </a:xfrm>
          <a:prstGeom prst="rect">
            <a:avLst/>
          </a:prstGeom>
        </p:spPr>
        <p:txBody>
          <a:bodyPr vert="horz" lIns="92159" tIns="46080" rIns="92159" bIns="460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2971800" cy="464820"/>
          </a:xfrm>
          <a:prstGeom prst="rect">
            <a:avLst/>
          </a:prstGeom>
        </p:spPr>
        <p:txBody>
          <a:bodyPr vert="horz" lIns="92159" tIns="46080" rIns="92159" bIns="460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70"/>
            <a:ext cx="2971800" cy="464820"/>
          </a:xfrm>
          <a:prstGeom prst="rect">
            <a:avLst/>
          </a:prstGeom>
        </p:spPr>
        <p:txBody>
          <a:bodyPr vert="horz" lIns="92159" tIns="46080" rIns="92159" bIns="46080" rtlCol="0" anchor="b"/>
          <a:lstStyle>
            <a:lvl1pPr algn="r">
              <a:defRPr sz="1300"/>
            </a:lvl1pPr>
          </a:lstStyle>
          <a:p>
            <a:fld id="{40BE4F53-9C74-4D2B-BB4F-67A8B0E05F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74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4470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8940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3403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17885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2356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26821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1293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35764" algn="l" defTabSz="9089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AWS Infrastructure</a:t>
            </a:r>
          </a:p>
          <a:p>
            <a:pPr lvl="1"/>
            <a:r>
              <a:rPr lang="en-US" dirty="0"/>
              <a:t>AWS Accounts</a:t>
            </a:r>
          </a:p>
          <a:p>
            <a:pPr lvl="2"/>
            <a:r>
              <a:rPr lang="en-US" dirty="0"/>
              <a:t>Set up of new Accounts if required for Division (P-2 (Dev/SIT), P-1 (QA, Performance), Production, </a:t>
            </a:r>
          </a:p>
          <a:p>
            <a:pPr lvl="2"/>
            <a:r>
              <a:rPr lang="en-US" dirty="0"/>
              <a:t>Connectivity to enterprise accounts (Security Services, Shared Services, Logging)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Creation of Non Application Roles (user and infrastructure roles) to access AWS Services</a:t>
            </a:r>
          </a:p>
          <a:p>
            <a:pPr lvl="3"/>
            <a:r>
              <a:rPr lang="en-US" dirty="0"/>
              <a:t>Infrastructure Roles - Networking Admin, Cloud Admin, Server Admin, Key Management Admin</a:t>
            </a:r>
          </a:p>
          <a:p>
            <a:pPr lvl="2"/>
            <a:r>
              <a:rPr lang="en-US" dirty="0"/>
              <a:t>Integration of Infrastructure Roles with </a:t>
            </a:r>
            <a:r>
              <a:rPr lang="en-US" dirty="0" err="1"/>
              <a:t>Okta</a:t>
            </a:r>
            <a:r>
              <a:rPr lang="en-US" dirty="0"/>
              <a:t>/</a:t>
            </a:r>
            <a:r>
              <a:rPr lang="en-US" dirty="0" err="1"/>
              <a:t>Sailpoint</a:t>
            </a:r>
            <a:endParaRPr lang="en-US" dirty="0"/>
          </a:p>
          <a:p>
            <a:pPr lvl="2"/>
            <a:r>
              <a:rPr lang="en-US" dirty="0"/>
              <a:t>Integration of Accounts/VPCs with </a:t>
            </a:r>
            <a:r>
              <a:rPr lang="en-US" dirty="0" err="1"/>
              <a:t>Splunk</a:t>
            </a:r>
            <a:r>
              <a:rPr lang="en-US" dirty="0"/>
              <a:t> for infrastructure (cloud trail, </a:t>
            </a:r>
            <a:r>
              <a:rPr lang="en-US" dirty="0" err="1"/>
              <a:t>vpc</a:t>
            </a:r>
            <a:r>
              <a:rPr lang="en-US" dirty="0"/>
              <a:t> flow logs) logging</a:t>
            </a:r>
          </a:p>
          <a:p>
            <a:pPr lvl="1"/>
            <a:r>
              <a:rPr lang="en-US" dirty="0"/>
              <a:t>Networking</a:t>
            </a:r>
          </a:p>
          <a:p>
            <a:pPr lvl="2"/>
            <a:r>
              <a:rPr lang="en-US" dirty="0"/>
              <a:t>VPC – Virtual Private Cloud for Accounts Created</a:t>
            </a:r>
          </a:p>
          <a:p>
            <a:pPr lvl="2"/>
            <a:r>
              <a:rPr lang="en-US" dirty="0"/>
              <a:t>Subnets</a:t>
            </a:r>
          </a:p>
          <a:p>
            <a:pPr lvl="3"/>
            <a:r>
              <a:rPr lang="en-US" dirty="0"/>
              <a:t>Created per approved design (Web, App, Data, Management)</a:t>
            </a:r>
          </a:p>
          <a:p>
            <a:pPr lvl="2"/>
            <a:r>
              <a:rPr lang="en-US" dirty="0"/>
              <a:t>Security groups</a:t>
            </a:r>
          </a:p>
          <a:p>
            <a:pPr lvl="3"/>
            <a:r>
              <a:rPr lang="en-US" dirty="0"/>
              <a:t>Firewall configuration at AWS </a:t>
            </a:r>
          </a:p>
          <a:p>
            <a:pPr lvl="3"/>
            <a:r>
              <a:rPr lang="en-US" dirty="0"/>
              <a:t>Infrastructure – </a:t>
            </a:r>
          </a:p>
          <a:p>
            <a:pPr lvl="4"/>
            <a:r>
              <a:rPr lang="en-US" dirty="0"/>
              <a:t>Connectivity from CFG to AWS for SSH (22) and RDP (3389) , HTTPS (443) access from </a:t>
            </a:r>
            <a:r>
              <a:rPr lang="en-US" dirty="0" err="1"/>
              <a:t>DaaS</a:t>
            </a:r>
            <a:r>
              <a:rPr lang="en-US" dirty="0"/>
              <a:t> and Cloud Jump Server</a:t>
            </a:r>
          </a:p>
          <a:p>
            <a:pPr lvl="4"/>
            <a:r>
              <a:rPr lang="en-US" dirty="0"/>
              <a:t>Connectivity to CFG for all key Agents (ITM, HPUD, </a:t>
            </a:r>
            <a:r>
              <a:rPr lang="en-US" dirty="0" err="1"/>
              <a:t>Centrify</a:t>
            </a:r>
            <a:r>
              <a:rPr lang="en-US" dirty="0"/>
              <a:t>, FireEye, </a:t>
            </a:r>
            <a:r>
              <a:rPr lang="en-US" dirty="0" err="1"/>
              <a:t>Qualys</a:t>
            </a:r>
            <a:r>
              <a:rPr lang="en-US" dirty="0"/>
              <a:t>, SSM, </a:t>
            </a:r>
            <a:r>
              <a:rPr lang="en-US" dirty="0" err="1"/>
              <a:t>Netcool</a:t>
            </a:r>
            <a:r>
              <a:rPr lang="en-US" dirty="0"/>
              <a:t>, AD, DNS)</a:t>
            </a:r>
          </a:p>
          <a:p>
            <a:pPr lvl="2"/>
            <a:r>
              <a:rPr lang="en-US" dirty="0"/>
              <a:t>Connectivity to CFG</a:t>
            </a:r>
          </a:p>
          <a:p>
            <a:pPr lvl="3"/>
            <a:r>
              <a:rPr lang="en-US" dirty="0"/>
              <a:t>Direct Connect (</a:t>
            </a:r>
            <a:r>
              <a:rPr lang="en-US" dirty="0" err="1"/>
              <a:t>Equinix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Transit Gateway</a:t>
            </a:r>
          </a:p>
          <a:p>
            <a:pPr lvl="2"/>
            <a:r>
              <a:rPr lang="en-US" dirty="0"/>
              <a:t>Connectivity to Other AWS Accounts/VPCs per design</a:t>
            </a:r>
          </a:p>
          <a:p>
            <a:pPr lvl="2"/>
            <a:r>
              <a:rPr lang="en-US" dirty="0"/>
              <a:t>Internet Connectivity </a:t>
            </a:r>
          </a:p>
          <a:p>
            <a:pPr lvl="3"/>
            <a:r>
              <a:rPr lang="en-US" dirty="0"/>
              <a:t>Inbound (Ingress) Palo Alto Firewall Set up Only – will not be opened to the internet until an application is installed and approved</a:t>
            </a:r>
          </a:p>
          <a:p>
            <a:pPr lvl="3"/>
            <a:r>
              <a:rPr lang="en-US" dirty="0"/>
              <a:t>Outbound (Egress) Palo Alto will be set up with access to approved URLs only.</a:t>
            </a:r>
          </a:p>
          <a:p>
            <a:pPr lvl="3"/>
            <a:r>
              <a:rPr lang="en-US" dirty="0"/>
              <a:t>Outbound (non Palo) for any URLs not approved for access with out DLP.  This will leverage the CFG Proxy Servers.</a:t>
            </a:r>
          </a:p>
          <a:p>
            <a:pPr lvl="1"/>
            <a:r>
              <a:rPr lang="en-US" dirty="0"/>
              <a:t>Infrastructure</a:t>
            </a:r>
          </a:p>
          <a:p>
            <a:pPr lvl="2"/>
            <a:r>
              <a:rPr lang="en-US" dirty="0"/>
              <a:t>Terraform Scripts and Golden AMI for Windows 2016 and Linux (</a:t>
            </a:r>
            <a:r>
              <a:rPr lang="en-US" dirty="0" err="1"/>
              <a:t>RedHat</a:t>
            </a:r>
            <a:r>
              <a:rPr lang="en-US" dirty="0"/>
              <a:t> 7.7 and 7.8) to use in creation of new in instances/servers</a:t>
            </a:r>
          </a:p>
          <a:p>
            <a:pPr lvl="2"/>
            <a:r>
              <a:rPr lang="en-US" dirty="0"/>
              <a:t>Scripts and Build pipelines for </a:t>
            </a:r>
          </a:p>
          <a:p>
            <a:pPr lvl="2"/>
            <a:r>
              <a:rPr lang="en-US" dirty="0"/>
              <a:t>Backup Process</a:t>
            </a:r>
          </a:p>
          <a:p>
            <a:pPr lvl="1"/>
            <a:r>
              <a:rPr lang="en-US" dirty="0"/>
              <a:t>KMS Encryption Keys for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6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52463" y="909638"/>
            <a:ext cx="6364288" cy="454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7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B_Angle_PPT_cover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743200"/>
            <a:ext cx="8161020" cy="1219200"/>
          </a:xfrm>
        </p:spPr>
        <p:txBody>
          <a:bodyPr>
            <a:normAutofit/>
          </a:bodyPr>
          <a:lstStyle>
            <a:lvl1pPr algn="l">
              <a:defRPr sz="3600" b="1" i="0">
                <a:solidFill>
                  <a:schemeClr val="tx2"/>
                </a:solidFill>
                <a:latin typeface="Trebuchet MS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038601"/>
            <a:ext cx="6720840" cy="79033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0011" y="6400800"/>
            <a:ext cx="256031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INTERNAL</a:t>
            </a:r>
            <a:br>
              <a:rPr lang="en-US" sz="7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b="1" dirty="0">
                <a:solidFill>
                  <a:schemeClr val="tx2"/>
                </a:solidFill>
              </a:rPr>
              <a:t>12/22/17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4322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_Slide_11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440" y="2718421"/>
            <a:ext cx="8868321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2835" b="0" spc="0" baseline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58936" y="6575425"/>
            <a:ext cx="3199149" cy="128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9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3A11ACC-2394-40A0-81CF-E22E63D3F1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68" y="1589"/>
          <a:ext cx="166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3A11ACC-2394-40A0-81CF-E22E63D3F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8" y="1589"/>
                        <a:ext cx="166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CB_Angle_PPT_ftr_rv2_V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601200" cy="612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74640"/>
            <a:ext cx="8641080" cy="914399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1" y="1295403"/>
            <a:ext cx="8641079" cy="4885941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0011" y="6400800"/>
            <a:ext cx="256031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INTERNAL</a:t>
            </a:r>
            <a:br>
              <a:rPr lang="en-US" sz="7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b="1" dirty="0">
                <a:solidFill>
                  <a:schemeClr val="tx2"/>
                </a:solidFill>
              </a:rPr>
              <a:t>12/22/17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9121141" y="6522720"/>
            <a:ext cx="3200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583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429" y="4406901"/>
            <a:ext cx="8161020" cy="1362075"/>
          </a:xfrm>
        </p:spPr>
        <p:txBody>
          <a:bodyPr anchor="t">
            <a:norm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2906713"/>
            <a:ext cx="8161020" cy="13604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CB_Angle_PPT_ftr_rv2_V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601200" cy="612648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9121141" y="6522720"/>
            <a:ext cx="3200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0011" y="6400800"/>
            <a:ext cx="256031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INTERNAL</a:t>
            </a:r>
            <a:br>
              <a:rPr lang="en-US" sz="7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b="1" dirty="0">
                <a:solidFill>
                  <a:schemeClr val="tx2"/>
                </a:solidFill>
              </a:rPr>
              <a:t>12/22/17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34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74638"/>
            <a:ext cx="8641080" cy="944562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371601"/>
            <a:ext cx="4240530" cy="47545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371601"/>
            <a:ext cx="4240530" cy="4754563"/>
          </a:xfrm>
        </p:spPr>
        <p:txBody>
          <a:bodyPr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4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>
              <a:defRPr sz="18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CB_Angle_PPT_ftr_rv2_V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601200" cy="612648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9121141" y="6522720"/>
            <a:ext cx="3200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0011" y="6400800"/>
            <a:ext cx="256031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INTERNAL</a:t>
            </a:r>
            <a:br>
              <a:rPr lang="en-US" sz="7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b="1" dirty="0">
                <a:solidFill>
                  <a:schemeClr val="tx2"/>
                </a:solidFill>
              </a:rPr>
              <a:t>12/22/17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7052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74638"/>
            <a:ext cx="8641080" cy="944562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371600"/>
            <a:ext cx="424219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174875"/>
            <a:ext cx="424219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1371600"/>
            <a:ext cx="424386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2174875"/>
            <a:ext cx="4243864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CB_Angle_PPT_ftr_rv2_V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601200" cy="612648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121141" y="6522720"/>
            <a:ext cx="3200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0011" y="6400800"/>
            <a:ext cx="256031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INTERNAL</a:t>
            </a:r>
            <a:br>
              <a:rPr lang="en-US" sz="7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b="1" dirty="0">
                <a:solidFill>
                  <a:schemeClr val="tx2"/>
                </a:solidFill>
              </a:rPr>
              <a:t>12/22/17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5314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38B343-A893-44EB-8AE1-7DF9B40AD6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68" y="1589"/>
          <a:ext cx="166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38B343-A893-44EB-8AE1-7DF9B40AD6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8" y="1589"/>
                        <a:ext cx="166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74638"/>
            <a:ext cx="8641080" cy="944562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CB_Angle_PPT_ftr_rv2_V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601200" cy="612648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9121141" y="6522720"/>
            <a:ext cx="3200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80011" y="6400800"/>
            <a:ext cx="256031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INTERNAL</a:t>
            </a:r>
            <a:br>
              <a:rPr lang="en-US" sz="7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b="1" dirty="0">
                <a:solidFill>
                  <a:schemeClr val="tx2"/>
                </a:solidFill>
              </a:rPr>
              <a:t>12/22/17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7086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8" y="4038673"/>
            <a:ext cx="6720840" cy="79033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5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CFG_Angle_PPT_cover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E2B016-D291-4FFD-BCC5-077579A1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47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641080" cy="53340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55" y="1295463"/>
            <a:ext cx="8641079" cy="4885941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9121190" y="6522732"/>
            <a:ext cx="3200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A03EEEFB-ED12-214D-A6AA-25967328E417}" type="slidenum">
              <a:rPr lang="en-US" sz="900" b="1" smtClean="0">
                <a:solidFill>
                  <a:prstClr val="white"/>
                </a:solidFill>
              </a:rPr>
              <a:pPr algn="ctr">
                <a:defRPr/>
              </a:pPr>
              <a:t>‹#›</a:t>
            </a:fld>
            <a:endParaRPr lang="en-US" sz="900" b="1" dirty="0">
              <a:solidFill>
                <a:prstClr val="white"/>
              </a:solidFill>
            </a:endParaRPr>
          </a:p>
        </p:txBody>
      </p:sp>
      <p:pic>
        <p:nvPicPr>
          <p:cNvPr id="7" name="Picture 6" descr="CFG_Angle_PPT_ftr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601200" cy="612648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9209891" y="6522720"/>
            <a:ext cx="3200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53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EC6D6A-4D75-4CC8-9DC3-43DFEA6252B6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668" y="1589"/>
          <a:ext cx="166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4" imgW="475" imgH="476" progId="TCLayout.ActiveDocument.1">
                  <p:embed/>
                </p:oleObj>
              </mc:Choice>
              <mc:Fallback>
                <p:oleObj name="think-cell Slide" r:id="rId14" imgW="475" imgH="47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EC6D6A-4D75-4CC8-9DC3-43DFEA625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68" y="1589"/>
                        <a:ext cx="166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74638"/>
            <a:ext cx="864108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371600"/>
            <a:ext cx="864108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5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18" r:id="rId7"/>
    <p:sldLayoutId id="2147483719" r:id="rId8"/>
    <p:sldLayoutId id="2147483737" r:id="rId9"/>
    <p:sldLayoutId id="2147483787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2"/>
          </a:solidFill>
          <a:latin typeface="Trebuchet MS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Trebuchet MS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Trebuchet MS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Trebuchet MS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rebuchet MS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Trebuchet MS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/display/CT/Cloud+Tagging+Inform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L-OlbApplicationSupport@citizensbank.com" TargetMode="External"/><Relationship Id="rId4" Type="http://schemas.openxmlformats.org/officeDocument/2006/relationships/hyperlink" Target="https://confluence.corp.internal.citizensbank.com/display/CT/Cloud+Naming+Conven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AWS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3/30/2021</a:t>
            </a:r>
          </a:p>
        </p:txBody>
      </p:sp>
    </p:spTree>
    <p:extLst>
      <p:ext uri="{BB962C8B-B14F-4D97-AF65-F5344CB8AC3E}">
        <p14:creationId xmlns:p14="http://schemas.microsoft.com/office/powerpoint/2010/main" val="87967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Information for Deeper Info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Access</a:t>
            </a:r>
          </a:p>
          <a:p>
            <a:pPr lvl="1"/>
            <a:r>
              <a:rPr lang="en-US" dirty="0"/>
              <a:t>Console  - leverages internal AD integration with </a:t>
            </a:r>
            <a:r>
              <a:rPr lang="en-US" dirty="0" err="1"/>
              <a:t>Okta</a:t>
            </a:r>
            <a:r>
              <a:rPr lang="en-US" dirty="0"/>
              <a:t> for authentication. </a:t>
            </a:r>
          </a:p>
          <a:p>
            <a:pPr lvl="2"/>
            <a:r>
              <a:rPr lang="en-US" dirty="0"/>
              <a:t>Each application is provided a role for read only access.  All infrastructure connectivity should leverage the build pipeline. </a:t>
            </a:r>
          </a:p>
          <a:p>
            <a:pPr lvl="2"/>
            <a:r>
              <a:rPr lang="en-US" dirty="0"/>
              <a:t>New AD groups much be created on </a:t>
            </a:r>
            <a:r>
              <a:rPr lang="en-US" dirty="0" err="1"/>
              <a:t>prem</a:t>
            </a:r>
            <a:r>
              <a:rPr lang="en-US" dirty="0"/>
              <a:t> as new applications need access. 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May leverage </a:t>
            </a:r>
            <a:r>
              <a:rPr lang="en-US" dirty="0" err="1"/>
              <a:t>Okta</a:t>
            </a:r>
            <a:r>
              <a:rPr lang="en-US" dirty="0"/>
              <a:t> Client for access</a:t>
            </a:r>
          </a:p>
          <a:p>
            <a:pPr lvl="1"/>
            <a:r>
              <a:rPr lang="en-US" dirty="0"/>
              <a:t>Service roles</a:t>
            </a:r>
          </a:p>
          <a:p>
            <a:r>
              <a:rPr lang="en-US" dirty="0"/>
              <a:t>OS/Instance level access </a:t>
            </a:r>
          </a:p>
          <a:p>
            <a:pPr lvl="1"/>
            <a:r>
              <a:rPr lang="en-US" dirty="0"/>
              <a:t>Leverages CFG AD access</a:t>
            </a:r>
          </a:p>
          <a:p>
            <a:pPr lvl="2"/>
            <a:r>
              <a:rPr lang="en-US" dirty="0"/>
              <a:t>Internet facing VPC’s use the </a:t>
            </a:r>
            <a:r>
              <a:rPr lang="en-US" dirty="0" err="1"/>
              <a:t>cfg</a:t>
            </a:r>
            <a:r>
              <a:rPr lang="en-US" dirty="0"/>
              <a:t> external domain</a:t>
            </a:r>
          </a:p>
          <a:p>
            <a:pPr lvl="2"/>
            <a:r>
              <a:rPr lang="en-US" dirty="0"/>
              <a:t>Non-Internet facing VPCs use the </a:t>
            </a:r>
            <a:r>
              <a:rPr lang="en-US" dirty="0" err="1"/>
              <a:t>cfg</a:t>
            </a:r>
            <a:r>
              <a:rPr lang="en-US" dirty="0"/>
              <a:t> internal/</a:t>
            </a:r>
            <a:r>
              <a:rPr lang="en-US" dirty="0" err="1"/>
              <a:t>corp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Access approved on “</a:t>
            </a:r>
            <a:r>
              <a:rPr lang="en-US" dirty="0" err="1"/>
              <a:t>ServerType</a:t>
            </a:r>
            <a:r>
              <a:rPr lang="en-US" dirty="0"/>
              <a:t>” rather than server Name</a:t>
            </a:r>
          </a:p>
          <a:p>
            <a:pPr lvl="2"/>
            <a:r>
              <a:rPr lang="en-US" dirty="0"/>
              <a:t>AD group and PAMs forms must be created and approved one time only.</a:t>
            </a:r>
          </a:p>
          <a:p>
            <a:pPr lvl="2"/>
            <a:r>
              <a:rPr lang="en-US" dirty="0"/>
              <a:t>Tagging used to Identify server type and integrate with appropriate AD groups. </a:t>
            </a:r>
          </a:p>
        </p:txBody>
      </p:sp>
    </p:spTree>
    <p:extLst>
      <p:ext uri="{BB962C8B-B14F-4D97-AF65-F5344CB8AC3E}">
        <p14:creationId xmlns:p14="http://schemas.microsoft.com/office/powerpoint/2010/main" val="86478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Splunk</a:t>
            </a:r>
            <a:endParaRPr lang="en-US" dirty="0"/>
          </a:p>
          <a:p>
            <a:pPr lvl="1"/>
            <a:r>
              <a:rPr lang="en-US" dirty="0"/>
              <a:t>All infrastructure information that is collected via </a:t>
            </a:r>
            <a:r>
              <a:rPr lang="en-US" dirty="0" err="1"/>
              <a:t>CloudTrail</a:t>
            </a:r>
            <a:endParaRPr lang="en-US" dirty="0"/>
          </a:p>
          <a:p>
            <a:r>
              <a:rPr lang="en-US" dirty="0" err="1"/>
              <a:t>DataDog</a:t>
            </a:r>
            <a:endParaRPr lang="en-US" dirty="0"/>
          </a:p>
          <a:p>
            <a:pPr lvl="1"/>
            <a:r>
              <a:rPr lang="en-US" dirty="0"/>
              <a:t>Standard connectivity and rules that are in place today for on-</a:t>
            </a:r>
            <a:r>
              <a:rPr lang="en-US" dirty="0" err="1"/>
              <a:t>prem</a:t>
            </a:r>
            <a:r>
              <a:rPr lang="en-US" dirty="0"/>
              <a:t> (PUM, Audit, OS)</a:t>
            </a:r>
          </a:p>
          <a:p>
            <a:r>
              <a:rPr lang="en-US" dirty="0" err="1"/>
              <a:t>Netcool</a:t>
            </a:r>
            <a:endParaRPr lang="en-US" dirty="0"/>
          </a:p>
          <a:p>
            <a:pPr lvl="1"/>
            <a:r>
              <a:rPr lang="en-US" dirty="0"/>
              <a:t>Standard connectivity and rules that are in place today for on-</a:t>
            </a:r>
            <a:r>
              <a:rPr lang="en-US" dirty="0" err="1"/>
              <a:t>prem</a:t>
            </a:r>
            <a:endParaRPr lang="en-US" dirty="0"/>
          </a:p>
          <a:p>
            <a:r>
              <a:rPr lang="en-US" dirty="0"/>
              <a:t>POC - </a:t>
            </a:r>
            <a:r>
              <a:rPr lang="en-US" dirty="0" err="1"/>
              <a:t>Gardium</a:t>
            </a:r>
            <a:r>
              <a:rPr lang="en-US" dirty="0"/>
              <a:t>/</a:t>
            </a:r>
            <a:r>
              <a:rPr lang="en-US" dirty="0" err="1"/>
              <a:t>Jsonar</a:t>
            </a:r>
            <a:r>
              <a:rPr lang="en-US" dirty="0"/>
              <a:t> – Database Monitoring </a:t>
            </a:r>
          </a:p>
          <a:p>
            <a:r>
              <a:rPr lang="en-US" dirty="0" err="1"/>
              <a:t>Cloudwatch</a:t>
            </a:r>
            <a:r>
              <a:rPr lang="en-US" dirty="0"/>
              <a:t> – </a:t>
            </a:r>
          </a:p>
          <a:p>
            <a:r>
              <a:rPr lang="en-US" dirty="0"/>
              <a:t>CASB - </a:t>
            </a:r>
          </a:p>
          <a:p>
            <a:r>
              <a:rPr lang="en-US" dirty="0"/>
              <a:t>Web Inspect</a:t>
            </a:r>
          </a:p>
          <a:p>
            <a:r>
              <a:rPr lang="en-US" dirty="0"/>
              <a:t>App Dynamics – Application Monitoring for apps that meet the criteria.</a:t>
            </a:r>
          </a:p>
        </p:txBody>
      </p:sp>
    </p:spTree>
    <p:extLst>
      <p:ext uri="{BB962C8B-B14F-4D97-AF65-F5344CB8AC3E}">
        <p14:creationId xmlns:p14="http://schemas.microsoft.com/office/powerpoint/2010/main" val="337943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to send files to and from AWS is approved for use.  Set up is the same as in use today. </a:t>
            </a:r>
          </a:p>
          <a:p>
            <a:r>
              <a:rPr lang="en-US" dirty="0"/>
              <a:t>Department Shares for non-internet facing VPCs</a:t>
            </a:r>
          </a:p>
          <a:p>
            <a:r>
              <a:rPr lang="en-US" dirty="0"/>
              <a:t>S3 Buckets use to access data in AWS.</a:t>
            </a:r>
          </a:p>
        </p:txBody>
      </p:sp>
    </p:spTree>
    <p:extLst>
      <p:ext uri="{BB962C8B-B14F-4D97-AF65-F5344CB8AC3E}">
        <p14:creationId xmlns:p14="http://schemas.microsoft.com/office/powerpoint/2010/main" val="121892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Flow - Security Group Information	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48804"/>
              </p:ext>
            </p:extLst>
          </p:nvPr>
        </p:nvGraphicFramePr>
        <p:xfrm>
          <a:off x="533400" y="685800"/>
          <a:ext cx="8515023" cy="3313340"/>
        </p:xfrm>
        <a:graphic>
          <a:graphicData uri="http://schemas.openxmlformats.org/drawingml/2006/table">
            <a:tbl>
              <a:tblPr/>
              <a:tblGrid>
                <a:gridCol w="77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0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0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Source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Destination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VPC / Data Center</a:t>
                      </a:r>
                      <a:endParaRPr lang="en-US" sz="100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Subnet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Group (Logical or SG)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dirty="0">
                          <a:effectLst/>
                        </a:rPr>
                        <a:t>→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VPC/Data center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Subnet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Group (Logical or SG)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Protocol</a:t>
                      </a:r>
                      <a:endParaRPr lang="en-US" sz="100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Port(s)</a:t>
                      </a:r>
                      <a:endParaRPr lang="en-US" sz="100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Comment</a:t>
                      </a:r>
                      <a:endParaRPr lang="en-US" sz="100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 Team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CFG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Example</a:t>
                      </a:r>
                      <a:r>
                        <a:rPr lang="en-US" sz="1000" dirty="0">
                          <a:effectLst/>
                        </a:rPr>
                        <a:t> - LAN Users, VPN Users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→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Shared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App Tier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shsvc</a:t>
                      </a:r>
                      <a:r>
                        <a:rPr lang="en-US" sz="1000" dirty="0">
                          <a:effectLst/>
                        </a:rPr>
                        <a:t>-app-nexus-registry-servers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tcp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443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CFG access to management UI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 Digital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Dev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Example</a:t>
                      </a:r>
                      <a:r>
                        <a:rPr lang="en-US" sz="1000">
                          <a:effectLst/>
                        </a:rPr>
                        <a:t> Web Tier, App Tier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dev-web-sg, dev-app-sg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→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Shared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App Tier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shsvc</a:t>
                      </a:r>
                      <a:r>
                        <a:rPr lang="en-US" sz="1000" dirty="0">
                          <a:effectLst/>
                        </a:rPr>
                        <a:t>-app-nexus-registry-servers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tcp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8504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EC2 instances pull </a:t>
                      </a:r>
                      <a:r>
                        <a:rPr lang="en-US" sz="1000" dirty="0" err="1">
                          <a:effectLst/>
                        </a:rPr>
                        <a:t>docker</a:t>
                      </a:r>
                      <a:r>
                        <a:rPr lang="en-US" sz="1000" dirty="0">
                          <a:effectLst/>
                        </a:rPr>
                        <a:t> and   other images from the registry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 Digital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Dev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Example</a:t>
                      </a:r>
                      <a:r>
                        <a:rPr lang="en-US" sz="1000">
                          <a:effectLst/>
                        </a:rPr>
                        <a:t> Broker Server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err="1">
                          <a:effectLst/>
                        </a:rPr>
                        <a:t>dev-bkr-sg</a:t>
                      </a:r>
                      <a:endParaRPr lang="en-US" sz="1000" dirty="0">
                        <a:effectLst/>
                      </a:endParaRP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→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CFG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n/a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APi Connect (apiconnect.citizensbank.internal.com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tcp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443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To access approved APIs in the bank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CTP</a:t>
                      </a:r>
                    </a:p>
                  </a:txBody>
                  <a:tcPr marL="59677" marR="59677" marT="41774" marB="4177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7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/>
          <p:cNvSpPr/>
          <p:nvPr/>
        </p:nvSpPr>
        <p:spPr>
          <a:xfrm>
            <a:off x="2133600" y="1478280"/>
            <a:ext cx="1916106" cy="1505847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>
                  <a:lumMod val="20000"/>
                  <a:lumOff val="80000"/>
                </a:schemeClr>
              </a:solidFill>
              <a:ea typeface="Amazon Ember" charset="0"/>
              <a:cs typeface="Amazon Ember" charset="0"/>
            </a:endParaRPr>
          </a:p>
        </p:txBody>
      </p:sp>
      <p:sp>
        <p:nvSpPr>
          <p:cNvPr id="202" name="Title 1"/>
          <p:cNvSpPr>
            <a:spLocks noGrp="1"/>
          </p:cNvSpPr>
          <p:nvPr>
            <p:ph type="title"/>
          </p:nvPr>
        </p:nvSpPr>
        <p:spPr>
          <a:xfrm>
            <a:off x="352323" y="274320"/>
            <a:ext cx="8449056" cy="4698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Multi-account Approach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2514600" y="5715000"/>
            <a:ext cx="2175538" cy="822321"/>
          </a:xfrm>
          <a:prstGeom prst="roundRect">
            <a:avLst>
              <a:gd name="adj" fmla="val 981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ea typeface="Amazon Ember" charset="0"/>
              <a:cs typeface="Amazon Ember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2642737" y="5809820"/>
            <a:ext cx="1168003" cy="743380"/>
            <a:chOff x="554619" y="3875889"/>
            <a:chExt cx="1168003" cy="743380"/>
          </a:xfrm>
        </p:grpSpPr>
        <p:sp>
          <p:nvSpPr>
            <p:cNvPr id="205" name="Rounded Rectangle 204"/>
            <p:cNvSpPr/>
            <p:nvPr/>
          </p:nvSpPr>
          <p:spPr>
            <a:xfrm>
              <a:off x="606401" y="3884777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671878" y="3955916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734951" y="4027055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786901" y="4099490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19" y="3875889"/>
              <a:ext cx="452628" cy="295466"/>
            </a:xfrm>
            <a:prstGeom prst="rect">
              <a:avLst/>
            </a:prstGeom>
          </p:spPr>
        </p:pic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554619" y="4146063"/>
              <a:ext cx="1168003" cy="473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Developer</a:t>
              </a:r>
            </a:p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POC</a:t>
              </a:r>
              <a:br>
                <a:rPr lang="en-US" sz="825" dirty="0">
                  <a:ea typeface="Amazon Ember" charset="0"/>
                  <a:cs typeface="Amazon Ember" charset="0"/>
                </a:rPr>
              </a:br>
              <a:endParaRPr lang="en-US" sz="825" dirty="0">
                <a:ea typeface="Amazon Ember" charset="0"/>
                <a:cs typeface="Amazon Ember" charset="0"/>
              </a:endParaRPr>
            </a:p>
          </p:txBody>
        </p:sp>
      </p:grpSp>
      <p:sp>
        <p:nvSpPr>
          <p:cNvPr id="222" name="TextBox 221"/>
          <p:cNvSpPr txBox="1">
            <a:spLocks noChangeArrowheads="1"/>
          </p:cNvSpPr>
          <p:nvPr/>
        </p:nvSpPr>
        <p:spPr bwMode="auto">
          <a:xfrm>
            <a:off x="10149" y="1260259"/>
            <a:ext cx="23388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Digital</a:t>
            </a:r>
            <a:endParaRPr lang="en-US" sz="1050" dirty="0">
              <a:ea typeface="Amazon Ember" charset="0"/>
              <a:cs typeface="Amazon Ember" charset="0"/>
            </a:endParaRPr>
          </a:p>
        </p:txBody>
      </p:sp>
      <p:sp>
        <p:nvSpPr>
          <p:cNvPr id="223" name="TextBox 222"/>
          <p:cNvSpPr txBox="1">
            <a:spLocks noChangeArrowheads="1"/>
          </p:cNvSpPr>
          <p:nvPr/>
        </p:nvSpPr>
        <p:spPr bwMode="auto">
          <a:xfrm>
            <a:off x="3179900" y="5156284"/>
            <a:ext cx="147807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POC </a:t>
            </a:r>
            <a:r>
              <a:rPr lang="en-US" sz="1050" dirty="0">
                <a:ea typeface="Amazon Ember" charset="0"/>
                <a:cs typeface="Amazon Ember" charset="0"/>
              </a:rPr>
              <a:t>Accounts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2170678" y="1526040"/>
            <a:ext cx="1860473" cy="1474174"/>
          </a:xfrm>
          <a:prstGeom prst="roundRect">
            <a:avLst>
              <a:gd name="adj" fmla="val 981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ea typeface="Amazon Ember" charset="0"/>
              <a:cs typeface="Amazon Ember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2379481" y="1540833"/>
            <a:ext cx="636134" cy="580867"/>
            <a:chOff x="635517" y="1540833"/>
            <a:chExt cx="735603" cy="634899"/>
          </a:xfrm>
        </p:grpSpPr>
        <p:sp>
          <p:nvSpPr>
            <p:cNvPr id="226" name="Rounded Rectangle 225"/>
            <p:cNvSpPr/>
            <p:nvPr/>
          </p:nvSpPr>
          <p:spPr>
            <a:xfrm>
              <a:off x="653321" y="1732583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17" y="1540833"/>
              <a:ext cx="452628" cy="295466"/>
            </a:xfrm>
            <a:prstGeom prst="rect">
              <a:avLst/>
            </a:prstGeom>
          </p:spPr>
        </p:pic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635517" y="1829483"/>
              <a:ext cx="73560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Security</a:t>
              </a:r>
              <a:br>
                <a:rPr lang="en-US" sz="825" dirty="0">
                  <a:ea typeface="Amazon Ember" charset="0"/>
                  <a:cs typeface="Amazon Ember" charset="0"/>
                </a:rPr>
              </a:br>
              <a:endParaRPr lang="en-US" sz="825" dirty="0">
                <a:ea typeface="Amazon Ember" charset="0"/>
                <a:cs typeface="Amazon Ember" charset="0"/>
              </a:endParaRPr>
            </a:p>
          </p:txBody>
        </p:sp>
      </p:grpSp>
      <p:sp>
        <p:nvSpPr>
          <p:cNvPr id="229" name="TextBox 228"/>
          <p:cNvSpPr txBox="1">
            <a:spLocks noChangeArrowheads="1"/>
          </p:cNvSpPr>
          <p:nvPr/>
        </p:nvSpPr>
        <p:spPr bwMode="auto">
          <a:xfrm>
            <a:off x="2518459" y="1259777"/>
            <a:ext cx="203434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ea typeface="Amazon Ember" charset="0"/>
                <a:cs typeface="Amazon Ember" charset="0"/>
              </a:rPr>
              <a:t>Cloud Service Accounts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402715" y="817944"/>
            <a:ext cx="5447566" cy="409955"/>
            <a:chOff x="402715" y="798601"/>
            <a:chExt cx="5447566" cy="450950"/>
          </a:xfrm>
        </p:grpSpPr>
        <p:sp>
          <p:nvSpPr>
            <p:cNvPr id="231" name="Rounded Rectangle 230"/>
            <p:cNvSpPr/>
            <p:nvPr/>
          </p:nvSpPr>
          <p:spPr>
            <a:xfrm>
              <a:off x="402715" y="960734"/>
              <a:ext cx="5447566" cy="26230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74" y="798601"/>
              <a:ext cx="452628" cy="295466"/>
            </a:xfrm>
            <a:prstGeom prst="rect">
              <a:avLst/>
            </a:prstGeom>
          </p:spPr>
        </p:pic>
        <p:sp>
          <p:nvSpPr>
            <p:cNvPr id="233" name="TextBox 232"/>
            <p:cNvSpPr txBox="1">
              <a:spLocks noChangeArrowheads="1"/>
            </p:cNvSpPr>
            <p:nvPr/>
          </p:nvSpPr>
          <p:spPr bwMode="auto">
            <a:xfrm>
              <a:off x="426482" y="970244"/>
              <a:ext cx="5423799" cy="279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ea typeface="Amazon Ember" charset="0"/>
                  <a:cs typeface="Amazon Ember" charset="0"/>
                </a:rPr>
                <a:t>AWS Organizations Master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302115" y="2133600"/>
            <a:ext cx="672916" cy="559522"/>
            <a:chOff x="1558152" y="2886506"/>
            <a:chExt cx="778136" cy="611568"/>
          </a:xfrm>
        </p:grpSpPr>
        <p:sp>
          <p:nvSpPr>
            <p:cNvPr id="239" name="TextBox 238"/>
            <p:cNvSpPr txBox="1">
              <a:spLocks noChangeArrowheads="1"/>
            </p:cNvSpPr>
            <p:nvPr/>
          </p:nvSpPr>
          <p:spPr bwMode="auto">
            <a:xfrm>
              <a:off x="1558152" y="3151825"/>
              <a:ext cx="7781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Shared</a:t>
              </a:r>
            </a:p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Services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1600796" y="3078256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792" y="2886506"/>
              <a:ext cx="452628" cy="295466"/>
            </a:xfrm>
            <a:prstGeom prst="rect">
              <a:avLst/>
            </a:prstGeom>
          </p:spPr>
        </p:pic>
      </p:grpSp>
      <p:grpSp>
        <p:nvGrpSpPr>
          <p:cNvPr id="246" name="Group 245"/>
          <p:cNvGrpSpPr/>
          <p:nvPr/>
        </p:nvGrpSpPr>
        <p:grpSpPr>
          <a:xfrm>
            <a:off x="2314854" y="2149858"/>
            <a:ext cx="785107" cy="531242"/>
            <a:chOff x="570891" y="2902764"/>
            <a:chExt cx="907870" cy="580658"/>
          </a:xfrm>
        </p:grpSpPr>
        <p:sp>
          <p:nvSpPr>
            <p:cNvPr id="247" name="Rounded Rectangle 246"/>
            <p:cNvSpPr/>
            <p:nvPr/>
          </p:nvSpPr>
          <p:spPr>
            <a:xfrm>
              <a:off x="672298" y="3094514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95" y="2902764"/>
              <a:ext cx="452628" cy="295466"/>
            </a:xfrm>
            <a:prstGeom prst="rect">
              <a:avLst/>
            </a:prstGeom>
          </p:spPr>
        </p:pic>
        <p:sp>
          <p:nvSpPr>
            <p:cNvPr id="249" name="TextBox 248"/>
            <p:cNvSpPr txBox="1">
              <a:spLocks noChangeArrowheads="1"/>
            </p:cNvSpPr>
            <p:nvPr/>
          </p:nvSpPr>
          <p:spPr bwMode="auto">
            <a:xfrm>
              <a:off x="570891" y="3192993"/>
              <a:ext cx="907870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Network </a:t>
              </a:r>
            </a:p>
          </p:txBody>
        </p:sp>
      </p:grp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5707613" y="5232484"/>
            <a:ext cx="94136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ea typeface="Amazon Ember" charset="0"/>
                <a:cs typeface="Amazon Ember" charset="0"/>
              </a:rPr>
              <a:t>Data Center</a:t>
            </a:r>
          </a:p>
        </p:txBody>
      </p:sp>
      <p:grpSp>
        <p:nvGrpSpPr>
          <p:cNvPr id="255" name="Group 254"/>
          <p:cNvGrpSpPr/>
          <p:nvPr/>
        </p:nvGrpSpPr>
        <p:grpSpPr>
          <a:xfrm>
            <a:off x="3320946" y="1552942"/>
            <a:ext cx="636134" cy="531242"/>
            <a:chOff x="1576982" y="2204837"/>
            <a:chExt cx="735603" cy="580658"/>
          </a:xfrm>
        </p:grpSpPr>
        <p:sp>
          <p:nvSpPr>
            <p:cNvPr id="256" name="Rounded Rectangle 255"/>
            <p:cNvSpPr/>
            <p:nvPr/>
          </p:nvSpPr>
          <p:spPr>
            <a:xfrm>
              <a:off x="1591849" y="2396587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846" y="2204837"/>
              <a:ext cx="452628" cy="295466"/>
            </a:xfrm>
            <a:prstGeom prst="rect">
              <a:avLst/>
            </a:prstGeom>
          </p:spPr>
        </p:pic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1576982" y="2471308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Logging</a:t>
              </a:r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7010401" y="817944"/>
            <a:ext cx="2274418" cy="550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i="1" u="sng" dirty="0"/>
              <a:t>Orgs</a:t>
            </a:r>
            <a:r>
              <a:rPr lang="en-US" sz="1200" i="1" dirty="0"/>
              <a:t>:</a:t>
            </a:r>
            <a:r>
              <a:rPr lang="en-US" sz="1200" dirty="0"/>
              <a:t> Account management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Logging</a:t>
            </a:r>
            <a:r>
              <a:rPr lang="en-US" sz="1200" i="1" dirty="0"/>
              <a:t>:</a:t>
            </a:r>
            <a:r>
              <a:rPr lang="en-US" sz="1200" dirty="0"/>
              <a:t> Centralized logs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Security</a:t>
            </a:r>
            <a:r>
              <a:rPr lang="en-US" sz="1200" i="1" dirty="0"/>
              <a:t>: </a:t>
            </a:r>
            <a:r>
              <a:rPr lang="en-US" sz="1200" dirty="0"/>
              <a:t>AWS Config Rules, security tools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Shared services</a:t>
            </a:r>
            <a:r>
              <a:rPr lang="en-US" sz="1200" i="1" dirty="0"/>
              <a:t>:</a:t>
            </a:r>
            <a:r>
              <a:rPr lang="en-US" sz="1200" dirty="0"/>
              <a:t> Directory, DNS, limit monitoring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Billing Tooling</a:t>
            </a:r>
            <a:r>
              <a:rPr lang="en-US" sz="1200" i="1" dirty="0"/>
              <a:t>:</a:t>
            </a:r>
            <a:r>
              <a:rPr lang="en-US" sz="1200" dirty="0"/>
              <a:t> Cost monitoring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POC</a:t>
            </a:r>
            <a:r>
              <a:rPr lang="en-US" sz="1200" i="1" dirty="0"/>
              <a:t>:</a:t>
            </a:r>
            <a:r>
              <a:rPr lang="en-US" sz="1200" dirty="0"/>
              <a:t> Experiments needing CFG Connectivity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Innovation Lab</a:t>
            </a:r>
            <a:r>
              <a:rPr lang="en-US" sz="1200" dirty="0"/>
              <a:t>: Experiments needing internet (No CFG)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Enterprise Services</a:t>
            </a:r>
            <a:r>
              <a:rPr lang="en-US" sz="1200" dirty="0"/>
              <a:t>: Account for Common enterprise tools that do not need connectivity to all Accounts. </a:t>
            </a:r>
          </a:p>
          <a:p>
            <a:pPr>
              <a:spcAft>
                <a:spcPts val="1000"/>
              </a:spcAft>
            </a:pPr>
            <a:r>
              <a:rPr lang="en-US" sz="1200" dirty="0"/>
              <a:t>(Confluence, </a:t>
            </a:r>
            <a:r>
              <a:rPr lang="en-US" sz="1200" dirty="0" err="1"/>
              <a:t>Jira</a:t>
            </a:r>
            <a:r>
              <a:rPr lang="en-US" sz="1200" dirty="0"/>
              <a:t>, </a:t>
            </a:r>
            <a:r>
              <a:rPr lang="en-US" sz="1200" dirty="0" err="1"/>
              <a:t>Bitbucket</a:t>
            </a:r>
            <a:r>
              <a:rPr lang="en-US" sz="1200" dirty="0"/>
              <a:t>)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P-2</a:t>
            </a:r>
            <a:r>
              <a:rPr lang="en-US" sz="1200" i="1" dirty="0"/>
              <a:t>:</a:t>
            </a:r>
            <a:r>
              <a:rPr lang="en-US" sz="1200" dirty="0"/>
              <a:t> 2 levels below Prod </a:t>
            </a:r>
            <a:r>
              <a:rPr lang="en-US" sz="1000" dirty="0"/>
              <a:t>(</a:t>
            </a:r>
            <a:r>
              <a:rPr lang="en-US" sz="1000" dirty="0" err="1"/>
              <a:t>dev</a:t>
            </a:r>
            <a:r>
              <a:rPr lang="en-US" sz="1000" dirty="0"/>
              <a:t>, SIT, iterative QA) Most permissive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P-1</a:t>
            </a:r>
            <a:r>
              <a:rPr lang="en-US" sz="1200" i="1" dirty="0"/>
              <a:t>:</a:t>
            </a:r>
            <a:r>
              <a:rPr lang="en-US" sz="1200" dirty="0"/>
              <a:t> 1 Level below Prod </a:t>
            </a:r>
            <a:r>
              <a:rPr lang="en-US" sz="1000" dirty="0"/>
              <a:t>QA, UAT, Staging</a:t>
            </a:r>
          </a:p>
          <a:p>
            <a:pPr>
              <a:spcAft>
                <a:spcPts val="1000"/>
              </a:spcAft>
            </a:pPr>
            <a:r>
              <a:rPr lang="en-US" sz="1200" i="1" u="sng" dirty="0"/>
              <a:t>Prod</a:t>
            </a:r>
            <a:r>
              <a:rPr lang="en-US" sz="1200" i="1" dirty="0"/>
              <a:t>:</a:t>
            </a:r>
            <a:r>
              <a:rPr lang="en-US" sz="1200" dirty="0"/>
              <a:t> Production</a:t>
            </a:r>
          </a:p>
        </p:txBody>
      </p:sp>
      <p:grpSp>
        <p:nvGrpSpPr>
          <p:cNvPr id="284" name="Group 283"/>
          <p:cNvGrpSpPr/>
          <p:nvPr/>
        </p:nvGrpSpPr>
        <p:grpSpPr>
          <a:xfrm>
            <a:off x="5455174" y="5372705"/>
            <a:ext cx="1193808" cy="1028095"/>
            <a:chOff x="4253331" y="3592245"/>
            <a:chExt cx="1193808" cy="1028095"/>
          </a:xfrm>
        </p:grpSpPr>
        <p:sp>
          <p:nvSpPr>
            <p:cNvPr id="285" name="Rounded Rectangle 284"/>
            <p:cNvSpPr/>
            <p:nvPr/>
          </p:nvSpPr>
          <p:spPr>
            <a:xfrm>
              <a:off x="4326222" y="3713605"/>
              <a:ext cx="1120917" cy="906735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331" y="3592245"/>
              <a:ext cx="183512" cy="253422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096" y="3949356"/>
              <a:ext cx="315168" cy="435233"/>
            </a:xfrm>
            <a:prstGeom prst="rect">
              <a:avLst/>
            </a:prstGeom>
          </p:spPr>
        </p:pic>
      </p:grpSp>
      <p:grpSp>
        <p:nvGrpSpPr>
          <p:cNvPr id="297" name="Group 296"/>
          <p:cNvGrpSpPr/>
          <p:nvPr/>
        </p:nvGrpSpPr>
        <p:grpSpPr>
          <a:xfrm>
            <a:off x="3563712" y="5831349"/>
            <a:ext cx="1168003" cy="616423"/>
            <a:chOff x="554619" y="3875889"/>
            <a:chExt cx="1168003" cy="616423"/>
          </a:xfrm>
        </p:grpSpPr>
        <p:sp>
          <p:nvSpPr>
            <p:cNvPr id="298" name="Rounded Rectangle 297"/>
            <p:cNvSpPr/>
            <p:nvPr/>
          </p:nvSpPr>
          <p:spPr>
            <a:xfrm>
              <a:off x="606401" y="3884777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671878" y="3955916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734951" y="4027055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786901" y="4099490"/>
              <a:ext cx="699997" cy="388908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19" y="3875889"/>
              <a:ext cx="452628" cy="295466"/>
            </a:xfrm>
            <a:prstGeom prst="rect">
              <a:avLst/>
            </a:prstGeom>
          </p:spPr>
        </p:pic>
        <p:sp>
          <p:nvSpPr>
            <p:cNvPr id="303" name="TextBox 302"/>
            <p:cNvSpPr txBox="1">
              <a:spLocks noChangeArrowheads="1"/>
            </p:cNvSpPr>
            <p:nvPr/>
          </p:nvSpPr>
          <p:spPr bwMode="auto">
            <a:xfrm>
              <a:off x="554619" y="4146063"/>
              <a:ext cx="1168003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Innovation Lab</a:t>
              </a:r>
              <a:br>
                <a:rPr lang="en-US" sz="825" dirty="0">
                  <a:ea typeface="Amazon Ember" charset="0"/>
                  <a:cs typeface="Amazon Ember" charset="0"/>
                </a:rPr>
              </a:br>
              <a:endParaRPr lang="en-US" sz="825" dirty="0"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71718" y="1474735"/>
            <a:ext cx="1834396" cy="1606189"/>
            <a:chOff x="2743200" y="1554480"/>
            <a:chExt cx="3145536" cy="1737359"/>
          </a:xfrm>
        </p:grpSpPr>
        <p:sp>
          <p:nvSpPr>
            <p:cNvPr id="350" name="Rounded Rectangle 349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>
                    <a:lumMod val="20000"/>
                    <a:lumOff val="80000"/>
                  </a:schemeClr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>
                    <a:lumMod val="20000"/>
                    <a:lumOff val="80000"/>
                  </a:schemeClr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52" name="Rounded Rectangle 351"/>
            <p:cNvSpPr/>
            <p:nvPr/>
          </p:nvSpPr>
          <p:spPr>
            <a:xfrm>
              <a:off x="2743200" y="1645919"/>
              <a:ext cx="3017520" cy="1645920"/>
            </a:xfrm>
            <a:prstGeom prst="roundRect">
              <a:avLst>
                <a:gd name="adj" fmla="val 9818"/>
              </a:avLst>
            </a:prstGeom>
            <a:solidFill>
              <a:schemeClr val="tx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>
                    <a:lumMod val="20000"/>
                    <a:lumOff val="80000"/>
                  </a:schemeClr>
                </a:solidFill>
                <a:ea typeface="Amazon Ember" charset="0"/>
                <a:cs typeface="Amazon Ember" charset="0"/>
              </a:endParaRPr>
            </a:p>
          </p:txBody>
        </p:sp>
      </p:grpSp>
      <p:sp>
        <p:nvSpPr>
          <p:cNvPr id="353" name="Rounded Rectangle 352"/>
          <p:cNvSpPr/>
          <p:nvPr/>
        </p:nvSpPr>
        <p:spPr>
          <a:xfrm>
            <a:off x="276047" y="2387389"/>
            <a:ext cx="605343" cy="35581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ea typeface="Amazon Ember" charset="0"/>
              <a:cs typeface="Amazon Ember" charset="0"/>
            </a:endParaRPr>
          </a:p>
        </p:txBody>
      </p:sp>
      <p:sp>
        <p:nvSpPr>
          <p:cNvPr id="354" name="TextBox 353"/>
          <p:cNvSpPr txBox="1">
            <a:spLocks noChangeArrowheads="1"/>
          </p:cNvSpPr>
          <p:nvPr/>
        </p:nvSpPr>
        <p:spPr bwMode="auto">
          <a:xfrm>
            <a:off x="267873" y="2501551"/>
            <a:ext cx="636134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25" dirty="0">
                <a:ea typeface="Amazon Ember" charset="0"/>
                <a:cs typeface="Amazon Ember" charset="0"/>
              </a:rPr>
              <a:t>P-2</a:t>
            </a:r>
          </a:p>
        </p:txBody>
      </p:sp>
      <p:grpSp>
        <p:nvGrpSpPr>
          <p:cNvPr id="355" name="Group 354"/>
          <p:cNvGrpSpPr/>
          <p:nvPr/>
        </p:nvGrpSpPr>
        <p:grpSpPr>
          <a:xfrm>
            <a:off x="1071558" y="2323099"/>
            <a:ext cx="636134" cy="536850"/>
            <a:chOff x="4845452" y="2406588"/>
            <a:chExt cx="735603" cy="586788"/>
          </a:xfrm>
        </p:grpSpPr>
        <p:sp>
          <p:nvSpPr>
            <p:cNvPr id="356" name="Rounded Rectangle 355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357" name="Picture 3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358" name="TextBox 357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1066800" y="1676400"/>
            <a:ext cx="636134" cy="531242"/>
            <a:chOff x="4840694" y="1759889"/>
            <a:chExt cx="735603" cy="580658"/>
          </a:xfrm>
        </p:grpSpPr>
        <p:sp>
          <p:nvSpPr>
            <p:cNvPr id="360" name="Rounded Rectangle 359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361" name="Picture 3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59889"/>
              <a:ext cx="452628" cy="295466"/>
            </a:xfrm>
            <a:prstGeom prst="rect">
              <a:avLst/>
            </a:prstGeom>
          </p:spPr>
        </p:pic>
        <p:sp>
          <p:nvSpPr>
            <p:cNvPr id="362" name="TextBox 361"/>
            <p:cNvSpPr txBox="1">
              <a:spLocks noChangeArrowheads="1"/>
            </p:cNvSpPr>
            <p:nvPr/>
          </p:nvSpPr>
          <p:spPr bwMode="auto">
            <a:xfrm>
              <a:off x="4840694" y="2072854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259550" y="1626535"/>
            <a:ext cx="643331" cy="574908"/>
            <a:chOff x="3859405" y="2065835"/>
            <a:chExt cx="743925" cy="62838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64" name="Rounded Rectangle 363"/>
            <p:cNvSpPr/>
            <p:nvPr/>
          </p:nvSpPr>
          <p:spPr>
            <a:xfrm>
              <a:off x="3859405" y="2250154"/>
              <a:ext cx="699997" cy="388908"/>
            </a:xfrm>
            <a:prstGeom prst="roundRect">
              <a:avLst>
                <a:gd name="adj" fmla="val 9818"/>
              </a:avLst>
            </a:prstGeom>
            <a:grp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65" name="Rounded Rectangle 364"/>
            <p:cNvSpPr/>
            <p:nvPr/>
          </p:nvSpPr>
          <p:spPr>
            <a:xfrm>
              <a:off x="3903333" y="2305313"/>
              <a:ext cx="699997" cy="388908"/>
            </a:xfrm>
            <a:prstGeom prst="roundRect">
              <a:avLst>
                <a:gd name="adj" fmla="val 9818"/>
              </a:avLst>
            </a:prstGeom>
            <a:grp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66" name="TextBox 365"/>
            <p:cNvSpPr txBox="1">
              <a:spLocks noChangeArrowheads="1"/>
            </p:cNvSpPr>
            <p:nvPr/>
          </p:nvSpPr>
          <p:spPr bwMode="auto">
            <a:xfrm>
              <a:off x="3999587" y="2338599"/>
              <a:ext cx="603743" cy="346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Shared</a:t>
              </a:r>
              <a:br>
                <a:rPr lang="en-US" sz="825" dirty="0">
                  <a:ea typeface="Amazon Ember" charset="0"/>
                  <a:cs typeface="Amazon Ember" charset="0"/>
                </a:rPr>
              </a:br>
              <a:r>
                <a:rPr lang="en-US" sz="825" dirty="0">
                  <a:ea typeface="Amazon Ember" charset="0"/>
                  <a:cs typeface="Amazon Ember" charset="0"/>
                </a:rPr>
                <a:t>Services</a:t>
              </a:r>
            </a:p>
          </p:txBody>
        </p:sp>
        <p:pic>
          <p:nvPicPr>
            <p:cNvPr id="367" name="Picture 3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587" y="2065835"/>
              <a:ext cx="452628" cy="295466"/>
            </a:xfrm>
            <a:prstGeom prst="rect">
              <a:avLst/>
            </a:prstGeom>
            <a:grpFill/>
          </p:spPr>
        </p:pic>
      </p:grpSp>
      <p:sp>
        <p:nvSpPr>
          <p:cNvPr id="387" name="TextBox 386"/>
          <p:cNvSpPr txBox="1">
            <a:spLocks noChangeArrowheads="1"/>
          </p:cNvSpPr>
          <p:nvPr/>
        </p:nvSpPr>
        <p:spPr bwMode="auto">
          <a:xfrm>
            <a:off x="4133042" y="1266558"/>
            <a:ext cx="13811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Commercial Banking</a:t>
            </a:r>
            <a:endParaRPr lang="en-US" sz="1050" dirty="0">
              <a:ea typeface="Amazon Ember" charset="0"/>
              <a:cs typeface="Amazon Ember" charset="0"/>
            </a:endParaRPr>
          </a:p>
        </p:txBody>
      </p:sp>
      <p:sp>
        <p:nvSpPr>
          <p:cNvPr id="388" name="TextBox 387"/>
          <p:cNvSpPr txBox="1">
            <a:spLocks noChangeArrowheads="1"/>
          </p:cNvSpPr>
          <p:nvPr/>
        </p:nvSpPr>
        <p:spPr bwMode="auto">
          <a:xfrm>
            <a:off x="3775389" y="3352800"/>
            <a:ext cx="161590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Enterprise Services A</a:t>
            </a:r>
            <a:r>
              <a:rPr lang="en-US" sz="1050" dirty="0">
                <a:ea typeface="Amazon Ember" charset="0"/>
                <a:cs typeface="Amazon Ember" charset="0"/>
              </a:rPr>
              <a:t>ccounts</a:t>
            </a:r>
          </a:p>
        </p:txBody>
      </p:sp>
      <p:grpSp>
        <p:nvGrpSpPr>
          <p:cNvPr id="389" name="Group 388"/>
          <p:cNvGrpSpPr/>
          <p:nvPr/>
        </p:nvGrpSpPr>
        <p:grpSpPr>
          <a:xfrm>
            <a:off x="3906740" y="3632284"/>
            <a:ext cx="1293102" cy="1436571"/>
            <a:chOff x="2767441" y="1554480"/>
            <a:chExt cx="3121295" cy="1737359"/>
          </a:xfrm>
          <a:solidFill>
            <a:schemeClr val="bg1">
              <a:lumMod val="85000"/>
            </a:schemeClr>
          </a:solidFill>
        </p:grpSpPr>
        <p:sp>
          <p:nvSpPr>
            <p:cNvPr id="390" name="Rounded Rectangle 389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b="1" dirty="0">
                <a:solidFill>
                  <a:srgbClr val="1A13AD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b="1" dirty="0">
                <a:solidFill>
                  <a:srgbClr val="1A13AD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2767441" y="1645919"/>
              <a:ext cx="3017521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b="1" dirty="0">
                <a:solidFill>
                  <a:srgbClr val="1A13AD"/>
                </a:solidFill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4537209" y="4107595"/>
            <a:ext cx="568191" cy="540605"/>
            <a:chOff x="4845452" y="2406588"/>
            <a:chExt cx="735603" cy="586788"/>
          </a:xfrm>
        </p:grpSpPr>
        <p:sp>
          <p:nvSpPr>
            <p:cNvPr id="396" name="Rounded Rectangle 395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b="1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397" name="Picture 39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b="1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133042" y="3713296"/>
            <a:ext cx="568191" cy="533541"/>
            <a:chOff x="4840694" y="1761427"/>
            <a:chExt cx="735603" cy="579120"/>
          </a:xfrm>
        </p:grpSpPr>
        <p:sp>
          <p:nvSpPr>
            <p:cNvPr id="400" name="Rounded Rectangle 399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b="1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401" name="Picture 4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61427"/>
              <a:ext cx="450272" cy="293928"/>
            </a:xfrm>
            <a:prstGeom prst="rect">
              <a:avLst/>
            </a:prstGeom>
          </p:spPr>
        </p:pic>
        <p:sp>
          <p:nvSpPr>
            <p:cNvPr id="402" name="TextBox 401"/>
            <p:cNvSpPr txBox="1">
              <a:spLocks noChangeArrowheads="1"/>
            </p:cNvSpPr>
            <p:nvPr/>
          </p:nvSpPr>
          <p:spPr bwMode="auto">
            <a:xfrm>
              <a:off x="4840694" y="2072853"/>
              <a:ext cx="735603" cy="238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b="1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3962400" y="4343400"/>
            <a:ext cx="570321" cy="581943"/>
            <a:chOff x="3733800" y="4854743"/>
            <a:chExt cx="738360" cy="631657"/>
          </a:xfrm>
        </p:grpSpPr>
        <p:sp>
          <p:nvSpPr>
            <p:cNvPr id="394" name="TextBox 393"/>
            <p:cNvSpPr txBox="1">
              <a:spLocks noChangeArrowheads="1"/>
            </p:cNvSpPr>
            <p:nvPr/>
          </p:nvSpPr>
          <p:spPr bwMode="auto">
            <a:xfrm>
              <a:off x="3736558" y="5173313"/>
              <a:ext cx="735602" cy="2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b="1" dirty="0">
                  <a:ea typeface="Amazon Ember" charset="0"/>
                  <a:cs typeface="Amazon Ember" charset="0"/>
                </a:rPr>
                <a:t>P-2</a:t>
              </a:r>
            </a:p>
          </p:txBody>
        </p:sp>
        <p:grpSp>
          <p:nvGrpSpPr>
            <p:cNvPr id="411" name="Group 410"/>
            <p:cNvGrpSpPr/>
            <p:nvPr/>
          </p:nvGrpSpPr>
          <p:grpSpPr>
            <a:xfrm>
              <a:off x="3733800" y="4854743"/>
              <a:ext cx="710929" cy="631657"/>
              <a:chOff x="3733800" y="4854743"/>
              <a:chExt cx="710929" cy="631657"/>
            </a:xfrm>
          </p:grpSpPr>
          <p:sp>
            <p:nvSpPr>
              <p:cNvPr id="393" name="Rounded Rectangle 392"/>
              <p:cNvSpPr/>
              <p:nvPr/>
            </p:nvSpPr>
            <p:spPr>
              <a:xfrm>
                <a:off x="3744732" y="5097492"/>
                <a:ext cx="699997" cy="38890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b="1" dirty="0">
                  <a:solidFill>
                    <a:schemeClr val="tx1"/>
                  </a:solidFill>
                  <a:ea typeface="Amazon Ember" charset="0"/>
                  <a:cs typeface="Amazon Ember" charset="0"/>
                </a:endParaRPr>
              </a:p>
            </p:txBody>
          </p:sp>
          <p:pic>
            <p:nvPicPr>
              <p:cNvPr id="410" name="Picture 4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854743"/>
                <a:ext cx="452628" cy="295466"/>
              </a:xfrm>
              <a:prstGeom prst="rect">
                <a:avLst/>
              </a:prstGeom>
            </p:spPr>
          </p:pic>
        </p:grpSp>
      </p:grpSp>
      <p:sp>
        <p:nvSpPr>
          <p:cNvPr id="413" name="TextBox 412"/>
          <p:cNvSpPr txBox="1">
            <a:spLocks noChangeArrowheads="1"/>
          </p:cNvSpPr>
          <p:nvPr/>
        </p:nvSpPr>
        <p:spPr bwMode="auto">
          <a:xfrm>
            <a:off x="1794190" y="3393706"/>
            <a:ext cx="18065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Enterprise Data Banking</a:t>
            </a:r>
            <a:endParaRPr lang="en-US" sz="1050" dirty="0">
              <a:ea typeface="Amazon Ember" charset="0"/>
              <a:cs typeface="Amazon Ember" charset="0"/>
            </a:endParaRPr>
          </a:p>
        </p:txBody>
      </p:sp>
      <p:grpSp>
        <p:nvGrpSpPr>
          <p:cNvPr id="414" name="Group 413"/>
          <p:cNvGrpSpPr/>
          <p:nvPr/>
        </p:nvGrpSpPr>
        <p:grpSpPr>
          <a:xfrm>
            <a:off x="2077939" y="3632284"/>
            <a:ext cx="1404019" cy="1436571"/>
            <a:chOff x="2767441" y="1554480"/>
            <a:chExt cx="3121295" cy="1737359"/>
          </a:xfrm>
          <a:solidFill>
            <a:schemeClr val="bg1">
              <a:lumMod val="85000"/>
            </a:schemeClr>
          </a:solidFill>
        </p:grpSpPr>
        <p:sp>
          <p:nvSpPr>
            <p:cNvPr id="415" name="Rounded Rectangle 414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767441" y="1645919"/>
              <a:ext cx="3017521" cy="1645920"/>
            </a:xfrm>
            <a:prstGeom prst="roundRect">
              <a:avLst>
                <a:gd name="adj" fmla="val 981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2708409" y="4140016"/>
            <a:ext cx="568191" cy="540605"/>
            <a:chOff x="4845452" y="2406588"/>
            <a:chExt cx="735603" cy="586788"/>
          </a:xfrm>
        </p:grpSpPr>
        <p:sp>
          <p:nvSpPr>
            <p:cNvPr id="419" name="Rounded Rectangle 418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420" name="Picture 4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421" name="TextBox 420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2304242" y="3713296"/>
            <a:ext cx="568191" cy="533541"/>
            <a:chOff x="4840694" y="1761427"/>
            <a:chExt cx="735603" cy="579120"/>
          </a:xfrm>
        </p:grpSpPr>
        <p:sp>
          <p:nvSpPr>
            <p:cNvPr id="423" name="Rounded Rectangle 422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424" name="Picture 4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61427"/>
              <a:ext cx="450272" cy="293928"/>
            </a:xfrm>
            <a:prstGeom prst="rect">
              <a:avLst/>
            </a:prstGeom>
          </p:spPr>
        </p:pic>
        <p:sp>
          <p:nvSpPr>
            <p:cNvPr id="425" name="TextBox 424"/>
            <p:cNvSpPr txBox="1">
              <a:spLocks noChangeArrowheads="1"/>
            </p:cNvSpPr>
            <p:nvPr/>
          </p:nvSpPr>
          <p:spPr bwMode="auto">
            <a:xfrm>
              <a:off x="4840694" y="2072854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2133600" y="4267200"/>
            <a:ext cx="570321" cy="581943"/>
            <a:chOff x="3733800" y="4854743"/>
            <a:chExt cx="738360" cy="631657"/>
          </a:xfrm>
        </p:grpSpPr>
        <p:sp>
          <p:nvSpPr>
            <p:cNvPr id="427" name="TextBox 426"/>
            <p:cNvSpPr txBox="1">
              <a:spLocks noChangeArrowheads="1"/>
            </p:cNvSpPr>
            <p:nvPr/>
          </p:nvSpPr>
          <p:spPr bwMode="auto">
            <a:xfrm>
              <a:off x="3736557" y="517331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P-2</a:t>
              </a:r>
            </a:p>
          </p:txBody>
        </p:sp>
        <p:grpSp>
          <p:nvGrpSpPr>
            <p:cNvPr id="428" name="Group 427"/>
            <p:cNvGrpSpPr/>
            <p:nvPr/>
          </p:nvGrpSpPr>
          <p:grpSpPr>
            <a:xfrm>
              <a:off x="3733800" y="4854743"/>
              <a:ext cx="710929" cy="631657"/>
              <a:chOff x="3733800" y="4854743"/>
              <a:chExt cx="710929" cy="631657"/>
            </a:xfrm>
          </p:grpSpPr>
          <p:sp>
            <p:nvSpPr>
              <p:cNvPr id="429" name="Rounded Rectangle 428"/>
              <p:cNvSpPr/>
              <p:nvPr/>
            </p:nvSpPr>
            <p:spPr>
              <a:xfrm>
                <a:off x="3744732" y="5097492"/>
                <a:ext cx="699997" cy="38890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ea typeface="Amazon Ember" charset="0"/>
                  <a:cs typeface="Amazon Ember" charset="0"/>
                </a:endParaRPr>
              </a:p>
            </p:txBody>
          </p:sp>
          <p:pic>
            <p:nvPicPr>
              <p:cNvPr id="430" name="Picture 4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854743"/>
                <a:ext cx="452628" cy="295466"/>
              </a:xfrm>
              <a:prstGeom prst="rect">
                <a:avLst/>
              </a:prstGeom>
            </p:spPr>
          </p:pic>
        </p:grpSp>
      </p:grpSp>
      <p:grpSp>
        <p:nvGrpSpPr>
          <p:cNvPr id="458" name="Group 457"/>
          <p:cNvGrpSpPr/>
          <p:nvPr/>
        </p:nvGrpSpPr>
        <p:grpSpPr>
          <a:xfrm>
            <a:off x="4114872" y="1524000"/>
            <a:ext cx="1447728" cy="1426593"/>
            <a:chOff x="2767441" y="1554480"/>
            <a:chExt cx="3121295" cy="1737359"/>
          </a:xfrm>
          <a:solidFill>
            <a:schemeClr val="bg1">
              <a:lumMod val="85000"/>
            </a:schemeClr>
          </a:solidFill>
        </p:grpSpPr>
        <p:sp>
          <p:nvSpPr>
            <p:cNvPr id="459" name="Rounded Rectangle 458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460" name="Rounded Rectangle 459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461" name="Rounded Rectangle 460"/>
            <p:cNvSpPr/>
            <p:nvPr/>
          </p:nvSpPr>
          <p:spPr>
            <a:xfrm>
              <a:off x="2767441" y="1645919"/>
              <a:ext cx="3017521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4800672" y="1981200"/>
            <a:ext cx="636134" cy="536850"/>
            <a:chOff x="4845452" y="2406588"/>
            <a:chExt cx="735603" cy="586788"/>
          </a:xfrm>
        </p:grpSpPr>
        <p:sp>
          <p:nvSpPr>
            <p:cNvPr id="463" name="Rounded Rectangle 462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464" name="Picture 4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465" name="TextBox 464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4341175" y="1605012"/>
            <a:ext cx="636134" cy="529835"/>
            <a:chOff x="4840694" y="1761427"/>
            <a:chExt cx="735603" cy="579120"/>
          </a:xfrm>
        </p:grpSpPr>
        <p:sp>
          <p:nvSpPr>
            <p:cNvPr id="467" name="Rounded Rectangle 466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468" name="Picture 4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61427"/>
              <a:ext cx="450272" cy="293928"/>
            </a:xfrm>
            <a:prstGeom prst="rect">
              <a:avLst/>
            </a:prstGeom>
          </p:spPr>
        </p:pic>
        <p:sp>
          <p:nvSpPr>
            <p:cNvPr id="469" name="TextBox 468"/>
            <p:cNvSpPr txBox="1">
              <a:spLocks noChangeArrowheads="1"/>
            </p:cNvSpPr>
            <p:nvPr/>
          </p:nvSpPr>
          <p:spPr bwMode="auto">
            <a:xfrm>
              <a:off x="4840694" y="2072854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4267272" y="2317699"/>
            <a:ext cx="638518" cy="577901"/>
            <a:chOff x="3733800" y="4854743"/>
            <a:chExt cx="738360" cy="631657"/>
          </a:xfrm>
        </p:grpSpPr>
        <p:sp>
          <p:nvSpPr>
            <p:cNvPr id="471" name="TextBox 470"/>
            <p:cNvSpPr txBox="1">
              <a:spLocks noChangeArrowheads="1"/>
            </p:cNvSpPr>
            <p:nvPr/>
          </p:nvSpPr>
          <p:spPr bwMode="auto">
            <a:xfrm>
              <a:off x="3736557" y="517331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P-2</a:t>
              </a:r>
            </a:p>
          </p:txBody>
        </p:sp>
        <p:grpSp>
          <p:nvGrpSpPr>
            <p:cNvPr id="472" name="Group 471"/>
            <p:cNvGrpSpPr/>
            <p:nvPr/>
          </p:nvGrpSpPr>
          <p:grpSpPr>
            <a:xfrm>
              <a:off x="3733800" y="4854743"/>
              <a:ext cx="710929" cy="631657"/>
              <a:chOff x="3733800" y="4854743"/>
              <a:chExt cx="710929" cy="631657"/>
            </a:xfrm>
          </p:grpSpPr>
          <p:sp>
            <p:nvSpPr>
              <p:cNvPr id="473" name="Rounded Rectangle 472"/>
              <p:cNvSpPr/>
              <p:nvPr/>
            </p:nvSpPr>
            <p:spPr>
              <a:xfrm>
                <a:off x="3744732" y="5097492"/>
                <a:ext cx="699997" cy="38890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ea typeface="Amazon Ember" charset="0"/>
                  <a:cs typeface="Amazon Ember" charset="0"/>
                </a:endParaRPr>
              </a:p>
            </p:txBody>
          </p:sp>
          <p:pic>
            <p:nvPicPr>
              <p:cNvPr id="474" name="Picture 4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854743"/>
                <a:ext cx="452628" cy="295466"/>
              </a:xfrm>
              <a:prstGeom prst="rect">
                <a:avLst/>
              </a:prstGeom>
            </p:spPr>
          </p:pic>
        </p:grpSp>
      </p:grpSp>
      <p:grpSp>
        <p:nvGrpSpPr>
          <p:cNvPr id="485" name="Group 484"/>
          <p:cNvGrpSpPr/>
          <p:nvPr/>
        </p:nvGrpSpPr>
        <p:grpSpPr>
          <a:xfrm>
            <a:off x="5462467" y="3622306"/>
            <a:ext cx="1471733" cy="1436571"/>
            <a:chOff x="2767441" y="1554480"/>
            <a:chExt cx="3121295" cy="1737359"/>
          </a:xfrm>
          <a:solidFill>
            <a:schemeClr val="bg1">
              <a:lumMod val="85000"/>
            </a:schemeClr>
          </a:solidFill>
        </p:grpSpPr>
        <p:sp>
          <p:nvSpPr>
            <p:cNvPr id="486" name="Rounded Rectangle 485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487" name="Rounded Rectangle 486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488" name="Rounded Rectangle 487"/>
            <p:cNvSpPr/>
            <p:nvPr/>
          </p:nvSpPr>
          <p:spPr>
            <a:xfrm>
              <a:off x="2767441" y="1645919"/>
              <a:ext cx="3017521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6350997" y="4094744"/>
            <a:ext cx="568191" cy="540605"/>
            <a:chOff x="4845452" y="2406588"/>
            <a:chExt cx="735603" cy="586788"/>
          </a:xfrm>
        </p:grpSpPr>
        <p:sp>
          <p:nvSpPr>
            <p:cNvPr id="490" name="Rounded Rectangle 489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491" name="Picture 4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492" name="TextBox 491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493" name="Group 492"/>
          <p:cNvGrpSpPr/>
          <p:nvPr/>
        </p:nvGrpSpPr>
        <p:grpSpPr>
          <a:xfrm>
            <a:off x="5715000" y="3668024"/>
            <a:ext cx="568191" cy="533541"/>
            <a:chOff x="4840694" y="1761427"/>
            <a:chExt cx="735603" cy="579120"/>
          </a:xfrm>
        </p:grpSpPr>
        <p:sp>
          <p:nvSpPr>
            <p:cNvPr id="494" name="Rounded Rectangle 493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495" name="Picture 4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61427"/>
              <a:ext cx="450272" cy="293928"/>
            </a:xfrm>
            <a:prstGeom prst="rect">
              <a:avLst/>
            </a:prstGeom>
          </p:spPr>
        </p:pic>
        <p:sp>
          <p:nvSpPr>
            <p:cNvPr id="496" name="TextBox 495"/>
            <p:cNvSpPr txBox="1">
              <a:spLocks noChangeArrowheads="1"/>
            </p:cNvSpPr>
            <p:nvPr/>
          </p:nvSpPr>
          <p:spPr bwMode="auto">
            <a:xfrm>
              <a:off x="4840694" y="2072854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497" name="Group 496"/>
          <p:cNvGrpSpPr/>
          <p:nvPr/>
        </p:nvGrpSpPr>
        <p:grpSpPr>
          <a:xfrm>
            <a:off x="5867400" y="4475744"/>
            <a:ext cx="570321" cy="581943"/>
            <a:chOff x="3733800" y="4854743"/>
            <a:chExt cx="738360" cy="631657"/>
          </a:xfrm>
        </p:grpSpPr>
        <p:sp>
          <p:nvSpPr>
            <p:cNvPr id="498" name="TextBox 497"/>
            <p:cNvSpPr txBox="1">
              <a:spLocks noChangeArrowheads="1"/>
            </p:cNvSpPr>
            <p:nvPr/>
          </p:nvSpPr>
          <p:spPr bwMode="auto">
            <a:xfrm>
              <a:off x="3736557" y="517331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P-2</a:t>
              </a:r>
            </a:p>
          </p:txBody>
        </p:sp>
        <p:grpSp>
          <p:nvGrpSpPr>
            <p:cNvPr id="499" name="Group 498"/>
            <p:cNvGrpSpPr/>
            <p:nvPr/>
          </p:nvGrpSpPr>
          <p:grpSpPr>
            <a:xfrm>
              <a:off x="3733800" y="4854743"/>
              <a:ext cx="710929" cy="631657"/>
              <a:chOff x="3733800" y="4854743"/>
              <a:chExt cx="710929" cy="631657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3744732" y="5097492"/>
                <a:ext cx="699997" cy="38890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ea typeface="Amazon Ember" charset="0"/>
                  <a:cs typeface="Amazon Ember" charset="0"/>
                </a:endParaRPr>
              </a:p>
            </p:txBody>
          </p:sp>
          <p:pic>
            <p:nvPicPr>
              <p:cNvPr id="501" name="Picture 5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854743"/>
                <a:ext cx="452628" cy="295466"/>
              </a:xfrm>
              <a:prstGeom prst="rect">
                <a:avLst/>
              </a:prstGeom>
            </p:spPr>
          </p:pic>
        </p:grpSp>
      </p:grpSp>
      <p:sp>
        <p:nvSpPr>
          <p:cNvPr id="502" name="TextBox 501"/>
          <p:cNvSpPr txBox="1">
            <a:spLocks noChangeArrowheads="1"/>
          </p:cNvSpPr>
          <p:nvPr/>
        </p:nvSpPr>
        <p:spPr bwMode="auto">
          <a:xfrm>
            <a:off x="5109084" y="3316063"/>
            <a:ext cx="18065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Consumer Banking</a:t>
            </a:r>
            <a:endParaRPr lang="en-US" sz="1050" dirty="0">
              <a:ea typeface="Amazon Ember" charset="0"/>
              <a:cs typeface="Amazon Ember" charset="0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63538" y="3560550"/>
            <a:ext cx="1542576" cy="1523644"/>
            <a:chOff x="2767441" y="1554480"/>
            <a:chExt cx="3121295" cy="1737359"/>
          </a:xfrm>
          <a:solidFill>
            <a:schemeClr val="bg1">
              <a:lumMod val="85000"/>
            </a:schemeClr>
          </a:solidFill>
        </p:grpSpPr>
        <p:sp>
          <p:nvSpPr>
            <p:cNvPr id="169" name="Rounded Rectangle 168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767441" y="1645919"/>
              <a:ext cx="3017521" cy="1645920"/>
            </a:xfrm>
            <a:prstGeom prst="roundRect">
              <a:avLst>
                <a:gd name="adj" fmla="val 981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066800" y="3886200"/>
            <a:ext cx="677810" cy="573372"/>
            <a:chOff x="4845452" y="2406588"/>
            <a:chExt cx="735603" cy="586788"/>
          </a:xfrm>
        </p:grpSpPr>
        <p:sp>
          <p:nvSpPr>
            <p:cNvPr id="173" name="Rounded Rectangle 172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175" name="TextBox 174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81000" y="3625120"/>
            <a:ext cx="677810" cy="565880"/>
            <a:chOff x="4840694" y="1761427"/>
            <a:chExt cx="735603" cy="579120"/>
          </a:xfrm>
        </p:grpSpPr>
        <p:sp>
          <p:nvSpPr>
            <p:cNvPr id="177" name="Rounded Rectangle 176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61427"/>
              <a:ext cx="450272" cy="293928"/>
            </a:xfrm>
            <a:prstGeom prst="rect">
              <a:avLst/>
            </a:prstGeom>
          </p:spPr>
        </p:pic>
        <p:sp>
          <p:nvSpPr>
            <p:cNvPr id="179" name="TextBox 178"/>
            <p:cNvSpPr txBox="1">
              <a:spLocks noChangeArrowheads="1"/>
            </p:cNvSpPr>
            <p:nvPr/>
          </p:nvSpPr>
          <p:spPr bwMode="auto">
            <a:xfrm>
              <a:off x="4840694" y="2072854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33400" y="4343400"/>
            <a:ext cx="680351" cy="617216"/>
            <a:chOff x="3733800" y="4854743"/>
            <a:chExt cx="738360" cy="631657"/>
          </a:xfrm>
        </p:grpSpPr>
        <p:sp>
          <p:nvSpPr>
            <p:cNvPr id="181" name="TextBox 180"/>
            <p:cNvSpPr txBox="1">
              <a:spLocks noChangeArrowheads="1"/>
            </p:cNvSpPr>
            <p:nvPr/>
          </p:nvSpPr>
          <p:spPr bwMode="auto">
            <a:xfrm>
              <a:off x="3736557" y="517331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P-2</a:t>
              </a: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3733800" y="4854743"/>
              <a:ext cx="710929" cy="631657"/>
              <a:chOff x="3733800" y="4854743"/>
              <a:chExt cx="710929" cy="631657"/>
            </a:xfrm>
          </p:grpSpPr>
          <p:sp>
            <p:nvSpPr>
              <p:cNvPr id="183" name="Rounded Rectangle 182"/>
              <p:cNvSpPr/>
              <p:nvPr/>
            </p:nvSpPr>
            <p:spPr>
              <a:xfrm>
                <a:off x="3744732" y="5097492"/>
                <a:ext cx="699997" cy="38890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ea typeface="Amazon Ember" charset="0"/>
                  <a:cs typeface="Amazon Ember" charset="0"/>
                </a:endParaRPr>
              </a:p>
            </p:txBody>
          </p:sp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854743"/>
                <a:ext cx="452628" cy="295466"/>
              </a:xfrm>
              <a:prstGeom prst="rect">
                <a:avLst/>
              </a:prstGeom>
            </p:spPr>
          </p:pic>
        </p:grpSp>
      </p:grpSp>
      <p:sp>
        <p:nvSpPr>
          <p:cNvPr id="185" name="TextBox 184"/>
          <p:cNvSpPr txBox="1">
            <a:spLocks noChangeArrowheads="1"/>
          </p:cNvSpPr>
          <p:nvPr/>
        </p:nvSpPr>
        <p:spPr bwMode="auto">
          <a:xfrm>
            <a:off x="99548" y="3352800"/>
            <a:ext cx="180656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IAM</a:t>
            </a:r>
            <a:endParaRPr lang="en-US" sz="1050" dirty="0">
              <a:ea typeface="Amazon Ember" charset="0"/>
              <a:cs typeface="Amazon Ember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28496" y="5489474"/>
            <a:ext cx="1447728" cy="1184198"/>
            <a:chOff x="2767441" y="1554480"/>
            <a:chExt cx="3121295" cy="1737359"/>
          </a:xfrm>
          <a:solidFill>
            <a:schemeClr val="bg1">
              <a:lumMod val="85000"/>
            </a:schemeClr>
          </a:solidFill>
        </p:grpSpPr>
        <p:sp>
          <p:nvSpPr>
            <p:cNvPr id="213" name="Rounded Rectangle 212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767441" y="1645919"/>
              <a:ext cx="3017521" cy="1645920"/>
            </a:xfrm>
            <a:prstGeom prst="roundRect">
              <a:avLst>
                <a:gd name="adj" fmla="val 981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22145" y="5893782"/>
            <a:ext cx="636134" cy="445633"/>
            <a:chOff x="4845452" y="2406588"/>
            <a:chExt cx="735603" cy="586788"/>
          </a:xfrm>
        </p:grpSpPr>
        <p:sp>
          <p:nvSpPr>
            <p:cNvPr id="217" name="Rounded Rectangle 216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28600" y="5562600"/>
            <a:ext cx="636134" cy="439810"/>
            <a:chOff x="4840694" y="1761427"/>
            <a:chExt cx="735603" cy="579120"/>
          </a:xfrm>
        </p:grpSpPr>
        <p:sp>
          <p:nvSpPr>
            <p:cNvPr id="221" name="Rounded Rectangle 220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61427"/>
              <a:ext cx="450272" cy="293928"/>
            </a:xfrm>
            <a:prstGeom prst="rect">
              <a:avLst/>
            </a:prstGeom>
          </p:spPr>
        </p:pic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>
              <a:off x="4840694" y="2072854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38281" y="6165049"/>
            <a:ext cx="638518" cy="479709"/>
            <a:chOff x="3733800" y="4854743"/>
            <a:chExt cx="738360" cy="631657"/>
          </a:xfrm>
        </p:grpSpPr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>
              <a:off x="3736557" y="517331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P-2</a:t>
              </a: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3733800" y="4854743"/>
              <a:ext cx="710929" cy="631657"/>
              <a:chOff x="3733800" y="4854743"/>
              <a:chExt cx="710929" cy="631657"/>
            </a:xfrm>
          </p:grpSpPr>
          <p:sp>
            <p:nvSpPr>
              <p:cNvPr id="260" name="Rounded Rectangle 259"/>
              <p:cNvSpPr/>
              <p:nvPr/>
            </p:nvSpPr>
            <p:spPr>
              <a:xfrm>
                <a:off x="3744732" y="5097492"/>
                <a:ext cx="699997" cy="38890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ea typeface="Amazon Ember" charset="0"/>
                  <a:cs typeface="Amazon Ember" charset="0"/>
                </a:endParaRPr>
              </a:p>
            </p:txBody>
          </p:sp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854743"/>
                <a:ext cx="452628" cy="295466"/>
              </a:xfrm>
              <a:prstGeom prst="rect">
                <a:avLst/>
              </a:prstGeom>
            </p:spPr>
          </p:pic>
        </p:grpSp>
      </p:grpSp>
      <p:sp>
        <p:nvSpPr>
          <p:cNvPr id="262" name="TextBox 261"/>
          <p:cNvSpPr txBox="1">
            <a:spLocks noChangeArrowheads="1"/>
          </p:cNvSpPr>
          <p:nvPr/>
        </p:nvSpPr>
        <p:spPr bwMode="auto">
          <a:xfrm>
            <a:off x="114574" y="5261448"/>
            <a:ext cx="139959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External Vendor</a:t>
            </a:r>
            <a:endParaRPr lang="en-US" sz="1050" dirty="0">
              <a:ea typeface="Amazon Ember" charset="0"/>
              <a:cs typeface="Amazon Ember" charset="0"/>
            </a:endParaRPr>
          </a:p>
        </p:txBody>
      </p:sp>
      <p:sp>
        <p:nvSpPr>
          <p:cNvPr id="263" name="TextBox 262"/>
          <p:cNvSpPr txBox="1">
            <a:spLocks noChangeArrowheads="1"/>
          </p:cNvSpPr>
          <p:nvPr/>
        </p:nvSpPr>
        <p:spPr bwMode="auto">
          <a:xfrm>
            <a:off x="5657318" y="1288193"/>
            <a:ext cx="138115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ea typeface="Amazon Ember" charset="0"/>
                <a:cs typeface="Amazon Ember" charset="0"/>
              </a:rPr>
              <a:t>PaaS (</a:t>
            </a:r>
            <a:r>
              <a:rPr lang="en-US" sz="1050" b="1" dirty="0" err="1">
                <a:ea typeface="Amazon Ember" charset="0"/>
                <a:cs typeface="Amazon Ember" charset="0"/>
              </a:rPr>
              <a:t>openshift</a:t>
            </a:r>
            <a:r>
              <a:rPr lang="en-US" sz="1050" b="1" dirty="0">
                <a:ea typeface="Amazon Ember" charset="0"/>
                <a:cs typeface="Amazon Ember" charset="0"/>
              </a:rPr>
              <a:t>)</a:t>
            </a:r>
            <a:endParaRPr lang="en-US" sz="1050" dirty="0">
              <a:ea typeface="Amazon Ember" charset="0"/>
              <a:cs typeface="Amazon Ember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5638872" y="1545207"/>
            <a:ext cx="1447728" cy="1426593"/>
            <a:chOff x="2767441" y="1554480"/>
            <a:chExt cx="3121295" cy="1737359"/>
          </a:xfrm>
          <a:solidFill>
            <a:schemeClr val="bg1">
              <a:lumMod val="85000"/>
            </a:schemeClr>
          </a:solidFill>
        </p:grpSpPr>
        <p:sp>
          <p:nvSpPr>
            <p:cNvPr id="265" name="Rounded Rectangle 264"/>
            <p:cNvSpPr/>
            <p:nvPr/>
          </p:nvSpPr>
          <p:spPr>
            <a:xfrm>
              <a:off x="2871216" y="155448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2807208" y="1600200"/>
              <a:ext cx="3017520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2767441" y="1645919"/>
              <a:ext cx="3017521" cy="1645920"/>
            </a:xfrm>
            <a:prstGeom prst="roundRect">
              <a:avLst>
                <a:gd name="adj" fmla="val 9818"/>
              </a:avLst>
            </a:prstGeom>
            <a:grp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324672" y="2002407"/>
            <a:ext cx="636134" cy="536850"/>
            <a:chOff x="4845452" y="2406588"/>
            <a:chExt cx="735603" cy="586788"/>
          </a:xfrm>
        </p:grpSpPr>
        <p:sp>
          <p:nvSpPr>
            <p:cNvPr id="270" name="Rounded Rectangle 269"/>
            <p:cNvSpPr/>
            <p:nvPr/>
          </p:nvSpPr>
          <p:spPr>
            <a:xfrm>
              <a:off x="4863256" y="2604468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253" y="2406588"/>
              <a:ext cx="452628" cy="295466"/>
            </a:xfrm>
            <a:prstGeom prst="rect">
              <a:avLst/>
            </a:prstGeom>
          </p:spPr>
        </p:pic>
        <p:sp>
          <p:nvSpPr>
            <p:cNvPr id="272" name="TextBox 271"/>
            <p:cNvSpPr txBox="1">
              <a:spLocks noChangeArrowheads="1"/>
            </p:cNvSpPr>
            <p:nvPr/>
          </p:nvSpPr>
          <p:spPr bwMode="auto">
            <a:xfrm>
              <a:off x="4845452" y="273594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P-1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5865175" y="1626219"/>
            <a:ext cx="636134" cy="529835"/>
            <a:chOff x="4840694" y="1761427"/>
            <a:chExt cx="735603" cy="579120"/>
          </a:xfrm>
        </p:grpSpPr>
        <p:sp>
          <p:nvSpPr>
            <p:cNvPr id="274" name="Rounded Rectangle 273"/>
            <p:cNvSpPr/>
            <p:nvPr/>
          </p:nvSpPr>
          <p:spPr>
            <a:xfrm>
              <a:off x="4867185" y="1951639"/>
              <a:ext cx="699997" cy="38890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ea typeface="Amazon Ember" charset="0"/>
                <a:cs typeface="Amazon Ember" charset="0"/>
              </a:endParaRPr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2181" y="1761427"/>
              <a:ext cx="450272" cy="293928"/>
            </a:xfrm>
            <a:prstGeom prst="rect">
              <a:avLst/>
            </a:prstGeom>
          </p:spPr>
        </p:pic>
        <p:sp>
          <p:nvSpPr>
            <p:cNvPr id="276" name="TextBox 275"/>
            <p:cNvSpPr txBox="1">
              <a:spLocks noChangeArrowheads="1"/>
            </p:cNvSpPr>
            <p:nvPr/>
          </p:nvSpPr>
          <p:spPr bwMode="auto">
            <a:xfrm>
              <a:off x="4840694" y="2072854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Prod</a:t>
              </a: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5791272" y="2338906"/>
            <a:ext cx="638518" cy="577901"/>
            <a:chOff x="3733800" y="4854743"/>
            <a:chExt cx="738360" cy="631657"/>
          </a:xfrm>
        </p:grpSpPr>
        <p:sp>
          <p:nvSpPr>
            <p:cNvPr id="278" name="TextBox 277"/>
            <p:cNvSpPr txBox="1">
              <a:spLocks noChangeArrowheads="1"/>
            </p:cNvSpPr>
            <p:nvPr/>
          </p:nvSpPr>
          <p:spPr bwMode="auto">
            <a:xfrm>
              <a:off x="3736557" y="5173313"/>
              <a:ext cx="735603" cy="219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25" dirty="0">
                  <a:ea typeface="Amazon Ember" charset="0"/>
                  <a:cs typeface="Amazon Ember" charset="0"/>
                </a:rPr>
                <a:t>P-2</a:t>
              </a:r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3733800" y="4854743"/>
              <a:ext cx="710929" cy="631657"/>
              <a:chOff x="3733800" y="4854743"/>
              <a:chExt cx="710929" cy="631657"/>
            </a:xfrm>
          </p:grpSpPr>
          <p:sp>
            <p:nvSpPr>
              <p:cNvPr id="280" name="Rounded Rectangle 279"/>
              <p:cNvSpPr/>
              <p:nvPr/>
            </p:nvSpPr>
            <p:spPr>
              <a:xfrm>
                <a:off x="3744732" y="5097492"/>
                <a:ext cx="699997" cy="388908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>
                  <a:solidFill>
                    <a:schemeClr val="tx1"/>
                  </a:solidFill>
                  <a:ea typeface="Amazon Ember" charset="0"/>
                  <a:cs typeface="Amazon Ember" charset="0"/>
                </a:endParaRPr>
              </a:p>
            </p:txBody>
          </p:sp>
          <p:pic>
            <p:nvPicPr>
              <p:cNvPr id="281" name="Picture 2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854743"/>
                <a:ext cx="452628" cy="2954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75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060" y="76201"/>
            <a:ext cx="8641080" cy="914399"/>
          </a:xfrm>
        </p:spPr>
        <p:txBody>
          <a:bodyPr/>
          <a:lstStyle/>
          <a:p>
            <a:r>
              <a:rPr lang="en-US" dirty="0"/>
              <a:t>Application Eco-System Design</a:t>
            </a:r>
          </a:p>
        </p:txBody>
      </p:sp>
      <p:pic>
        <p:nvPicPr>
          <p:cNvPr id="7659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419975" cy="56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16EC04-68FA-47BC-A001-5B64F0A96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4816"/>
            <a:ext cx="992796" cy="7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C57F02-4A70-4138-9B97-84623EF9040F}"/>
              </a:ext>
            </a:extLst>
          </p:cNvPr>
          <p:cNvSpPr txBox="1">
            <a:spLocks/>
          </p:cNvSpPr>
          <p:nvPr/>
        </p:nvSpPr>
        <p:spPr>
          <a:xfrm>
            <a:off x="599971" y="254509"/>
            <a:ext cx="8794113" cy="33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Trebuchet MS"/>
                <a:ea typeface="+mj-ea"/>
                <a:cs typeface="Arial"/>
              </a:defRPr>
            </a:lvl1pPr>
          </a:lstStyle>
          <a:p>
            <a:r>
              <a:rPr lang="en-US"/>
              <a:t>Transit Gateway End State Design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7E0882D-C1AE-4B6B-A015-DCAF7158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470051" cy="50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3EF931-1198-49E9-BD36-B0D23F8DEB36}"/>
              </a:ext>
            </a:extLst>
          </p:cNvPr>
          <p:cNvSpPr/>
          <p:nvPr/>
        </p:nvSpPr>
        <p:spPr>
          <a:xfrm>
            <a:off x="522277" y="685800"/>
            <a:ext cx="8949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AWS Transit Gateway connects VPCs and on-premises networks through a central hub. This simplifies the network and acts as a cloud router</a:t>
            </a:r>
          </a:p>
        </p:txBody>
      </p:sp>
    </p:spTree>
    <p:extLst>
      <p:ext uri="{BB962C8B-B14F-4D97-AF65-F5344CB8AC3E}">
        <p14:creationId xmlns:p14="http://schemas.microsoft.com/office/powerpoint/2010/main" val="14866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0" y="-30480"/>
            <a:ext cx="2362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Inbound Internet to the Ingress VPC only – External AD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Internal VPC (No Internet Access) - Internal AD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Web</a:t>
            </a:r>
            <a:r>
              <a:rPr lang="en-US" sz="1400" dirty="0"/>
              <a:t> = DMZ – Connectivity from External/Untrusted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App</a:t>
            </a:r>
            <a:r>
              <a:rPr lang="en-US" sz="1400" dirty="0"/>
              <a:t> = No Data - Connectivity from Trusted Servers (i.e. Data Center/AWS)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Data</a:t>
            </a:r>
            <a:r>
              <a:rPr lang="en-US" sz="1400" dirty="0"/>
              <a:t> = Data Stores  - No Connectivity to CFG or 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/>
              <a:t>Mgmt</a:t>
            </a:r>
            <a:r>
              <a:rPr lang="en-US" sz="1400" dirty="0"/>
              <a:t> – Bastion Hosts, Tools Servers, Operational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Subnet size can change but quantity (4)  and type (App, Web) remain standard. </a:t>
            </a:r>
          </a:p>
        </p:txBody>
      </p:sp>
      <p:pic>
        <p:nvPicPr>
          <p:cNvPr id="7669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023144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080" y="152400"/>
            <a:ext cx="8641080" cy="914399"/>
          </a:xfrm>
        </p:spPr>
        <p:txBody>
          <a:bodyPr/>
          <a:lstStyle/>
          <a:p>
            <a:r>
              <a:rPr lang="en-US" dirty="0"/>
              <a:t>Standard Account with VPC Design</a:t>
            </a:r>
          </a:p>
        </p:txBody>
      </p:sp>
    </p:spTree>
    <p:extLst>
      <p:ext uri="{BB962C8B-B14F-4D97-AF65-F5344CB8AC3E}">
        <p14:creationId xmlns:p14="http://schemas.microsoft.com/office/powerpoint/2010/main" val="6921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0E62F-42A2-43AF-B5B8-CC944594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659"/>
            <a:ext cx="9601200" cy="52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3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02" name="Picture 2" descr="https://documents.app.lucidchart.com/documents/741084e3-e262-4fdc-9e57-63d163f1dc6e/pages/0_0?a=2130&amp;x=-145&amp;y=-113&amp;w=3190&amp;h=1583&amp;store=1&amp;accept=image%2F*&amp;auth=LCA%20bd5454679114f103bef5c264105f15e519bcb0d5-ts%3D15935444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162"/>
            <a:ext cx="8153399" cy="63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2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5498" y="154390"/>
            <a:ext cx="8641080" cy="684810"/>
          </a:xfrm>
        </p:spPr>
        <p:txBody>
          <a:bodyPr>
            <a:normAutofit fontScale="90000"/>
          </a:bodyPr>
          <a:lstStyle/>
          <a:p>
            <a:r>
              <a:rPr lang="en-US" dirty="0"/>
              <a:t>AWS Tagging Standards</a:t>
            </a:r>
            <a:br>
              <a:rPr lang="en-US" dirty="0"/>
            </a:br>
            <a:r>
              <a:rPr lang="en-US" sz="1300" dirty="0">
                <a:hlinkClick r:id="rId3"/>
              </a:rPr>
              <a:t>https://confluence/display/CT/Cloud+Tagging+Information</a:t>
            </a:r>
            <a:endParaRPr lang="en-US" sz="1300" dirty="0"/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xfrm>
            <a:off x="111479" y="853786"/>
            <a:ext cx="9327623" cy="5932963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100" b="1" dirty="0">
                <a:latin typeface="Calibri" pitchFamily="34" charset="0"/>
              </a:rPr>
              <a:t>AWS tags can be associated with any AWS service.  Tags are used to provide meta-data regarding the AWS object, instance, etc.   Up to 50 tags can be used for any given item.  CFG will enforce the use of a subset of tags in order to support cost transparency and operational support.  Below are the tags (mandatory and non-mandatory) that will be used.   Application owners can leverage the remaining tags for their own use. </a:t>
            </a:r>
          </a:p>
          <a:p>
            <a:pPr>
              <a:buNone/>
            </a:pPr>
            <a:endParaRPr lang="en-US" sz="900" b="1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u="sng" dirty="0">
                <a:latin typeface="Calibri" pitchFamily="34" charset="0"/>
              </a:rPr>
              <a:t>Technical Tags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Name</a:t>
            </a:r>
            <a:r>
              <a:rPr lang="en-US" sz="1000" b="1" dirty="0">
                <a:latin typeface="Calibri" pitchFamily="34" charset="0"/>
              </a:rPr>
              <a:t> - </a:t>
            </a:r>
            <a:r>
              <a:rPr lang="en-US" sz="1000" dirty="0">
                <a:latin typeface="Calibri" pitchFamily="34" charset="0"/>
              </a:rPr>
              <a:t>See Naming Conventions - </a:t>
            </a:r>
            <a:r>
              <a:rPr lang="en-US" sz="1000" dirty="0">
                <a:latin typeface="Calibri" pitchFamily="34" charset="0"/>
                <a:hlinkClick r:id="rId4"/>
              </a:rPr>
              <a:t>Cloud Naming Conventions</a:t>
            </a:r>
            <a:endParaRPr lang="en-US" sz="1000" dirty="0">
              <a:latin typeface="Calibri" pitchFamily="34" charset="0"/>
            </a:endParaRP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ApplicationID</a:t>
            </a:r>
            <a:r>
              <a:rPr lang="en-US" sz="1000" dirty="0">
                <a:latin typeface="Calibri" pitchFamily="34" charset="0"/>
              </a:rPr>
              <a:t> – GRC SYSID Application ID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Environment</a:t>
            </a:r>
            <a:r>
              <a:rPr lang="en-US" sz="1000" dirty="0">
                <a:latin typeface="Calibri" pitchFamily="34" charset="0"/>
              </a:rPr>
              <a:t> – This is  the application environment - Dev, SIT, QA, Production, Training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Criticality</a:t>
            </a:r>
            <a:r>
              <a:rPr lang="en-US" sz="1000" dirty="0">
                <a:latin typeface="Calibri" pitchFamily="34" charset="0"/>
              </a:rPr>
              <a:t> – Tier 1,2,3</a:t>
            </a:r>
          </a:p>
          <a:p>
            <a:pPr lvl="1"/>
            <a:r>
              <a:rPr lang="en-US" sz="1000" b="1" dirty="0" err="1">
                <a:solidFill>
                  <a:srgbClr val="FF0000"/>
                </a:solidFill>
                <a:latin typeface="Calibri" pitchFamily="34" charset="0"/>
              </a:rPr>
              <a:t>BackupPlan</a:t>
            </a:r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 - </a:t>
            </a:r>
            <a:r>
              <a:rPr lang="en-US" sz="1000" b="1" dirty="0">
                <a:latin typeface="Calibri" pitchFamily="34" charset="0"/>
              </a:rPr>
              <a:t>see values below in "AWS Resource Backup Plan Policy"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Patch Group - </a:t>
            </a:r>
            <a:r>
              <a:rPr lang="en-US" sz="1000" b="1" dirty="0">
                <a:latin typeface="Calibri" pitchFamily="34" charset="0"/>
              </a:rPr>
              <a:t>see values below in "Patch Group Tag Instructions"</a:t>
            </a:r>
          </a:p>
          <a:p>
            <a:pPr lvl="1"/>
            <a:r>
              <a:rPr lang="en-US" sz="1000" b="1" dirty="0">
                <a:latin typeface="Calibri" pitchFamily="34" charset="0"/>
              </a:rPr>
              <a:t>Version (Optional)</a:t>
            </a:r>
          </a:p>
          <a:p>
            <a:pPr lvl="1"/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assignmentgroup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 The assignment group within Service Now for the application. Used when opening tickets within Service Now. </a:t>
            </a:r>
            <a:endParaRPr lang="en-US" sz="1000" b="1" dirty="0">
              <a:latin typeface="Calibri" pitchFamily="34" charset="0"/>
            </a:endParaRPr>
          </a:p>
          <a:p>
            <a:pPr lvl="1"/>
            <a:r>
              <a:rPr lang="en-US" sz="1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BusinessMapping</a:t>
            </a:r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- This value is required by Service Now for Application Assets.</a:t>
            </a:r>
            <a:r>
              <a:rPr lang="en-US" dirty="0"/>
              <a:t> </a:t>
            </a:r>
            <a:endParaRPr lang="en-US" sz="1000" b="1" dirty="0">
              <a:latin typeface="Calibri" pitchFamily="34" charset="0"/>
            </a:endParaRPr>
          </a:p>
          <a:p>
            <a:pPr lvl="1"/>
            <a:r>
              <a:rPr lang="en-US" sz="1000" dirty="0" err="1">
                <a:latin typeface="Calibri" pitchFamily="34" charset="0"/>
              </a:rPr>
              <a:t>ServerType</a:t>
            </a:r>
            <a:r>
              <a:rPr lang="en-US" sz="1000" dirty="0">
                <a:latin typeface="Calibri" pitchFamily="34" charset="0"/>
              </a:rPr>
              <a:t> = used for OS access</a:t>
            </a:r>
          </a:p>
          <a:p>
            <a:pPr lvl="1"/>
            <a:r>
              <a:rPr lang="en-US" sz="1000" dirty="0">
                <a:latin typeface="Calibri" pitchFamily="34" charset="0"/>
              </a:rPr>
              <a:t>Status – Used for Termination</a:t>
            </a:r>
          </a:p>
          <a:p>
            <a:pPr>
              <a:buFont typeface="Wingdings" pitchFamily="2" charset="2"/>
              <a:buChar char="Ø"/>
            </a:pPr>
            <a:r>
              <a:rPr lang="en-US" sz="1000" b="1" u="sng" dirty="0">
                <a:latin typeface="Calibri" pitchFamily="34" charset="0"/>
              </a:rPr>
              <a:t>Business Tags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Requestor</a:t>
            </a:r>
            <a:r>
              <a:rPr lang="en-US" sz="1000" dirty="0">
                <a:latin typeface="Calibri" pitchFamily="34" charset="0"/>
              </a:rPr>
              <a:t> - Email address of requestor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Support</a:t>
            </a:r>
            <a:r>
              <a:rPr lang="en-US" sz="1000" dirty="0">
                <a:latin typeface="Calibri" pitchFamily="34" charset="0"/>
              </a:rPr>
              <a:t> – Part of  Email of Distribution list prior to @ sign (i.e. </a:t>
            </a:r>
            <a:r>
              <a:rPr lang="en-US" sz="1000" dirty="0">
                <a:latin typeface="Calibri" pitchFamily="34" charset="0"/>
                <a:hlinkClick r:id="rId5"/>
              </a:rPr>
              <a:t>DL-OlbApplicationSupport</a:t>
            </a:r>
            <a:r>
              <a:rPr lang="en-US" sz="1000" dirty="0">
                <a:latin typeface="Calibri" pitchFamily="34" charset="0"/>
              </a:rPr>
              <a:t>) </a:t>
            </a:r>
          </a:p>
          <a:p>
            <a:pPr lvl="1"/>
            <a:r>
              <a:rPr lang="en-US" sz="1000" b="1" dirty="0" err="1">
                <a:solidFill>
                  <a:srgbClr val="FF0000"/>
                </a:solidFill>
                <a:latin typeface="Calibri" pitchFamily="34" charset="0"/>
              </a:rPr>
              <a:t>CostCenter</a:t>
            </a:r>
            <a:r>
              <a:rPr lang="en-US" sz="1000" dirty="0">
                <a:latin typeface="Calibri" pitchFamily="34" charset="0"/>
              </a:rPr>
              <a:t> – BAU RC (expense)  - as this is a long term recurring cost</a:t>
            </a:r>
          </a:p>
          <a:p>
            <a:pPr>
              <a:buFont typeface="Wingdings" pitchFamily="2" charset="2"/>
              <a:buChar char="Ø"/>
            </a:pPr>
            <a:r>
              <a:rPr lang="en-US" sz="1000" b="1" u="sng" dirty="0">
                <a:latin typeface="Calibri" pitchFamily="34" charset="0"/>
              </a:rPr>
              <a:t>Automation Tags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Schedule - </a:t>
            </a:r>
            <a:r>
              <a:rPr lang="en-US" sz="1000" b="1" dirty="0">
                <a:latin typeface="Calibri" pitchFamily="34" charset="0"/>
              </a:rPr>
              <a:t>Will automatically stop and start instances at a pre-defined schedule</a:t>
            </a:r>
          </a:p>
          <a:p>
            <a:pPr lvl="2"/>
            <a:r>
              <a:rPr lang="en-US" sz="1000" b="1" dirty="0">
                <a:latin typeface="Calibri" pitchFamily="34" charset="0"/>
              </a:rPr>
              <a:t>Values </a:t>
            </a:r>
            <a:r>
              <a:rPr lang="en-US" sz="1000" b="1" dirty="0" err="1">
                <a:latin typeface="Calibri" pitchFamily="34" charset="0"/>
              </a:rPr>
              <a:t>ctp</a:t>
            </a:r>
            <a:r>
              <a:rPr lang="en-US" sz="1000" b="1" dirty="0">
                <a:latin typeface="Calibri" pitchFamily="34" charset="0"/>
              </a:rPr>
              <a:t>-office-hours (start time = 7:30AM   stop time = 5:30PM)</a:t>
            </a:r>
            <a:endParaRPr lang="en-US" sz="1000" dirty="0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u="sng" dirty="0">
                <a:latin typeface="Calibri" pitchFamily="34" charset="0"/>
              </a:rPr>
              <a:t>Security Tags</a:t>
            </a:r>
          </a:p>
          <a:p>
            <a:pPr lvl="1"/>
            <a:r>
              <a:rPr lang="en-US" sz="1000" b="1" dirty="0">
                <a:solidFill>
                  <a:srgbClr val="FF0000"/>
                </a:solidFill>
                <a:latin typeface="Calibri" pitchFamily="34" charset="0"/>
              </a:rPr>
              <a:t>DataClass</a:t>
            </a:r>
            <a:r>
              <a:rPr lang="en-US" sz="1000" b="1" dirty="0">
                <a:latin typeface="Calibri" pitchFamily="34" charset="0"/>
              </a:rPr>
              <a:t> </a:t>
            </a:r>
            <a:r>
              <a:rPr lang="en-US" sz="1000" dirty="0">
                <a:latin typeface="Calibri" pitchFamily="34" charset="0"/>
              </a:rPr>
              <a:t>– Identify data confidentiality  ACTION - Need to get the Values of Confidentiality </a:t>
            </a:r>
          </a:p>
          <a:p>
            <a:pPr lvl="1"/>
            <a:r>
              <a:rPr lang="en-US" sz="1000" dirty="0">
                <a:latin typeface="Calibri" pitchFamily="34" charset="0"/>
              </a:rPr>
              <a:t>Class4 (yes/No) - May or may not be needed depending on the definition of the confidential classifications.</a:t>
            </a:r>
          </a:p>
          <a:p>
            <a:pPr lvl="1"/>
            <a:r>
              <a:rPr lang="en-US" sz="1000" dirty="0">
                <a:latin typeface="Calibri" pitchFamily="34" charset="0"/>
              </a:rPr>
              <a:t>Compliance – to identify if it needs to adhere to compliance standards (GLBA, Payments, REgE ETC) - ACTION - Need to get list of compliance values (numeric-preferred or Words)</a:t>
            </a:r>
          </a:p>
          <a:p>
            <a:pPr marL="0" indent="0">
              <a:spcBef>
                <a:spcPts val="0"/>
              </a:spcBef>
              <a:buNone/>
              <a:defRPr sz="1800" b="0"/>
            </a:pPr>
            <a:endParaRPr lang="en-GB" sz="1000" dirty="0">
              <a:solidFill>
                <a:srgbClr val="003350"/>
              </a:solidFill>
              <a:latin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2098" y="771897"/>
            <a:ext cx="92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9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41080" cy="838199"/>
          </a:xfrm>
        </p:spPr>
        <p:txBody>
          <a:bodyPr>
            <a:normAutofit/>
          </a:bodyPr>
          <a:lstStyle/>
          <a:p>
            <a:r>
              <a:rPr lang="en-US" dirty="0"/>
              <a:t>Application Ownership </a:t>
            </a:r>
            <a:br>
              <a:rPr lang="en-US" dirty="0"/>
            </a:br>
            <a:r>
              <a:rPr lang="en-US" dirty="0"/>
              <a:t>What will be implemented as part of an application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Execution of Scripts to build infrastructure</a:t>
            </a:r>
          </a:p>
          <a:p>
            <a:r>
              <a:rPr lang="en-US" dirty="0"/>
              <a:t>Network diagram and AD groups to be used for application or user access to the servers.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Application Security groups added after initial launch of AWS.</a:t>
            </a:r>
          </a:p>
          <a:p>
            <a:pPr lvl="2"/>
            <a:r>
              <a:rPr lang="en-US" dirty="0"/>
              <a:t>I.e. for Digital (</a:t>
            </a:r>
            <a:r>
              <a:rPr lang="en-US" dirty="0" err="1"/>
              <a:t>Kubernetes</a:t>
            </a:r>
            <a:r>
              <a:rPr lang="en-US" dirty="0"/>
              <a:t>, Application Specific Web, App, DB security groups)</a:t>
            </a:r>
          </a:p>
          <a:p>
            <a:pPr lvl="1"/>
            <a:r>
              <a:rPr lang="en-US" dirty="0"/>
              <a:t>Connectivity to CFG</a:t>
            </a:r>
          </a:p>
          <a:p>
            <a:pPr lvl="2"/>
            <a:r>
              <a:rPr lang="en-US" dirty="0"/>
              <a:t>Connectivity to Application Database</a:t>
            </a:r>
          </a:p>
          <a:p>
            <a:pPr lvl="2"/>
            <a:r>
              <a:rPr lang="en-US" dirty="0"/>
              <a:t>Connectivity from Application Specific Servers</a:t>
            </a:r>
          </a:p>
          <a:p>
            <a:pPr lvl="1"/>
            <a:r>
              <a:rPr lang="en-US" dirty="0"/>
              <a:t>Connectivity to Other AWS Accounts/VPCs requested after the initial launch of AWS.</a:t>
            </a:r>
          </a:p>
          <a:p>
            <a:pPr lvl="1"/>
            <a:r>
              <a:rPr lang="en-US" dirty="0"/>
              <a:t>Internet Connectivity </a:t>
            </a:r>
          </a:p>
          <a:p>
            <a:pPr lvl="2"/>
            <a:r>
              <a:rPr lang="en-US" dirty="0"/>
              <a:t>Akamai Integration/Set up, as this is application specific</a:t>
            </a:r>
          </a:p>
          <a:p>
            <a:pPr lvl="2"/>
            <a:r>
              <a:rPr lang="en-US" dirty="0"/>
              <a:t>Addition of application specific URLs needed. 	</a:t>
            </a:r>
          </a:p>
          <a:p>
            <a:r>
              <a:rPr lang="en-US" dirty="0"/>
              <a:t>List of all S3 buckets required</a:t>
            </a:r>
          </a:p>
          <a:p>
            <a:r>
              <a:rPr lang="en-US" dirty="0"/>
              <a:t>Deployment of Application Specific Infrastructure (VM’s, Load Balancers, Databases) to support the application </a:t>
            </a:r>
          </a:p>
          <a:p>
            <a:pPr lvl="1"/>
            <a:r>
              <a:rPr lang="en-US" dirty="0"/>
              <a:t>This will leverage the AMI’s provided by the Cloud Team, but will not be created until the application team creates them. </a:t>
            </a:r>
          </a:p>
          <a:p>
            <a:r>
              <a:rPr lang="en-US" dirty="0"/>
              <a:t>Deployment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50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itizens_Corp_rev">
  <a:themeElements>
    <a:clrScheme name="Citizens Theme Final">
      <a:dk1>
        <a:srgbClr val="404040"/>
      </a:dk1>
      <a:lt1>
        <a:sysClr val="window" lastClr="FFFFFF"/>
      </a:lt1>
      <a:dk2>
        <a:srgbClr val="009B7A"/>
      </a:dk2>
      <a:lt2>
        <a:srgbClr val="EEEEEE"/>
      </a:lt2>
      <a:accent1>
        <a:srgbClr val="009B7A"/>
      </a:accent1>
      <a:accent2>
        <a:srgbClr val="759B24"/>
      </a:accent2>
      <a:accent3>
        <a:srgbClr val="3D1152"/>
      </a:accent3>
      <a:accent4>
        <a:srgbClr val="E18533"/>
      </a:accent4>
      <a:accent5>
        <a:srgbClr val="0091B3"/>
      </a:accent5>
      <a:accent6>
        <a:srgbClr val="DFCB47"/>
      </a:accent6>
      <a:hlink>
        <a:srgbClr val="0091B3"/>
      </a:hlink>
      <a:folHlink>
        <a:srgbClr val="64B5B6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DF8683044B094F86E28AC27E9E3629" ma:contentTypeVersion="8" ma:contentTypeDescription="Create a new document." ma:contentTypeScope="" ma:versionID="06a2e394f89978bb0fd4ba438b139b05">
  <xsd:schema xmlns:xsd="http://www.w3.org/2001/XMLSchema" xmlns:xs="http://www.w3.org/2001/XMLSchema" xmlns:p="http://schemas.microsoft.com/office/2006/metadata/properties" xmlns:ns3="bd72b17c-0482-4066-babc-8cbf7238c5c4" targetNamespace="http://schemas.microsoft.com/office/2006/metadata/properties" ma:root="true" ma:fieldsID="81c9ef323df77ef2cf40cd18ee3d20a4" ns3:_="">
    <xsd:import namespace="bd72b17c-0482-4066-babc-8cbf7238c5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2b17c-0482-4066-babc-8cbf7238c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4D41C2-2D81-46A2-B487-54F5145EB6C1}">
  <ds:schemaRefs>
    <ds:schemaRef ds:uri="http://purl.org/dc/dcmitype/"/>
    <ds:schemaRef ds:uri="bd72b17c-0482-4066-babc-8cbf7238c5c4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2E9BD2-58CB-4DF6-94D1-F8DAD053C1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C4064-BDA2-47EA-8AF2-7F600D22B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2b17c-0482-4066-babc-8cbf7238c5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108739</TotalTime>
  <Words>1492</Words>
  <Application>Microsoft Office PowerPoint</Application>
  <PresentationFormat>Custom</PresentationFormat>
  <Paragraphs>228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1_Citizens_Corp_rev</vt:lpstr>
      <vt:lpstr>think-cell Slide</vt:lpstr>
      <vt:lpstr>AWS Overview</vt:lpstr>
      <vt:lpstr>Multi-account Approach</vt:lpstr>
      <vt:lpstr>Application Eco-System Design</vt:lpstr>
      <vt:lpstr>PowerPoint Presentation</vt:lpstr>
      <vt:lpstr>Standard Account with VPC Design</vt:lpstr>
      <vt:lpstr>PowerPoint Presentation</vt:lpstr>
      <vt:lpstr>PowerPoint Presentation</vt:lpstr>
      <vt:lpstr>AWS Tagging Standards https://confluence/display/CT/Cloud+Tagging+Information</vt:lpstr>
      <vt:lpstr>Application Ownership  What will be implemented as part of an application Launch</vt:lpstr>
      <vt:lpstr>PowerPoint Presentation</vt:lpstr>
      <vt:lpstr>How to Connect to AWS</vt:lpstr>
      <vt:lpstr>Monitoring and Logging</vt:lpstr>
      <vt:lpstr>Data Movement</vt:lpstr>
      <vt:lpstr>Traffic Flow - Security Group Information </vt:lpstr>
    </vt:vector>
  </TitlesOfParts>
  <Company>RBS Citizens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J022605</dc:creator>
  <cp:lastModifiedBy>Cullinane, John</cp:lastModifiedBy>
  <cp:revision>3142</cp:revision>
  <cp:lastPrinted>2017-06-29T17:13:51Z</cp:lastPrinted>
  <dcterms:created xsi:type="dcterms:W3CDTF">2015-04-21T16:43:07Z</dcterms:created>
  <dcterms:modified xsi:type="dcterms:W3CDTF">2021-03-30T17:33:14Z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0x01010067DF8683044B094F86E28AC27E9E3629</vt:lpwstr>
  </property>
  <property fmtid="{D5CDD505-2E9C-101B-9397-08002B2CF9AE}" pid="4" name="MSIP_Label_4287626a-08a2-4c98-8ba7-2707f552d7d4_Enabled">
    <vt:lpwstr>true</vt:lpwstr>
  </property>
  <property fmtid="{D5CDD505-2E9C-101B-9397-08002B2CF9AE}" pid="5" name="MSIP_Label_4287626a-08a2-4c98-8ba7-2707f552d7d4_SetDate">
    <vt:lpwstr>2021-03-01T18:55:12Z</vt:lpwstr>
  </property>
  <property fmtid="{D5CDD505-2E9C-101B-9397-08002B2CF9AE}" pid="6" name="MSIP_Label_4287626a-08a2-4c98-8ba7-2707f552d7d4_Method">
    <vt:lpwstr>Standard</vt:lpwstr>
  </property>
  <property fmtid="{D5CDD505-2E9C-101B-9397-08002B2CF9AE}" pid="7" name="MSIP_Label_4287626a-08a2-4c98-8ba7-2707f552d7d4_Name">
    <vt:lpwstr>4287626a-08a2-4c98-8ba7-2707f552d7d4</vt:lpwstr>
  </property>
  <property fmtid="{D5CDD505-2E9C-101B-9397-08002B2CF9AE}" pid="8" name="MSIP_Label_4287626a-08a2-4c98-8ba7-2707f552d7d4_SiteId">
    <vt:lpwstr>c9797bcf-8071-4c75-9ff0-5e2c6d7f5d4d</vt:lpwstr>
  </property>
  <property fmtid="{D5CDD505-2E9C-101B-9397-08002B2CF9AE}" pid="9" name="MSIP_Label_4287626a-08a2-4c98-8ba7-2707f552d7d4_ActionId">
    <vt:lpwstr>0cb71159-f7b2-4a17-92a4-0ec23b725dd9</vt:lpwstr>
  </property>
  <property fmtid="{D5CDD505-2E9C-101B-9397-08002B2CF9AE}" pid="10" name="MSIP_Label_4287626a-08a2-4c98-8ba7-2707f552d7d4_ContentBits">
    <vt:lpwstr>0</vt:lpwstr>
  </property>
</Properties>
</file>