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Lst>
  <p:notesMasterIdLst>
    <p:notesMasterId r:id="rId24"/>
  </p:notesMasterIdLst>
  <p:sldIdLst>
    <p:sldId id="256" r:id="rId6"/>
    <p:sldId id="276" r:id="rId7"/>
    <p:sldId id="277" r:id="rId8"/>
    <p:sldId id="294" r:id="rId9"/>
    <p:sldId id="295" r:id="rId10"/>
    <p:sldId id="296" r:id="rId11"/>
    <p:sldId id="297" r:id="rId12"/>
    <p:sldId id="304" r:id="rId13"/>
    <p:sldId id="298" r:id="rId14"/>
    <p:sldId id="305" r:id="rId15"/>
    <p:sldId id="308" r:id="rId16"/>
    <p:sldId id="310" r:id="rId17"/>
    <p:sldId id="311" r:id="rId18"/>
    <p:sldId id="309" r:id="rId19"/>
    <p:sldId id="302" r:id="rId20"/>
    <p:sldId id="303" r:id="rId21"/>
    <p:sldId id="306" r:id="rId22"/>
    <p:sldId id="307" r:id="rId2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5147D27-0A3C-4A0C-9015-11A0C881E7A2}">
          <p14:sldIdLst>
            <p14:sldId id="256"/>
            <p14:sldId id="276"/>
            <p14:sldId id="277"/>
            <p14:sldId id="294"/>
            <p14:sldId id="295"/>
            <p14:sldId id="296"/>
            <p14:sldId id="297"/>
            <p14:sldId id="304"/>
            <p14:sldId id="298"/>
            <p14:sldId id="305"/>
            <p14:sldId id="308"/>
            <p14:sldId id="310"/>
            <p14:sldId id="311"/>
            <p14:sldId id="309"/>
            <p14:sldId id="302"/>
            <p14:sldId id="303"/>
            <p14:sldId id="306"/>
            <p14:sldId id="307"/>
          </p14:sldIdLst>
        </p14:section>
        <p14:section name="Untitled Section" id="{61BEBC93-9EF2-4C54-BD54-59FB2AEFEE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075" autoAdjust="0"/>
  </p:normalViewPr>
  <p:slideViewPr>
    <p:cSldViewPr snapToGrid="0">
      <p:cViewPr>
        <p:scale>
          <a:sx n="110" d="100"/>
          <a:sy n="110" d="100"/>
        </p:scale>
        <p:origin x="456" y="-108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DE518A0-898B-466E-A471-A412378CF0B6}" type="datetimeFigureOut">
              <a:rPr lang="en-US" smtClean="0"/>
              <a:t>4/24/2021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048E97F-F848-4DFB-AAA5-6EF864AEA7B1}" type="slidenum">
              <a:rPr lang="en-US" smtClean="0"/>
              <a:t>‹#›</a:t>
            </a:fld>
            <a:endParaRPr lang="en-US"/>
          </a:p>
        </p:txBody>
      </p:sp>
    </p:spTree>
    <p:extLst>
      <p:ext uri="{BB962C8B-B14F-4D97-AF65-F5344CB8AC3E}">
        <p14:creationId xmlns:p14="http://schemas.microsoft.com/office/powerpoint/2010/main" val="45054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3</a:t>
            </a:fld>
            <a:endParaRPr lang="en-US" dirty="0"/>
          </a:p>
        </p:txBody>
      </p:sp>
    </p:spTree>
    <p:extLst>
      <p:ext uri="{BB962C8B-B14F-4D97-AF65-F5344CB8AC3E}">
        <p14:creationId xmlns:p14="http://schemas.microsoft.com/office/powerpoint/2010/main" val="698251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12</a:t>
            </a:fld>
            <a:endParaRPr lang="en-US" dirty="0"/>
          </a:p>
        </p:txBody>
      </p:sp>
    </p:spTree>
    <p:extLst>
      <p:ext uri="{BB962C8B-B14F-4D97-AF65-F5344CB8AC3E}">
        <p14:creationId xmlns:p14="http://schemas.microsoft.com/office/powerpoint/2010/main" val="655403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13</a:t>
            </a:fld>
            <a:endParaRPr lang="en-US" dirty="0"/>
          </a:p>
        </p:txBody>
      </p:sp>
    </p:spTree>
    <p:extLst>
      <p:ext uri="{BB962C8B-B14F-4D97-AF65-F5344CB8AC3E}">
        <p14:creationId xmlns:p14="http://schemas.microsoft.com/office/powerpoint/2010/main" val="1432385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14</a:t>
            </a:fld>
            <a:endParaRPr lang="en-US" dirty="0"/>
          </a:p>
        </p:txBody>
      </p:sp>
    </p:spTree>
    <p:extLst>
      <p:ext uri="{BB962C8B-B14F-4D97-AF65-F5344CB8AC3E}">
        <p14:creationId xmlns:p14="http://schemas.microsoft.com/office/powerpoint/2010/main" val="2638742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15</a:t>
            </a:fld>
            <a:endParaRPr lang="en-US" dirty="0"/>
          </a:p>
        </p:txBody>
      </p:sp>
    </p:spTree>
    <p:extLst>
      <p:ext uri="{BB962C8B-B14F-4D97-AF65-F5344CB8AC3E}">
        <p14:creationId xmlns:p14="http://schemas.microsoft.com/office/powerpoint/2010/main" val="698251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16</a:t>
            </a:fld>
            <a:endParaRPr lang="en-US" dirty="0"/>
          </a:p>
        </p:txBody>
      </p:sp>
    </p:spTree>
    <p:extLst>
      <p:ext uri="{BB962C8B-B14F-4D97-AF65-F5344CB8AC3E}">
        <p14:creationId xmlns:p14="http://schemas.microsoft.com/office/powerpoint/2010/main" val="698251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17</a:t>
            </a:fld>
            <a:endParaRPr lang="en-US" dirty="0"/>
          </a:p>
        </p:txBody>
      </p:sp>
    </p:spTree>
    <p:extLst>
      <p:ext uri="{BB962C8B-B14F-4D97-AF65-F5344CB8AC3E}">
        <p14:creationId xmlns:p14="http://schemas.microsoft.com/office/powerpoint/2010/main" val="393909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18</a:t>
            </a:fld>
            <a:endParaRPr lang="en-US" dirty="0"/>
          </a:p>
        </p:txBody>
      </p:sp>
    </p:spTree>
    <p:extLst>
      <p:ext uri="{BB962C8B-B14F-4D97-AF65-F5344CB8AC3E}">
        <p14:creationId xmlns:p14="http://schemas.microsoft.com/office/powerpoint/2010/main" val="2406317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4</a:t>
            </a:fld>
            <a:endParaRPr lang="en-US" dirty="0"/>
          </a:p>
        </p:txBody>
      </p:sp>
    </p:spTree>
    <p:extLst>
      <p:ext uri="{BB962C8B-B14F-4D97-AF65-F5344CB8AC3E}">
        <p14:creationId xmlns:p14="http://schemas.microsoft.com/office/powerpoint/2010/main" val="698251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5</a:t>
            </a:fld>
            <a:endParaRPr lang="en-US" dirty="0"/>
          </a:p>
        </p:txBody>
      </p:sp>
    </p:spTree>
    <p:extLst>
      <p:ext uri="{BB962C8B-B14F-4D97-AF65-F5344CB8AC3E}">
        <p14:creationId xmlns:p14="http://schemas.microsoft.com/office/powerpoint/2010/main" val="698251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6</a:t>
            </a:fld>
            <a:endParaRPr lang="en-US" dirty="0"/>
          </a:p>
        </p:txBody>
      </p:sp>
    </p:spTree>
    <p:extLst>
      <p:ext uri="{BB962C8B-B14F-4D97-AF65-F5344CB8AC3E}">
        <p14:creationId xmlns:p14="http://schemas.microsoft.com/office/powerpoint/2010/main" val="698251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7</a:t>
            </a:fld>
            <a:endParaRPr lang="en-US" dirty="0"/>
          </a:p>
        </p:txBody>
      </p:sp>
    </p:spTree>
    <p:extLst>
      <p:ext uri="{BB962C8B-B14F-4D97-AF65-F5344CB8AC3E}">
        <p14:creationId xmlns:p14="http://schemas.microsoft.com/office/powerpoint/2010/main" val="698251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8</a:t>
            </a:fld>
            <a:endParaRPr lang="en-US" dirty="0"/>
          </a:p>
        </p:txBody>
      </p:sp>
    </p:spTree>
    <p:extLst>
      <p:ext uri="{BB962C8B-B14F-4D97-AF65-F5344CB8AC3E}">
        <p14:creationId xmlns:p14="http://schemas.microsoft.com/office/powerpoint/2010/main" val="3550925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9</a:t>
            </a:fld>
            <a:endParaRPr lang="en-US" dirty="0"/>
          </a:p>
        </p:txBody>
      </p:sp>
    </p:spTree>
    <p:extLst>
      <p:ext uri="{BB962C8B-B14F-4D97-AF65-F5344CB8AC3E}">
        <p14:creationId xmlns:p14="http://schemas.microsoft.com/office/powerpoint/2010/main" val="698251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10</a:t>
            </a:fld>
            <a:endParaRPr lang="en-US" dirty="0"/>
          </a:p>
        </p:txBody>
      </p:sp>
    </p:spTree>
    <p:extLst>
      <p:ext uri="{BB962C8B-B14F-4D97-AF65-F5344CB8AC3E}">
        <p14:creationId xmlns:p14="http://schemas.microsoft.com/office/powerpoint/2010/main" val="885034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11</a:t>
            </a:fld>
            <a:endParaRPr lang="en-US" dirty="0"/>
          </a:p>
        </p:txBody>
      </p:sp>
    </p:spTree>
    <p:extLst>
      <p:ext uri="{BB962C8B-B14F-4D97-AF65-F5344CB8AC3E}">
        <p14:creationId xmlns:p14="http://schemas.microsoft.com/office/powerpoint/2010/main" val="3592152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descr="CB_Angle_PPT_cover_FINAL.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14997" y="2052349"/>
            <a:ext cx="8391378" cy="1201200"/>
          </a:xfrm>
          <a:prstGeom prst="rect">
            <a:avLst/>
          </a:prstGeom>
        </p:spPr>
        <p:txBody>
          <a:bodyPr>
            <a:normAutofit/>
          </a:bodyPr>
          <a:lstStyle>
            <a:lvl1pPr algn="l">
              <a:defRPr sz="3200" b="1" i="0">
                <a:solidFill>
                  <a:srgbClr val="009D78"/>
                </a:solidFill>
                <a:latin typeface="Trebuchet MS" pitchFamily="34" charset="0"/>
                <a:cs typeface="Arial" pitchFamily="34" charset="0"/>
              </a:defRPr>
            </a:lvl1pPr>
          </a:lstStyle>
          <a:p>
            <a:r>
              <a:rPr lang="en-US" dirty="0"/>
              <a:t>PV# : Project Name – Phase Name</a:t>
            </a:r>
          </a:p>
        </p:txBody>
      </p:sp>
      <p:sp>
        <p:nvSpPr>
          <p:cNvPr id="6" name="TextBox 5"/>
          <p:cNvSpPr txBox="1"/>
          <p:nvPr userDrawn="1"/>
        </p:nvSpPr>
        <p:spPr>
          <a:xfrm>
            <a:off x="414998" y="3253549"/>
            <a:ext cx="2141997" cy="369332"/>
          </a:xfrm>
          <a:prstGeom prst="rect">
            <a:avLst/>
          </a:prstGeom>
          <a:noFill/>
        </p:spPr>
        <p:txBody>
          <a:bodyPr wrap="none" rtlCol="0">
            <a:spAutoFit/>
          </a:bodyPr>
          <a:lstStyle/>
          <a:p>
            <a:pPr defTabSz="457200"/>
            <a:r>
              <a:rPr lang="en-US" sz="1800" b="1" dirty="0">
                <a:solidFill>
                  <a:prstClr val="white"/>
                </a:solidFill>
                <a:latin typeface="Trebuchet MS" pitchFamily="34" charset="0"/>
              </a:rPr>
              <a:t>Solution Approach</a:t>
            </a:r>
          </a:p>
        </p:txBody>
      </p:sp>
      <p:sp>
        <p:nvSpPr>
          <p:cNvPr id="8" name="TextBox 7"/>
          <p:cNvSpPr txBox="1"/>
          <p:nvPr userDrawn="1"/>
        </p:nvSpPr>
        <p:spPr>
          <a:xfrm>
            <a:off x="227428" y="3949435"/>
            <a:ext cx="1341120" cy="338554"/>
          </a:xfrm>
          <a:prstGeom prst="rect">
            <a:avLst/>
          </a:prstGeom>
          <a:noFill/>
        </p:spPr>
        <p:txBody>
          <a:bodyPr wrap="square" rtlCol="0">
            <a:spAutoFit/>
          </a:bodyPr>
          <a:lstStyle/>
          <a:p>
            <a:pPr defTabSz="457200"/>
            <a:r>
              <a:rPr lang="en-US" sz="1600" dirty="0">
                <a:solidFill>
                  <a:srgbClr val="404040"/>
                </a:solidFill>
                <a:latin typeface="Trebuchet MS" pitchFamily="34" charset="0"/>
                <a:cs typeface="Arial" pitchFamily="34" charset="0"/>
              </a:rPr>
              <a:t>Architect:</a:t>
            </a:r>
          </a:p>
        </p:txBody>
      </p:sp>
      <p:sp>
        <p:nvSpPr>
          <p:cNvPr id="9" name="TextBox 8"/>
          <p:cNvSpPr txBox="1"/>
          <p:nvPr userDrawn="1"/>
        </p:nvSpPr>
        <p:spPr>
          <a:xfrm>
            <a:off x="227428" y="4332072"/>
            <a:ext cx="1341120" cy="338554"/>
          </a:xfrm>
          <a:prstGeom prst="rect">
            <a:avLst/>
          </a:prstGeom>
          <a:noFill/>
        </p:spPr>
        <p:txBody>
          <a:bodyPr wrap="square" rtlCol="0">
            <a:spAutoFit/>
          </a:bodyPr>
          <a:lstStyle/>
          <a:p>
            <a:pPr defTabSz="457200"/>
            <a:r>
              <a:rPr lang="en-US" sz="1600" dirty="0">
                <a:solidFill>
                  <a:srgbClr val="404040"/>
                </a:solidFill>
                <a:latin typeface="Trebuchet MS" pitchFamily="34" charset="0"/>
                <a:cs typeface="Arial" pitchFamily="34" charset="0"/>
              </a:rPr>
              <a:t>Updated:</a:t>
            </a:r>
          </a:p>
        </p:txBody>
      </p:sp>
      <p:sp>
        <p:nvSpPr>
          <p:cNvPr id="10" name="TextBox 9"/>
          <p:cNvSpPr txBox="1"/>
          <p:nvPr userDrawn="1"/>
        </p:nvSpPr>
        <p:spPr>
          <a:xfrm>
            <a:off x="227428" y="4714709"/>
            <a:ext cx="1341120" cy="338554"/>
          </a:xfrm>
          <a:prstGeom prst="rect">
            <a:avLst/>
          </a:prstGeom>
          <a:noFill/>
        </p:spPr>
        <p:txBody>
          <a:bodyPr wrap="square" rtlCol="0">
            <a:spAutoFit/>
          </a:bodyPr>
          <a:lstStyle/>
          <a:p>
            <a:pPr defTabSz="457200"/>
            <a:r>
              <a:rPr lang="en-US" sz="1600" dirty="0">
                <a:solidFill>
                  <a:srgbClr val="404040"/>
                </a:solidFill>
                <a:latin typeface="Trebuchet MS" pitchFamily="34" charset="0"/>
                <a:cs typeface="Arial" pitchFamily="34" charset="0"/>
              </a:rPr>
              <a:t>Version:</a:t>
            </a:r>
          </a:p>
        </p:txBody>
      </p:sp>
      <p:sp>
        <p:nvSpPr>
          <p:cNvPr id="23" name="Text Placeholder 21"/>
          <p:cNvSpPr>
            <a:spLocks noGrp="1"/>
          </p:cNvSpPr>
          <p:nvPr>
            <p:ph type="body" sz="quarter" idx="12" hasCustomPrompt="1"/>
          </p:nvPr>
        </p:nvSpPr>
        <p:spPr>
          <a:xfrm>
            <a:off x="1446214" y="4322965"/>
            <a:ext cx="2674937" cy="347663"/>
          </a:xfrm>
        </p:spPr>
        <p:txBody>
          <a:bodyPr>
            <a:normAutofit/>
          </a:bodyPr>
          <a:lstStyle>
            <a:lvl1pPr>
              <a:buNone/>
              <a:defRPr sz="1600" baseline="0">
                <a:latin typeface="Trebuchet MS" pitchFamily="34" charset="0"/>
                <a:cs typeface="Arial" pitchFamily="34" charset="0"/>
              </a:defRPr>
            </a:lvl1pPr>
          </a:lstStyle>
          <a:p>
            <a:pPr lvl="0"/>
            <a:r>
              <a:rPr lang="en-US" dirty="0"/>
              <a:t>MMM DD, YYYY</a:t>
            </a:r>
          </a:p>
        </p:txBody>
      </p:sp>
      <p:sp>
        <p:nvSpPr>
          <p:cNvPr id="24" name="Text Placeholder 21"/>
          <p:cNvSpPr>
            <a:spLocks noGrp="1"/>
          </p:cNvSpPr>
          <p:nvPr>
            <p:ph type="body" sz="quarter" idx="13"/>
          </p:nvPr>
        </p:nvSpPr>
        <p:spPr>
          <a:xfrm>
            <a:off x="1446214" y="4705602"/>
            <a:ext cx="2674937" cy="347663"/>
          </a:xfrm>
        </p:spPr>
        <p:txBody>
          <a:bodyPr>
            <a:normAutofit/>
          </a:bodyPr>
          <a:lstStyle>
            <a:lvl1pPr>
              <a:buNone/>
              <a:defRPr sz="1600" baseline="0">
                <a:latin typeface="Trebuchet MS" pitchFamily="34" charset="0"/>
                <a:cs typeface="Arial" pitchFamily="34" charset="0"/>
              </a:defRPr>
            </a:lvl1pPr>
          </a:lstStyle>
          <a:p>
            <a:pPr lvl="0"/>
            <a:endParaRPr lang="en-US" dirty="0"/>
          </a:p>
        </p:txBody>
      </p:sp>
      <p:sp>
        <p:nvSpPr>
          <p:cNvPr id="30" name="Text Placeholder 21"/>
          <p:cNvSpPr>
            <a:spLocks noGrp="1"/>
          </p:cNvSpPr>
          <p:nvPr>
            <p:ph type="body" sz="quarter" idx="15" hasCustomPrompt="1"/>
          </p:nvPr>
        </p:nvSpPr>
        <p:spPr>
          <a:xfrm>
            <a:off x="1446214" y="3949437"/>
            <a:ext cx="2674937" cy="347663"/>
          </a:xfrm>
        </p:spPr>
        <p:txBody>
          <a:bodyPr>
            <a:normAutofit/>
          </a:bodyPr>
          <a:lstStyle>
            <a:lvl1pPr>
              <a:buNone/>
              <a:defRPr sz="1600" baseline="0">
                <a:latin typeface="Trebuchet MS" pitchFamily="34" charset="0"/>
                <a:cs typeface="Arial" pitchFamily="34" charset="0"/>
              </a:defRPr>
            </a:lvl1pPr>
          </a:lstStyle>
          <a:p>
            <a:pPr lvl="0"/>
            <a:r>
              <a:rPr lang="en-US" dirty="0"/>
              <a:t>First &amp; Last Name</a:t>
            </a:r>
          </a:p>
        </p:txBody>
      </p:sp>
    </p:spTree>
    <p:extLst>
      <p:ext uri="{BB962C8B-B14F-4D97-AF65-F5344CB8AC3E}">
        <p14:creationId xmlns:p14="http://schemas.microsoft.com/office/powerpoint/2010/main" val="1514310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oadmap Strategic Conformance">
    <p:spTree>
      <p:nvGrpSpPr>
        <p:cNvPr id="1" name=""/>
        <p:cNvGrpSpPr/>
        <p:nvPr/>
      </p:nvGrpSpPr>
      <p:grpSpPr>
        <a:xfrm>
          <a:off x="0" y="0"/>
          <a:ext cx="0" cy="0"/>
          <a:chOff x="0" y="0"/>
          <a:chExt cx="0" cy="0"/>
        </a:xfrm>
      </p:grpSpPr>
      <p:pic>
        <p:nvPicPr>
          <p:cNvPr id="47" name="Picture 46" descr="C:\__ -- Stds\all_Simply - PNG icons\education_simply_flat_icons\PNG\simply_education_3.png"/>
          <p:cNvPicPr>
            <a:picLocks noChangeAspect="1" noChangeArrowheads="1"/>
          </p:cNvPicPr>
          <p:nvPr userDrawn="1"/>
        </p:nvPicPr>
        <p:blipFill>
          <a:blip r:embed="rId2"/>
          <a:srcRect/>
          <a:stretch>
            <a:fillRect/>
          </a:stretch>
        </p:blipFill>
        <p:spPr bwMode="auto">
          <a:xfrm>
            <a:off x="75501" y="49447"/>
            <a:ext cx="613794" cy="708224"/>
          </a:xfrm>
          <a:prstGeom prst="rect">
            <a:avLst/>
          </a:prstGeom>
          <a:noFill/>
        </p:spPr>
      </p:pic>
      <p:sp>
        <p:nvSpPr>
          <p:cNvPr id="48" name="TextBox 47"/>
          <p:cNvSpPr txBox="1"/>
          <p:nvPr userDrawn="1"/>
        </p:nvSpPr>
        <p:spPr>
          <a:xfrm>
            <a:off x="762000" y="57837"/>
            <a:ext cx="8149882" cy="492443"/>
          </a:xfrm>
          <a:prstGeom prst="rect">
            <a:avLst/>
          </a:prstGeom>
          <a:noFill/>
        </p:spPr>
        <p:txBody>
          <a:bodyPr wrap="square" rtlCol="0">
            <a:spAutoFit/>
          </a:bodyPr>
          <a:lstStyle/>
          <a:p>
            <a:pPr defTabSz="457200"/>
            <a:r>
              <a:rPr lang="en-US" sz="2600" dirty="0">
                <a:solidFill>
                  <a:srgbClr val="009D78"/>
                </a:solidFill>
                <a:latin typeface="Trebuchet MS" pitchFamily="34" charset="0"/>
                <a:cs typeface="Arial" pitchFamily="34" charset="0"/>
              </a:rPr>
              <a:t>Leveraging Architecture Roadmaps</a:t>
            </a:r>
          </a:p>
        </p:txBody>
      </p:sp>
      <p:cxnSp>
        <p:nvCxnSpPr>
          <p:cNvPr id="49" name="Straight Connector 48"/>
          <p:cNvCxnSpPr/>
          <p:nvPr userDrawn="1"/>
        </p:nvCxnSpPr>
        <p:spPr>
          <a:xfrm>
            <a:off x="189918" y="4449554"/>
            <a:ext cx="880168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a:off x="4255275" y="4449556"/>
            <a:ext cx="0" cy="1720047"/>
          </a:xfrm>
          <a:prstGeom prst="line">
            <a:avLst/>
          </a:prstGeom>
        </p:spPr>
        <p:style>
          <a:lnRef idx="2">
            <a:schemeClr val="accent1"/>
          </a:lnRef>
          <a:fillRef idx="0">
            <a:schemeClr val="accent1"/>
          </a:fillRef>
          <a:effectRef idx="1">
            <a:schemeClr val="accent1"/>
          </a:effectRef>
          <a:fontRef idx="minor">
            <a:schemeClr val="tx1"/>
          </a:fontRef>
        </p:style>
      </p:cxnSp>
      <p:sp>
        <p:nvSpPr>
          <p:cNvPr id="51" name="Objectives Title"/>
          <p:cNvSpPr txBox="1"/>
          <p:nvPr userDrawn="1"/>
        </p:nvSpPr>
        <p:spPr>
          <a:xfrm>
            <a:off x="218964" y="858272"/>
            <a:ext cx="8688557"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What Architecture Roadmaps apply to the solution?</a:t>
            </a:r>
          </a:p>
        </p:txBody>
      </p:sp>
      <p:sp>
        <p:nvSpPr>
          <p:cNvPr id="52" name="Text Placeholder 27"/>
          <p:cNvSpPr>
            <a:spLocks noGrp="1"/>
          </p:cNvSpPr>
          <p:nvPr>
            <p:ph type="body" sz="quarter" idx="20" hasCustomPrompt="1"/>
          </p:nvPr>
        </p:nvSpPr>
        <p:spPr>
          <a:xfrm>
            <a:off x="214602" y="1166048"/>
            <a:ext cx="8692919" cy="483144"/>
          </a:xfrm>
          <a:ln>
            <a:solidFill>
              <a:schemeClr val="tx1"/>
            </a:solidFill>
          </a:ln>
        </p:spPr>
        <p:txBody>
          <a:bodyPr>
            <a:normAutofit/>
          </a:bodyPr>
          <a:lstStyle>
            <a:lvl1pPr>
              <a:buNone/>
              <a:defRPr sz="800" baseline="0">
                <a:latin typeface="Trebuchet MS" pitchFamily="34" charset="0"/>
              </a:defRPr>
            </a:lvl1pPr>
          </a:lstStyle>
          <a:p>
            <a:pPr lvl="0"/>
            <a:br>
              <a:rPr lang="en-US" dirty="0"/>
            </a:br>
            <a:r>
              <a:rPr lang="en-US" dirty="0"/>
              <a:t>S&amp;A  provides a series of Divisional &amp; Enterprise level Strategic Roadmaps.  Which Roadmap, by domain, apply to your solution &amp; why.  Consider net new OR architecturally significant modifications when answering this question.</a:t>
            </a:r>
          </a:p>
        </p:txBody>
      </p:sp>
      <p:sp>
        <p:nvSpPr>
          <p:cNvPr id="53" name="Objectives Title"/>
          <p:cNvSpPr txBox="1"/>
          <p:nvPr userDrawn="1"/>
        </p:nvSpPr>
        <p:spPr>
          <a:xfrm>
            <a:off x="232020" y="1713965"/>
            <a:ext cx="8688557"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Strategic objective conformance summary</a:t>
            </a:r>
          </a:p>
        </p:txBody>
      </p:sp>
      <p:sp>
        <p:nvSpPr>
          <p:cNvPr id="54" name="Objectives Title"/>
          <p:cNvSpPr txBox="1"/>
          <p:nvPr userDrawn="1"/>
        </p:nvSpPr>
        <p:spPr>
          <a:xfrm>
            <a:off x="224663" y="4592364"/>
            <a:ext cx="3905603"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Dependence upon contained technologies</a:t>
            </a:r>
          </a:p>
        </p:txBody>
      </p:sp>
      <p:sp>
        <p:nvSpPr>
          <p:cNvPr id="55" name="Text Placeholder 27"/>
          <p:cNvSpPr>
            <a:spLocks noGrp="1"/>
          </p:cNvSpPr>
          <p:nvPr>
            <p:ph type="body" sz="quarter" idx="22" hasCustomPrompt="1"/>
          </p:nvPr>
        </p:nvSpPr>
        <p:spPr>
          <a:xfrm>
            <a:off x="220301" y="4914893"/>
            <a:ext cx="3907563" cy="1250363"/>
          </a:xfrm>
          <a:ln>
            <a:solidFill>
              <a:schemeClr val="tx1"/>
            </a:solidFill>
          </a:ln>
        </p:spPr>
        <p:txBody>
          <a:bodyPr>
            <a:normAutofit/>
          </a:bodyPr>
          <a:lstStyle>
            <a:lvl1pPr>
              <a:buNone/>
              <a:defRPr sz="800" baseline="0">
                <a:latin typeface="Trebuchet MS" pitchFamily="34" charset="0"/>
              </a:defRPr>
            </a:lvl1pPr>
          </a:lstStyle>
          <a:p>
            <a:pPr lvl="0"/>
            <a:br>
              <a:rPr lang="en-US" dirty="0"/>
            </a:br>
            <a:br>
              <a:rPr lang="en-US" dirty="0"/>
            </a:br>
            <a:r>
              <a:rPr lang="en-US" dirty="0"/>
              <a:t>Divisional &amp; Enterprise level Strategic Roadmaps map applications to capabilities required to meet business objectives.  In addition, each application in this mapping includes an architecture disposition w/ recommended action.  Summarize dependencies on technologies with an architecture disposition of “Contain” or “Retire”.</a:t>
            </a:r>
          </a:p>
        </p:txBody>
      </p:sp>
      <p:sp>
        <p:nvSpPr>
          <p:cNvPr id="56" name="Objectives Title"/>
          <p:cNvSpPr txBox="1"/>
          <p:nvPr userDrawn="1"/>
        </p:nvSpPr>
        <p:spPr>
          <a:xfrm>
            <a:off x="4385038" y="4596711"/>
            <a:ext cx="4522483"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Proposed Roadmap updates resulting from solution</a:t>
            </a:r>
          </a:p>
        </p:txBody>
      </p:sp>
      <p:sp>
        <p:nvSpPr>
          <p:cNvPr id="57" name="Text Placeholder 27"/>
          <p:cNvSpPr>
            <a:spLocks noGrp="1"/>
          </p:cNvSpPr>
          <p:nvPr>
            <p:ph type="body" sz="quarter" idx="23" hasCustomPrompt="1"/>
          </p:nvPr>
        </p:nvSpPr>
        <p:spPr>
          <a:xfrm>
            <a:off x="4380412" y="4914891"/>
            <a:ext cx="4524753" cy="1254710"/>
          </a:xfrm>
          <a:ln>
            <a:solidFill>
              <a:schemeClr val="tx1"/>
            </a:solidFill>
          </a:ln>
        </p:spPr>
        <p:txBody>
          <a:bodyPr>
            <a:normAutofit/>
          </a:bodyPr>
          <a:lstStyle>
            <a:lvl1pPr>
              <a:buNone/>
              <a:defRPr sz="800" baseline="0">
                <a:latin typeface="Trebuchet MS" pitchFamily="34" charset="0"/>
              </a:defRPr>
            </a:lvl1pPr>
          </a:lstStyle>
          <a:p>
            <a:pPr lvl="0"/>
            <a:br>
              <a:rPr lang="en-US" dirty="0"/>
            </a:br>
            <a:br>
              <a:rPr lang="en-US" dirty="0"/>
            </a:br>
            <a:r>
              <a:rPr lang="en-US" dirty="0"/>
              <a:t>Summarize how the project solution improves the architecture standing of an application OR otherwise modifies how information should be presented in the Divisional &amp; Enterprise level Strategic Roadmaps.</a:t>
            </a:r>
          </a:p>
        </p:txBody>
      </p:sp>
      <p:sp>
        <p:nvSpPr>
          <p:cNvPr id="58" name="Objectives Title"/>
          <p:cNvSpPr txBox="1"/>
          <p:nvPr userDrawn="1"/>
        </p:nvSpPr>
        <p:spPr>
          <a:xfrm>
            <a:off x="226903" y="2021243"/>
            <a:ext cx="8684445" cy="246221"/>
          </a:xfrm>
          <a:prstGeom prst="rect">
            <a:avLst/>
          </a:prstGeom>
          <a:solidFill>
            <a:schemeClr val="bg2">
              <a:lumMod val="90000"/>
            </a:schemeClr>
          </a:solidFill>
          <a:ln>
            <a:solidFill>
              <a:schemeClr val="tx1"/>
            </a:solidFill>
          </a:ln>
        </p:spPr>
        <p:txBody>
          <a:bodyPr wrap="square" rtlCol="0">
            <a:spAutoFit/>
          </a:bodyPr>
          <a:lstStyle/>
          <a:p>
            <a:pPr algn="ctr" defTabSz="457200">
              <a:buFont typeface="Arial" pitchFamily="34" charset="0"/>
              <a:buNone/>
            </a:pPr>
            <a:r>
              <a:rPr lang="en-US" sz="1000" u="sng" dirty="0">
                <a:solidFill>
                  <a:srgbClr val="404040"/>
                </a:solidFill>
                <a:latin typeface="Trebuchet MS" pitchFamily="34" charset="0"/>
                <a:cs typeface="Arial" pitchFamily="34" charset="0"/>
              </a:rPr>
              <a:t>How does the solution move us to the Target Architecture Vision? </a:t>
            </a:r>
          </a:p>
        </p:txBody>
      </p:sp>
      <p:sp>
        <p:nvSpPr>
          <p:cNvPr id="59" name="Objectives Title"/>
          <p:cNvSpPr txBox="1"/>
          <p:nvPr userDrawn="1"/>
        </p:nvSpPr>
        <p:spPr>
          <a:xfrm>
            <a:off x="240515" y="3202307"/>
            <a:ext cx="8684445" cy="246221"/>
          </a:xfrm>
          <a:prstGeom prst="rect">
            <a:avLst/>
          </a:prstGeom>
          <a:solidFill>
            <a:schemeClr val="bg2">
              <a:lumMod val="90000"/>
            </a:schemeClr>
          </a:solidFill>
          <a:ln>
            <a:solidFill>
              <a:schemeClr val="tx1"/>
            </a:solidFill>
          </a:ln>
        </p:spPr>
        <p:txBody>
          <a:bodyPr wrap="square" rtlCol="0">
            <a:spAutoFit/>
          </a:bodyPr>
          <a:lstStyle/>
          <a:p>
            <a:pPr algn="ctr" defTabSz="457200">
              <a:buFont typeface="Arial" pitchFamily="34" charset="0"/>
              <a:buNone/>
            </a:pPr>
            <a:r>
              <a:rPr lang="en-US" sz="1000" u="sng" dirty="0">
                <a:solidFill>
                  <a:srgbClr val="404040"/>
                </a:solidFill>
                <a:latin typeface="Trebuchet MS" pitchFamily="34" charset="0"/>
                <a:cs typeface="Arial" pitchFamily="34" charset="0"/>
              </a:rPr>
              <a:t>How does the solution trend away from the Target Architecture Vision</a:t>
            </a:r>
          </a:p>
        </p:txBody>
      </p:sp>
      <p:sp>
        <p:nvSpPr>
          <p:cNvPr id="60" name="Text Placeholder 27"/>
          <p:cNvSpPr>
            <a:spLocks noGrp="1"/>
          </p:cNvSpPr>
          <p:nvPr>
            <p:ph type="body" sz="quarter" idx="26" hasCustomPrompt="1"/>
          </p:nvPr>
        </p:nvSpPr>
        <p:spPr>
          <a:xfrm>
            <a:off x="220050" y="2273635"/>
            <a:ext cx="8692919" cy="928670"/>
          </a:xfrm>
          <a:ln>
            <a:solidFill>
              <a:schemeClr val="tx1"/>
            </a:solidFill>
          </a:ln>
        </p:spPr>
        <p:txBody>
          <a:bodyPr>
            <a:normAutofit/>
          </a:bodyPr>
          <a:lstStyle>
            <a:lvl1pPr>
              <a:buNone/>
              <a:defRPr sz="800" baseline="0">
                <a:latin typeface="Trebuchet MS" pitchFamily="34" charset="0"/>
              </a:defRPr>
            </a:lvl1pPr>
          </a:lstStyle>
          <a:p>
            <a:pPr lvl="0"/>
            <a:br>
              <a:rPr lang="en-US" dirty="0"/>
            </a:br>
            <a:r>
              <a:rPr lang="en-US" dirty="0"/>
              <a:t>Divisional &amp; Enterprise level Strategic Roadmaps summarize domain specific business objectives and TS strategic goals required to meet the overall Target Architecture Vision.  Summarize how the solution is moving us to the target technology vision using the strategic goals or recommendations.</a:t>
            </a:r>
          </a:p>
        </p:txBody>
      </p:sp>
      <p:sp>
        <p:nvSpPr>
          <p:cNvPr id="61" name="Text Placeholder 27"/>
          <p:cNvSpPr>
            <a:spLocks noGrp="1"/>
          </p:cNvSpPr>
          <p:nvPr>
            <p:ph type="body" sz="quarter" idx="29" hasCustomPrompt="1"/>
          </p:nvPr>
        </p:nvSpPr>
        <p:spPr>
          <a:xfrm>
            <a:off x="225498" y="3446535"/>
            <a:ext cx="8692919" cy="928670"/>
          </a:xfrm>
          <a:ln>
            <a:solidFill>
              <a:schemeClr val="tx1"/>
            </a:solidFill>
          </a:ln>
        </p:spPr>
        <p:txBody>
          <a:bodyPr>
            <a:normAutofit/>
          </a:bodyPr>
          <a:lstStyle>
            <a:lvl1pPr>
              <a:buNone/>
              <a:defRPr sz="800" baseline="0">
                <a:latin typeface="Trebuchet MS" pitchFamily="34" charset="0"/>
              </a:defRPr>
            </a:lvl1pPr>
          </a:lstStyle>
          <a:p>
            <a:pPr lvl="0"/>
            <a:br>
              <a:rPr lang="en-US" dirty="0"/>
            </a:br>
            <a:r>
              <a:rPr lang="en-US" dirty="0"/>
              <a:t> Divisional &amp; Enterprise level Strategic Roadmaps summarize domain specific business objectives and TS strategic goals required to meet the overall Target Architecture Vision. Summarize solution characteristics that contradict strategic goals or recommendations.  Include impact &amp; implications realized immediately and over time.</a:t>
            </a:r>
          </a:p>
        </p:txBody>
      </p:sp>
    </p:spTree>
    <p:extLst>
      <p:ext uri="{BB962C8B-B14F-4D97-AF65-F5344CB8AC3E}">
        <p14:creationId xmlns:p14="http://schemas.microsoft.com/office/powerpoint/2010/main" val="191826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CB_Angle_PPT_cover_FINAL.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09600" y="2743200"/>
            <a:ext cx="7772400" cy="1219200"/>
          </a:xfrm>
        </p:spPr>
        <p:txBody>
          <a:bodyPr>
            <a:normAutofit/>
          </a:bodyPr>
          <a:lstStyle>
            <a:lvl1pPr algn="l">
              <a:defRPr sz="3600" b="1" i="0">
                <a:solidFill>
                  <a:schemeClr val="tx2"/>
                </a:solidFill>
                <a:latin typeface="Trebuchet MS"/>
                <a:cs typeface="Arial"/>
              </a:defRPr>
            </a:lvl1pPr>
          </a:lstStyle>
          <a:p>
            <a:r>
              <a:rPr lang="en-US" dirty="0"/>
              <a:t>Click to edit Master title style</a:t>
            </a:r>
          </a:p>
        </p:txBody>
      </p:sp>
      <p:sp>
        <p:nvSpPr>
          <p:cNvPr id="3" name="Subtitle 2"/>
          <p:cNvSpPr>
            <a:spLocks noGrp="1"/>
          </p:cNvSpPr>
          <p:nvPr>
            <p:ph type="subTitle" idx="1"/>
          </p:nvPr>
        </p:nvSpPr>
        <p:spPr>
          <a:xfrm>
            <a:off x="609600" y="4038602"/>
            <a:ext cx="6400800" cy="79033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86563254"/>
      </p:ext>
    </p:extLst>
  </p:cSld>
  <p:clrMapOvr>
    <a:masterClrMapping/>
  </p:clrMapOvr>
  <p:transition advClick="0">
    <p:fad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CB_Angle_PPT_ftr_rv2_V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2" name="Title 1"/>
          <p:cNvSpPr>
            <a:spLocks noGrp="1"/>
          </p:cNvSpPr>
          <p:nvPr>
            <p:ph type="title"/>
          </p:nvPr>
        </p:nvSpPr>
        <p:spPr>
          <a:xfrm>
            <a:off x="457200" y="274641"/>
            <a:ext cx="8229600" cy="914399"/>
          </a:xfrm>
        </p:spPr>
        <p:txBody>
          <a:bodyPr>
            <a:normAutofit/>
          </a:bodyPr>
          <a:lstStyle>
            <a:lvl1pPr algn="l">
              <a:defRPr sz="28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57201" y="1295404"/>
            <a:ext cx="8229599" cy="4885941"/>
          </a:xfrm>
        </p:spPr>
        <p:txBody>
          <a:bodyPr/>
          <a:lstStyle>
            <a:lvl1pPr>
              <a:defRPr sz="2200">
                <a:solidFill>
                  <a:schemeClr val="tx1"/>
                </a:solidFill>
              </a:defRPr>
            </a:lvl1pPr>
            <a:lvl2pPr>
              <a:defRPr sz="1800">
                <a:solidFill>
                  <a:schemeClr val="tx1"/>
                </a:solidFill>
              </a:defRPr>
            </a:lvl2pPr>
            <a:lvl3pPr>
              <a:defRPr sz="1500">
                <a:solidFill>
                  <a:schemeClr val="tx1"/>
                </a:solidFill>
              </a:defRPr>
            </a:lvl3pPr>
            <a:lvl4pPr>
              <a:defRPr sz="14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txBox="1">
            <a:spLocks/>
          </p:cNvSpPr>
          <p:nvPr/>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1176777386"/>
      </p:ext>
    </p:extLst>
  </p:cSld>
  <p:clrMapOvr>
    <a:masterClrMapping/>
  </p:clrMapOvr>
  <p:transition advClick="0">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2"/>
            <a:ext cx="7772400" cy="1362075"/>
          </a:xfrm>
        </p:spPr>
        <p:txBody>
          <a:bodyPr anchor="t">
            <a:normAutofit/>
          </a:bodyPr>
          <a:lstStyle>
            <a:lvl1pPr algn="l">
              <a:defRPr sz="2800" b="1" cap="none"/>
            </a:lvl1pPr>
          </a:lstStyle>
          <a:p>
            <a:r>
              <a:rPr lang="en-US" dirty="0"/>
              <a:t>Click to edit master title style</a:t>
            </a:r>
          </a:p>
        </p:txBody>
      </p:sp>
      <p:sp>
        <p:nvSpPr>
          <p:cNvPr id="3" name="Text Placeholder 2"/>
          <p:cNvSpPr>
            <a:spLocks noGrp="1"/>
          </p:cNvSpPr>
          <p:nvPr>
            <p:ph type="body" idx="1"/>
          </p:nvPr>
        </p:nvSpPr>
        <p:spPr>
          <a:xfrm>
            <a:off x="722313" y="2906713"/>
            <a:ext cx="7772400" cy="13604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7" name="Picture 6" descr="CB_Angle_PPT_ftr_rv2_V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9" name="Date Placeholder 3"/>
          <p:cNvSpPr txBox="1">
            <a:spLocks/>
          </p:cNvSpPr>
          <p:nvPr/>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2350212183"/>
      </p:ext>
    </p:extLst>
  </p:cSld>
  <p:clrMapOvr>
    <a:masterClrMapping/>
  </p:clrMapOvr>
  <p:transition advClick="0">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lvl1pPr algn="l">
              <a:defRPr sz="2800">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371601"/>
            <a:ext cx="4038600" cy="4754563"/>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71601"/>
            <a:ext cx="4038600" cy="4754563"/>
          </a:xfrm>
        </p:spPr>
        <p:txBody>
          <a:bodyPr/>
          <a:lstStyle>
            <a:lvl1pPr>
              <a:defRPr sz="2400">
                <a:solidFill>
                  <a:srgbClr val="404040"/>
                </a:solidFill>
              </a:defRPr>
            </a:lvl1pPr>
            <a:lvl2pPr>
              <a:defRPr sz="2400">
                <a:solidFill>
                  <a:srgbClr val="404040"/>
                </a:solidFill>
              </a:defRPr>
            </a:lvl2pPr>
            <a:lvl3pPr>
              <a:defRPr sz="2000">
                <a:solidFill>
                  <a:srgbClr val="404040"/>
                </a:solidFill>
              </a:defRPr>
            </a:lvl3pPr>
            <a:lvl4pPr>
              <a:defRPr sz="1800">
                <a:solidFill>
                  <a:srgbClr val="404040"/>
                </a:solidFill>
              </a:defRPr>
            </a:lvl4pPr>
            <a:lvl5pPr>
              <a:defRPr sz="1800">
                <a:solidFill>
                  <a:srgbClr val="40404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descr="CB_Angle_PPT_ftr_rv2_V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13" name="Date Placeholder 3"/>
          <p:cNvSpPr txBox="1">
            <a:spLocks/>
          </p:cNvSpPr>
          <p:nvPr/>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2028092205"/>
      </p:ext>
    </p:extLst>
  </p:cSld>
  <p:clrMapOvr>
    <a:masterClrMapping/>
  </p:clrMapOvr>
  <p:transition advClick="0">
    <p:fade/>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lvl1pPr algn="l">
              <a:defRPr sz="28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371600"/>
            <a:ext cx="4040188" cy="639762"/>
          </a:xfrm>
        </p:spPr>
        <p:txBody>
          <a:bodyPr anchor="b">
            <a:norm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371600"/>
            <a:ext cx="4041775" cy="639762"/>
          </a:xfrm>
        </p:spPr>
        <p:txBody>
          <a:bodyPr anchor="b">
            <a:norm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descr="CB_Angle_PPT_ftr_rv2_V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15" name="Date Placeholder 3"/>
          <p:cNvSpPr txBox="1">
            <a:spLocks/>
          </p:cNvSpPr>
          <p:nvPr/>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1692890749"/>
      </p:ext>
    </p:extLst>
  </p:cSld>
  <p:clrMapOvr>
    <a:masterClrMapping/>
  </p:clrMapOvr>
  <p:transition advClick="0">
    <p:fade/>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lvl1pPr algn="l">
              <a:defRPr sz="2800">
                <a:solidFill>
                  <a:schemeClr val="tx2"/>
                </a:solidFill>
              </a:defRPr>
            </a:lvl1pPr>
          </a:lstStyle>
          <a:p>
            <a:r>
              <a:rPr lang="en-US"/>
              <a:t>Click to edit Master title style</a:t>
            </a:r>
            <a:endParaRPr lang="en-US" dirty="0"/>
          </a:p>
        </p:txBody>
      </p:sp>
      <p:pic>
        <p:nvPicPr>
          <p:cNvPr id="9" name="Picture 8" descr="CB_Angle_PPT_ftr_rv2_V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11" name="Date Placeholder 3"/>
          <p:cNvSpPr txBox="1">
            <a:spLocks/>
          </p:cNvSpPr>
          <p:nvPr/>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4219007151"/>
      </p:ext>
    </p:extLst>
  </p:cSld>
  <p:clrMapOvr>
    <a:masterClrMapping/>
  </p:clrMapOvr>
  <p:transition advClick="0">
    <p:fade/>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 name="Picture 7" descr="CB_Angle_PPT_ftr_rv2_V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10" name="Date Placeholder 3"/>
          <p:cNvSpPr txBox="1">
            <a:spLocks/>
          </p:cNvSpPr>
          <p:nvPr/>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3370600296"/>
      </p:ext>
    </p:extLst>
  </p:cSld>
  <p:clrMapOvr>
    <a:masterClrMapping/>
  </p:clrMapOvr>
  <p:transition advClick="0">
    <p:fade/>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solidFill>
                  <a:srgbClr val="009B7A"/>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1" name="Picture 10" descr="CB_Angle_PPT_ftr_rv2_V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13" name="Date Placeholder 3"/>
          <p:cNvSpPr txBox="1">
            <a:spLocks/>
          </p:cNvSpPr>
          <p:nvPr/>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1876492649"/>
      </p:ext>
    </p:extLst>
  </p:cSld>
  <p:clrMapOvr>
    <a:masterClrMapping/>
  </p:clrMapOvr>
  <p:transition advClick="0">
    <p:fade/>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009B7A"/>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1" name="Picture 10" descr="CB_Angle_PPT_ftr_rv2_V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13" name="Date Placeholder 3"/>
          <p:cNvSpPr txBox="1">
            <a:spLocks/>
          </p:cNvSpPr>
          <p:nvPr/>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3543011261"/>
      </p:ext>
    </p:extLst>
  </p:cSld>
  <p:clrMapOvr>
    <a:masterClrMapping/>
  </p:clrMapOvr>
  <p:transition advClick="0">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8" name="TextBox 7"/>
          <p:cNvSpPr txBox="1"/>
          <p:nvPr userDrawn="1"/>
        </p:nvSpPr>
        <p:spPr>
          <a:xfrm>
            <a:off x="762000" y="57837"/>
            <a:ext cx="8149882" cy="492443"/>
          </a:xfrm>
          <a:prstGeom prst="rect">
            <a:avLst/>
          </a:prstGeom>
          <a:noFill/>
        </p:spPr>
        <p:txBody>
          <a:bodyPr wrap="square" rtlCol="0">
            <a:spAutoFit/>
          </a:bodyPr>
          <a:lstStyle/>
          <a:p>
            <a:pPr defTabSz="457200"/>
            <a:r>
              <a:rPr lang="en-US" sz="2600" dirty="0">
                <a:solidFill>
                  <a:srgbClr val="009D78"/>
                </a:solidFill>
                <a:latin typeface="Trebuchet MS" pitchFamily="34" charset="0"/>
                <a:cs typeface="Arial" pitchFamily="34" charset="0"/>
              </a:rPr>
              <a:t>Table of Contents</a:t>
            </a:r>
          </a:p>
        </p:txBody>
      </p:sp>
      <p:pic>
        <p:nvPicPr>
          <p:cNvPr id="1026" name="Picture 2" descr="C:\__ -- Stds\all_Simply\office_simply_flat_icons\PNG\simply_office_1.png"/>
          <p:cNvPicPr>
            <a:picLocks noChangeAspect="1" noChangeArrowheads="1"/>
          </p:cNvPicPr>
          <p:nvPr userDrawn="1"/>
        </p:nvPicPr>
        <p:blipFill>
          <a:blip r:embed="rId2"/>
          <a:srcRect/>
          <a:stretch>
            <a:fillRect/>
          </a:stretch>
        </p:blipFill>
        <p:spPr bwMode="auto">
          <a:xfrm>
            <a:off x="161778" y="71122"/>
            <a:ext cx="476098" cy="649224"/>
          </a:xfrm>
          <a:prstGeom prst="rect">
            <a:avLst/>
          </a:prstGeom>
          <a:noFill/>
        </p:spPr>
      </p:pic>
      <p:sp>
        <p:nvSpPr>
          <p:cNvPr id="5" name="Background Title"/>
          <p:cNvSpPr txBox="1"/>
          <p:nvPr userDrawn="1"/>
        </p:nvSpPr>
        <p:spPr>
          <a:xfrm>
            <a:off x="226686" y="970673"/>
            <a:ext cx="8573628"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What business goals are being solved?</a:t>
            </a:r>
          </a:p>
        </p:txBody>
      </p:sp>
      <p:sp>
        <p:nvSpPr>
          <p:cNvPr id="6" name="Background Title"/>
          <p:cNvSpPr txBox="1"/>
          <p:nvPr userDrawn="1"/>
        </p:nvSpPr>
        <p:spPr>
          <a:xfrm>
            <a:off x="226686" y="1757672"/>
            <a:ext cx="8573628"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What is the proposed technology design approach?</a:t>
            </a:r>
          </a:p>
        </p:txBody>
      </p:sp>
      <p:sp>
        <p:nvSpPr>
          <p:cNvPr id="7" name="Background Title"/>
          <p:cNvSpPr txBox="1"/>
          <p:nvPr userDrawn="1"/>
        </p:nvSpPr>
        <p:spPr>
          <a:xfrm>
            <a:off x="226686" y="2719380"/>
            <a:ext cx="8573628"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How is the solution leveraging Technology Standards &amp; Principles?</a:t>
            </a:r>
          </a:p>
        </p:txBody>
      </p:sp>
      <p:sp>
        <p:nvSpPr>
          <p:cNvPr id="9" name="Background Title"/>
          <p:cNvSpPr txBox="1"/>
          <p:nvPr userDrawn="1"/>
        </p:nvSpPr>
        <p:spPr>
          <a:xfrm>
            <a:off x="226686" y="3791600"/>
            <a:ext cx="8573628"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How is the solution aligning with strategic Architecture Roadmaps?</a:t>
            </a:r>
          </a:p>
        </p:txBody>
      </p:sp>
      <p:sp>
        <p:nvSpPr>
          <p:cNvPr id="11" name="TextBox 10"/>
          <p:cNvSpPr txBox="1"/>
          <p:nvPr userDrawn="1"/>
        </p:nvSpPr>
        <p:spPr>
          <a:xfrm>
            <a:off x="226686" y="1279202"/>
            <a:ext cx="8573628" cy="246221"/>
          </a:xfrm>
          <a:prstGeom prst="rect">
            <a:avLst/>
          </a:prstGeom>
          <a:noFill/>
          <a:ln>
            <a:solidFill>
              <a:schemeClr val="tx1"/>
            </a:solidFill>
          </a:ln>
        </p:spPr>
        <p:txBody>
          <a:bodyPr wrap="square" rtlCol="0">
            <a:spAutoFit/>
          </a:bodyPr>
          <a:lstStyle/>
          <a:p>
            <a:pPr indent="-182880" defTabSz="457200">
              <a:buSzPct val="75000"/>
              <a:buFont typeface="Arial" pitchFamily="34" charset="0"/>
              <a:buChar char="•"/>
            </a:pPr>
            <a:r>
              <a:rPr lang="en-US" sz="1000" dirty="0">
                <a:solidFill>
                  <a:srgbClr val="404040"/>
                </a:solidFill>
                <a:latin typeface="Trebuchet MS" pitchFamily="34" charset="0"/>
                <a:cs typeface="Arial" pitchFamily="34" charset="0"/>
              </a:rPr>
              <a:t>Background &amp; Objectives</a:t>
            </a:r>
          </a:p>
        </p:txBody>
      </p:sp>
      <p:sp>
        <p:nvSpPr>
          <p:cNvPr id="14" name="TextBox 13"/>
          <p:cNvSpPr txBox="1"/>
          <p:nvPr userDrawn="1"/>
        </p:nvSpPr>
        <p:spPr>
          <a:xfrm>
            <a:off x="232134" y="2058037"/>
            <a:ext cx="8573628" cy="400110"/>
          </a:xfrm>
          <a:prstGeom prst="rect">
            <a:avLst/>
          </a:prstGeom>
          <a:noFill/>
          <a:ln>
            <a:solidFill>
              <a:schemeClr val="tx1"/>
            </a:solidFill>
          </a:ln>
        </p:spPr>
        <p:txBody>
          <a:bodyPr wrap="square" rtlCol="0">
            <a:spAutoFit/>
          </a:bodyPr>
          <a:lstStyle/>
          <a:p>
            <a:pPr indent="-182880" defTabSz="457200">
              <a:buSzPct val="75000"/>
              <a:buFont typeface="Arial" pitchFamily="34" charset="0"/>
              <a:buChar char="•"/>
            </a:pPr>
            <a:r>
              <a:rPr lang="en-US" sz="1000" dirty="0">
                <a:solidFill>
                  <a:srgbClr val="404040"/>
                </a:solidFill>
                <a:latin typeface="Trebuchet MS" pitchFamily="34" charset="0"/>
                <a:cs typeface="Arial" pitchFamily="34" charset="0"/>
              </a:rPr>
              <a:t>Conceptual Deployment Diagram</a:t>
            </a:r>
          </a:p>
          <a:p>
            <a:pPr indent="-182880" defTabSz="457200">
              <a:buSzPct val="75000"/>
              <a:buFont typeface="Arial" pitchFamily="34" charset="0"/>
              <a:buChar char="•"/>
            </a:pPr>
            <a:r>
              <a:rPr lang="en-US" sz="1000" dirty="0">
                <a:solidFill>
                  <a:srgbClr val="404040"/>
                </a:solidFill>
                <a:latin typeface="Trebuchet MS" pitchFamily="34" charset="0"/>
                <a:cs typeface="Arial" pitchFamily="34" charset="0"/>
              </a:rPr>
              <a:t>Solution Design – Functional Area Breakdown</a:t>
            </a:r>
          </a:p>
        </p:txBody>
      </p:sp>
      <p:sp>
        <p:nvSpPr>
          <p:cNvPr id="15" name="TextBox 14"/>
          <p:cNvSpPr txBox="1"/>
          <p:nvPr userDrawn="1"/>
        </p:nvSpPr>
        <p:spPr>
          <a:xfrm>
            <a:off x="229418" y="3008863"/>
            <a:ext cx="8573628" cy="553998"/>
          </a:xfrm>
          <a:prstGeom prst="rect">
            <a:avLst/>
          </a:prstGeom>
          <a:noFill/>
          <a:ln>
            <a:solidFill>
              <a:schemeClr val="tx1"/>
            </a:solidFill>
          </a:ln>
        </p:spPr>
        <p:txBody>
          <a:bodyPr wrap="square" rtlCol="0">
            <a:spAutoFit/>
          </a:bodyPr>
          <a:lstStyle/>
          <a:p>
            <a:pPr indent="-182880" defTabSz="457200">
              <a:buSzPct val="75000"/>
              <a:buFont typeface="Arial" pitchFamily="34" charset="0"/>
              <a:buChar char="•"/>
            </a:pPr>
            <a:r>
              <a:rPr lang="en-US" sz="1000" dirty="0">
                <a:solidFill>
                  <a:srgbClr val="404040"/>
                </a:solidFill>
                <a:latin typeface="Trebuchet MS" pitchFamily="34" charset="0"/>
                <a:cs typeface="Arial" pitchFamily="34" charset="0"/>
              </a:rPr>
              <a:t>Design Principle Conformance</a:t>
            </a:r>
          </a:p>
          <a:p>
            <a:pPr indent="-182880" defTabSz="457200">
              <a:buSzPct val="75000"/>
              <a:buFont typeface="Arial" pitchFamily="34" charset="0"/>
              <a:buChar char="•"/>
            </a:pPr>
            <a:r>
              <a:rPr lang="en-US" sz="1000" dirty="0">
                <a:solidFill>
                  <a:srgbClr val="404040"/>
                </a:solidFill>
                <a:latin typeface="Trebuchet MS" pitchFamily="34" charset="0"/>
                <a:cs typeface="Arial" pitchFamily="34" charset="0"/>
              </a:rPr>
              <a:t>Application Impact &amp; Improvement</a:t>
            </a:r>
          </a:p>
          <a:p>
            <a:pPr indent="-182880" defTabSz="457200">
              <a:buSzPct val="75000"/>
              <a:buFont typeface="Arial" pitchFamily="34" charset="0"/>
              <a:buChar char="•"/>
            </a:pPr>
            <a:r>
              <a:rPr lang="en-US" sz="1000" dirty="0">
                <a:solidFill>
                  <a:srgbClr val="404040"/>
                </a:solidFill>
                <a:latin typeface="Trebuchet MS" pitchFamily="34" charset="0"/>
                <a:cs typeface="Arial" pitchFamily="34" charset="0"/>
              </a:rPr>
              <a:t>Standards Compliance</a:t>
            </a:r>
          </a:p>
        </p:txBody>
      </p:sp>
      <p:sp>
        <p:nvSpPr>
          <p:cNvPr id="16" name="TextBox 15"/>
          <p:cNvSpPr txBox="1"/>
          <p:nvPr userDrawn="1"/>
        </p:nvSpPr>
        <p:spPr>
          <a:xfrm>
            <a:off x="222324" y="4096556"/>
            <a:ext cx="8573628" cy="246221"/>
          </a:xfrm>
          <a:prstGeom prst="rect">
            <a:avLst/>
          </a:prstGeom>
          <a:noFill/>
          <a:ln>
            <a:solidFill>
              <a:schemeClr val="tx1"/>
            </a:solidFill>
          </a:ln>
        </p:spPr>
        <p:txBody>
          <a:bodyPr wrap="square" rtlCol="0">
            <a:spAutoFit/>
          </a:bodyPr>
          <a:lstStyle/>
          <a:p>
            <a:pPr indent="-182880" defTabSz="457200">
              <a:buSzPct val="75000"/>
              <a:buFont typeface="Arial" pitchFamily="34" charset="0"/>
              <a:buChar char="•"/>
            </a:pPr>
            <a:r>
              <a:rPr lang="en-US" sz="1000" dirty="0">
                <a:solidFill>
                  <a:srgbClr val="404040"/>
                </a:solidFill>
                <a:latin typeface="Trebuchet MS" pitchFamily="34" charset="0"/>
                <a:cs typeface="Arial" pitchFamily="34" charset="0"/>
              </a:rPr>
              <a:t>Roadmap Strategic Conformance</a:t>
            </a:r>
          </a:p>
        </p:txBody>
      </p:sp>
    </p:spTree>
    <p:extLst>
      <p:ext uri="{BB962C8B-B14F-4D97-AF65-F5344CB8AC3E}">
        <p14:creationId xmlns:p14="http://schemas.microsoft.com/office/powerpoint/2010/main" val="3884638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lvl1pPr algn="l">
              <a:defRPr sz="2800">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371601"/>
            <a:ext cx="8229600" cy="4754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CB_Angle_PPT_ftr_rv2_V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12" name="Date Placeholder 3"/>
          <p:cNvSpPr txBox="1">
            <a:spLocks/>
          </p:cNvSpPr>
          <p:nvPr/>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3577332675"/>
      </p:ext>
    </p:extLst>
  </p:cSld>
  <p:clrMapOvr>
    <a:masterClrMapping/>
  </p:clrMapOvr>
  <p:transition advClick="0">
    <p:fade/>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72400" y="274640"/>
            <a:ext cx="914400" cy="5851525"/>
          </a:xfrm>
        </p:spPr>
        <p:txBody>
          <a:bodyPr vert="eaVert">
            <a:normAutofit/>
          </a:bodyPr>
          <a:lstStyle>
            <a:lvl1pPr>
              <a:defRPr sz="2800">
                <a:solidFill>
                  <a:srgbClr val="009B7A"/>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197357" y="274640"/>
            <a:ext cx="4484887" cy="5851525"/>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descr="CB_Angle_PPT_ftr_rv2_V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12" name="Date Placeholder 3"/>
          <p:cNvSpPr txBox="1">
            <a:spLocks/>
          </p:cNvSpPr>
          <p:nvPr/>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304672041"/>
      </p:ext>
    </p:extLst>
  </p:cSld>
  <p:clrMapOvr>
    <a:masterClrMapping/>
  </p:clrMapOvr>
  <p:transition advClick="0">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ckground &amp; Objectives">
    <p:spTree>
      <p:nvGrpSpPr>
        <p:cNvPr id="1" name=""/>
        <p:cNvGrpSpPr/>
        <p:nvPr/>
      </p:nvGrpSpPr>
      <p:grpSpPr>
        <a:xfrm>
          <a:off x="0" y="0"/>
          <a:ext cx="0" cy="0"/>
          <a:chOff x="0" y="0"/>
          <a:chExt cx="0" cy="0"/>
        </a:xfrm>
      </p:grpSpPr>
      <p:pic>
        <p:nvPicPr>
          <p:cNvPr id="59" name="Slide Icon" descr="C:\__ -- Stds\all_Simply\creativity_simply_flat_icons\PNG\simply_creativity_5.png"/>
          <p:cNvPicPr>
            <a:picLocks noChangeAspect="1" noChangeArrowheads="1"/>
          </p:cNvPicPr>
          <p:nvPr userDrawn="1"/>
        </p:nvPicPr>
        <p:blipFill>
          <a:blip r:embed="rId2"/>
          <a:srcRect/>
          <a:stretch>
            <a:fillRect/>
          </a:stretch>
        </p:blipFill>
        <p:spPr bwMode="auto">
          <a:xfrm>
            <a:off x="182880" y="57835"/>
            <a:ext cx="400050" cy="640080"/>
          </a:xfrm>
          <a:prstGeom prst="rect">
            <a:avLst/>
          </a:prstGeom>
          <a:noFill/>
        </p:spPr>
      </p:pic>
      <p:sp>
        <p:nvSpPr>
          <p:cNvPr id="60" name="Slide Title"/>
          <p:cNvSpPr txBox="1"/>
          <p:nvPr userDrawn="1"/>
        </p:nvSpPr>
        <p:spPr>
          <a:xfrm>
            <a:off x="762000" y="57835"/>
            <a:ext cx="8149882" cy="523220"/>
          </a:xfrm>
          <a:prstGeom prst="rect">
            <a:avLst/>
          </a:prstGeom>
          <a:noFill/>
        </p:spPr>
        <p:txBody>
          <a:bodyPr wrap="square" rtlCol="0">
            <a:spAutoFit/>
          </a:bodyPr>
          <a:lstStyle/>
          <a:p>
            <a:pPr defTabSz="457200"/>
            <a:r>
              <a:rPr lang="en-US" sz="2800" dirty="0">
                <a:solidFill>
                  <a:srgbClr val="009D78"/>
                </a:solidFill>
                <a:latin typeface="Trebuchet MS" pitchFamily="34" charset="0"/>
                <a:cs typeface="Arial" pitchFamily="34" charset="0"/>
              </a:rPr>
              <a:t>Solving Business Goals: Background &amp; Objectives</a:t>
            </a:r>
          </a:p>
        </p:txBody>
      </p:sp>
      <p:sp>
        <p:nvSpPr>
          <p:cNvPr id="61" name="Objectives Title"/>
          <p:cNvSpPr txBox="1"/>
          <p:nvPr userDrawn="1"/>
        </p:nvSpPr>
        <p:spPr>
          <a:xfrm>
            <a:off x="232119" y="1789919"/>
            <a:ext cx="1404425"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Objectives</a:t>
            </a:r>
          </a:p>
        </p:txBody>
      </p:sp>
      <p:sp>
        <p:nvSpPr>
          <p:cNvPr id="62" name="Objectives Title"/>
          <p:cNvSpPr txBox="1"/>
          <p:nvPr userDrawn="1"/>
        </p:nvSpPr>
        <p:spPr>
          <a:xfrm>
            <a:off x="229403" y="745755"/>
            <a:ext cx="1404425"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Benefit Type</a:t>
            </a:r>
          </a:p>
        </p:txBody>
      </p:sp>
      <p:sp>
        <p:nvSpPr>
          <p:cNvPr id="63" name="Text Placeholder 13"/>
          <p:cNvSpPr>
            <a:spLocks noGrp="1"/>
          </p:cNvSpPr>
          <p:nvPr>
            <p:ph type="body" sz="quarter" idx="16" hasCustomPrompt="1"/>
          </p:nvPr>
        </p:nvSpPr>
        <p:spPr>
          <a:xfrm>
            <a:off x="1636714" y="745592"/>
            <a:ext cx="2257651" cy="307975"/>
          </a:xfrm>
          <a:noFill/>
          <a:ln>
            <a:solidFill>
              <a:schemeClr val="tx1"/>
            </a:solidFill>
          </a:ln>
        </p:spPr>
        <p:txBody>
          <a:bodyPr anchor="ctr" anchorCtr="0">
            <a:noAutofit/>
          </a:bodyPr>
          <a:lstStyle>
            <a:lvl1pPr>
              <a:buNone/>
              <a:defRPr sz="800">
                <a:latin typeface="Trebuchet MS" pitchFamily="34" charset="0"/>
              </a:defRPr>
            </a:lvl1pPr>
            <a:lvl2pPr>
              <a:defRPr sz="1200"/>
            </a:lvl2pPr>
            <a:lvl3pPr>
              <a:defRPr sz="1200"/>
            </a:lvl3pPr>
            <a:lvl4pPr>
              <a:defRPr sz="1200"/>
            </a:lvl4pPr>
            <a:lvl5pPr>
              <a:defRPr sz="1200"/>
            </a:lvl5pPr>
          </a:lstStyle>
          <a:p>
            <a:pPr lvl="0"/>
            <a:r>
              <a:rPr lang="en-US" dirty="0"/>
              <a:t>Insert ‘Benefit Type’ </a:t>
            </a:r>
            <a:r>
              <a:rPr lang="en-US" dirty="0" err="1"/>
              <a:t>PlanView</a:t>
            </a:r>
            <a:r>
              <a:rPr lang="en-US" dirty="0"/>
              <a:t> Field</a:t>
            </a:r>
          </a:p>
        </p:txBody>
      </p:sp>
      <p:sp>
        <p:nvSpPr>
          <p:cNvPr id="64" name="Objectives Title"/>
          <p:cNvSpPr txBox="1"/>
          <p:nvPr userDrawn="1"/>
        </p:nvSpPr>
        <p:spPr>
          <a:xfrm>
            <a:off x="4088259" y="751203"/>
            <a:ext cx="1404425"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Strategic Goal</a:t>
            </a:r>
          </a:p>
        </p:txBody>
      </p:sp>
      <p:sp>
        <p:nvSpPr>
          <p:cNvPr id="65" name="Text Placeholder 13"/>
          <p:cNvSpPr>
            <a:spLocks noGrp="1"/>
          </p:cNvSpPr>
          <p:nvPr>
            <p:ph type="body" sz="quarter" idx="17" hasCustomPrompt="1"/>
          </p:nvPr>
        </p:nvSpPr>
        <p:spPr>
          <a:xfrm>
            <a:off x="5478593" y="744006"/>
            <a:ext cx="3433287" cy="307975"/>
          </a:xfrm>
          <a:noFill/>
          <a:ln>
            <a:solidFill>
              <a:schemeClr val="tx1"/>
            </a:solidFill>
          </a:ln>
        </p:spPr>
        <p:txBody>
          <a:bodyPr anchor="ctr" anchorCtr="0">
            <a:noAutofit/>
          </a:bodyPr>
          <a:lstStyle>
            <a:lvl1pPr>
              <a:buNone/>
              <a:defRPr sz="800" baseline="0">
                <a:latin typeface="Trebuchet MS" pitchFamily="34" charset="0"/>
              </a:defRPr>
            </a:lvl1pPr>
            <a:lvl2pPr>
              <a:defRPr sz="1200"/>
            </a:lvl2pPr>
            <a:lvl3pPr>
              <a:defRPr sz="1200"/>
            </a:lvl3pPr>
            <a:lvl4pPr>
              <a:defRPr sz="1200"/>
            </a:lvl4pPr>
            <a:lvl5pPr>
              <a:defRPr sz="1200"/>
            </a:lvl5pPr>
          </a:lstStyle>
          <a:p>
            <a:pPr lvl="0"/>
            <a:r>
              <a:rPr lang="en-US" dirty="0"/>
              <a:t>Insert ‘Strategy Alignment’ </a:t>
            </a:r>
            <a:r>
              <a:rPr lang="en-US" dirty="0" err="1"/>
              <a:t>PlanView</a:t>
            </a:r>
            <a:r>
              <a:rPr lang="en-US" dirty="0"/>
              <a:t> Field</a:t>
            </a:r>
          </a:p>
        </p:txBody>
      </p:sp>
      <p:cxnSp>
        <p:nvCxnSpPr>
          <p:cNvPr id="66" name="Straight Connector 65"/>
          <p:cNvCxnSpPr/>
          <p:nvPr userDrawn="1"/>
        </p:nvCxnSpPr>
        <p:spPr>
          <a:xfrm>
            <a:off x="3976029" y="751201"/>
            <a:ext cx="0" cy="300778"/>
          </a:xfrm>
          <a:prstGeom prst="line">
            <a:avLst/>
          </a:prstGeom>
        </p:spPr>
        <p:style>
          <a:lnRef idx="2">
            <a:schemeClr val="accent1"/>
          </a:lnRef>
          <a:fillRef idx="0">
            <a:schemeClr val="accent1"/>
          </a:fillRef>
          <a:effectRef idx="1">
            <a:schemeClr val="accent1"/>
          </a:effectRef>
          <a:fontRef idx="minor">
            <a:schemeClr val="tx1"/>
          </a:fontRef>
        </p:style>
      </p:cxnSp>
      <p:sp>
        <p:nvSpPr>
          <p:cNvPr id="67" name="Objectives Title"/>
          <p:cNvSpPr txBox="1"/>
          <p:nvPr userDrawn="1"/>
        </p:nvSpPr>
        <p:spPr>
          <a:xfrm>
            <a:off x="182881" y="2783211"/>
            <a:ext cx="1467275"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Business Impact</a:t>
            </a:r>
          </a:p>
        </p:txBody>
      </p:sp>
      <p:sp>
        <p:nvSpPr>
          <p:cNvPr id="68" name="Objectives Title"/>
          <p:cNvSpPr txBox="1"/>
          <p:nvPr userDrawn="1"/>
        </p:nvSpPr>
        <p:spPr>
          <a:xfrm>
            <a:off x="1650156" y="2783211"/>
            <a:ext cx="2064595" cy="246221"/>
          </a:xfrm>
          <a:prstGeom prst="rect">
            <a:avLst/>
          </a:prstGeom>
          <a:solidFill>
            <a:schemeClr val="bg2">
              <a:lumMod val="90000"/>
            </a:schemeClr>
          </a:solidFill>
          <a:ln>
            <a:solidFill>
              <a:schemeClr val="tx1"/>
            </a:solidFill>
          </a:ln>
        </p:spPr>
        <p:txBody>
          <a:bodyPr wrap="square" rtlCol="0">
            <a:spAutoFit/>
          </a:bodyPr>
          <a:lstStyle/>
          <a:p>
            <a:pPr algn="ctr" defTabSz="457200"/>
            <a:r>
              <a:rPr lang="en-US" sz="1000" dirty="0">
                <a:solidFill>
                  <a:srgbClr val="404040"/>
                </a:solidFill>
                <a:latin typeface="Trebuchet MS" pitchFamily="34" charset="0"/>
                <a:cs typeface="Arial" pitchFamily="34" charset="0"/>
              </a:rPr>
              <a:t>Primary Capability</a:t>
            </a:r>
          </a:p>
        </p:txBody>
      </p:sp>
      <p:sp>
        <p:nvSpPr>
          <p:cNvPr id="69" name="Text Placeholder 27"/>
          <p:cNvSpPr>
            <a:spLocks noGrp="1"/>
          </p:cNvSpPr>
          <p:nvPr>
            <p:ph type="body" sz="quarter" idx="19" hasCustomPrompt="1"/>
          </p:nvPr>
        </p:nvSpPr>
        <p:spPr>
          <a:xfrm>
            <a:off x="3714751" y="2783369"/>
            <a:ext cx="5197131" cy="246062"/>
          </a:xfrm>
          <a:ln>
            <a:solidFill>
              <a:schemeClr val="tx1"/>
            </a:solidFill>
          </a:ln>
        </p:spPr>
        <p:txBody>
          <a:bodyPr anchor="ctr" anchorCtr="0">
            <a:normAutofit/>
          </a:bodyPr>
          <a:lstStyle>
            <a:lvl1pPr>
              <a:buFontTx/>
              <a:buNone/>
              <a:defRPr sz="1000" baseline="0">
                <a:latin typeface="Trebuchet MS" pitchFamily="34" charset="0"/>
              </a:defRPr>
            </a:lvl1pPr>
          </a:lstStyle>
          <a:p>
            <a:pPr lvl="0"/>
            <a:r>
              <a:rPr lang="en-US" dirty="0"/>
              <a:t>List the business or technology capability primarily affected by the solution</a:t>
            </a:r>
          </a:p>
        </p:txBody>
      </p:sp>
      <p:sp>
        <p:nvSpPr>
          <p:cNvPr id="70" name="Text Placeholder 32"/>
          <p:cNvSpPr>
            <a:spLocks noGrp="1"/>
          </p:cNvSpPr>
          <p:nvPr>
            <p:ph type="body" sz="quarter" idx="20"/>
          </p:nvPr>
        </p:nvSpPr>
        <p:spPr>
          <a:xfrm>
            <a:off x="1650156" y="3273925"/>
            <a:ext cx="7270976" cy="857204"/>
          </a:xfrm>
          <a:noFill/>
          <a:ln>
            <a:solidFill>
              <a:schemeClr val="tx1"/>
            </a:solidFill>
          </a:ln>
        </p:spPr>
        <p:txBody>
          <a:bodyPr>
            <a:normAutofit/>
          </a:bodyPr>
          <a:lstStyle>
            <a:lvl1pPr marL="342900" marR="0" indent="-342900" algn="l" defTabSz="457200" rtl="0" eaLnBrk="1" fontAlgn="auto" latinLnBrk="0" hangingPunct="1">
              <a:lnSpc>
                <a:spcPct val="100000"/>
              </a:lnSpc>
              <a:spcBef>
                <a:spcPct val="20000"/>
              </a:spcBef>
              <a:spcAft>
                <a:spcPts val="0"/>
              </a:spcAft>
              <a:buClrTx/>
              <a:buSzTx/>
              <a:buFont typeface="Arial" pitchFamily="34" charset="0"/>
              <a:buChar char="•"/>
              <a:tabLst/>
              <a:defRPr sz="800" baseline="0">
                <a:latin typeface="Trebuchet MS" pitchFamily="34" charset="0"/>
              </a:defRPr>
            </a:lvl1p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lang="en-US" sz="1000" dirty="0"/>
          </a:p>
        </p:txBody>
      </p:sp>
      <p:sp>
        <p:nvSpPr>
          <p:cNvPr id="71" name="Text Placeholder 32"/>
          <p:cNvSpPr>
            <a:spLocks noGrp="1"/>
          </p:cNvSpPr>
          <p:nvPr>
            <p:ph type="body" sz="quarter" idx="21" hasCustomPrompt="1"/>
          </p:nvPr>
        </p:nvSpPr>
        <p:spPr>
          <a:xfrm>
            <a:off x="1650156" y="1796150"/>
            <a:ext cx="7270976" cy="979709"/>
          </a:xfrm>
          <a:ln>
            <a:solidFill>
              <a:schemeClr val="tx1"/>
            </a:solidFill>
          </a:ln>
        </p:spPr>
        <p:txBody>
          <a:bodyPr>
            <a:normAutofit/>
          </a:bodyPr>
          <a:lstStyle>
            <a:lvl1pPr marL="342900" marR="0" indent="-342900" algn="l" defTabSz="457200" rtl="0" eaLnBrk="1" fontAlgn="auto" latinLnBrk="0" hangingPunct="1">
              <a:lnSpc>
                <a:spcPct val="100000"/>
              </a:lnSpc>
              <a:spcBef>
                <a:spcPct val="20000"/>
              </a:spcBef>
              <a:spcAft>
                <a:spcPts val="0"/>
              </a:spcAft>
              <a:buClrTx/>
              <a:buSzTx/>
              <a:buFont typeface="Arial" pitchFamily="34" charset="0"/>
              <a:buChar char="•"/>
              <a:tabLst/>
              <a:defRPr sz="800" baseline="0">
                <a:latin typeface="Trebuchet MS" pitchFamily="34" charset="0"/>
              </a:defRPr>
            </a:lvl1p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br>
              <a:rPr lang="en-US" sz="1000" dirty="0"/>
            </a:br>
            <a:br>
              <a:rPr lang="en-US" sz="1000" dirty="0"/>
            </a:br>
            <a:r>
              <a:rPr lang="en-US" sz="1000" dirty="0"/>
              <a:t>Provide the primary objectives for this initiative</a:t>
            </a:r>
            <a:br>
              <a:rPr lang="en-US" sz="1000" dirty="0"/>
            </a:br>
            <a:r>
              <a:rPr lang="en-US" sz="1000" dirty="0"/>
              <a:t>You may link to or embed the POS here as well</a:t>
            </a:r>
          </a:p>
          <a:p>
            <a:pPr lvl="0"/>
            <a:r>
              <a:rPr lang="en-US" sz="1000" dirty="0"/>
              <a:t>                                                                                                         </a:t>
            </a:r>
          </a:p>
        </p:txBody>
      </p:sp>
      <p:sp>
        <p:nvSpPr>
          <p:cNvPr id="72" name="Objectives Title"/>
          <p:cNvSpPr txBox="1"/>
          <p:nvPr userDrawn="1"/>
        </p:nvSpPr>
        <p:spPr>
          <a:xfrm>
            <a:off x="229403" y="1191232"/>
            <a:ext cx="1404425"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Background</a:t>
            </a:r>
          </a:p>
        </p:txBody>
      </p:sp>
      <p:sp>
        <p:nvSpPr>
          <p:cNvPr id="73" name="Text Placeholder 32"/>
          <p:cNvSpPr>
            <a:spLocks noGrp="1"/>
          </p:cNvSpPr>
          <p:nvPr>
            <p:ph type="body" sz="quarter" idx="22" hasCustomPrompt="1"/>
          </p:nvPr>
        </p:nvSpPr>
        <p:spPr>
          <a:xfrm>
            <a:off x="1647439" y="1197462"/>
            <a:ext cx="7270976" cy="592457"/>
          </a:xfrm>
          <a:ln>
            <a:solidFill>
              <a:schemeClr val="tx1"/>
            </a:solidFill>
          </a:ln>
        </p:spPr>
        <p:txBody>
          <a:bodyPr>
            <a:normAutofit/>
          </a:bodyPr>
          <a:lstStyle>
            <a:lvl1pPr marL="342900" marR="0" indent="-342900" algn="l" defTabSz="457200" rtl="0" eaLnBrk="1" fontAlgn="auto" latinLnBrk="0" hangingPunct="1">
              <a:lnSpc>
                <a:spcPct val="100000"/>
              </a:lnSpc>
              <a:spcBef>
                <a:spcPct val="20000"/>
              </a:spcBef>
              <a:spcAft>
                <a:spcPts val="0"/>
              </a:spcAft>
              <a:buClrTx/>
              <a:buSzTx/>
              <a:buFont typeface="Arial" pitchFamily="34" charset="0"/>
              <a:buChar char="•"/>
              <a:tabLst/>
              <a:defRPr sz="800" baseline="0">
                <a:latin typeface="Trebuchet MS" pitchFamily="34" charset="0"/>
              </a:defRPr>
            </a:lvl1pPr>
          </a:lstStyle>
          <a:p>
            <a:pPr marL="342900" marR="0" lvl="0" indent="-342900" algn="l" defTabSz="457200" rtl="0" eaLnBrk="1" fontAlgn="auto" latinLnBrk="0" hangingPunct="1">
              <a:lnSpc>
                <a:spcPct val="100000"/>
              </a:lnSpc>
              <a:spcBef>
                <a:spcPct val="20000"/>
              </a:spcBef>
              <a:spcAft>
                <a:spcPts val="0"/>
              </a:spcAft>
              <a:buClrTx/>
              <a:buSzTx/>
              <a:tabLst/>
              <a:defRPr/>
            </a:pPr>
            <a:r>
              <a:rPr lang="en-US" sz="800" dirty="0"/>
              <a:t>Provide 1-2 sentence summary of project background.  Why does this project exist?</a:t>
            </a:r>
            <a:endParaRPr lang="en-US" sz="1000" dirty="0"/>
          </a:p>
        </p:txBody>
      </p:sp>
      <p:sp>
        <p:nvSpPr>
          <p:cNvPr id="74" name="Objectives Title"/>
          <p:cNvSpPr txBox="1"/>
          <p:nvPr userDrawn="1"/>
        </p:nvSpPr>
        <p:spPr>
          <a:xfrm>
            <a:off x="1647439" y="3025415"/>
            <a:ext cx="7265528" cy="246221"/>
          </a:xfrm>
          <a:prstGeom prst="rect">
            <a:avLst/>
          </a:prstGeom>
          <a:solidFill>
            <a:schemeClr val="bg2">
              <a:lumMod val="90000"/>
            </a:schemeClr>
          </a:solidFill>
          <a:ln>
            <a:solidFill>
              <a:schemeClr val="tx1"/>
            </a:solidFill>
          </a:ln>
        </p:spPr>
        <p:txBody>
          <a:bodyPr wrap="square" rtlCol="0">
            <a:spAutoFit/>
          </a:bodyPr>
          <a:lstStyle/>
          <a:p>
            <a:pPr algn="ctr" defTabSz="457200">
              <a:buFont typeface="Arial" pitchFamily="34" charset="0"/>
              <a:buNone/>
            </a:pPr>
            <a:r>
              <a:rPr lang="en-US" sz="1000" u="sng" dirty="0">
                <a:solidFill>
                  <a:srgbClr val="404040"/>
                </a:solidFill>
                <a:latin typeface="Trebuchet MS" pitchFamily="34" charset="0"/>
                <a:cs typeface="Arial" pitchFamily="34" charset="0"/>
              </a:rPr>
              <a:t>How does the defined objectives impact the ability to realize the strategic goal?</a:t>
            </a:r>
          </a:p>
        </p:txBody>
      </p:sp>
      <p:sp>
        <p:nvSpPr>
          <p:cNvPr id="75" name="Objectives Title"/>
          <p:cNvSpPr txBox="1"/>
          <p:nvPr userDrawn="1"/>
        </p:nvSpPr>
        <p:spPr>
          <a:xfrm>
            <a:off x="1652887" y="4133003"/>
            <a:ext cx="7265528" cy="246221"/>
          </a:xfrm>
          <a:prstGeom prst="rect">
            <a:avLst/>
          </a:prstGeom>
          <a:solidFill>
            <a:schemeClr val="bg2">
              <a:lumMod val="90000"/>
            </a:schemeClr>
          </a:solidFill>
          <a:ln>
            <a:solidFill>
              <a:schemeClr val="tx1"/>
            </a:solidFill>
          </a:ln>
        </p:spPr>
        <p:txBody>
          <a:bodyPr wrap="square" rtlCol="0">
            <a:spAutoFit/>
          </a:bodyPr>
          <a:lstStyle/>
          <a:p>
            <a:pPr algn="ctr" defTabSz="457200">
              <a:buFont typeface="Arial" pitchFamily="34" charset="0"/>
              <a:buNone/>
            </a:pPr>
            <a:r>
              <a:rPr lang="en-US" sz="1000" u="sng" dirty="0">
                <a:solidFill>
                  <a:srgbClr val="404040"/>
                </a:solidFill>
                <a:latin typeface="Trebuchet MS" pitchFamily="34" charset="0"/>
                <a:cs typeface="Arial" pitchFamily="34" charset="0"/>
              </a:rPr>
              <a:t>Does the solution introduce a new capability or service?</a:t>
            </a:r>
          </a:p>
        </p:txBody>
      </p:sp>
      <p:sp>
        <p:nvSpPr>
          <p:cNvPr id="76" name="Objectives Title"/>
          <p:cNvSpPr txBox="1"/>
          <p:nvPr userDrawn="1"/>
        </p:nvSpPr>
        <p:spPr>
          <a:xfrm>
            <a:off x="1652887" y="5129011"/>
            <a:ext cx="7265528" cy="246221"/>
          </a:xfrm>
          <a:prstGeom prst="rect">
            <a:avLst/>
          </a:prstGeom>
          <a:solidFill>
            <a:schemeClr val="bg2">
              <a:lumMod val="90000"/>
            </a:schemeClr>
          </a:solidFill>
          <a:ln>
            <a:solidFill>
              <a:schemeClr val="tx1"/>
            </a:solidFill>
          </a:ln>
        </p:spPr>
        <p:txBody>
          <a:bodyPr wrap="square" rtlCol="0">
            <a:spAutoFit/>
          </a:bodyPr>
          <a:lstStyle/>
          <a:p>
            <a:pPr algn="ctr" defTabSz="457200">
              <a:buFont typeface="Arial" pitchFamily="34" charset="0"/>
              <a:buNone/>
            </a:pPr>
            <a:r>
              <a:rPr lang="en-US" sz="1000" u="sng" dirty="0">
                <a:solidFill>
                  <a:srgbClr val="404040"/>
                </a:solidFill>
                <a:latin typeface="Trebuchet MS" pitchFamily="34" charset="0"/>
                <a:cs typeface="Arial" pitchFamily="34" charset="0"/>
              </a:rPr>
              <a:t>Does the solution modify how we execute services for existing capabilities?</a:t>
            </a:r>
          </a:p>
        </p:txBody>
      </p:sp>
      <p:sp>
        <p:nvSpPr>
          <p:cNvPr id="77" name="Text Placeholder 32"/>
          <p:cNvSpPr>
            <a:spLocks noGrp="1"/>
          </p:cNvSpPr>
          <p:nvPr>
            <p:ph type="body" sz="quarter" idx="27"/>
          </p:nvPr>
        </p:nvSpPr>
        <p:spPr>
          <a:xfrm>
            <a:off x="1655603" y="4373349"/>
            <a:ext cx="7270976" cy="753822"/>
          </a:xfrm>
          <a:noFill/>
          <a:ln>
            <a:solidFill>
              <a:schemeClr val="tx1"/>
            </a:solidFill>
          </a:ln>
        </p:spPr>
        <p:txBody>
          <a:bodyPr>
            <a:normAutofit/>
          </a:bodyPr>
          <a:lstStyle>
            <a:lvl1pPr marL="342900" marR="0" indent="-342900" algn="l" defTabSz="457200" rtl="0" eaLnBrk="1" fontAlgn="auto" latinLnBrk="0" hangingPunct="1">
              <a:lnSpc>
                <a:spcPct val="100000"/>
              </a:lnSpc>
              <a:spcBef>
                <a:spcPct val="20000"/>
              </a:spcBef>
              <a:spcAft>
                <a:spcPts val="0"/>
              </a:spcAft>
              <a:buClrTx/>
              <a:buSzTx/>
              <a:buFont typeface="Arial" pitchFamily="34" charset="0"/>
              <a:buChar char="•"/>
              <a:tabLst/>
              <a:defRPr sz="800" baseline="0">
                <a:latin typeface="Trebuchet MS" pitchFamily="34" charset="0"/>
              </a:defRPr>
            </a:lvl1p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lang="en-US" sz="1000" dirty="0"/>
          </a:p>
        </p:txBody>
      </p:sp>
      <p:sp>
        <p:nvSpPr>
          <p:cNvPr id="78" name="Text Placeholder 32"/>
          <p:cNvSpPr>
            <a:spLocks noGrp="1"/>
          </p:cNvSpPr>
          <p:nvPr>
            <p:ph type="body" sz="quarter" idx="28"/>
          </p:nvPr>
        </p:nvSpPr>
        <p:spPr>
          <a:xfrm>
            <a:off x="1655603" y="5369357"/>
            <a:ext cx="7270976" cy="857204"/>
          </a:xfrm>
          <a:noFill/>
          <a:ln>
            <a:solidFill>
              <a:schemeClr val="tx1"/>
            </a:solidFill>
          </a:ln>
        </p:spPr>
        <p:txBody>
          <a:bodyPr>
            <a:normAutofit/>
          </a:bodyPr>
          <a:lstStyle>
            <a:lvl1pPr marL="342900" marR="0" indent="-342900" algn="l" defTabSz="457200" rtl="0" eaLnBrk="1" fontAlgn="auto" latinLnBrk="0" hangingPunct="1">
              <a:lnSpc>
                <a:spcPct val="100000"/>
              </a:lnSpc>
              <a:spcBef>
                <a:spcPct val="20000"/>
              </a:spcBef>
              <a:spcAft>
                <a:spcPts val="0"/>
              </a:spcAft>
              <a:buClrTx/>
              <a:buSzTx/>
              <a:buFont typeface="Arial" pitchFamily="34" charset="0"/>
              <a:buChar char="•"/>
              <a:tabLst/>
              <a:defRPr sz="800" baseline="0">
                <a:latin typeface="Trebuchet MS" pitchFamily="34" charset="0"/>
              </a:defRPr>
            </a:lvl1p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lang="en-US" sz="1000" dirty="0"/>
          </a:p>
        </p:txBody>
      </p:sp>
    </p:spTree>
    <p:extLst>
      <p:ext uri="{BB962C8B-B14F-4D97-AF65-F5344CB8AC3E}">
        <p14:creationId xmlns:p14="http://schemas.microsoft.com/office/powerpoint/2010/main" val="3066588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s Is Conceptual UML">
    <p:spTree>
      <p:nvGrpSpPr>
        <p:cNvPr id="1" name=""/>
        <p:cNvGrpSpPr/>
        <p:nvPr/>
      </p:nvGrpSpPr>
      <p:grpSpPr>
        <a:xfrm>
          <a:off x="0" y="0"/>
          <a:ext cx="0" cy="0"/>
          <a:chOff x="0" y="0"/>
          <a:chExt cx="0" cy="0"/>
        </a:xfrm>
      </p:grpSpPr>
      <p:sp>
        <p:nvSpPr>
          <p:cNvPr id="5" name="TextBox 4"/>
          <p:cNvSpPr txBox="1"/>
          <p:nvPr userDrawn="1"/>
        </p:nvSpPr>
        <p:spPr>
          <a:xfrm>
            <a:off x="762000" y="57837"/>
            <a:ext cx="8149882" cy="492443"/>
          </a:xfrm>
          <a:prstGeom prst="rect">
            <a:avLst/>
          </a:prstGeom>
          <a:noFill/>
        </p:spPr>
        <p:txBody>
          <a:bodyPr wrap="square" rtlCol="0">
            <a:spAutoFit/>
          </a:bodyPr>
          <a:lstStyle/>
          <a:p>
            <a:pPr defTabSz="457200"/>
            <a:r>
              <a:rPr lang="en-US" sz="2600" dirty="0">
                <a:solidFill>
                  <a:srgbClr val="009D78"/>
                </a:solidFill>
                <a:latin typeface="Trebuchet MS" pitchFamily="34" charset="0"/>
                <a:cs typeface="Arial" pitchFamily="34" charset="0"/>
              </a:rPr>
              <a:t>As-Is Architecture: Conceptual Deployment Diagram</a:t>
            </a:r>
          </a:p>
        </p:txBody>
      </p:sp>
      <p:grpSp>
        <p:nvGrpSpPr>
          <p:cNvPr id="11" name="Group 10"/>
          <p:cNvGrpSpPr/>
          <p:nvPr userDrawn="1"/>
        </p:nvGrpSpPr>
        <p:grpSpPr>
          <a:xfrm>
            <a:off x="56273" y="99256"/>
            <a:ext cx="663787" cy="640080"/>
            <a:chOff x="762000" y="1227319"/>
            <a:chExt cx="663787" cy="640080"/>
          </a:xfrm>
        </p:grpSpPr>
        <p:pic>
          <p:nvPicPr>
            <p:cNvPr id="5123" name="Picture 3" descr="C:\__ -- Stds\all_Simply\creativity_simply_flat_icons\PNG\simply_creativity_15.png"/>
            <p:cNvPicPr>
              <a:picLocks noChangeAspect="1" noChangeArrowheads="1"/>
            </p:cNvPicPr>
            <p:nvPr userDrawn="1"/>
          </p:nvPicPr>
          <p:blipFill>
            <a:blip r:embed="rId2"/>
            <a:srcRect/>
            <a:stretch>
              <a:fillRect/>
            </a:stretch>
          </p:blipFill>
          <p:spPr bwMode="auto">
            <a:xfrm>
              <a:off x="762000" y="1227319"/>
              <a:ext cx="663787" cy="640080"/>
            </a:xfrm>
            <a:prstGeom prst="rect">
              <a:avLst/>
            </a:prstGeom>
            <a:noFill/>
          </p:spPr>
        </p:pic>
        <p:pic>
          <p:nvPicPr>
            <p:cNvPr id="5124" name="Picture 4" descr="C:\__ -- Stds\all_Simply\web_simply_flat_icons\PNG\simply_web_5.png"/>
            <p:cNvPicPr>
              <a:picLocks noChangeAspect="1" noChangeArrowheads="1"/>
            </p:cNvPicPr>
            <p:nvPr userDrawn="1"/>
          </p:nvPicPr>
          <p:blipFill>
            <a:blip r:embed="rId3"/>
            <a:srcRect/>
            <a:stretch>
              <a:fillRect/>
            </a:stretch>
          </p:blipFill>
          <p:spPr bwMode="auto">
            <a:xfrm>
              <a:off x="773853" y="1227319"/>
              <a:ext cx="640080" cy="640080"/>
            </a:xfrm>
            <a:prstGeom prst="rect">
              <a:avLst/>
            </a:prstGeom>
            <a:noFill/>
          </p:spPr>
        </p:pic>
      </p:grpSp>
    </p:spTree>
    <p:extLst>
      <p:ext uri="{BB962C8B-B14F-4D97-AF65-F5344CB8AC3E}">
        <p14:creationId xmlns:p14="http://schemas.microsoft.com/office/powerpoint/2010/main" val="131706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o Be Conceptual UML">
    <p:spTree>
      <p:nvGrpSpPr>
        <p:cNvPr id="1" name=""/>
        <p:cNvGrpSpPr/>
        <p:nvPr/>
      </p:nvGrpSpPr>
      <p:grpSpPr>
        <a:xfrm>
          <a:off x="0" y="0"/>
          <a:ext cx="0" cy="0"/>
          <a:chOff x="0" y="0"/>
          <a:chExt cx="0" cy="0"/>
        </a:xfrm>
      </p:grpSpPr>
      <p:sp>
        <p:nvSpPr>
          <p:cNvPr id="5" name="TextBox 4"/>
          <p:cNvSpPr txBox="1"/>
          <p:nvPr userDrawn="1"/>
        </p:nvSpPr>
        <p:spPr>
          <a:xfrm>
            <a:off x="762000" y="57837"/>
            <a:ext cx="8149882" cy="492443"/>
          </a:xfrm>
          <a:prstGeom prst="rect">
            <a:avLst/>
          </a:prstGeom>
          <a:noFill/>
        </p:spPr>
        <p:txBody>
          <a:bodyPr wrap="square" rtlCol="0">
            <a:spAutoFit/>
          </a:bodyPr>
          <a:lstStyle/>
          <a:p>
            <a:pPr defTabSz="457200"/>
            <a:r>
              <a:rPr lang="en-US" sz="2600" dirty="0">
                <a:solidFill>
                  <a:srgbClr val="009D78"/>
                </a:solidFill>
                <a:latin typeface="Trebuchet MS" pitchFamily="34" charset="0"/>
                <a:cs typeface="Arial" pitchFamily="34" charset="0"/>
              </a:rPr>
              <a:t>To-Be Architecture: Conceptual Deployment Diagram</a:t>
            </a:r>
          </a:p>
        </p:txBody>
      </p:sp>
      <p:grpSp>
        <p:nvGrpSpPr>
          <p:cNvPr id="2" name="Group 10"/>
          <p:cNvGrpSpPr/>
          <p:nvPr userDrawn="1"/>
        </p:nvGrpSpPr>
        <p:grpSpPr>
          <a:xfrm>
            <a:off x="56273" y="99256"/>
            <a:ext cx="663787" cy="640080"/>
            <a:chOff x="762000" y="1227319"/>
            <a:chExt cx="663787" cy="640080"/>
          </a:xfrm>
        </p:grpSpPr>
        <p:pic>
          <p:nvPicPr>
            <p:cNvPr id="5123" name="Picture 3" descr="C:\__ -- Stds\all_Simply\creativity_simply_flat_icons\PNG\simply_creativity_15.png"/>
            <p:cNvPicPr>
              <a:picLocks noChangeAspect="1" noChangeArrowheads="1"/>
            </p:cNvPicPr>
            <p:nvPr userDrawn="1"/>
          </p:nvPicPr>
          <p:blipFill>
            <a:blip r:embed="rId2"/>
            <a:srcRect/>
            <a:stretch>
              <a:fillRect/>
            </a:stretch>
          </p:blipFill>
          <p:spPr bwMode="auto">
            <a:xfrm>
              <a:off x="762000" y="1227319"/>
              <a:ext cx="663787" cy="640080"/>
            </a:xfrm>
            <a:prstGeom prst="rect">
              <a:avLst/>
            </a:prstGeom>
            <a:noFill/>
          </p:spPr>
        </p:pic>
        <p:pic>
          <p:nvPicPr>
            <p:cNvPr id="5124" name="Picture 4" descr="C:\__ -- Stds\all_Simply\web_simply_flat_icons\PNG\simply_web_5.png"/>
            <p:cNvPicPr>
              <a:picLocks noChangeAspect="1" noChangeArrowheads="1"/>
            </p:cNvPicPr>
            <p:nvPr userDrawn="1"/>
          </p:nvPicPr>
          <p:blipFill>
            <a:blip r:embed="rId3"/>
            <a:srcRect/>
            <a:stretch>
              <a:fillRect/>
            </a:stretch>
          </p:blipFill>
          <p:spPr bwMode="auto">
            <a:xfrm>
              <a:off x="773853" y="1227319"/>
              <a:ext cx="640080" cy="640080"/>
            </a:xfrm>
            <a:prstGeom prst="rect">
              <a:avLst/>
            </a:prstGeom>
            <a:noFill/>
          </p:spPr>
        </p:pic>
      </p:grpSp>
    </p:spTree>
    <p:extLst>
      <p:ext uri="{BB962C8B-B14F-4D97-AF65-F5344CB8AC3E}">
        <p14:creationId xmlns:p14="http://schemas.microsoft.com/office/powerpoint/2010/main" val="863701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ution Design – Functional Areas">
    <p:spTree>
      <p:nvGrpSpPr>
        <p:cNvPr id="1" name=""/>
        <p:cNvGrpSpPr/>
        <p:nvPr/>
      </p:nvGrpSpPr>
      <p:grpSpPr>
        <a:xfrm>
          <a:off x="0" y="0"/>
          <a:ext cx="0" cy="0"/>
          <a:chOff x="0" y="0"/>
          <a:chExt cx="0" cy="0"/>
        </a:xfrm>
      </p:grpSpPr>
      <p:sp>
        <p:nvSpPr>
          <p:cNvPr id="5" name="TextBox 4"/>
          <p:cNvSpPr txBox="1"/>
          <p:nvPr userDrawn="1"/>
        </p:nvSpPr>
        <p:spPr>
          <a:xfrm>
            <a:off x="762000" y="57837"/>
            <a:ext cx="8149882" cy="492443"/>
          </a:xfrm>
          <a:prstGeom prst="rect">
            <a:avLst/>
          </a:prstGeom>
          <a:noFill/>
        </p:spPr>
        <p:txBody>
          <a:bodyPr wrap="square" rtlCol="0">
            <a:spAutoFit/>
          </a:bodyPr>
          <a:lstStyle/>
          <a:p>
            <a:pPr defTabSz="457200"/>
            <a:r>
              <a:rPr lang="en-US" sz="2600" dirty="0">
                <a:solidFill>
                  <a:srgbClr val="009D78"/>
                </a:solidFill>
                <a:latin typeface="Trebuchet MS" pitchFamily="34" charset="0"/>
                <a:cs typeface="Arial" pitchFamily="34" charset="0"/>
              </a:rPr>
              <a:t>Proposed Solution: Functional Area Breakdown</a:t>
            </a:r>
          </a:p>
        </p:txBody>
      </p:sp>
      <p:pic>
        <p:nvPicPr>
          <p:cNvPr id="7170" name="Picture 2" descr="C:\__ -- Stds\all_Simply\web_simply_flat_icons\PNG\simply_web_12.png"/>
          <p:cNvPicPr>
            <a:picLocks noChangeAspect="1" noChangeArrowheads="1"/>
          </p:cNvPicPr>
          <p:nvPr userDrawn="1"/>
        </p:nvPicPr>
        <p:blipFill>
          <a:blip r:embed="rId2"/>
          <a:srcRect/>
          <a:stretch>
            <a:fillRect/>
          </a:stretch>
        </p:blipFill>
        <p:spPr bwMode="auto">
          <a:xfrm>
            <a:off x="94372" y="62523"/>
            <a:ext cx="640080" cy="640080"/>
          </a:xfrm>
          <a:prstGeom prst="rect">
            <a:avLst/>
          </a:prstGeom>
          <a:noFill/>
        </p:spPr>
      </p:pic>
      <p:sp>
        <p:nvSpPr>
          <p:cNvPr id="9" name="Content Placeholder 8"/>
          <p:cNvSpPr>
            <a:spLocks noGrp="1"/>
          </p:cNvSpPr>
          <p:nvPr>
            <p:ph sz="quarter" idx="11"/>
          </p:nvPr>
        </p:nvSpPr>
        <p:spPr>
          <a:xfrm>
            <a:off x="373064" y="998540"/>
            <a:ext cx="8383587" cy="5043487"/>
          </a:xfrm>
        </p:spPr>
        <p:txBody>
          <a:bodyPr/>
          <a:lstStyle>
            <a:lvl1pPr>
              <a:defRPr>
                <a:latin typeface="Trebuchet MS" pitchFamily="34" charset="0"/>
              </a:defRPr>
            </a:lvl1pPr>
            <a:lvl2pPr>
              <a:defRPr>
                <a:latin typeface="Trebuchet MS" pitchFamily="34" charset="0"/>
              </a:defRPr>
            </a:lvl2pPr>
            <a:lvl3pPr>
              <a:defRPr>
                <a:latin typeface="Trebuchet MS" pitchFamily="34" charset="0"/>
              </a:defRPr>
            </a:lvl3pPr>
            <a:lvl4pPr>
              <a:defRPr>
                <a:latin typeface="Trebuchet MS" pitchFamily="34" charset="0"/>
              </a:defRPr>
            </a:lvl4pPr>
            <a:lvl5pPr>
              <a:defRPr>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385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inciple Conformance">
    <p:spTree>
      <p:nvGrpSpPr>
        <p:cNvPr id="1" name=""/>
        <p:cNvGrpSpPr/>
        <p:nvPr/>
      </p:nvGrpSpPr>
      <p:grpSpPr>
        <a:xfrm>
          <a:off x="0" y="0"/>
          <a:ext cx="0" cy="0"/>
          <a:chOff x="0" y="0"/>
          <a:chExt cx="0" cy="0"/>
        </a:xfrm>
      </p:grpSpPr>
      <p:pic>
        <p:nvPicPr>
          <p:cNvPr id="34" name="Picture 33" descr="S&amp;A Target Architecture Vision.png"/>
          <p:cNvPicPr>
            <a:picLocks noChangeAspect="1"/>
          </p:cNvPicPr>
          <p:nvPr userDrawn="1"/>
        </p:nvPicPr>
        <p:blipFill>
          <a:blip r:embed="rId2"/>
          <a:stretch>
            <a:fillRect/>
          </a:stretch>
        </p:blipFill>
        <p:spPr>
          <a:xfrm>
            <a:off x="56820" y="32659"/>
            <a:ext cx="484403" cy="517621"/>
          </a:xfrm>
          <a:prstGeom prst="rect">
            <a:avLst/>
          </a:prstGeom>
        </p:spPr>
      </p:pic>
      <p:sp>
        <p:nvSpPr>
          <p:cNvPr id="77" name="TextBox 76"/>
          <p:cNvSpPr txBox="1"/>
          <p:nvPr userDrawn="1"/>
        </p:nvSpPr>
        <p:spPr>
          <a:xfrm>
            <a:off x="762000" y="57837"/>
            <a:ext cx="8149882" cy="492443"/>
          </a:xfrm>
          <a:prstGeom prst="rect">
            <a:avLst/>
          </a:prstGeom>
          <a:noFill/>
        </p:spPr>
        <p:txBody>
          <a:bodyPr wrap="square" rtlCol="0">
            <a:spAutoFit/>
          </a:bodyPr>
          <a:lstStyle/>
          <a:p>
            <a:pPr defTabSz="457200"/>
            <a:r>
              <a:rPr lang="en-US" sz="2600" dirty="0">
                <a:solidFill>
                  <a:srgbClr val="009D78"/>
                </a:solidFill>
                <a:latin typeface="Trebuchet MS" pitchFamily="34" charset="0"/>
                <a:cs typeface="Arial" pitchFamily="34" charset="0"/>
              </a:rPr>
              <a:t>Leveraging Architecture Principles</a:t>
            </a:r>
          </a:p>
        </p:txBody>
      </p:sp>
      <p:sp>
        <p:nvSpPr>
          <p:cNvPr id="35" name="AutoShape 10"/>
          <p:cNvSpPr>
            <a:spLocks noChangeArrowheads="1"/>
          </p:cNvSpPr>
          <p:nvPr userDrawn="1"/>
        </p:nvSpPr>
        <p:spPr bwMode="gray">
          <a:xfrm>
            <a:off x="125184" y="974282"/>
            <a:ext cx="1219200" cy="639411"/>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Maintainable</a:t>
            </a:r>
          </a:p>
        </p:txBody>
      </p:sp>
      <p:sp>
        <p:nvSpPr>
          <p:cNvPr id="36" name="AutoShape 29"/>
          <p:cNvSpPr>
            <a:spLocks noChangeArrowheads="1"/>
          </p:cNvSpPr>
          <p:nvPr userDrawn="1"/>
        </p:nvSpPr>
        <p:spPr bwMode="gray">
          <a:xfrm>
            <a:off x="1420583" y="671370"/>
            <a:ext cx="3693006" cy="228600"/>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How is the solution conforming to each Principle?</a:t>
            </a:r>
          </a:p>
        </p:txBody>
      </p:sp>
      <p:sp>
        <p:nvSpPr>
          <p:cNvPr id="94" name="AutoShape 10"/>
          <p:cNvSpPr>
            <a:spLocks noChangeArrowheads="1"/>
          </p:cNvSpPr>
          <p:nvPr userDrawn="1"/>
        </p:nvSpPr>
        <p:spPr bwMode="gray">
          <a:xfrm>
            <a:off x="122468" y="1665506"/>
            <a:ext cx="1219200" cy="639411"/>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Interoperable</a:t>
            </a:r>
          </a:p>
        </p:txBody>
      </p:sp>
      <p:sp>
        <p:nvSpPr>
          <p:cNvPr id="96" name="AutoShape 10"/>
          <p:cNvSpPr>
            <a:spLocks noChangeArrowheads="1"/>
          </p:cNvSpPr>
          <p:nvPr userDrawn="1"/>
        </p:nvSpPr>
        <p:spPr bwMode="gray">
          <a:xfrm>
            <a:off x="122468" y="2359446"/>
            <a:ext cx="1219200" cy="639411"/>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User Friendly</a:t>
            </a:r>
          </a:p>
        </p:txBody>
      </p:sp>
      <p:sp>
        <p:nvSpPr>
          <p:cNvPr id="98" name="AutoShape 10"/>
          <p:cNvSpPr>
            <a:spLocks noChangeArrowheads="1"/>
          </p:cNvSpPr>
          <p:nvPr userDrawn="1"/>
        </p:nvSpPr>
        <p:spPr bwMode="gray">
          <a:xfrm>
            <a:off x="119752" y="3050670"/>
            <a:ext cx="1219200" cy="639411"/>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Central &amp; Consistent Data</a:t>
            </a:r>
          </a:p>
        </p:txBody>
      </p:sp>
      <p:sp>
        <p:nvSpPr>
          <p:cNvPr id="100" name="AutoShape 10"/>
          <p:cNvSpPr>
            <a:spLocks noChangeArrowheads="1"/>
          </p:cNvSpPr>
          <p:nvPr userDrawn="1"/>
        </p:nvSpPr>
        <p:spPr bwMode="gray">
          <a:xfrm>
            <a:off x="127916" y="3752774"/>
            <a:ext cx="1219200" cy="639411"/>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Scalable &amp; Extensible</a:t>
            </a:r>
          </a:p>
        </p:txBody>
      </p:sp>
      <p:sp>
        <p:nvSpPr>
          <p:cNvPr id="102" name="AutoShape 10"/>
          <p:cNvSpPr>
            <a:spLocks noChangeArrowheads="1"/>
          </p:cNvSpPr>
          <p:nvPr userDrawn="1"/>
        </p:nvSpPr>
        <p:spPr bwMode="gray">
          <a:xfrm>
            <a:off x="127916" y="4463042"/>
            <a:ext cx="1219200" cy="639411"/>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Maintainable</a:t>
            </a:r>
          </a:p>
        </p:txBody>
      </p:sp>
      <p:sp>
        <p:nvSpPr>
          <p:cNvPr id="104" name="AutoShape 10"/>
          <p:cNvSpPr>
            <a:spLocks noChangeArrowheads="1"/>
          </p:cNvSpPr>
          <p:nvPr userDrawn="1"/>
        </p:nvSpPr>
        <p:spPr bwMode="gray">
          <a:xfrm>
            <a:off x="125200" y="5154266"/>
            <a:ext cx="1219200" cy="639411"/>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Maintainable</a:t>
            </a:r>
          </a:p>
        </p:txBody>
      </p:sp>
      <p:sp>
        <p:nvSpPr>
          <p:cNvPr id="106" name="AutoShape 10"/>
          <p:cNvSpPr>
            <a:spLocks noChangeArrowheads="1"/>
          </p:cNvSpPr>
          <p:nvPr userDrawn="1"/>
        </p:nvSpPr>
        <p:spPr bwMode="gray">
          <a:xfrm>
            <a:off x="130632" y="4446714"/>
            <a:ext cx="1219200" cy="639411"/>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Secure</a:t>
            </a:r>
          </a:p>
        </p:txBody>
      </p:sp>
      <p:sp>
        <p:nvSpPr>
          <p:cNvPr id="108" name="AutoShape 10"/>
          <p:cNvSpPr>
            <a:spLocks noChangeArrowheads="1"/>
          </p:cNvSpPr>
          <p:nvPr userDrawn="1"/>
        </p:nvSpPr>
        <p:spPr bwMode="gray">
          <a:xfrm>
            <a:off x="127916" y="5137938"/>
            <a:ext cx="1219200" cy="639411"/>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Performance &amp; Availability</a:t>
            </a:r>
          </a:p>
        </p:txBody>
      </p:sp>
      <p:sp>
        <p:nvSpPr>
          <p:cNvPr id="131" name="AutoShape 29"/>
          <p:cNvSpPr>
            <a:spLocks noChangeArrowheads="1"/>
          </p:cNvSpPr>
          <p:nvPr userDrawn="1"/>
        </p:nvSpPr>
        <p:spPr bwMode="gray">
          <a:xfrm>
            <a:off x="5188965" y="671370"/>
            <a:ext cx="3824408" cy="228600"/>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Where is the solution non-conformant or has open questions?</a:t>
            </a:r>
          </a:p>
        </p:txBody>
      </p:sp>
      <p:sp>
        <p:nvSpPr>
          <p:cNvPr id="38" name="Text Placeholder 37"/>
          <p:cNvSpPr>
            <a:spLocks noGrp="1"/>
          </p:cNvSpPr>
          <p:nvPr>
            <p:ph type="body" sz="quarter" idx="10" hasCustomPrompt="1"/>
          </p:nvPr>
        </p:nvSpPr>
        <p:spPr>
          <a:xfrm>
            <a:off x="1420136" y="974727"/>
            <a:ext cx="3693463"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Summarize how to plan to incorporate principle themes into solution development.</a:t>
            </a:r>
          </a:p>
        </p:txBody>
      </p:sp>
      <p:sp>
        <p:nvSpPr>
          <p:cNvPr id="39" name="Text Placeholder 37"/>
          <p:cNvSpPr>
            <a:spLocks noGrp="1"/>
          </p:cNvSpPr>
          <p:nvPr>
            <p:ph type="body" sz="quarter" idx="11" hasCustomPrompt="1"/>
          </p:nvPr>
        </p:nvSpPr>
        <p:spPr>
          <a:xfrm>
            <a:off x="5197352" y="972011"/>
            <a:ext cx="3816021"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Where do you believe there is residual negative solution characteristics that affect the ability to meet principle themes.  Any use case or technology directly impacted by your project should be in scope here.</a:t>
            </a:r>
          </a:p>
        </p:txBody>
      </p:sp>
      <p:sp>
        <p:nvSpPr>
          <p:cNvPr id="40" name="Text Placeholder 37"/>
          <p:cNvSpPr>
            <a:spLocks noGrp="1"/>
          </p:cNvSpPr>
          <p:nvPr>
            <p:ph type="body" sz="quarter" idx="12" hasCustomPrompt="1"/>
          </p:nvPr>
        </p:nvSpPr>
        <p:spPr>
          <a:xfrm>
            <a:off x="1425584" y="1674115"/>
            <a:ext cx="3693463"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Summarize how to plan to incorporate principle themes into solution development</a:t>
            </a:r>
          </a:p>
        </p:txBody>
      </p:sp>
      <p:sp>
        <p:nvSpPr>
          <p:cNvPr id="41" name="Text Placeholder 37"/>
          <p:cNvSpPr>
            <a:spLocks noGrp="1"/>
          </p:cNvSpPr>
          <p:nvPr>
            <p:ph type="body" sz="quarter" idx="13" hasCustomPrompt="1"/>
          </p:nvPr>
        </p:nvSpPr>
        <p:spPr>
          <a:xfrm>
            <a:off x="5202800" y="1671399"/>
            <a:ext cx="3816021"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Where do you believe there is residual negative solution characteristics that affect the ability to meet principle themes.  Any use case or technology directly impacted by your project should be in scope here.</a:t>
            </a:r>
          </a:p>
        </p:txBody>
      </p:sp>
      <p:sp>
        <p:nvSpPr>
          <p:cNvPr id="42" name="Text Placeholder 37"/>
          <p:cNvSpPr>
            <a:spLocks noGrp="1"/>
          </p:cNvSpPr>
          <p:nvPr>
            <p:ph type="body" sz="quarter" idx="14" hasCustomPrompt="1"/>
          </p:nvPr>
        </p:nvSpPr>
        <p:spPr>
          <a:xfrm>
            <a:off x="1425584" y="2368055"/>
            <a:ext cx="3693463"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Summarize how to plan to incorporate principle themes into solution development</a:t>
            </a:r>
          </a:p>
        </p:txBody>
      </p:sp>
      <p:sp>
        <p:nvSpPr>
          <p:cNvPr id="43" name="Text Placeholder 37"/>
          <p:cNvSpPr>
            <a:spLocks noGrp="1"/>
          </p:cNvSpPr>
          <p:nvPr>
            <p:ph type="body" sz="quarter" idx="15" hasCustomPrompt="1"/>
          </p:nvPr>
        </p:nvSpPr>
        <p:spPr>
          <a:xfrm>
            <a:off x="5202800" y="2365339"/>
            <a:ext cx="3816021"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Where do you believe there is residual negative solution characteristics that affect the ability to meet principle themes.  Any use case or technology directly impacted by your project should be in scope here.</a:t>
            </a:r>
          </a:p>
        </p:txBody>
      </p:sp>
      <p:sp>
        <p:nvSpPr>
          <p:cNvPr id="44" name="Text Placeholder 37"/>
          <p:cNvSpPr>
            <a:spLocks noGrp="1"/>
          </p:cNvSpPr>
          <p:nvPr>
            <p:ph type="body" sz="quarter" idx="16" hasCustomPrompt="1"/>
          </p:nvPr>
        </p:nvSpPr>
        <p:spPr>
          <a:xfrm>
            <a:off x="1431032" y="3067443"/>
            <a:ext cx="3693463"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Summarize how to plan to incorporate principle themes into solution development</a:t>
            </a:r>
          </a:p>
        </p:txBody>
      </p:sp>
      <p:sp>
        <p:nvSpPr>
          <p:cNvPr id="45" name="Text Placeholder 37"/>
          <p:cNvSpPr>
            <a:spLocks noGrp="1"/>
          </p:cNvSpPr>
          <p:nvPr>
            <p:ph type="body" sz="quarter" idx="17" hasCustomPrompt="1"/>
          </p:nvPr>
        </p:nvSpPr>
        <p:spPr>
          <a:xfrm>
            <a:off x="5208248" y="3064727"/>
            <a:ext cx="3816021"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Where do you believe there is residual negative solution characteristics that affect the ability to meet principle themes.  Any use case or technology directly impacted by your project should be in scope here</a:t>
            </a:r>
          </a:p>
        </p:txBody>
      </p:sp>
      <p:sp>
        <p:nvSpPr>
          <p:cNvPr id="46" name="Text Placeholder 37"/>
          <p:cNvSpPr>
            <a:spLocks noGrp="1"/>
          </p:cNvSpPr>
          <p:nvPr>
            <p:ph type="body" sz="quarter" idx="18" hasCustomPrompt="1"/>
          </p:nvPr>
        </p:nvSpPr>
        <p:spPr>
          <a:xfrm>
            <a:off x="1431032" y="3769547"/>
            <a:ext cx="3693463"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Summarize how to plan to incorporate principle themes into solution development</a:t>
            </a:r>
          </a:p>
        </p:txBody>
      </p:sp>
      <p:sp>
        <p:nvSpPr>
          <p:cNvPr id="47" name="Text Placeholder 37"/>
          <p:cNvSpPr>
            <a:spLocks noGrp="1"/>
          </p:cNvSpPr>
          <p:nvPr>
            <p:ph type="body" sz="quarter" idx="19" hasCustomPrompt="1"/>
          </p:nvPr>
        </p:nvSpPr>
        <p:spPr>
          <a:xfrm>
            <a:off x="5208248" y="3766831"/>
            <a:ext cx="3816021"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Where do you believe there is residual negative solution characteristics that affect the ability to meet principle themes.  Any use case or technology directly impacted by your project should be in scope here</a:t>
            </a:r>
          </a:p>
        </p:txBody>
      </p:sp>
      <p:sp>
        <p:nvSpPr>
          <p:cNvPr id="48" name="Text Placeholder 37"/>
          <p:cNvSpPr>
            <a:spLocks noGrp="1"/>
          </p:cNvSpPr>
          <p:nvPr>
            <p:ph type="body" sz="quarter" idx="20" hasCustomPrompt="1"/>
          </p:nvPr>
        </p:nvSpPr>
        <p:spPr>
          <a:xfrm>
            <a:off x="1431032" y="4463487"/>
            <a:ext cx="3693463"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Summarize how to plan to incorporate principle themes into solution development</a:t>
            </a:r>
          </a:p>
        </p:txBody>
      </p:sp>
      <p:sp>
        <p:nvSpPr>
          <p:cNvPr id="49" name="Text Placeholder 37"/>
          <p:cNvSpPr>
            <a:spLocks noGrp="1"/>
          </p:cNvSpPr>
          <p:nvPr>
            <p:ph type="body" sz="quarter" idx="21" hasCustomPrompt="1"/>
          </p:nvPr>
        </p:nvSpPr>
        <p:spPr>
          <a:xfrm>
            <a:off x="5208248" y="4460771"/>
            <a:ext cx="3816021"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Where do you believe there is residual negative solution characteristics that affect the ability to meet principle themes.  Any use case or technology directly impacted by your project should be in scope here</a:t>
            </a:r>
          </a:p>
        </p:txBody>
      </p:sp>
      <p:sp>
        <p:nvSpPr>
          <p:cNvPr id="50" name="Text Placeholder 37"/>
          <p:cNvSpPr>
            <a:spLocks noGrp="1"/>
          </p:cNvSpPr>
          <p:nvPr>
            <p:ph type="body" sz="quarter" idx="22" hasCustomPrompt="1"/>
          </p:nvPr>
        </p:nvSpPr>
        <p:spPr>
          <a:xfrm>
            <a:off x="1436480" y="5162875"/>
            <a:ext cx="3693463"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Summarize how to plan to incorporate principle themes into solution development</a:t>
            </a:r>
          </a:p>
        </p:txBody>
      </p:sp>
      <p:sp>
        <p:nvSpPr>
          <p:cNvPr id="51" name="Text Placeholder 37"/>
          <p:cNvSpPr>
            <a:spLocks noGrp="1"/>
          </p:cNvSpPr>
          <p:nvPr>
            <p:ph type="body" sz="quarter" idx="23" hasCustomPrompt="1"/>
          </p:nvPr>
        </p:nvSpPr>
        <p:spPr>
          <a:xfrm>
            <a:off x="5213696" y="5160159"/>
            <a:ext cx="3816021"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Where do you believe there is residual negative solution characteristics that affect the ability to meet principle themes.  Any use case or technology directly impacted by your project should be in scope here</a:t>
            </a:r>
          </a:p>
        </p:txBody>
      </p:sp>
    </p:spTree>
    <p:extLst>
      <p:ext uri="{BB962C8B-B14F-4D97-AF65-F5344CB8AC3E}">
        <p14:creationId xmlns:p14="http://schemas.microsoft.com/office/powerpoint/2010/main" val="355223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pplication_Impact">
    <p:spTree>
      <p:nvGrpSpPr>
        <p:cNvPr id="1" name=""/>
        <p:cNvGrpSpPr/>
        <p:nvPr/>
      </p:nvGrpSpPr>
      <p:grpSpPr>
        <a:xfrm>
          <a:off x="0" y="0"/>
          <a:ext cx="0" cy="0"/>
          <a:chOff x="0" y="0"/>
          <a:chExt cx="0" cy="0"/>
        </a:xfrm>
      </p:grpSpPr>
      <p:sp>
        <p:nvSpPr>
          <p:cNvPr id="5" name="TextBox 4"/>
          <p:cNvSpPr txBox="1"/>
          <p:nvPr userDrawn="1"/>
        </p:nvSpPr>
        <p:spPr>
          <a:xfrm>
            <a:off x="762000" y="57837"/>
            <a:ext cx="8149882" cy="492443"/>
          </a:xfrm>
          <a:prstGeom prst="rect">
            <a:avLst/>
          </a:prstGeom>
          <a:noFill/>
        </p:spPr>
        <p:txBody>
          <a:bodyPr wrap="square" rtlCol="0">
            <a:spAutoFit/>
          </a:bodyPr>
          <a:lstStyle/>
          <a:p>
            <a:pPr defTabSz="457200"/>
            <a:r>
              <a:rPr lang="en-US" sz="2600" dirty="0">
                <a:solidFill>
                  <a:srgbClr val="009D78"/>
                </a:solidFill>
                <a:latin typeface="Trebuchet MS" pitchFamily="34" charset="0"/>
                <a:cs typeface="Arial" pitchFamily="34" charset="0"/>
              </a:rPr>
              <a:t>Application Registration &amp; Health Considerations</a:t>
            </a:r>
          </a:p>
        </p:txBody>
      </p:sp>
      <p:sp>
        <p:nvSpPr>
          <p:cNvPr id="12" name="Content Placeholder 11"/>
          <p:cNvSpPr>
            <a:spLocks noGrp="1"/>
          </p:cNvSpPr>
          <p:nvPr>
            <p:ph sz="quarter" idx="11"/>
          </p:nvPr>
        </p:nvSpPr>
        <p:spPr>
          <a:xfrm>
            <a:off x="254001" y="1026943"/>
            <a:ext cx="8537575" cy="4951827"/>
          </a:xfrm>
        </p:spPr>
        <p:txBody>
          <a:bodyPr/>
          <a:lstStyle>
            <a:lvl1pPr>
              <a:defRPr>
                <a:latin typeface="Trebuchet MS" pitchFamily="34" charset="0"/>
              </a:defRPr>
            </a:lvl1pPr>
            <a:lvl2pPr>
              <a:defRPr>
                <a:latin typeface="Trebuchet MS" pitchFamily="34" charset="0"/>
              </a:defRPr>
            </a:lvl2pPr>
            <a:lvl3pPr>
              <a:defRPr>
                <a:latin typeface="Trebuchet MS" pitchFamily="34" charset="0"/>
              </a:defRPr>
            </a:lvl3pPr>
            <a:lvl4pPr>
              <a:defRPr>
                <a:latin typeface="Trebuchet MS" pitchFamily="34" charset="0"/>
              </a:defRPr>
            </a:lvl4pPr>
            <a:lvl5pPr>
              <a:defRPr>
                <a:latin typeface="Trebuchet MS"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074" name="Picture 2" descr="C:\__ -- Stds\all_Simply\office_simply_flat_icons\PNG\simply_office_5.png"/>
          <p:cNvPicPr>
            <a:picLocks noChangeAspect="1" noChangeArrowheads="1"/>
          </p:cNvPicPr>
          <p:nvPr userDrawn="1"/>
        </p:nvPicPr>
        <p:blipFill>
          <a:blip r:embed="rId2"/>
          <a:stretch>
            <a:fillRect/>
          </a:stretch>
        </p:blipFill>
        <p:spPr bwMode="auto">
          <a:xfrm>
            <a:off x="100262" y="120707"/>
            <a:ext cx="548640" cy="480060"/>
          </a:xfrm>
          <a:prstGeom prst="rect">
            <a:avLst/>
          </a:prstGeom>
          <a:noFill/>
        </p:spPr>
      </p:pic>
    </p:spTree>
    <p:extLst>
      <p:ext uri="{BB962C8B-B14F-4D97-AF65-F5344CB8AC3E}">
        <p14:creationId xmlns:p14="http://schemas.microsoft.com/office/powerpoint/2010/main" val="139772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andards Compliance">
    <p:spTree>
      <p:nvGrpSpPr>
        <p:cNvPr id="1" name=""/>
        <p:cNvGrpSpPr/>
        <p:nvPr/>
      </p:nvGrpSpPr>
      <p:grpSpPr>
        <a:xfrm>
          <a:off x="0" y="0"/>
          <a:ext cx="0" cy="0"/>
          <a:chOff x="0" y="0"/>
          <a:chExt cx="0" cy="0"/>
        </a:xfrm>
      </p:grpSpPr>
      <p:sp>
        <p:nvSpPr>
          <p:cNvPr id="24" name="TextBox 23"/>
          <p:cNvSpPr txBox="1"/>
          <p:nvPr userDrawn="1"/>
        </p:nvSpPr>
        <p:spPr>
          <a:xfrm>
            <a:off x="762000" y="57837"/>
            <a:ext cx="8149882" cy="492443"/>
          </a:xfrm>
          <a:prstGeom prst="rect">
            <a:avLst/>
          </a:prstGeom>
          <a:noFill/>
        </p:spPr>
        <p:txBody>
          <a:bodyPr wrap="square" rtlCol="0">
            <a:spAutoFit/>
          </a:bodyPr>
          <a:lstStyle/>
          <a:p>
            <a:pPr defTabSz="457200"/>
            <a:r>
              <a:rPr lang="en-US" sz="2600" dirty="0">
                <a:solidFill>
                  <a:srgbClr val="009D78"/>
                </a:solidFill>
                <a:latin typeface="Trebuchet MS" pitchFamily="34" charset="0"/>
                <a:cs typeface="Arial" pitchFamily="34" charset="0"/>
              </a:rPr>
              <a:t>Leveraging Technology Standards</a:t>
            </a:r>
          </a:p>
        </p:txBody>
      </p:sp>
      <p:pic>
        <p:nvPicPr>
          <p:cNvPr id="25" name="Picture 2" descr="C:\__ -- Stds\all_Simply - PNG icons\education_simply_flat_icons\PNG\simply_education_3.png"/>
          <p:cNvPicPr>
            <a:picLocks noChangeAspect="1" noChangeArrowheads="1"/>
          </p:cNvPicPr>
          <p:nvPr userDrawn="1"/>
        </p:nvPicPr>
        <p:blipFill>
          <a:blip r:embed="rId2"/>
          <a:srcRect/>
          <a:stretch>
            <a:fillRect/>
          </a:stretch>
        </p:blipFill>
        <p:spPr bwMode="auto">
          <a:xfrm>
            <a:off x="75501" y="49447"/>
            <a:ext cx="613794" cy="708224"/>
          </a:xfrm>
          <a:prstGeom prst="rect">
            <a:avLst/>
          </a:prstGeom>
          <a:noFill/>
        </p:spPr>
      </p:pic>
      <p:sp>
        <p:nvSpPr>
          <p:cNvPr id="26" name="Objectives Title"/>
          <p:cNvSpPr txBox="1"/>
          <p:nvPr userDrawn="1"/>
        </p:nvSpPr>
        <p:spPr>
          <a:xfrm>
            <a:off x="214617" y="1142318"/>
            <a:ext cx="1787621" cy="455909"/>
          </a:xfrm>
          <a:prstGeom prst="rect">
            <a:avLst/>
          </a:prstGeom>
          <a:solidFill>
            <a:schemeClr val="bg2">
              <a:lumMod val="90000"/>
            </a:schemeClr>
          </a:solidFill>
        </p:spPr>
        <p:txBody>
          <a:bodyPr wrap="square" rtlCol="0" anchor="ctr" anchorCtr="0">
            <a:noAutofit/>
          </a:bodyPr>
          <a:lstStyle/>
          <a:p>
            <a:pPr algn="ctr" defTabSz="457200"/>
            <a:r>
              <a:rPr lang="en-US" sz="800" dirty="0">
                <a:solidFill>
                  <a:srgbClr val="404040"/>
                </a:solidFill>
                <a:latin typeface="Trebuchet MS" pitchFamily="34" charset="0"/>
                <a:cs typeface="Arial" pitchFamily="34" charset="0"/>
              </a:rPr>
              <a:t>Presentation</a:t>
            </a:r>
          </a:p>
        </p:txBody>
      </p:sp>
      <p:sp>
        <p:nvSpPr>
          <p:cNvPr id="27" name="Objectives Title"/>
          <p:cNvSpPr txBox="1"/>
          <p:nvPr userDrawn="1"/>
        </p:nvSpPr>
        <p:spPr>
          <a:xfrm>
            <a:off x="214617" y="836567"/>
            <a:ext cx="1787621" cy="292388"/>
          </a:xfrm>
          <a:prstGeom prst="rect">
            <a:avLst/>
          </a:prstGeom>
          <a:solidFill>
            <a:srgbClr val="009D78"/>
          </a:solidFill>
        </p:spPr>
        <p:txBody>
          <a:bodyPr wrap="square" rtlCol="0">
            <a:spAutoFit/>
          </a:bodyPr>
          <a:lstStyle/>
          <a:p>
            <a:pPr algn="ctr" defTabSz="457200"/>
            <a:r>
              <a:rPr lang="en-US" sz="1300" dirty="0">
                <a:solidFill>
                  <a:prstClr val="white"/>
                </a:solidFill>
                <a:latin typeface="Trebuchet MS" pitchFamily="34" charset="0"/>
                <a:cs typeface="Arial" pitchFamily="34" charset="0"/>
              </a:rPr>
              <a:t>Architecture Domain</a:t>
            </a:r>
          </a:p>
        </p:txBody>
      </p:sp>
      <p:sp>
        <p:nvSpPr>
          <p:cNvPr id="28" name="Objectives Title"/>
          <p:cNvSpPr txBox="1"/>
          <p:nvPr userDrawn="1"/>
        </p:nvSpPr>
        <p:spPr>
          <a:xfrm>
            <a:off x="2002223" y="836567"/>
            <a:ext cx="6909660" cy="292388"/>
          </a:xfrm>
          <a:prstGeom prst="rect">
            <a:avLst/>
          </a:prstGeom>
          <a:solidFill>
            <a:srgbClr val="009D78"/>
          </a:solidFill>
        </p:spPr>
        <p:txBody>
          <a:bodyPr wrap="square" rtlCol="0">
            <a:spAutoFit/>
          </a:bodyPr>
          <a:lstStyle/>
          <a:p>
            <a:pPr algn="ctr" defTabSz="457200"/>
            <a:r>
              <a:rPr lang="en-US" sz="1300" dirty="0">
                <a:solidFill>
                  <a:prstClr val="white"/>
                </a:solidFill>
                <a:latin typeface="Trebuchet MS" pitchFamily="34" charset="0"/>
                <a:cs typeface="Arial" pitchFamily="34" charset="0"/>
              </a:rPr>
              <a:t>How is the solution leveraging Technology Standards?</a:t>
            </a:r>
          </a:p>
        </p:txBody>
      </p:sp>
      <p:sp>
        <p:nvSpPr>
          <p:cNvPr id="29" name="Objectives Title"/>
          <p:cNvSpPr txBox="1"/>
          <p:nvPr userDrawn="1"/>
        </p:nvSpPr>
        <p:spPr>
          <a:xfrm>
            <a:off x="218964" y="1599533"/>
            <a:ext cx="1787621" cy="455909"/>
          </a:xfrm>
          <a:prstGeom prst="rect">
            <a:avLst/>
          </a:prstGeom>
          <a:solidFill>
            <a:schemeClr val="bg2">
              <a:lumMod val="90000"/>
            </a:schemeClr>
          </a:solidFill>
        </p:spPr>
        <p:txBody>
          <a:bodyPr wrap="square" rtlCol="0" anchor="ctr" anchorCtr="0">
            <a:noAutofit/>
          </a:bodyPr>
          <a:lstStyle/>
          <a:p>
            <a:pPr algn="ctr" defTabSz="457200"/>
            <a:r>
              <a:rPr lang="en-US" sz="800" dirty="0">
                <a:solidFill>
                  <a:srgbClr val="404040"/>
                </a:solidFill>
                <a:latin typeface="Trebuchet MS" pitchFamily="34" charset="0"/>
                <a:cs typeface="Arial" pitchFamily="34" charset="0"/>
              </a:rPr>
              <a:t>Core Processing Services</a:t>
            </a:r>
          </a:p>
        </p:txBody>
      </p:sp>
      <p:sp>
        <p:nvSpPr>
          <p:cNvPr id="30" name="Objectives Title"/>
          <p:cNvSpPr txBox="1"/>
          <p:nvPr userDrawn="1"/>
        </p:nvSpPr>
        <p:spPr>
          <a:xfrm>
            <a:off x="218964" y="2052401"/>
            <a:ext cx="1787621" cy="455909"/>
          </a:xfrm>
          <a:prstGeom prst="rect">
            <a:avLst/>
          </a:prstGeom>
          <a:solidFill>
            <a:schemeClr val="bg2">
              <a:lumMod val="90000"/>
            </a:schemeClr>
          </a:solidFill>
        </p:spPr>
        <p:txBody>
          <a:bodyPr wrap="square" rtlCol="0" anchor="ctr" anchorCtr="0">
            <a:noAutofit/>
          </a:bodyPr>
          <a:lstStyle/>
          <a:p>
            <a:pPr algn="ctr" defTabSz="457200"/>
            <a:r>
              <a:rPr lang="en-US" sz="800" dirty="0">
                <a:solidFill>
                  <a:srgbClr val="404040"/>
                </a:solidFill>
                <a:latin typeface="Trebuchet MS" pitchFamily="34" charset="0"/>
                <a:cs typeface="Arial" pitchFamily="34" charset="0"/>
              </a:rPr>
              <a:t>Enterprise Data Services</a:t>
            </a:r>
          </a:p>
        </p:txBody>
      </p:sp>
      <p:sp>
        <p:nvSpPr>
          <p:cNvPr id="32" name="Objectives Title"/>
          <p:cNvSpPr txBox="1"/>
          <p:nvPr userDrawn="1"/>
        </p:nvSpPr>
        <p:spPr>
          <a:xfrm>
            <a:off x="214602" y="2509616"/>
            <a:ext cx="1787621" cy="455909"/>
          </a:xfrm>
          <a:prstGeom prst="rect">
            <a:avLst/>
          </a:prstGeom>
          <a:solidFill>
            <a:schemeClr val="bg2">
              <a:lumMod val="90000"/>
            </a:schemeClr>
          </a:solidFill>
        </p:spPr>
        <p:txBody>
          <a:bodyPr wrap="square" rtlCol="0" anchor="ctr" anchorCtr="0">
            <a:noAutofit/>
          </a:bodyPr>
          <a:lstStyle/>
          <a:p>
            <a:pPr algn="ctr" defTabSz="457200"/>
            <a:r>
              <a:rPr lang="en-US" sz="800" dirty="0">
                <a:solidFill>
                  <a:srgbClr val="404040"/>
                </a:solidFill>
                <a:latin typeface="Trebuchet MS" pitchFamily="34" charset="0"/>
                <a:cs typeface="Arial" pitchFamily="34" charset="0"/>
              </a:rPr>
              <a:t>Infrastructure Services</a:t>
            </a:r>
          </a:p>
        </p:txBody>
      </p:sp>
      <p:sp>
        <p:nvSpPr>
          <p:cNvPr id="40" name="Objectives Title"/>
          <p:cNvSpPr txBox="1"/>
          <p:nvPr userDrawn="1"/>
        </p:nvSpPr>
        <p:spPr>
          <a:xfrm>
            <a:off x="218964" y="2966846"/>
            <a:ext cx="1787621" cy="455909"/>
          </a:xfrm>
          <a:prstGeom prst="rect">
            <a:avLst/>
          </a:prstGeom>
          <a:solidFill>
            <a:schemeClr val="bg2">
              <a:lumMod val="90000"/>
            </a:schemeClr>
          </a:solidFill>
        </p:spPr>
        <p:txBody>
          <a:bodyPr wrap="square" rtlCol="0" anchor="ctr" anchorCtr="0">
            <a:noAutofit/>
          </a:bodyPr>
          <a:lstStyle/>
          <a:p>
            <a:pPr algn="ctr" defTabSz="457200"/>
            <a:r>
              <a:rPr lang="en-US" sz="800" dirty="0">
                <a:solidFill>
                  <a:srgbClr val="404040"/>
                </a:solidFill>
                <a:latin typeface="Trebuchet MS" pitchFamily="34" charset="0"/>
                <a:cs typeface="Arial" pitchFamily="34" charset="0"/>
              </a:rPr>
              <a:t>IT Services</a:t>
            </a:r>
          </a:p>
        </p:txBody>
      </p:sp>
      <p:sp>
        <p:nvSpPr>
          <p:cNvPr id="42" name="Objectives Title"/>
          <p:cNvSpPr txBox="1"/>
          <p:nvPr userDrawn="1"/>
        </p:nvSpPr>
        <p:spPr>
          <a:xfrm>
            <a:off x="214602" y="3424059"/>
            <a:ext cx="1787621" cy="455909"/>
          </a:xfrm>
          <a:prstGeom prst="rect">
            <a:avLst/>
          </a:prstGeom>
          <a:solidFill>
            <a:schemeClr val="bg2">
              <a:lumMod val="90000"/>
            </a:schemeClr>
          </a:solidFill>
        </p:spPr>
        <p:txBody>
          <a:bodyPr wrap="square" rtlCol="0" anchor="ctr" anchorCtr="0">
            <a:noAutofit/>
          </a:bodyPr>
          <a:lstStyle/>
          <a:p>
            <a:pPr algn="ctr" defTabSz="457200"/>
            <a:r>
              <a:rPr lang="en-US" sz="800" dirty="0">
                <a:solidFill>
                  <a:srgbClr val="404040"/>
                </a:solidFill>
                <a:latin typeface="Trebuchet MS" pitchFamily="34" charset="0"/>
                <a:cs typeface="Arial" pitchFamily="34" charset="0"/>
              </a:rPr>
              <a:t>Business Processing Automation</a:t>
            </a:r>
          </a:p>
        </p:txBody>
      </p:sp>
      <p:sp>
        <p:nvSpPr>
          <p:cNvPr id="43" name="Objectives Title"/>
          <p:cNvSpPr txBox="1"/>
          <p:nvPr userDrawn="1"/>
        </p:nvSpPr>
        <p:spPr>
          <a:xfrm>
            <a:off x="214602" y="3876928"/>
            <a:ext cx="1787621" cy="455909"/>
          </a:xfrm>
          <a:prstGeom prst="rect">
            <a:avLst/>
          </a:prstGeom>
          <a:solidFill>
            <a:schemeClr val="bg2">
              <a:lumMod val="90000"/>
            </a:schemeClr>
          </a:solidFill>
        </p:spPr>
        <p:txBody>
          <a:bodyPr wrap="square" rtlCol="0" anchor="ctr" anchorCtr="0">
            <a:noAutofit/>
          </a:bodyPr>
          <a:lstStyle/>
          <a:p>
            <a:pPr algn="ctr" defTabSz="457200"/>
            <a:r>
              <a:rPr lang="en-US" sz="800" dirty="0">
                <a:solidFill>
                  <a:srgbClr val="404040"/>
                </a:solidFill>
                <a:latin typeface="Trebuchet MS" pitchFamily="34" charset="0"/>
                <a:cs typeface="Arial" pitchFamily="34" charset="0"/>
              </a:rPr>
              <a:t>Integration Services</a:t>
            </a:r>
          </a:p>
        </p:txBody>
      </p:sp>
      <p:sp>
        <p:nvSpPr>
          <p:cNvPr id="45" name="Objectives Title"/>
          <p:cNvSpPr txBox="1"/>
          <p:nvPr userDrawn="1"/>
        </p:nvSpPr>
        <p:spPr>
          <a:xfrm>
            <a:off x="218949" y="4334144"/>
            <a:ext cx="1787621" cy="455909"/>
          </a:xfrm>
          <a:prstGeom prst="rect">
            <a:avLst/>
          </a:prstGeom>
          <a:solidFill>
            <a:schemeClr val="bg2">
              <a:lumMod val="90000"/>
            </a:schemeClr>
          </a:solidFill>
        </p:spPr>
        <p:txBody>
          <a:bodyPr wrap="square" rtlCol="0" anchor="ctr" anchorCtr="0">
            <a:noAutofit/>
          </a:bodyPr>
          <a:lstStyle/>
          <a:p>
            <a:pPr algn="ctr" defTabSz="457200"/>
            <a:r>
              <a:rPr lang="en-US" sz="800" dirty="0">
                <a:solidFill>
                  <a:srgbClr val="404040"/>
                </a:solidFill>
                <a:latin typeface="Trebuchet MS" pitchFamily="34" charset="0"/>
                <a:cs typeface="Arial" pitchFamily="34" charset="0"/>
              </a:rPr>
              <a:t>Security Services</a:t>
            </a:r>
          </a:p>
        </p:txBody>
      </p:sp>
      <p:sp>
        <p:nvSpPr>
          <p:cNvPr id="46" name="Text Placeholder 27"/>
          <p:cNvSpPr>
            <a:spLocks noGrp="1"/>
          </p:cNvSpPr>
          <p:nvPr>
            <p:ph type="body" sz="quarter" idx="11" hasCustomPrompt="1"/>
          </p:nvPr>
        </p:nvSpPr>
        <p:spPr>
          <a:xfrm>
            <a:off x="1997876" y="1144306"/>
            <a:ext cx="6909645" cy="454943"/>
          </a:xfrm>
          <a:ln>
            <a:solidFill>
              <a:schemeClr val="tx1"/>
            </a:solidFill>
          </a:ln>
        </p:spPr>
        <p:txBody>
          <a:bodyPr>
            <a:normAutofit/>
          </a:bodyPr>
          <a:lstStyle>
            <a:lvl1pPr>
              <a:buNone/>
              <a:defRPr sz="800" baseline="0">
                <a:latin typeface="Trebuchet MS" pitchFamily="34" charset="0"/>
              </a:defRPr>
            </a:lvl1pPr>
          </a:lstStyle>
          <a:p>
            <a:pPr lvl="0"/>
            <a:r>
              <a:rPr lang="en-US" dirty="0"/>
              <a:t>Summarize usage or dependence on standards supporting domain capabilities.  Highlight how standards or best practices will influence solution.</a:t>
            </a:r>
          </a:p>
        </p:txBody>
      </p:sp>
      <p:sp>
        <p:nvSpPr>
          <p:cNvPr id="47" name="Text Placeholder 27"/>
          <p:cNvSpPr>
            <a:spLocks noGrp="1"/>
          </p:cNvSpPr>
          <p:nvPr>
            <p:ph type="body" sz="quarter" idx="12" hasCustomPrompt="1"/>
          </p:nvPr>
        </p:nvSpPr>
        <p:spPr>
          <a:xfrm>
            <a:off x="1997876" y="1602558"/>
            <a:ext cx="6909645" cy="454943"/>
          </a:xfrm>
          <a:ln>
            <a:solidFill>
              <a:schemeClr val="tx1"/>
            </a:solidFill>
          </a:ln>
        </p:spPr>
        <p:txBody>
          <a:bodyPr>
            <a:normAutofit/>
          </a:bodyPr>
          <a:lstStyle>
            <a:lvl1pPr marL="342900" marR="0" indent="-342900" algn="l" defTabSz="457200" rtl="0" eaLnBrk="1" fontAlgn="auto" latinLnBrk="0" hangingPunct="1">
              <a:lnSpc>
                <a:spcPct val="100000"/>
              </a:lnSpc>
              <a:spcBef>
                <a:spcPct val="20000"/>
              </a:spcBef>
              <a:spcAft>
                <a:spcPts val="0"/>
              </a:spcAft>
              <a:buClrTx/>
              <a:buSzTx/>
              <a:buFont typeface="Arial"/>
              <a:buNone/>
              <a:tabLst/>
              <a:defRPr sz="800" baseline="0">
                <a:latin typeface="Trebuchet MS" pitchFamily="34" charset="0"/>
              </a:defRPr>
            </a:lvl1pPr>
          </a:lstStyle>
          <a:p>
            <a:pPr lvl="0"/>
            <a:r>
              <a:rPr lang="en-US" dirty="0"/>
              <a:t>Summarize usage or dependence on standards supporting domain capabilities.  Highlight how standards or best practices will influence solution.</a:t>
            </a:r>
          </a:p>
        </p:txBody>
      </p:sp>
      <p:sp>
        <p:nvSpPr>
          <p:cNvPr id="48" name="Text Placeholder 27"/>
          <p:cNvSpPr>
            <a:spLocks noGrp="1"/>
          </p:cNvSpPr>
          <p:nvPr>
            <p:ph type="body" sz="quarter" idx="13" hasCustomPrompt="1"/>
          </p:nvPr>
        </p:nvSpPr>
        <p:spPr>
          <a:xfrm>
            <a:off x="2002223" y="2054389"/>
            <a:ext cx="6909645" cy="454943"/>
          </a:xfrm>
          <a:ln>
            <a:solidFill>
              <a:schemeClr val="tx1"/>
            </a:solidFill>
          </a:ln>
        </p:spPr>
        <p:txBody>
          <a:bodyPr>
            <a:normAutofit/>
          </a:bodyPr>
          <a:lstStyle>
            <a:lvl1pPr>
              <a:buNone/>
              <a:defRPr sz="800" baseline="0">
                <a:latin typeface="Trebuchet MS" pitchFamily="34" charset="0"/>
              </a:defRPr>
            </a:lvl1pPr>
          </a:lstStyle>
          <a:p>
            <a:pPr lvl="0"/>
            <a:r>
              <a:rPr lang="en-US" dirty="0"/>
              <a:t>Summarize usage or dependence on standards supporting domain capabilities.  Highlight how standards or best practices will influence solution.</a:t>
            </a:r>
          </a:p>
        </p:txBody>
      </p:sp>
      <p:sp>
        <p:nvSpPr>
          <p:cNvPr id="49" name="Text Placeholder 27"/>
          <p:cNvSpPr>
            <a:spLocks noGrp="1"/>
          </p:cNvSpPr>
          <p:nvPr>
            <p:ph type="body" sz="quarter" idx="14" hasCustomPrompt="1"/>
          </p:nvPr>
        </p:nvSpPr>
        <p:spPr>
          <a:xfrm>
            <a:off x="2002223" y="2503932"/>
            <a:ext cx="6909645" cy="454943"/>
          </a:xfrm>
          <a:ln>
            <a:solidFill>
              <a:schemeClr val="tx1"/>
            </a:solidFill>
          </a:ln>
        </p:spPr>
        <p:txBody>
          <a:bodyPr>
            <a:normAutofit/>
          </a:bodyPr>
          <a:lstStyle>
            <a:lvl1pPr>
              <a:buNone/>
              <a:defRPr sz="800" baseline="0">
                <a:latin typeface="Trebuchet MS" pitchFamily="34" charset="0"/>
              </a:defRPr>
            </a:lvl1pPr>
          </a:lstStyle>
          <a:p>
            <a:pPr lvl="0"/>
            <a:r>
              <a:rPr lang="en-US" dirty="0"/>
              <a:t>Summarize usage or dependence on standards supporting domain capabilities.  Highlight how standards or best practices will influence solution.</a:t>
            </a:r>
          </a:p>
        </p:txBody>
      </p:sp>
      <p:sp>
        <p:nvSpPr>
          <p:cNvPr id="50" name="Text Placeholder 27"/>
          <p:cNvSpPr>
            <a:spLocks noGrp="1"/>
          </p:cNvSpPr>
          <p:nvPr>
            <p:ph type="body" sz="quarter" idx="15" hasCustomPrompt="1"/>
          </p:nvPr>
        </p:nvSpPr>
        <p:spPr>
          <a:xfrm>
            <a:off x="2002223" y="2968834"/>
            <a:ext cx="6909645" cy="454943"/>
          </a:xfrm>
          <a:ln>
            <a:solidFill>
              <a:schemeClr val="tx1"/>
            </a:solidFill>
          </a:ln>
        </p:spPr>
        <p:txBody>
          <a:bodyPr>
            <a:normAutofit/>
          </a:bodyPr>
          <a:lstStyle>
            <a:lvl1pPr>
              <a:buNone/>
              <a:defRPr sz="800" baseline="0">
                <a:latin typeface="Trebuchet MS" pitchFamily="34" charset="0"/>
              </a:defRPr>
            </a:lvl1pPr>
          </a:lstStyle>
          <a:p>
            <a:pPr lvl="0"/>
            <a:r>
              <a:rPr lang="en-US" dirty="0"/>
              <a:t>Summarize usage or dependence on standards supporting domain capabilities.  Highlight how standards or best practices will influence solution.</a:t>
            </a:r>
          </a:p>
        </p:txBody>
      </p:sp>
      <p:sp>
        <p:nvSpPr>
          <p:cNvPr id="51" name="Text Placeholder 27"/>
          <p:cNvSpPr>
            <a:spLocks noGrp="1"/>
          </p:cNvSpPr>
          <p:nvPr>
            <p:ph type="body" sz="quarter" idx="16" hasCustomPrompt="1"/>
          </p:nvPr>
        </p:nvSpPr>
        <p:spPr>
          <a:xfrm>
            <a:off x="2002223" y="3427086"/>
            <a:ext cx="6909645" cy="454943"/>
          </a:xfrm>
          <a:ln>
            <a:solidFill>
              <a:schemeClr val="tx1"/>
            </a:solidFill>
          </a:ln>
        </p:spPr>
        <p:txBody>
          <a:bodyPr>
            <a:normAutofit/>
          </a:bodyPr>
          <a:lstStyle>
            <a:lvl1pPr>
              <a:buNone/>
              <a:defRPr sz="800" baseline="0">
                <a:latin typeface="Trebuchet MS" pitchFamily="34" charset="0"/>
              </a:defRPr>
            </a:lvl1pPr>
          </a:lstStyle>
          <a:p>
            <a:pPr lvl="0"/>
            <a:r>
              <a:rPr lang="en-US" dirty="0"/>
              <a:t>Summarize usage or dependence on standards supporting domain capabilities.  Highlight how standards or best practices will influence solution.</a:t>
            </a:r>
          </a:p>
        </p:txBody>
      </p:sp>
      <p:sp>
        <p:nvSpPr>
          <p:cNvPr id="52" name="Text Placeholder 27"/>
          <p:cNvSpPr>
            <a:spLocks noGrp="1"/>
          </p:cNvSpPr>
          <p:nvPr>
            <p:ph type="body" sz="quarter" idx="17" hasCustomPrompt="1"/>
          </p:nvPr>
        </p:nvSpPr>
        <p:spPr>
          <a:xfrm>
            <a:off x="2006570" y="3878917"/>
            <a:ext cx="6909645" cy="454943"/>
          </a:xfrm>
          <a:ln>
            <a:solidFill>
              <a:schemeClr val="tx1"/>
            </a:solidFill>
          </a:ln>
        </p:spPr>
        <p:txBody>
          <a:bodyPr>
            <a:normAutofit/>
          </a:bodyPr>
          <a:lstStyle>
            <a:lvl1pPr>
              <a:buNone/>
              <a:defRPr sz="800" baseline="0">
                <a:latin typeface="Trebuchet MS" pitchFamily="34" charset="0"/>
              </a:defRPr>
            </a:lvl1pPr>
          </a:lstStyle>
          <a:p>
            <a:pPr lvl="0"/>
            <a:r>
              <a:rPr lang="en-US" dirty="0"/>
              <a:t>Summarize usage or dependence on standards supporting domain capabilities.  Highlight how standards or best practices will influence solution.</a:t>
            </a:r>
          </a:p>
        </p:txBody>
      </p:sp>
      <p:sp>
        <p:nvSpPr>
          <p:cNvPr id="53" name="Text Placeholder 27"/>
          <p:cNvSpPr>
            <a:spLocks noGrp="1"/>
          </p:cNvSpPr>
          <p:nvPr>
            <p:ph type="body" sz="quarter" idx="18" hasCustomPrompt="1"/>
          </p:nvPr>
        </p:nvSpPr>
        <p:spPr>
          <a:xfrm>
            <a:off x="2006570" y="4328460"/>
            <a:ext cx="6909645" cy="454943"/>
          </a:xfrm>
          <a:ln>
            <a:solidFill>
              <a:schemeClr val="tx1"/>
            </a:solidFill>
          </a:ln>
        </p:spPr>
        <p:txBody>
          <a:bodyPr>
            <a:normAutofit/>
          </a:bodyPr>
          <a:lstStyle>
            <a:lvl1pPr>
              <a:buNone/>
              <a:defRPr sz="800" baseline="0">
                <a:latin typeface="Trebuchet MS" pitchFamily="34" charset="0"/>
              </a:defRPr>
            </a:lvl1pPr>
          </a:lstStyle>
          <a:p>
            <a:pPr lvl="0"/>
            <a:r>
              <a:rPr lang="en-US" dirty="0"/>
              <a:t>Summarize usage or dependence on standards supporting domain capabilities.  Highlight how standards or best practices will influence solution.</a:t>
            </a:r>
          </a:p>
        </p:txBody>
      </p:sp>
      <p:sp>
        <p:nvSpPr>
          <p:cNvPr id="54" name="Objectives Title"/>
          <p:cNvSpPr txBox="1"/>
          <p:nvPr userDrawn="1"/>
        </p:nvSpPr>
        <p:spPr>
          <a:xfrm>
            <a:off x="218964" y="4775674"/>
            <a:ext cx="8688557" cy="292388"/>
          </a:xfrm>
          <a:prstGeom prst="rect">
            <a:avLst/>
          </a:prstGeom>
          <a:solidFill>
            <a:srgbClr val="009D78"/>
          </a:solidFill>
        </p:spPr>
        <p:txBody>
          <a:bodyPr wrap="square" rtlCol="0">
            <a:spAutoFit/>
          </a:bodyPr>
          <a:lstStyle/>
          <a:p>
            <a:pPr algn="ctr" defTabSz="457200"/>
            <a:r>
              <a:rPr lang="en-US" sz="1300" dirty="0">
                <a:solidFill>
                  <a:prstClr val="white"/>
                </a:solidFill>
                <a:latin typeface="Trebuchet MS" pitchFamily="34" charset="0"/>
                <a:cs typeface="Arial" pitchFamily="34" charset="0"/>
              </a:rPr>
              <a:t>Where is the solution not leveraging Technology Standards or has open questions?  </a:t>
            </a:r>
          </a:p>
        </p:txBody>
      </p:sp>
      <p:sp>
        <p:nvSpPr>
          <p:cNvPr id="55" name="Text Placeholder 27"/>
          <p:cNvSpPr>
            <a:spLocks noGrp="1"/>
          </p:cNvSpPr>
          <p:nvPr>
            <p:ph type="body" sz="quarter" idx="20" hasCustomPrompt="1"/>
          </p:nvPr>
        </p:nvSpPr>
        <p:spPr>
          <a:xfrm>
            <a:off x="214602" y="5083453"/>
            <a:ext cx="8692919" cy="1134469"/>
          </a:xfrm>
          <a:ln>
            <a:solidFill>
              <a:schemeClr val="tx1"/>
            </a:solidFill>
          </a:ln>
        </p:spPr>
        <p:txBody>
          <a:bodyPr>
            <a:normAutofit/>
          </a:bodyPr>
          <a:lstStyle>
            <a:lvl1pPr>
              <a:buNone/>
              <a:defRPr sz="800" baseline="0">
                <a:latin typeface="Trebuchet MS" pitchFamily="34" charset="0"/>
              </a:defRPr>
            </a:lvl1pPr>
          </a:lstStyle>
          <a:p>
            <a:pPr lvl="0"/>
            <a:br>
              <a:rPr lang="en-US" dirty="0"/>
            </a:br>
            <a:br>
              <a:rPr lang="en-US" dirty="0"/>
            </a:br>
            <a:r>
              <a:rPr lang="en-US" dirty="0"/>
              <a:t>Where a standard will not be used, please highlight directional decision, reasoning, implications of the tactical solution., and potential options for future remediation.</a:t>
            </a:r>
            <a:br>
              <a:rPr lang="en-US" dirty="0"/>
            </a:br>
            <a:br>
              <a:rPr lang="en-US" dirty="0"/>
            </a:br>
            <a:r>
              <a:rPr lang="en-US" dirty="0"/>
              <a:t> *This section also applies in situations where a product does not support a standard technology OR you inherit a non-compliant architecture implemented by a previous project or phase.  Any use case directly impacted by your solution is in scope here</a:t>
            </a:r>
          </a:p>
        </p:txBody>
      </p:sp>
    </p:spTree>
    <p:extLst>
      <p:ext uri="{BB962C8B-B14F-4D97-AF65-F5344CB8AC3E}">
        <p14:creationId xmlns:p14="http://schemas.microsoft.com/office/powerpoint/2010/main" val="221748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3982" y="893300"/>
            <a:ext cx="8707901" cy="52328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p:cNvSpPr>
            <a:spLocks noGrp="1"/>
          </p:cNvSpPr>
          <p:nvPr>
            <p:ph type="title"/>
          </p:nvPr>
        </p:nvSpPr>
        <p:spPr>
          <a:xfrm>
            <a:off x="762000" y="78938"/>
            <a:ext cx="8229600" cy="589279"/>
          </a:xfrm>
          <a:prstGeom prst="rect">
            <a:avLst/>
          </a:prstGeom>
        </p:spPr>
        <p:txBody>
          <a:bodyPr vert="horz" lIns="91440" tIns="45720" rIns="91440" bIns="45720" rtlCol="0" anchor="ctr">
            <a:normAutofit/>
          </a:bodyPr>
          <a:lstStyle/>
          <a:p>
            <a:r>
              <a:rPr lang="en-US" dirty="0"/>
              <a:t>Click to edit Master title style</a:t>
            </a:r>
          </a:p>
        </p:txBody>
      </p:sp>
      <p:pic>
        <p:nvPicPr>
          <p:cNvPr id="8" name="Picture 7" descr="CB_Angle_PPT_ftr_rv2_V3.png"/>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10" name="Date Placeholder 3"/>
          <p:cNvSpPr txBox="1">
            <a:spLocks/>
          </p:cNvSpPr>
          <p:nvPr userDrawn="1"/>
        </p:nvSpPr>
        <p:spPr>
          <a:xfrm>
            <a:off x="76201" y="6400800"/>
            <a:ext cx="2438399" cy="381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400"/>
              </a:spcAft>
            </a:pPr>
            <a:r>
              <a:rPr lang="en-US" sz="700" dirty="0">
                <a:solidFill>
                  <a:prstClr val="white">
                    <a:lumMod val="50000"/>
                  </a:prstClr>
                </a:solidFill>
              </a:rPr>
              <a:t>Information Classification: </a:t>
            </a:r>
            <a:r>
              <a:rPr lang="en-US" sz="700" b="1" dirty="0">
                <a:solidFill>
                  <a:prstClr val="white">
                    <a:lumMod val="50000"/>
                  </a:prstClr>
                </a:solidFill>
              </a:rPr>
              <a:t>CONFIDENTIAL</a:t>
            </a:r>
            <a:endParaRPr lang="en-US" sz="800" dirty="0">
              <a:solidFill>
                <a:srgbClr val="002369"/>
              </a:solidFill>
            </a:endParaRPr>
          </a:p>
        </p:txBody>
      </p:sp>
      <p:sp>
        <p:nvSpPr>
          <p:cNvPr id="13" name="Date Placeholder 3"/>
          <p:cNvSpPr txBox="1">
            <a:spLocks/>
          </p:cNvSpPr>
          <p:nvPr userDrawn="1"/>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538053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l" defTabSz="457200" rtl="0" eaLnBrk="1" latinLnBrk="0" hangingPunct="1">
        <a:spcBef>
          <a:spcPct val="0"/>
        </a:spcBef>
        <a:buNone/>
        <a:defRPr sz="3600" b="0" i="0" kern="1200">
          <a:solidFill>
            <a:srgbClr val="009D78"/>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Font typeface="Arial"/>
        <a:buChar char="•"/>
        <a:defRPr sz="2400" b="0" i="0" kern="1200">
          <a:solidFill>
            <a:srgbClr val="404040"/>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rgbClr val="404040"/>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rgbClr val="404040"/>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rgbClr val="404040"/>
          </a:solidFill>
          <a:latin typeface="Arial"/>
          <a:ea typeface="+mn-ea"/>
          <a:cs typeface="Arial"/>
        </a:defRPr>
      </a:lvl4pPr>
      <a:lvl5pPr marL="2057400" indent="-228600" algn="l" defTabSz="457200" rtl="0" eaLnBrk="1" latinLnBrk="0" hangingPunct="1">
        <a:spcBef>
          <a:spcPct val="20000"/>
        </a:spcBef>
        <a:buFont typeface="Arial"/>
        <a:buChar char="»"/>
        <a:defRPr sz="1400" b="0" i="0" kern="1200">
          <a:solidFill>
            <a:srgbClr val="40404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944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371600"/>
            <a:ext cx="8229600" cy="5181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descr="CB_Angle_PPT_ftr_rv2_V3.pn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5" name="Date Placeholder 3"/>
          <p:cNvSpPr txBox="1">
            <a:spLocks/>
          </p:cNvSpPr>
          <p:nvPr userDrawn="1"/>
        </p:nvSpPr>
        <p:spPr>
          <a:xfrm>
            <a:off x="76201" y="6400800"/>
            <a:ext cx="2438399" cy="381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400"/>
              </a:spcAft>
            </a:pPr>
            <a:r>
              <a:rPr lang="en-US" sz="700" dirty="0">
                <a:solidFill>
                  <a:prstClr val="white">
                    <a:lumMod val="50000"/>
                  </a:prstClr>
                </a:solidFill>
              </a:rPr>
              <a:t>Information Classification: </a:t>
            </a:r>
            <a:r>
              <a:rPr lang="en-US" sz="700" b="1" dirty="0">
                <a:solidFill>
                  <a:prstClr val="white">
                    <a:lumMod val="50000"/>
                  </a:prstClr>
                </a:solidFill>
              </a:rPr>
              <a:t>CONFIDENTIAL</a:t>
            </a:r>
            <a:endParaRPr lang="en-US" sz="800" dirty="0">
              <a:solidFill>
                <a:srgbClr val="002369"/>
              </a:solidFill>
            </a:endParaRPr>
          </a:p>
        </p:txBody>
      </p:sp>
      <p:sp>
        <p:nvSpPr>
          <p:cNvPr id="6" name="Date Placeholder 3"/>
          <p:cNvSpPr txBox="1">
            <a:spLocks/>
          </p:cNvSpPr>
          <p:nvPr userDrawn="1"/>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
        <p:nvSpPr>
          <p:cNvPr id="7" name="TextBox 6">
            <a:extLst>
              <a:ext uri="{FF2B5EF4-FFF2-40B4-BE49-F238E27FC236}">
                <a16:creationId xmlns:a16="http://schemas.microsoft.com/office/drawing/2014/main" id="{400C3D87-A287-4F67-A73A-889635FDFDAE}"/>
              </a:ext>
            </a:extLst>
          </p:cNvPr>
          <p:cNvSpPr txBox="1"/>
          <p:nvPr userDrawn="1"/>
        </p:nvSpPr>
        <p:spPr>
          <a:xfrm rot="19634638">
            <a:off x="-29072" y="1903476"/>
            <a:ext cx="9589257" cy="3154710"/>
          </a:xfrm>
          <a:prstGeom prst="rect">
            <a:avLst/>
          </a:prstGeom>
          <a:noFill/>
        </p:spPr>
        <p:txBody>
          <a:bodyPr wrap="square" rtlCol="0">
            <a:spAutoFit/>
          </a:bodyPr>
          <a:lstStyle/>
          <a:p>
            <a:pPr algn="ctr"/>
            <a:r>
              <a:rPr lang="en-US" sz="19900" baseline="0" dirty="0">
                <a:solidFill>
                  <a:schemeClr val="bg1">
                    <a:lumMod val="75000"/>
                    <a:alpha val="25000"/>
                  </a:schemeClr>
                </a:solidFill>
                <a:latin typeface="Calibri Light" panose="020F0302020204030204" pitchFamily="34" charset="0"/>
                <a:cs typeface="Calibri Light" panose="020F0302020204030204" pitchFamily="34" charset="0"/>
              </a:rPr>
              <a:t>DRAFT</a:t>
            </a:r>
            <a:endParaRPr lang="en-US" sz="11500" baseline="0" dirty="0">
              <a:solidFill>
                <a:schemeClr val="bg1">
                  <a:lumMod val="75000"/>
                  <a:alpha val="2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0499899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advClick="0">
    <p:fade/>
  </p:transition>
  <p:txStyles>
    <p:titleStyle>
      <a:lvl1pPr algn="l" defTabSz="457200" rtl="0" eaLnBrk="1" latinLnBrk="0" hangingPunct="1">
        <a:spcBef>
          <a:spcPct val="0"/>
        </a:spcBef>
        <a:buNone/>
        <a:defRPr sz="2800" b="1" i="0" kern="1200">
          <a:solidFill>
            <a:schemeClr val="tx2"/>
          </a:solidFill>
          <a:latin typeface="Trebuchet MS"/>
          <a:ea typeface="+mj-ea"/>
          <a:cs typeface="Arial"/>
        </a:defRPr>
      </a:lvl1pPr>
    </p:titleStyle>
    <p:bodyStyle>
      <a:lvl1pPr marL="342900" indent="-342900" algn="l" defTabSz="457200" rtl="0" eaLnBrk="1" latinLnBrk="0" hangingPunct="1">
        <a:spcBef>
          <a:spcPct val="20000"/>
        </a:spcBef>
        <a:buFont typeface="Arial"/>
        <a:buChar char="•"/>
        <a:defRPr sz="2400" b="0" i="0" kern="1200">
          <a:solidFill>
            <a:schemeClr val="tx1"/>
          </a:solidFill>
          <a:latin typeface="Trebuchet MS"/>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Trebuchet MS"/>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Trebuchet MS"/>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Trebuchet MS"/>
          <a:ea typeface="+mn-ea"/>
          <a:cs typeface="Arial"/>
        </a:defRPr>
      </a:lvl4pPr>
      <a:lvl5pPr marL="2057400" indent="-228600" algn="l" defTabSz="457200" rtl="0" eaLnBrk="1" latinLnBrk="0" hangingPunct="1">
        <a:spcBef>
          <a:spcPct val="20000"/>
        </a:spcBef>
        <a:buFont typeface="Arial"/>
        <a:buChar char="»"/>
        <a:defRPr sz="1400" b="0" i="0" kern="1200">
          <a:solidFill>
            <a:schemeClr val="tx1"/>
          </a:solidFill>
          <a:latin typeface="Trebuchet MS"/>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hyperlink" Target="https://departments.internal.citizensbank.com/sites/CFAD/EdFiStudentLend/Shared%20Documents/CFG%20Next%20Gen%20analysis/Requirements/HighLevelApplicationBlocks.vsd"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epartments.internal.citizensbank.com/sites/CFAD/EdFiStudentLend/Shared%20Documents/Entech_Assessment/Entech_Assesment.vsdx"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departments.internal.citizensbank.com/sites/CFAD/EdFiStudentLend/Shared%20Documents/Entech_Assessment/Physical%20Network%20Diagram.vsd"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hyperlink" Target="https://departments.internal.citizensbank.com/sites/CFAD/EdFiStudentLend/Shared%20Documents/Entech_Assessment/EntechProjectWorkFlow.vsd"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483" y="2743199"/>
            <a:ext cx="8907517" cy="1310185"/>
          </a:xfrm>
        </p:spPr>
        <p:txBody>
          <a:bodyPr>
            <a:normAutofit/>
          </a:bodyPr>
          <a:lstStyle/>
          <a:p>
            <a:r>
              <a:rPr lang="en-US" sz="2800" dirty="0"/>
              <a:t>Citizens Bank </a:t>
            </a:r>
            <a:r>
              <a:rPr lang="en-US" sz="2800" dirty="0" err="1"/>
              <a:t>InSource</a:t>
            </a:r>
            <a:r>
              <a:rPr lang="en-US" sz="2800" dirty="0"/>
              <a:t> of </a:t>
            </a:r>
            <a:r>
              <a:rPr lang="en-US" sz="2800" dirty="0" err="1"/>
              <a:t>Appworks</a:t>
            </a:r>
            <a:br>
              <a:rPr lang="en-US" sz="2800" dirty="0"/>
            </a:br>
            <a:r>
              <a:rPr lang="en-US" sz="2800" dirty="0"/>
              <a:t>Education Finance and Personal Lending Data</a:t>
            </a:r>
          </a:p>
        </p:txBody>
      </p:sp>
      <p:sp>
        <p:nvSpPr>
          <p:cNvPr id="3" name="Subtitle 2"/>
          <p:cNvSpPr>
            <a:spLocks noGrp="1"/>
          </p:cNvSpPr>
          <p:nvPr>
            <p:ph type="subTitle" idx="1"/>
          </p:nvPr>
        </p:nvSpPr>
        <p:spPr>
          <a:xfrm>
            <a:off x="402772" y="5203373"/>
            <a:ext cx="6400800" cy="790333"/>
          </a:xfrm>
        </p:spPr>
        <p:txBody>
          <a:bodyPr/>
          <a:lstStyle/>
          <a:p>
            <a:r>
              <a:rPr lang="en-US" dirty="0"/>
              <a:t>Updated</a:t>
            </a:r>
            <a:r>
              <a:rPr lang="en-US"/>
              <a:t>: January 26, 2021</a:t>
            </a:r>
            <a:endParaRPr lang="en-US" dirty="0"/>
          </a:p>
        </p:txBody>
      </p:sp>
    </p:spTree>
    <p:extLst>
      <p:ext uri="{BB962C8B-B14F-4D97-AF65-F5344CB8AC3E}">
        <p14:creationId xmlns:p14="http://schemas.microsoft.com/office/powerpoint/2010/main" val="3734782055"/>
      </p:ext>
    </p:extLst>
  </p:cSld>
  <p:clrMapOvr>
    <a:masterClrMapping/>
  </p:clrMapOvr>
  <p:transition advClick="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Phase 3: Decommission Sungard</a:t>
            </a:r>
          </a:p>
        </p:txBody>
      </p:sp>
      <p:sp>
        <p:nvSpPr>
          <p:cNvPr id="6" name="Text Placeholder 3">
            <a:extLst>
              <a:ext uri="{FF2B5EF4-FFF2-40B4-BE49-F238E27FC236}">
                <a16:creationId xmlns:a16="http://schemas.microsoft.com/office/drawing/2014/main" id="{938AAF4D-0E4E-4379-B014-57A71A0E7BDA}"/>
              </a:ext>
            </a:extLst>
          </p:cNvPr>
          <p:cNvSpPr>
            <a:spLocks noGrp="1"/>
          </p:cNvSpPr>
          <p:nvPr>
            <p:ph idx="1"/>
          </p:nvPr>
        </p:nvSpPr>
        <p:spPr>
          <a:xfrm>
            <a:off x="795337" y="884011"/>
            <a:ext cx="7553325" cy="4351338"/>
          </a:xfrm>
        </p:spPr>
        <p:txBody>
          <a:bodyPr>
            <a:normAutofit/>
          </a:bodyPr>
          <a:lstStyle/>
          <a:p>
            <a:pPr marL="457200" lvl="1" indent="0">
              <a:buNone/>
            </a:pPr>
            <a:r>
              <a:rPr lang="en-US" sz="1600" b="1" dirty="0"/>
              <a:t>This phase will implement the option recommended in Phase 1.</a:t>
            </a:r>
          </a:p>
          <a:p>
            <a:pPr marL="457200" lvl="1" indent="0">
              <a:buNone/>
            </a:pPr>
            <a:endParaRPr lang="en-US" sz="1400" b="1" dirty="0"/>
          </a:p>
          <a:p>
            <a:pPr lvl="1"/>
            <a:r>
              <a:rPr lang="en-US" sz="1400" b="1" dirty="0"/>
              <a:t>Target Date</a:t>
            </a:r>
            <a:r>
              <a:rPr lang="en-US" sz="1400" dirty="0"/>
              <a:t>:  </a:t>
            </a:r>
          </a:p>
          <a:p>
            <a:pPr lvl="2"/>
            <a:r>
              <a:rPr lang="en-US" sz="1200" dirty="0"/>
              <a:t>December 2021 latest;  Optimal September 2021</a:t>
            </a:r>
          </a:p>
          <a:p>
            <a:pPr lvl="1"/>
            <a:r>
              <a:rPr lang="en-US" sz="1400" dirty="0"/>
              <a:t>Critical Success Factors</a:t>
            </a:r>
          </a:p>
          <a:p>
            <a:pPr lvl="2"/>
            <a:r>
              <a:rPr lang="en-US" sz="1200" dirty="0"/>
              <a:t>Archival of old </a:t>
            </a:r>
            <a:r>
              <a:rPr lang="en-US" sz="1200" dirty="0" err="1"/>
              <a:t>AppWorks</a:t>
            </a:r>
            <a:r>
              <a:rPr lang="en-US" sz="1200" dirty="0"/>
              <a:t> code/schema/data</a:t>
            </a:r>
          </a:p>
          <a:p>
            <a:pPr lvl="2"/>
            <a:r>
              <a:rPr lang="en-US" sz="1200" dirty="0" err="1"/>
              <a:t>Decomission</a:t>
            </a:r>
            <a:r>
              <a:rPr lang="en-US" sz="1200" dirty="0"/>
              <a:t> of </a:t>
            </a:r>
            <a:r>
              <a:rPr lang="en-US" sz="1200" dirty="0" err="1"/>
              <a:t>AppWorks</a:t>
            </a:r>
            <a:endParaRPr lang="en-US" sz="1200" dirty="0"/>
          </a:p>
          <a:p>
            <a:pPr lvl="2"/>
            <a:r>
              <a:rPr lang="en-US" sz="1200" dirty="0"/>
              <a:t>Disposal of hardware</a:t>
            </a:r>
          </a:p>
          <a:p>
            <a:pPr lvl="2"/>
            <a:endParaRPr lang="en-US" sz="1200" b="1" dirty="0"/>
          </a:p>
          <a:p>
            <a:pPr marL="457200" lvl="1" indent="0">
              <a:buNone/>
            </a:pPr>
            <a:endParaRPr lang="en-US" dirty="0"/>
          </a:p>
        </p:txBody>
      </p:sp>
    </p:spTree>
    <p:extLst>
      <p:ext uri="{BB962C8B-B14F-4D97-AF65-F5344CB8AC3E}">
        <p14:creationId xmlns:p14="http://schemas.microsoft.com/office/powerpoint/2010/main" val="1893553253"/>
      </p:ext>
    </p:extLst>
  </p:cSld>
  <p:clrMapOvr>
    <a:masterClrMapping/>
  </p:clrMapOvr>
  <p:transition advClick="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Current Application Documentation</a:t>
            </a:r>
          </a:p>
        </p:txBody>
      </p:sp>
      <p:sp>
        <p:nvSpPr>
          <p:cNvPr id="2" name="Rectangle 1">
            <a:extLst>
              <a:ext uri="{FF2B5EF4-FFF2-40B4-BE49-F238E27FC236}">
                <a16:creationId xmlns:a16="http://schemas.microsoft.com/office/drawing/2014/main" id="{EE4D732C-4CBB-4D59-A644-72BAAF45AF42}"/>
              </a:ext>
            </a:extLst>
          </p:cNvPr>
          <p:cNvSpPr/>
          <p:nvPr/>
        </p:nvSpPr>
        <p:spPr>
          <a:xfrm>
            <a:off x="198783" y="579916"/>
            <a:ext cx="8746434" cy="800219"/>
          </a:xfrm>
          <a:prstGeom prst="rect">
            <a:avLst/>
          </a:prstGeom>
        </p:spPr>
        <p:txBody>
          <a:bodyPr wrap="square">
            <a:spAutoFit/>
          </a:bodyPr>
          <a:lstStyle/>
          <a:p>
            <a:pPr lvl="1" algn="ctr"/>
            <a:endParaRPr lang="en-US" sz="1400" b="1" dirty="0"/>
          </a:p>
          <a:p>
            <a:pPr lvl="1" algn="ctr"/>
            <a:endParaRPr lang="en-US" sz="1600" b="1" dirty="0"/>
          </a:p>
          <a:p>
            <a:pPr lvl="1" algn="ctr"/>
            <a:endParaRPr lang="en-US" sz="1600" b="1" dirty="0"/>
          </a:p>
        </p:txBody>
      </p:sp>
      <p:pic>
        <p:nvPicPr>
          <p:cNvPr id="4" name="Picture 3">
            <a:extLst>
              <a:ext uri="{FF2B5EF4-FFF2-40B4-BE49-F238E27FC236}">
                <a16:creationId xmlns:a16="http://schemas.microsoft.com/office/drawing/2014/main" id="{55A9005E-AD99-454C-9900-39B2ADD9EA51}"/>
              </a:ext>
            </a:extLst>
          </p:cNvPr>
          <p:cNvPicPr>
            <a:picLocks noChangeAspect="1"/>
          </p:cNvPicPr>
          <p:nvPr/>
        </p:nvPicPr>
        <p:blipFill>
          <a:blip r:embed="rId3"/>
          <a:stretch>
            <a:fillRect/>
          </a:stretch>
        </p:blipFill>
        <p:spPr>
          <a:xfrm>
            <a:off x="0" y="1026217"/>
            <a:ext cx="9144000" cy="4805566"/>
          </a:xfrm>
          <a:prstGeom prst="rect">
            <a:avLst/>
          </a:prstGeom>
        </p:spPr>
      </p:pic>
      <p:sp>
        <p:nvSpPr>
          <p:cNvPr id="7" name="TextBox 6">
            <a:extLst>
              <a:ext uri="{FF2B5EF4-FFF2-40B4-BE49-F238E27FC236}">
                <a16:creationId xmlns:a16="http://schemas.microsoft.com/office/drawing/2014/main" id="{89A43926-8BD4-4953-9682-B21BD97DF39B}"/>
              </a:ext>
            </a:extLst>
          </p:cNvPr>
          <p:cNvSpPr txBox="1"/>
          <p:nvPr/>
        </p:nvSpPr>
        <p:spPr>
          <a:xfrm>
            <a:off x="311084" y="6016474"/>
            <a:ext cx="3512500" cy="261610"/>
          </a:xfrm>
          <a:prstGeom prst="rect">
            <a:avLst/>
          </a:prstGeom>
          <a:noFill/>
        </p:spPr>
        <p:txBody>
          <a:bodyPr wrap="none" rtlCol="0">
            <a:spAutoFit/>
          </a:bodyPr>
          <a:lstStyle/>
          <a:p>
            <a:r>
              <a:rPr lang="en-US" sz="1100" b="1" dirty="0"/>
              <a:t>Link</a:t>
            </a:r>
            <a:r>
              <a:rPr lang="en-US" sz="1100" dirty="0"/>
              <a:t>: </a:t>
            </a:r>
            <a:r>
              <a:rPr lang="en-US" sz="1100" dirty="0" err="1">
                <a:hlinkClick r:id="rId4"/>
              </a:rPr>
              <a:t>HighLevelApplicationBlocks</a:t>
            </a:r>
            <a:r>
              <a:rPr lang="en-US" sz="1100" dirty="0">
                <a:hlinkClick r:id="rId4"/>
              </a:rPr>
              <a:t> (citizensbank.com)</a:t>
            </a:r>
            <a:endParaRPr lang="en-US" sz="1100" dirty="0"/>
          </a:p>
        </p:txBody>
      </p:sp>
    </p:spTree>
    <p:extLst>
      <p:ext uri="{BB962C8B-B14F-4D97-AF65-F5344CB8AC3E}">
        <p14:creationId xmlns:p14="http://schemas.microsoft.com/office/powerpoint/2010/main" val="182746229"/>
      </p:ext>
    </p:extLst>
  </p:cSld>
  <p:clrMapOvr>
    <a:masterClrMapping/>
  </p:clrMapOvr>
  <p:transition advClick="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Current Application Documentation</a:t>
            </a:r>
          </a:p>
        </p:txBody>
      </p:sp>
      <p:sp>
        <p:nvSpPr>
          <p:cNvPr id="2" name="Rectangle 1">
            <a:extLst>
              <a:ext uri="{FF2B5EF4-FFF2-40B4-BE49-F238E27FC236}">
                <a16:creationId xmlns:a16="http://schemas.microsoft.com/office/drawing/2014/main" id="{EE4D732C-4CBB-4D59-A644-72BAAF45AF42}"/>
              </a:ext>
            </a:extLst>
          </p:cNvPr>
          <p:cNvSpPr/>
          <p:nvPr/>
        </p:nvSpPr>
        <p:spPr>
          <a:xfrm>
            <a:off x="198783" y="579916"/>
            <a:ext cx="8746434" cy="800219"/>
          </a:xfrm>
          <a:prstGeom prst="rect">
            <a:avLst/>
          </a:prstGeom>
        </p:spPr>
        <p:txBody>
          <a:bodyPr wrap="square">
            <a:spAutoFit/>
          </a:bodyPr>
          <a:lstStyle/>
          <a:p>
            <a:pPr lvl="1" algn="ctr"/>
            <a:endParaRPr lang="en-US" sz="1400" b="1" dirty="0"/>
          </a:p>
          <a:p>
            <a:pPr lvl="1" algn="ctr"/>
            <a:endParaRPr lang="en-US" sz="1600" b="1" dirty="0"/>
          </a:p>
          <a:p>
            <a:pPr lvl="1" algn="ctr"/>
            <a:endParaRPr lang="en-US" sz="1600" b="1" dirty="0"/>
          </a:p>
        </p:txBody>
      </p:sp>
      <p:sp>
        <p:nvSpPr>
          <p:cNvPr id="7" name="TextBox 6">
            <a:extLst>
              <a:ext uri="{FF2B5EF4-FFF2-40B4-BE49-F238E27FC236}">
                <a16:creationId xmlns:a16="http://schemas.microsoft.com/office/drawing/2014/main" id="{89A43926-8BD4-4953-9682-B21BD97DF39B}"/>
              </a:ext>
            </a:extLst>
          </p:cNvPr>
          <p:cNvSpPr txBox="1"/>
          <p:nvPr/>
        </p:nvSpPr>
        <p:spPr>
          <a:xfrm>
            <a:off x="311084" y="6016474"/>
            <a:ext cx="3015569" cy="261610"/>
          </a:xfrm>
          <a:prstGeom prst="rect">
            <a:avLst/>
          </a:prstGeom>
          <a:noFill/>
        </p:spPr>
        <p:txBody>
          <a:bodyPr wrap="none" rtlCol="0">
            <a:spAutoFit/>
          </a:bodyPr>
          <a:lstStyle/>
          <a:p>
            <a:r>
              <a:rPr lang="en-US" sz="1100" b="1" dirty="0"/>
              <a:t>Link</a:t>
            </a:r>
            <a:r>
              <a:rPr lang="en-US" sz="1100" dirty="0"/>
              <a:t>: </a:t>
            </a:r>
            <a:r>
              <a:rPr lang="en-US" sz="1100" dirty="0" err="1">
                <a:hlinkClick r:id="rId3"/>
              </a:rPr>
              <a:t>Entech_Assesment</a:t>
            </a:r>
            <a:r>
              <a:rPr lang="en-US" sz="1100" dirty="0">
                <a:hlinkClick r:id="rId3"/>
              </a:rPr>
              <a:t> (citizensbank.com)</a:t>
            </a:r>
            <a:endParaRPr lang="en-US" sz="1100" dirty="0"/>
          </a:p>
        </p:txBody>
      </p:sp>
      <p:sp>
        <p:nvSpPr>
          <p:cNvPr id="6" name="Rectangle 5">
            <a:extLst>
              <a:ext uri="{FF2B5EF4-FFF2-40B4-BE49-F238E27FC236}">
                <a16:creationId xmlns:a16="http://schemas.microsoft.com/office/drawing/2014/main" id="{D87CC653-7FDC-4621-BDE9-70D22B57D2E2}"/>
              </a:ext>
            </a:extLst>
          </p:cNvPr>
          <p:cNvSpPr/>
          <p:nvPr/>
        </p:nvSpPr>
        <p:spPr>
          <a:xfrm>
            <a:off x="1956062" y="664681"/>
            <a:ext cx="4572000" cy="338554"/>
          </a:xfrm>
          <a:prstGeom prst="rect">
            <a:avLst/>
          </a:prstGeom>
        </p:spPr>
        <p:txBody>
          <a:bodyPr>
            <a:spAutoFit/>
          </a:bodyPr>
          <a:lstStyle/>
          <a:p>
            <a:pPr lvl="1"/>
            <a:r>
              <a:rPr lang="en-US" sz="1600" b="1" dirty="0"/>
              <a:t>Student/PERL Conceptual Design</a:t>
            </a:r>
          </a:p>
        </p:txBody>
      </p:sp>
      <p:pic>
        <p:nvPicPr>
          <p:cNvPr id="8" name="Picture 7">
            <a:extLst>
              <a:ext uri="{FF2B5EF4-FFF2-40B4-BE49-F238E27FC236}">
                <a16:creationId xmlns:a16="http://schemas.microsoft.com/office/drawing/2014/main" id="{1533257A-15E6-47A3-9174-15719F48B1BD}"/>
              </a:ext>
            </a:extLst>
          </p:cNvPr>
          <p:cNvPicPr>
            <a:picLocks noChangeAspect="1"/>
          </p:cNvPicPr>
          <p:nvPr/>
        </p:nvPicPr>
        <p:blipFill>
          <a:blip r:embed="rId4"/>
          <a:stretch>
            <a:fillRect/>
          </a:stretch>
        </p:blipFill>
        <p:spPr>
          <a:xfrm>
            <a:off x="198783" y="1051354"/>
            <a:ext cx="8492730" cy="4755292"/>
          </a:xfrm>
          <a:prstGeom prst="rect">
            <a:avLst/>
          </a:prstGeom>
        </p:spPr>
      </p:pic>
    </p:spTree>
    <p:extLst>
      <p:ext uri="{BB962C8B-B14F-4D97-AF65-F5344CB8AC3E}">
        <p14:creationId xmlns:p14="http://schemas.microsoft.com/office/powerpoint/2010/main" val="1477988665"/>
      </p:ext>
    </p:extLst>
  </p:cSld>
  <p:clrMapOvr>
    <a:masterClrMapping/>
  </p:clrMapOvr>
  <p:transition advClick="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Current Application Documentation</a:t>
            </a:r>
          </a:p>
        </p:txBody>
      </p:sp>
      <p:sp>
        <p:nvSpPr>
          <p:cNvPr id="2" name="Rectangle 1">
            <a:extLst>
              <a:ext uri="{FF2B5EF4-FFF2-40B4-BE49-F238E27FC236}">
                <a16:creationId xmlns:a16="http://schemas.microsoft.com/office/drawing/2014/main" id="{EE4D732C-4CBB-4D59-A644-72BAAF45AF42}"/>
              </a:ext>
            </a:extLst>
          </p:cNvPr>
          <p:cNvSpPr/>
          <p:nvPr/>
        </p:nvSpPr>
        <p:spPr>
          <a:xfrm>
            <a:off x="198783" y="579916"/>
            <a:ext cx="8746434" cy="800219"/>
          </a:xfrm>
          <a:prstGeom prst="rect">
            <a:avLst/>
          </a:prstGeom>
        </p:spPr>
        <p:txBody>
          <a:bodyPr wrap="square">
            <a:spAutoFit/>
          </a:bodyPr>
          <a:lstStyle/>
          <a:p>
            <a:pPr lvl="1" algn="ctr"/>
            <a:endParaRPr lang="en-US" sz="1400" b="1" dirty="0"/>
          </a:p>
          <a:p>
            <a:pPr lvl="1" algn="ctr"/>
            <a:endParaRPr lang="en-US" sz="1600" b="1" dirty="0"/>
          </a:p>
          <a:p>
            <a:pPr lvl="1" algn="ctr"/>
            <a:endParaRPr lang="en-US" sz="1600" b="1" dirty="0"/>
          </a:p>
        </p:txBody>
      </p:sp>
      <p:sp>
        <p:nvSpPr>
          <p:cNvPr id="7" name="TextBox 6">
            <a:extLst>
              <a:ext uri="{FF2B5EF4-FFF2-40B4-BE49-F238E27FC236}">
                <a16:creationId xmlns:a16="http://schemas.microsoft.com/office/drawing/2014/main" id="{89A43926-8BD4-4953-9682-B21BD97DF39B}"/>
              </a:ext>
            </a:extLst>
          </p:cNvPr>
          <p:cNvSpPr txBox="1"/>
          <p:nvPr/>
        </p:nvSpPr>
        <p:spPr>
          <a:xfrm>
            <a:off x="311084" y="6016474"/>
            <a:ext cx="3443571" cy="261610"/>
          </a:xfrm>
          <a:prstGeom prst="rect">
            <a:avLst/>
          </a:prstGeom>
          <a:noFill/>
        </p:spPr>
        <p:txBody>
          <a:bodyPr wrap="none" rtlCol="0">
            <a:spAutoFit/>
          </a:bodyPr>
          <a:lstStyle/>
          <a:p>
            <a:r>
              <a:rPr lang="en-US" sz="1100" b="1" dirty="0"/>
              <a:t>Link</a:t>
            </a:r>
            <a:r>
              <a:rPr lang="en-US" sz="1100" dirty="0"/>
              <a:t>: </a:t>
            </a:r>
            <a:r>
              <a:rPr lang="en-US" sz="1100" dirty="0">
                <a:hlinkClick r:id="rId3"/>
              </a:rPr>
              <a:t>Physical Network Diagram (citizensbank.com)</a:t>
            </a:r>
            <a:endParaRPr lang="en-US" sz="1100" dirty="0"/>
          </a:p>
        </p:txBody>
      </p:sp>
      <p:pic>
        <p:nvPicPr>
          <p:cNvPr id="3" name="Picture 2">
            <a:extLst>
              <a:ext uri="{FF2B5EF4-FFF2-40B4-BE49-F238E27FC236}">
                <a16:creationId xmlns:a16="http://schemas.microsoft.com/office/drawing/2014/main" id="{8D7C7927-BFC9-45AA-89BD-AE6D108BA38E}"/>
              </a:ext>
            </a:extLst>
          </p:cNvPr>
          <p:cNvPicPr>
            <a:picLocks noChangeAspect="1"/>
          </p:cNvPicPr>
          <p:nvPr/>
        </p:nvPicPr>
        <p:blipFill>
          <a:blip r:embed="rId4"/>
          <a:stretch>
            <a:fillRect/>
          </a:stretch>
        </p:blipFill>
        <p:spPr>
          <a:xfrm>
            <a:off x="556181" y="804716"/>
            <a:ext cx="8031638" cy="4559136"/>
          </a:xfrm>
          <a:prstGeom prst="rect">
            <a:avLst/>
          </a:prstGeom>
        </p:spPr>
      </p:pic>
      <p:sp>
        <p:nvSpPr>
          <p:cNvPr id="9" name="Rectangle 8">
            <a:extLst>
              <a:ext uri="{FF2B5EF4-FFF2-40B4-BE49-F238E27FC236}">
                <a16:creationId xmlns:a16="http://schemas.microsoft.com/office/drawing/2014/main" id="{1765688B-453A-4648-9C53-9D880E97AED1}"/>
              </a:ext>
            </a:extLst>
          </p:cNvPr>
          <p:cNvSpPr/>
          <p:nvPr/>
        </p:nvSpPr>
        <p:spPr>
          <a:xfrm>
            <a:off x="556181" y="5520886"/>
            <a:ext cx="5368565" cy="276999"/>
          </a:xfrm>
          <a:prstGeom prst="rect">
            <a:avLst/>
          </a:prstGeom>
        </p:spPr>
        <p:txBody>
          <a:bodyPr wrap="square">
            <a:spAutoFit/>
          </a:bodyPr>
          <a:lstStyle/>
          <a:p>
            <a:pPr lvl="1"/>
            <a:r>
              <a:rPr lang="en-US" sz="1200" b="1" i="1" dirty="0">
                <a:solidFill>
                  <a:srgbClr val="FF0000"/>
                </a:solidFill>
              </a:rPr>
              <a:t>* Dated 2017</a:t>
            </a:r>
          </a:p>
        </p:txBody>
      </p:sp>
    </p:spTree>
    <p:extLst>
      <p:ext uri="{BB962C8B-B14F-4D97-AF65-F5344CB8AC3E}">
        <p14:creationId xmlns:p14="http://schemas.microsoft.com/office/powerpoint/2010/main" val="2136886432"/>
      </p:ext>
    </p:extLst>
  </p:cSld>
  <p:clrMapOvr>
    <a:masterClrMapping/>
  </p:clrMapOvr>
  <p:transition advClick="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51648F-B2A4-4E4A-98ED-0B427A31062B}"/>
              </a:ext>
            </a:extLst>
          </p:cNvPr>
          <p:cNvPicPr>
            <a:picLocks noChangeAspect="1"/>
          </p:cNvPicPr>
          <p:nvPr/>
        </p:nvPicPr>
        <p:blipFill>
          <a:blip r:embed="rId3"/>
          <a:stretch>
            <a:fillRect/>
          </a:stretch>
        </p:blipFill>
        <p:spPr>
          <a:xfrm>
            <a:off x="311083" y="754144"/>
            <a:ext cx="8410189" cy="5262330"/>
          </a:xfrm>
          <a:prstGeom prst="rect">
            <a:avLst/>
          </a:prstGeom>
        </p:spPr>
      </p:pic>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Current Application Documentation</a:t>
            </a:r>
          </a:p>
        </p:txBody>
      </p:sp>
      <p:sp>
        <p:nvSpPr>
          <p:cNvPr id="2" name="Rectangle 1">
            <a:extLst>
              <a:ext uri="{FF2B5EF4-FFF2-40B4-BE49-F238E27FC236}">
                <a16:creationId xmlns:a16="http://schemas.microsoft.com/office/drawing/2014/main" id="{EE4D732C-4CBB-4D59-A644-72BAAF45AF42}"/>
              </a:ext>
            </a:extLst>
          </p:cNvPr>
          <p:cNvSpPr/>
          <p:nvPr/>
        </p:nvSpPr>
        <p:spPr>
          <a:xfrm>
            <a:off x="198783" y="579916"/>
            <a:ext cx="8746434" cy="800219"/>
          </a:xfrm>
          <a:prstGeom prst="rect">
            <a:avLst/>
          </a:prstGeom>
        </p:spPr>
        <p:txBody>
          <a:bodyPr wrap="square">
            <a:spAutoFit/>
          </a:bodyPr>
          <a:lstStyle/>
          <a:p>
            <a:pPr lvl="1" algn="ctr"/>
            <a:endParaRPr lang="en-US" sz="1400" b="1" dirty="0"/>
          </a:p>
          <a:p>
            <a:pPr lvl="1" algn="ctr"/>
            <a:endParaRPr lang="en-US" sz="1600" b="1" dirty="0"/>
          </a:p>
          <a:p>
            <a:pPr lvl="1" algn="ctr"/>
            <a:endParaRPr lang="en-US" sz="1600" b="1" dirty="0"/>
          </a:p>
        </p:txBody>
      </p:sp>
      <p:sp>
        <p:nvSpPr>
          <p:cNvPr id="7" name="TextBox 6">
            <a:extLst>
              <a:ext uri="{FF2B5EF4-FFF2-40B4-BE49-F238E27FC236}">
                <a16:creationId xmlns:a16="http://schemas.microsoft.com/office/drawing/2014/main" id="{89A43926-8BD4-4953-9682-B21BD97DF39B}"/>
              </a:ext>
            </a:extLst>
          </p:cNvPr>
          <p:cNvSpPr txBox="1"/>
          <p:nvPr/>
        </p:nvSpPr>
        <p:spPr>
          <a:xfrm>
            <a:off x="311084" y="6016474"/>
            <a:ext cx="3316934" cy="261610"/>
          </a:xfrm>
          <a:prstGeom prst="rect">
            <a:avLst/>
          </a:prstGeom>
          <a:noFill/>
        </p:spPr>
        <p:txBody>
          <a:bodyPr wrap="none" rtlCol="0">
            <a:spAutoFit/>
          </a:bodyPr>
          <a:lstStyle/>
          <a:p>
            <a:r>
              <a:rPr lang="en-US" sz="1100" b="1" dirty="0"/>
              <a:t>Link: </a:t>
            </a:r>
            <a:r>
              <a:rPr lang="en-US" sz="1100" dirty="0" err="1">
                <a:hlinkClick r:id="rId4"/>
              </a:rPr>
              <a:t>EntechProjectWorkFlow</a:t>
            </a:r>
            <a:r>
              <a:rPr lang="en-US" sz="1100" dirty="0">
                <a:hlinkClick r:id="rId4"/>
              </a:rPr>
              <a:t> (citizensbank.com)</a:t>
            </a:r>
            <a:endParaRPr lang="en-US" sz="1100" dirty="0"/>
          </a:p>
        </p:txBody>
      </p:sp>
    </p:spTree>
    <p:extLst>
      <p:ext uri="{BB962C8B-B14F-4D97-AF65-F5344CB8AC3E}">
        <p14:creationId xmlns:p14="http://schemas.microsoft.com/office/powerpoint/2010/main" val="2106215175"/>
      </p:ext>
    </p:extLst>
  </p:cSld>
  <p:clrMapOvr>
    <a:masterClrMapping/>
  </p:clrMapOvr>
  <p:transition advClick="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Tech Team Stakeholders</a:t>
            </a:r>
          </a:p>
        </p:txBody>
      </p:sp>
      <p:sp>
        <p:nvSpPr>
          <p:cNvPr id="6" name="Text Placeholder 3">
            <a:extLst>
              <a:ext uri="{FF2B5EF4-FFF2-40B4-BE49-F238E27FC236}">
                <a16:creationId xmlns:a16="http://schemas.microsoft.com/office/drawing/2014/main" id="{938AAF4D-0E4E-4379-B014-57A71A0E7BDA}"/>
              </a:ext>
            </a:extLst>
          </p:cNvPr>
          <p:cNvSpPr>
            <a:spLocks noGrp="1"/>
          </p:cNvSpPr>
          <p:nvPr>
            <p:ph idx="1"/>
          </p:nvPr>
        </p:nvSpPr>
        <p:spPr>
          <a:xfrm>
            <a:off x="795337" y="1167039"/>
            <a:ext cx="7553325" cy="4351338"/>
          </a:xfrm>
        </p:spPr>
        <p:txBody>
          <a:bodyPr>
            <a:normAutofit fontScale="70000" lnSpcReduction="20000"/>
          </a:bodyPr>
          <a:lstStyle/>
          <a:p>
            <a:pPr lvl="1"/>
            <a:r>
              <a:rPr lang="en-US" dirty="0"/>
              <a:t>Support:  Jeff Brock</a:t>
            </a:r>
          </a:p>
          <a:p>
            <a:pPr lvl="1"/>
            <a:r>
              <a:rPr lang="en-US" dirty="0"/>
              <a:t>Wintel: Jon Dixon</a:t>
            </a:r>
          </a:p>
          <a:p>
            <a:pPr lvl="1"/>
            <a:r>
              <a:rPr lang="en-US" dirty="0"/>
              <a:t>Network:  Steve White</a:t>
            </a:r>
          </a:p>
          <a:p>
            <a:pPr lvl="1"/>
            <a:r>
              <a:rPr lang="en-US" dirty="0"/>
              <a:t>Storage: Chino Rao</a:t>
            </a:r>
          </a:p>
          <a:p>
            <a:pPr lvl="1"/>
            <a:r>
              <a:rPr lang="en-US" dirty="0"/>
              <a:t>EDS Architecture: Jim Gregg</a:t>
            </a:r>
          </a:p>
          <a:p>
            <a:pPr lvl="1"/>
            <a:r>
              <a:rPr lang="en-US" dirty="0"/>
              <a:t>EDS: Karen </a:t>
            </a:r>
            <a:r>
              <a:rPr lang="en-US" dirty="0" err="1"/>
              <a:t>Miglietta</a:t>
            </a:r>
            <a:endParaRPr lang="en-US" dirty="0"/>
          </a:p>
          <a:p>
            <a:pPr lvl="1"/>
            <a:r>
              <a:rPr lang="en-US" dirty="0"/>
              <a:t>IAM: Ginny Palmer/Kevin Schwab</a:t>
            </a:r>
          </a:p>
          <a:p>
            <a:pPr lvl="1"/>
            <a:r>
              <a:rPr lang="en-US" dirty="0"/>
              <a:t>DRET : Bob Stebbins/Matthew Russell</a:t>
            </a:r>
          </a:p>
          <a:p>
            <a:pPr lvl="1"/>
            <a:r>
              <a:rPr lang="en-US" dirty="0"/>
              <a:t>Cyber: Matt </a:t>
            </a:r>
            <a:r>
              <a:rPr lang="en-US" dirty="0" err="1"/>
              <a:t>Darlage</a:t>
            </a:r>
            <a:endParaRPr lang="en-US" dirty="0"/>
          </a:p>
          <a:p>
            <a:pPr lvl="1"/>
            <a:r>
              <a:rPr lang="en-US" dirty="0"/>
              <a:t>IAM: Ginny Palmer/Kevin Schwab</a:t>
            </a:r>
          </a:p>
          <a:p>
            <a:pPr lvl="1"/>
            <a:r>
              <a:rPr lang="en-US" dirty="0"/>
              <a:t>DRET : Bob Stebbins/Matthew Russell</a:t>
            </a:r>
          </a:p>
          <a:p>
            <a:pPr lvl="1"/>
            <a:r>
              <a:rPr lang="en-US" dirty="0"/>
              <a:t>Cyber: TBD</a:t>
            </a:r>
          </a:p>
          <a:p>
            <a:pPr lvl="1"/>
            <a:r>
              <a:rPr lang="en-US" dirty="0"/>
              <a:t>EDS Architecture: Jim Gregg</a:t>
            </a:r>
          </a:p>
          <a:p>
            <a:pPr lvl="1"/>
            <a:r>
              <a:rPr lang="en-US" dirty="0"/>
              <a:t>Exchange: TBD</a:t>
            </a:r>
          </a:p>
          <a:p>
            <a:pPr lvl="1"/>
            <a:r>
              <a:rPr lang="en-US" dirty="0"/>
              <a:t>Unix: TBD</a:t>
            </a:r>
          </a:p>
          <a:p>
            <a:pPr lvl="1"/>
            <a:r>
              <a:rPr lang="en-US" dirty="0"/>
              <a:t>Barracuda Load Balancer:  TBD</a:t>
            </a:r>
          </a:p>
          <a:p>
            <a:pPr lvl="1"/>
            <a:r>
              <a:rPr lang="en-US" dirty="0"/>
              <a:t>Compliance/Risk:  TBD</a:t>
            </a:r>
          </a:p>
          <a:p>
            <a:pPr lvl="1"/>
            <a:r>
              <a:rPr lang="en-US" dirty="0"/>
              <a:t>Sungard: TBD</a:t>
            </a:r>
          </a:p>
          <a:p>
            <a:pPr marL="457200" lvl="1" indent="0">
              <a:buNone/>
            </a:pPr>
            <a:endParaRPr lang="en-US" dirty="0"/>
          </a:p>
        </p:txBody>
      </p:sp>
    </p:spTree>
    <p:extLst>
      <p:ext uri="{BB962C8B-B14F-4D97-AF65-F5344CB8AC3E}">
        <p14:creationId xmlns:p14="http://schemas.microsoft.com/office/powerpoint/2010/main" val="1705138546"/>
      </p:ext>
    </p:extLst>
  </p:cSld>
  <p:clrMapOvr>
    <a:masterClrMapping/>
  </p:clrMapOvr>
  <p:transition advClick="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NEXT STEPS</a:t>
            </a:r>
          </a:p>
        </p:txBody>
      </p:sp>
      <p:sp>
        <p:nvSpPr>
          <p:cNvPr id="6" name="Text Placeholder 3">
            <a:extLst>
              <a:ext uri="{FF2B5EF4-FFF2-40B4-BE49-F238E27FC236}">
                <a16:creationId xmlns:a16="http://schemas.microsoft.com/office/drawing/2014/main" id="{938AAF4D-0E4E-4379-B014-57A71A0E7BDA}"/>
              </a:ext>
            </a:extLst>
          </p:cNvPr>
          <p:cNvSpPr>
            <a:spLocks noGrp="1"/>
          </p:cNvSpPr>
          <p:nvPr>
            <p:ph idx="1"/>
          </p:nvPr>
        </p:nvSpPr>
        <p:spPr>
          <a:xfrm>
            <a:off x="666750" y="1406525"/>
            <a:ext cx="7553325" cy="4351338"/>
          </a:xfrm>
        </p:spPr>
        <p:txBody>
          <a:bodyPr>
            <a:normAutofit/>
          </a:bodyPr>
          <a:lstStyle/>
          <a:p>
            <a:pPr marL="914400" lvl="1" indent="-457200">
              <a:buAutoNum type="arabicPeriod"/>
            </a:pPr>
            <a:r>
              <a:rPr lang="en-US" dirty="0"/>
              <a:t>Enter Phase 0</a:t>
            </a:r>
          </a:p>
        </p:txBody>
      </p:sp>
    </p:spTree>
    <p:extLst>
      <p:ext uri="{BB962C8B-B14F-4D97-AF65-F5344CB8AC3E}">
        <p14:creationId xmlns:p14="http://schemas.microsoft.com/office/powerpoint/2010/main" val="2811068783"/>
      </p:ext>
    </p:extLst>
  </p:cSld>
  <p:clrMapOvr>
    <a:masterClrMapping/>
  </p:clrMapOvr>
  <p:transition advClick="0">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Appendices: Migration</a:t>
            </a:r>
          </a:p>
        </p:txBody>
      </p:sp>
      <p:sp>
        <p:nvSpPr>
          <p:cNvPr id="6" name="Text Placeholder 3">
            <a:extLst>
              <a:ext uri="{FF2B5EF4-FFF2-40B4-BE49-F238E27FC236}">
                <a16:creationId xmlns:a16="http://schemas.microsoft.com/office/drawing/2014/main" id="{938AAF4D-0E4E-4379-B014-57A71A0E7BDA}"/>
              </a:ext>
            </a:extLst>
          </p:cNvPr>
          <p:cNvSpPr>
            <a:spLocks noGrp="1"/>
          </p:cNvSpPr>
          <p:nvPr>
            <p:ph idx="1"/>
          </p:nvPr>
        </p:nvSpPr>
        <p:spPr>
          <a:xfrm>
            <a:off x="666750" y="1406525"/>
            <a:ext cx="7553325" cy="4351338"/>
          </a:xfrm>
        </p:spPr>
        <p:txBody>
          <a:bodyPr>
            <a:normAutofit fontScale="92500" lnSpcReduction="20000"/>
          </a:bodyPr>
          <a:lstStyle/>
          <a:p>
            <a:pPr lvl="1"/>
            <a:r>
              <a:rPr lang="en-US" b="1" dirty="0">
                <a:highlight>
                  <a:srgbClr val="FFFF00"/>
                </a:highlight>
              </a:rPr>
              <a:t>Migration Execution  </a:t>
            </a:r>
            <a:r>
              <a:rPr lang="en-US" sz="2000" b="1" i="1" dirty="0">
                <a:highlight>
                  <a:srgbClr val="FFFF00"/>
                </a:highlight>
              </a:rPr>
              <a:t>Architectural Review Board</a:t>
            </a:r>
          </a:p>
          <a:p>
            <a:pPr lvl="2"/>
            <a:r>
              <a:rPr lang="en-US" sz="2000" dirty="0">
                <a:highlight>
                  <a:srgbClr val="FFFF00"/>
                </a:highlight>
              </a:rPr>
              <a:t>Initial Setup / Prep</a:t>
            </a:r>
          </a:p>
          <a:p>
            <a:pPr lvl="3"/>
            <a:r>
              <a:rPr lang="en-US" sz="2000" dirty="0">
                <a:highlight>
                  <a:srgbClr val="FFFF00"/>
                </a:highlight>
              </a:rPr>
              <a:t>DNS</a:t>
            </a:r>
          </a:p>
          <a:p>
            <a:pPr lvl="3"/>
            <a:r>
              <a:rPr lang="en-US" sz="2000" dirty="0">
                <a:highlight>
                  <a:srgbClr val="FFFF00"/>
                </a:highlight>
              </a:rPr>
              <a:t>Port Opening</a:t>
            </a:r>
          </a:p>
          <a:p>
            <a:pPr lvl="3"/>
            <a:r>
              <a:rPr lang="en-US" sz="2000" dirty="0">
                <a:highlight>
                  <a:srgbClr val="FFFF00"/>
                </a:highlight>
              </a:rPr>
              <a:t>Active Directory (Admin and RDP)</a:t>
            </a:r>
          </a:p>
          <a:p>
            <a:pPr lvl="3"/>
            <a:r>
              <a:rPr lang="en-US" sz="2000" dirty="0">
                <a:highlight>
                  <a:srgbClr val="FFFF00"/>
                </a:highlight>
              </a:rPr>
              <a:t>Identity and Access Management / Security Groups</a:t>
            </a:r>
          </a:p>
          <a:p>
            <a:pPr lvl="3"/>
            <a:r>
              <a:rPr lang="en-US" sz="2000" dirty="0">
                <a:highlight>
                  <a:srgbClr val="FFFF00"/>
                </a:highlight>
              </a:rPr>
              <a:t>Code Repository (</a:t>
            </a:r>
            <a:r>
              <a:rPr lang="en-US" sz="2000" dirty="0" err="1">
                <a:highlight>
                  <a:srgbClr val="FFFF00"/>
                </a:highlight>
              </a:rPr>
              <a:t>BitBucket</a:t>
            </a:r>
            <a:r>
              <a:rPr lang="en-US" sz="2000" dirty="0">
                <a:highlight>
                  <a:srgbClr val="FFFF00"/>
                </a:highlight>
              </a:rPr>
              <a:t>)</a:t>
            </a:r>
          </a:p>
          <a:p>
            <a:pPr lvl="3"/>
            <a:r>
              <a:rPr lang="en-US" sz="2000" dirty="0">
                <a:highlight>
                  <a:srgbClr val="FFFF00"/>
                </a:highlight>
              </a:rPr>
              <a:t>CI/CD (Application Deployment Pipeline to include Infrastructure as Code )</a:t>
            </a:r>
          </a:p>
          <a:p>
            <a:pPr lvl="3"/>
            <a:r>
              <a:rPr lang="en-US" sz="2000" dirty="0">
                <a:highlight>
                  <a:srgbClr val="FFFF00"/>
                </a:highlight>
              </a:rPr>
              <a:t>Disaster Recovery Strategy</a:t>
            </a:r>
          </a:p>
          <a:p>
            <a:pPr lvl="3"/>
            <a:r>
              <a:rPr lang="en-US" sz="2000" dirty="0">
                <a:highlight>
                  <a:srgbClr val="FFFF00"/>
                </a:highlight>
              </a:rPr>
              <a:t>Data Migration Strategy</a:t>
            </a:r>
          </a:p>
          <a:p>
            <a:pPr lvl="3"/>
            <a:r>
              <a:rPr lang="en-US" sz="2000" dirty="0">
                <a:highlight>
                  <a:srgbClr val="FFFF00"/>
                </a:highlight>
              </a:rPr>
              <a:t>Application Load Balancing</a:t>
            </a:r>
          </a:p>
          <a:p>
            <a:pPr lvl="3"/>
            <a:r>
              <a:rPr lang="en-US" sz="2000" dirty="0">
                <a:highlight>
                  <a:srgbClr val="FFFF00"/>
                </a:highlight>
              </a:rPr>
              <a:t>SSL Certificate Definition (Venafi)</a:t>
            </a:r>
          </a:p>
          <a:p>
            <a:pPr lvl="3"/>
            <a:r>
              <a:rPr lang="en-US" sz="2000" dirty="0">
                <a:highlight>
                  <a:srgbClr val="FFFF00"/>
                </a:highlight>
              </a:rPr>
              <a:t>Key Management (KMS)</a:t>
            </a:r>
          </a:p>
          <a:p>
            <a:pPr marL="457200" lvl="1" indent="0">
              <a:buNone/>
            </a:pPr>
            <a:endParaRPr lang="en-US" dirty="0">
              <a:highlight>
                <a:srgbClr val="FFFF00"/>
              </a:highlight>
            </a:endParaRPr>
          </a:p>
        </p:txBody>
      </p:sp>
    </p:spTree>
    <p:extLst>
      <p:ext uri="{BB962C8B-B14F-4D97-AF65-F5344CB8AC3E}">
        <p14:creationId xmlns:p14="http://schemas.microsoft.com/office/powerpoint/2010/main" val="456535142"/>
      </p:ext>
    </p:extLst>
  </p:cSld>
  <p:clrMapOvr>
    <a:masterClrMapping/>
  </p:clrMapOvr>
  <p:transition advClick="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Appendices: Migration</a:t>
            </a:r>
          </a:p>
        </p:txBody>
      </p:sp>
      <p:sp>
        <p:nvSpPr>
          <p:cNvPr id="6" name="Text Placeholder 3">
            <a:extLst>
              <a:ext uri="{FF2B5EF4-FFF2-40B4-BE49-F238E27FC236}">
                <a16:creationId xmlns:a16="http://schemas.microsoft.com/office/drawing/2014/main" id="{938AAF4D-0E4E-4379-B014-57A71A0E7BDA}"/>
              </a:ext>
            </a:extLst>
          </p:cNvPr>
          <p:cNvSpPr>
            <a:spLocks noGrp="1"/>
          </p:cNvSpPr>
          <p:nvPr>
            <p:ph idx="1"/>
          </p:nvPr>
        </p:nvSpPr>
        <p:spPr>
          <a:xfrm>
            <a:off x="963313" y="832022"/>
            <a:ext cx="7768795" cy="5008219"/>
          </a:xfrm>
        </p:spPr>
        <p:txBody>
          <a:bodyPr>
            <a:normAutofit fontScale="55000" lnSpcReduction="20000"/>
          </a:bodyPr>
          <a:lstStyle/>
          <a:p>
            <a:pPr lvl="1"/>
            <a:r>
              <a:rPr lang="en-US" b="1" dirty="0">
                <a:highlight>
                  <a:srgbClr val="FFFF00"/>
                </a:highlight>
              </a:rPr>
              <a:t>Migration Execution  </a:t>
            </a:r>
            <a:r>
              <a:rPr lang="en-US" sz="2000" b="1" i="1" dirty="0">
                <a:highlight>
                  <a:srgbClr val="FFFF00"/>
                </a:highlight>
              </a:rPr>
              <a:t>Architectural Review Board</a:t>
            </a:r>
          </a:p>
          <a:p>
            <a:pPr lvl="2"/>
            <a:r>
              <a:rPr lang="en-US" sz="2000" dirty="0">
                <a:highlight>
                  <a:srgbClr val="FFFF00"/>
                </a:highlight>
              </a:rPr>
              <a:t>Initial Setup / Prep</a:t>
            </a:r>
          </a:p>
          <a:p>
            <a:pPr lvl="3"/>
            <a:r>
              <a:rPr lang="en-US" sz="2000" dirty="0">
                <a:highlight>
                  <a:srgbClr val="FFFF00"/>
                </a:highlight>
              </a:rPr>
              <a:t>DNS</a:t>
            </a:r>
          </a:p>
          <a:p>
            <a:pPr lvl="3"/>
            <a:r>
              <a:rPr lang="en-US" sz="2000" dirty="0">
                <a:highlight>
                  <a:srgbClr val="FFFF00"/>
                </a:highlight>
              </a:rPr>
              <a:t>Port Opening</a:t>
            </a:r>
          </a:p>
          <a:p>
            <a:pPr lvl="1"/>
            <a:r>
              <a:rPr lang="en-US" sz="2000" dirty="0">
                <a:highlight>
                  <a:srgbClr val="FFFF00"/>
                </a:highlight>
              </a:rPr>
              <a:t>Active Directory (</a:t>
            </a:r>
            <a:r>
              <a:rPr lang="en-US" sz="2000" dirty="0" err="1">
                <a:highlight>
                  <a:srgbClr val="FFFF00"/>
                </a:highlight>
              </a:rPr>
              <a:t>Adm</a:t>
            </a:r>
            <a:r>
              <a:rPr lang="en-US" b="1" dirty="0" err="1">
                <a:highlight>
                  <a:srgbClr val="FFFF00"/>
                </a:highlight>
              </a:rPr>
              <a:t>Migration</a:t>
            </a:r>
            <a:r>
              <a:rPr lang="en-US" b="1" dirty="0">
                <a:highlight>
                  <a:srgbClr val="FFFF00"/>
                </a:highlight>
              </a:rPr>
              <a:t> Execution </a:t>
            </a:r>
            <a:r>
              <a:rPr lang="en-US" i="1" dirty="0">
                <a:highlight>
                  <a:srgbClr val="FFFF00"/>
                </a:highlight>
              </a:rPr>
              <a:t>continued</a:t>
            </a:r>
          </a:p>
          <a:p>
            <a:pPr lvl="2"/>
            <a:r>
              <a:rPr lang="en-US" sz="2000" dirty="0">
                <a:highlight>
                  <a:srgbClr val="FFFF00"/>
                </a:highlight>
              </a:rPr>
              <a:t>P-2 Deployment</a:t>
            </a:r>
          </a:p>
          <a:p>
            <a:pPr lvl="3"/>
            <a:r>
              <a:rPr lang="en-US" sz="2000" dirty="0">
                <a:highlight>
                  <a:srgbClr val="FFFF00"/>
                </a:highlight>
              </a:rPr>
              <a:t>Deployment via IAC and CI/CD</a:t>
            </a:r>
          </a:p>
          <a:p>
            <a:pPr lvl="3"/>
            <a:r>
              <a:rPr lang="en-US" sz="2000" dirty="0">
                <a:highlight>
                  <a:srgbClr val="FFFF00"/>
                </a:highlight>
              </a:rPr>
              <a:t>Testing (Infra, Security, Performance, Functional)</a:t>
            </a:r>
          </a:p>
          <a:p>
            <a:pPr lvl="2"/>
            <a:r>
              <a:rPr lang="en-US" sz="2000" dirty="0">
                <a:highlight>
                  <a:srgbClr val="FFFF00"/>
                </a:highlight>
              </a:rPr>
              <a:t>P-1  Deployment</a:t>
            </a:r>
          </a:p>
          <a:p>
            <a:pPr lvl="3"/>
            <a:r>
              <a:rPr lang="en-US" sz="2000" dirty="0">
                <a:highlight>
                  <a:srgbClr val="FFFF00"/>
                </a:highlight>
              </a:rPr>
              <a:t>Deployment via IAC and CI/CD</a:t>
            </a:r>
          </a:p>
          <a:p>
            <a:pPr lvl="3"/>
            <a:r>
              <a:rPr lang="en-US" sz="2000" dirty="0">
                <a:highlight>
                  <a:srgbClr val="FFFF00"/>
                </a:highlight>
              </a:rPr>
              <a:t>Testing (Infra, Security, Performance, Functional)</a:t>
            </a:r>
          </a:p>
          <a:p>
            <a:pPr lvl="2"/>
            <a:r>
              <a:rPr lang="en-US" sz="2000" b="1" i="1" dirty="0">
                <a:highlight>
                  <a:srgbClr val="FFFF00"/>
                </a:highlight>
              </a:rPr>
              <a:t>Change Advisory Board</a:t>
            </a:r>
          </a:p>
          <a:p>
            <a:pPr lvl="2"/>
            <a:r>
              <a:rPr lang="en-US" sz="2000" b="1" i="1" dirty="0">
                <a:highlight>
                  <a:srgbClr val="FFFF00"/>
                </a:highlight>
              </a:rPr>
              <a:t>Production Deployment</a:t>
            </a:r>
          </a:p>
          <a:p>
            <a:pPr lvl="3"/>
            <a:r>
              <a:rPr lang="en-US" sz="2000" dirty="0">
                <a:highlight>
                  <a:srgbClr val="FFFF00"/>
                </a:highlight>
              </a:rPr>
              <a:t>Deployment via IAC and CI/CD</a:t>
            </a:r>
          </a:p>
          <a:p>
            <a:pPr lvl="3"/>
            <a:r>
              <a:rPr lang="en-US" sz="2000" dirty="0">
                <a:highlight>
                  <a:srgbClr val="FFFF00"/>
                </a:highlight>
              </a:rPr>
              <a:t>Data Migration</a:t>
            </a:r>
          </a:p>
          <a:p>
            <a:pPr lvl="3"/>
            <a:r>
              <a:rPr lang="en-US" sz="2000" dirty="0">
                <a:highlight>
                  <a:srgbClr val="FFFF00"/>
                </a:highlight>
              </a:rPr>
              <a:t>Testing (Infra, Security, Performance, Functional, Parallel?)</a:t>
            </a:r>
          </a:p>
          <a:p>
            <a:pPr lvl="2"/>
            <a:r>
              <a:rPr lang="en-US" sz="2000" dirty="0">
                <a:highlight>
                  <a:srgbClr val="FFFF00"/>
                </a:highlight>
              </a:rPr>
              <a:t>Decommission of old Sungard solution </a:t>
            </a:r>
          </a:p>
          <a:p>
            <a:pPr lvl="3"/>
            <a:r>
              <a:rPr lang="en-US" sz="2000" dirty="0">
                <a:highlight>
                  <a:srgbClr val="FFFF00"/>
                </a:highlight>
              </a:rPr>
              <a:t>in and RDP)</a:t>
            </a:r>
          </a:p>
          <a:p>
            <a:pPr lvl="3"/>
            <a:r>
              <a:rPr lang="en-US" sz="2000" dirty="0">
                <a:highlight>
                  <a:srgbClr val="FFFF00"/>
                </a:highlight>
              </a:rPr>
              <a:t>Identity and Access Management / Security Groups</a:t>
            </a:r>
          </a:p>
          <a:p>
            <a:pPr lvl="3"/>
            <a:r>
              <a:rPr lang="en-US" sz="2000" dirty="0">
                <a:highlight>
                  <a:srgbClr val="FFFF00"/>
                </a:highlight>
              </a:rPr>
              <a:t>Code Repository (</a:t>
            </a:r>
            <a:r>
              <a:rPr lang="en-US" sz="2000" dirty="0" err="1">
                <a:highlight>
                  <a:srgbClr val="FFFF00"/>
                </a:highlight>
              </a:rPr>
              <a:t>BitBucket</a:t>
            </a:r>
            <a:r>
              <a:rPr lang="en-US" sz="2000" dirty="0">
                <a:highlight>
                  <a:srgbClr val="FFFF00"/>
                </a:highlight>
              </a:rPr>
              <a:t>)</a:t>
            </a:r>
          </a:p>
          <a:p>
            <a:pPr lvl="3"/>
            <a:r>
              <a:rPr lang="en-US" sz="2000" dirty="0">
                <a:highlight>
                  <a:srgbClr val="FFFF00"/>
                </a:highlight>
              </a:rPr>
              <a:t>CI/CD (Application Deployment Pipeline to include Infrastructure as Code )</a:t>
            </a:r>
          </a:p>
          <a:p>
            <a:pPr lvl="3"/>
            <a:r>
              <a:rPr lang="en-US" sz="2000" dirty="0">
                <a:highlight>
                  <a:srgbClr val="FFFF00"/>
                </a:highlight>
              </a:rPr>
              <a:t>Disaster Recovery Strategy</a:t>
            </a:r>
          </a:p>
          <a:p>
            <a:pPr lvl="3"/>
            <a:r>
              <a:rPr lang="en-US" sz="2000" dirty="0">
                <a:highlight>
                  <a:srgbClr val="FFFF00"/>
                </a:highlight>
              </a:rPr>
              <a:t>Data Migration Strategy</a:t>
            </a:r>
          </a:p>
          <a:p>
            <a:pPr lvl="3"/>
            <a:r>
              <a:rPr lang="en-US" sz="2000" dirty="0">
                <a:highlight>
                  <a:srgbClr val="FFFF00"/>
                </a:highlight>
              </a:rPr>
              <a:t>Application Load Balancing</a:t>
            </a:r>
          </a:p>
          <a:p>
            <a:pPr lvl="3"/>
            <a:r>
              <a:rPr lang="en-US" sz="2000" dirty="0">
                <a:highlight>
                  <a:srgbClr val="FFFF00"/>
                </a:highlight>
              </a:rPr>
              <a:t>SSL Certificate Definition (Venafi)</a:t>
            </a:r>
          </a:p>
          <a:p>
            <a:pPr lvl="3"/>
            <a:r>
              <a:rPr lang="en-US" sz="2000" dirty="0">
                <a:highlight>
                  <a:srgbClr val="FFFF00"/>
                </a:highlight>
              </a:rPr>
              <a:t>Key Management (KMS)</a:t>
            </a:r>
          </a:p>
        </p:txBody>
      </p:sp>
    </p:spTree>
    <p:extLst>
      <p:ext uri="{BB962C8B-B14F-4D97-AF65-F5344CB8AC3E}">
        <p14:creationId xmlns:p14="http://schemas.microsoft.com/office/powerpoint/2010/main" val="3524774453"/>
      </p:ext>
    </p:extLst>
  </p:cSld>
  <p:clrMapOvr>
    <a:masterClrMapping/>
  </p:clrMapOvr>
  <p:transition advClick="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750628"/>
            <a:ext cx="8229599" cy="5430718"/>
          </a:xfrm>
        </p:spPr>
        <p:txBody>
          <a:bodyPr>
            <a:normAutofit/>
          </a:bodyPr>
          <a:lstStyle/>
          <a:p>
            <a:r>
              <a:rPr lang="en-US" sz="1800" dirty="0" err="1">
                <a:solidFill>
                  <a:schemeClr val="tx2">
                    <a:lumMod val="75000"/>
                  </a:schemeClr>
                </a:solidFill>
              </a:rPr>
              <a:t>Appworks</a:t>
            </a:r>
            <a:r>
              <a:rPr lang="en-US" sz="1800" dirty="0">
                <a:solidFill>
                  <a:schemeClr val="tx2">
                    <a:lumMod val="75000"/>
                  </a:schemeClr>
                </a:solidFill>
              </a:rPr>
              <a:t> Background</a:t>
            </a:r>
          </a:p>
          <a:p>
            <a:r>
              <a:rPr lang="en-US" sz="1800" dirty="0">
                <a:solidFill>
                  <a:schemeClr val="tx2">
                    <a:lumMod val="75000"/>
                  </a:schemeClr>
                </a:solidFill>
              </a:rPr>
              <a:t>Current &amp; Future Responsibilities</a:t>
            </a:r>
          </a:p>
          <a:p>
            <a:r>
              <a:rPr lang="en-US" sz="1800" dirty="0">
                <a:solidFill>
                  <a:schemeClr val="tx2">
                    <a:lumMod val="75000"/>
                  </a:schemeClr>
                </a:solidFill>
              </a:rPr>
              <a:t>Phase Definitions</a:t>
            </a:r>
          </a:p>
          <a:p>
            <a:pPr lvl="1"/>
            <a:r>
              <a:rPr lang="en-US" sz="1400" dirty="0">
                <a:solidFill>
                  <a:schemeClr val="tx2">
                    <a:lumMod val="75000"/>
                  </a:schemeClr>
                </a:solidFill>
              </a:rPr>
              <a:t>Phase 0: Prerequisites</a:t>
            </a:r>
          </a:p>
          <a:p>
            <a:pPr lvl="1"/>
            <a:r>
              <a:rPr lang="en-US" sz="1400" dirty="0">
                <a:solidFill>
                  <a:schemeClr val="tx2">
                    <a:lumMod val="75000"/>
                  </a:schemeClr>
                </a:solidFill>
              </a:rPr>
              <a:t>Phase 1: Options &amp; Analysis</a:t>
            </a:r>
          </a:p>
          <a:p>
            <a:pPr lvl="1"/>
            <a:r>
              <a:rPr lang="en-US" sz="1400" dirty="0">
                <a:solidFill>
                  <a:schemeClr val="tx2">
                    <a:lumMod val="75000"/>
                  </a:schemeClr>
                </a:solidFill>
              </a:rPr>
              <a:t>Phase 2: Execute Option</a:t>
            </a:r>
          </a:p>
          <a:p>
            <a:pPr lvl="1"/>
            <a:r>
              <a:rPr lang="en-US" sz="1400" dirty="0">
                <a:solidFill>
                  <a:schemeClr val="tx2">
                    <a:lumMod val="75000"/>
                  </a:schemeClr>
                </a:solidFill>
                <a:latin typeface="Trebuchet MS" panose="020B0603020202020204" pitchFamily="34" charset="0"/>
              </a:rPr>
              <a:t>Phase 3: </a:t>
            </a:r>
            <a:r>
              <a:rPr lang="en-US" sz="1400" dirty="0">
                <a:solidFill>
                  <a:schemeClr val="tx2">
                    <a:lumMod val="75000"/>
                  </a:schemeClr>
                </a:solidFill>
              </a:rPr>
              <a:t>Decommission Sungard</a:t>
            </a:r>
            <a:endParaRPr lang="en-US" sz="1400" dirty="0">
              <a:solidFill>
                <a:schemeClr val="tx2">
                  <a:lumMod val="75000"/>
                </a:schemeClr>
              </a:solidFill>
              <a:latin typeface="Trebuchet MS" panose="020B0603020202020204" pitchFamily="34" charset="0"/>
            </a:endParaRPr>
          </a:p>
          <a:p>
            <a:r>
              <a:rPr lang="en-US" sz="1800" dirty="0">
                <a:solidFill>
                  <a:schemeClr val="tx2">
                    <a:lumMod val="75000"/>
                  </a:schemeClr>
                </a:solidFill>
              </a:rPr>
              <a:t>Current Application Documentation</a:t>
            </a:r>
          </a:p>
          <a:p>
            <a:pPr lvl="1"/>
            <a:r>
              <a:rPr lang="en-US" sz="1400" dirty="0">
                <a:solidFill>
                  <a:schemeClr val="tx2">
                    <a:lumMod val="75000"/>
                  </a:schemeClr>
                </a:solidFill>
              </a:rPr>
              <a:t>High Level Application Blocks</a:t>
            </a:r>
          </a:p>
          <a:p>
            <a:pPr lvl="1"/>
            <a:r>
              <a:rPr lang="en-US" sz="1400" dirty="0">
                <a:solidFill>
                  <a:schemeClr val="accent1">
                    <a:lumMod val="75000"/>
                  </a:schemeClr>
                </a:solidFill>
              </a:rPr>
              <a:t>Student/PERL Conceptual Design</a:t>
            </a:r>
          </a:p>
          <a:p>
            <a:pPr lvl="1"/>
            <a:r>
              <a:rPr lang="en-US" sz="1400" dirty="0">
                <a:solidFill>
                  <a:schemeClr val="accent1">
                    <a:lumMod val="75000"/>
                  </a:schemeClr>
                </a:solidFill>
              </a:rPr>
              <a:t>Collocation Physical Diagram</a:t>
            </a:r>
          </a:p>
          <a:p>
            <a:pPr lvl="2"/>
            <a:r>
              <a:rPr lang="en-US" sz="1100" dirty="0">
                <a:solidFill>
                  <a:schemeClr val="accent1">
                    <a:lumMod val="75000"/>
                  </a:schemeClr>
                </a:solidFill>
              </a:rPr>
              <a:t>Dated diagram 2017</a:t>
            </a:r>
          </a:p>
          <a:p>
            <a:pPr lvl="1"/>
            <a:r>
              <a:rPr lang="en-US" sz="1400" dirty="0">
                <a:solidFill>
                  <a:schemeClr val="accent1">
                    <a:lumMod val="75000"/>
                  </a:schemeClr>
                </a:solidFill>
              </a:rPr>
              <a:t>Project &amp; BAU Workflow</a:t>
            </a:r>
          </a:p>
          <a:p>
            <a:pPr marL="0" indent="0">
              <a:buNone/>
            </a:pPr>
            <a:endParaRPr lang="en-US" sz="1800" dirty="0">
              <a:solidFill>
                <a:schemeClr val="tx2">
                  <a:lumMod val="75000"/>
                </a:schemeClr>
              </a:solidFill>
            </a:endParaRPr>
          </a:p>
          <a:p>
            <a:r>
              <a:rPr lang="en-US" sz="1800" dirty="0">
                <a:solidFill>
                  <a:schemeClr val="tx2">
                    <a:lumMod val="75000"/>
                  </a:schemeClr>
                </a:solidFill>
              </a:rPr>
              <a:t>Tech Team Stakeholders</a:t>
            </a:r>
          </a:p>
          <a:p>
            <a:r>
              <a:rPr lang="en-US" sz="1800" dirty="0">
                <a:solidFill>
                  <a:schemeClr val="tx2">
                    <a:lumMod val="75000"/>
                  </a:schemeClr>
                </a:solidFill>
              </a:rPr>
              <a:t>Next Steps</a:t>
            </a:r>
          </a:p>
          <a:p>
            <a:r>
              <a:rPr lang="en-US" sz="1800" dirty="0">
                <a:solidFill>
                  <a:schemeClr val="tx2">
                    <a:lumMod val="75000"/>
                  </a:schemeClr>
                </a:solidFill>
              </a:rPr>
              <a:t>Appendices</a:t>
            </a:r>
            <a:endParaRPr lang="en-US" dirty="0">
              <a:solidFill>
                <a:schemeClr val="tx2">
                  <a:lumMod val="75000"/>
                </a:schemeClr>
              </a:solidFill>
            </a:endParaRPr>
          </a:p>
          <a:p>
            <a:endParaRPr lang="en-US" dirty="0"/>
          </a:p>
        </p:txBody>
      </p:sp>
      <p:sp>
        <p:nvSpPr>
          <p:cNvPr id="4"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Agenda</a:t>
            </a:r>
          </a:p>
        </p:txBody>
      </p:sp>
    </p:spTree>
    <p:extLst>
      <p:ext uri="{BB962C8B-B14F-4D97-AF65-F5344CB8AC3E}">
        <p14:creationId xmlns:p14="http://schemas.microsoft.com/office/powerpoint/2010/main" val="2468208027"/>
      </p:ext>
    </p:extLst>
  </p:cSld>
  <p:clrMapOvr>
    <a:masterClrMapping/>
  </p:clrMapOvr>
  <p:transition advClick="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err="1">
                <a:solidFill>
                  <a:schemeClr val="bg1"/>
                </a:solidFill>
              </a:rPr>
              <a:t>Appworks</a:t>
            </a:r>
            <a:r>
              <a:rPr lang="en-US" sz="2800" b="1" dirty="0">
                <a:solidFill>
                  <a:schemeClr val="bg1"/>
                </a:solidFill>
              </a:rPr>
              <a:t> Background</a:t>
            </a:r>
          </a:p>
        </p:txBody>
      </p:sp>
      <p:sp>
        <p:nvSpPr>
          <p:cNvPr id="10" name="Content Placeholder 9"/>
          <p:cNvSpPr>
            <a:spLocks noGrp="1"/>
          </p:cNvSpPr>
          <p:nvPr>
            <p:ph sz="half" idx="1"/>
          </p:nvPr>
        </p:nvSpPr>
        <p:spPr>
          <a:xfrm>
            <a:off x="447675" y="1028701"/>
            <a:ext cx="4038600" cy="4754563"/>
          </a:xfrm>
        </p:spPr>
        <p:txBody>
          <a:bodyPr>
            <a:normAutofit fontScale="77500" lnSpcReduction="20000"/>
          </a:bodyPr>
          <a:lstStyle/>
          <a:p>
            <a:pPr eaLnBrk="0" hangingPunct="0">
              <a:buFont typeface="Arial" panose="020B0604020202020204" pitchFamily="34" charset="0"/>
              <a:buChar char="•"/>
            </a:pPr>
            <a:endParaRPr lang="en-US" sz="1600" dirty="0">
              <a:solidFill>
                <a:schemeClr val="tx2">
                  <a:lumMod val="75000"/>
                </a:schemeClr>
              </a:solidFill>
            </a:endParaRPr>
          </a:p>
          <a:p>
            <a:pPr marL="0" indent="0" eaLnBrk="0" hangingPunct="0">
              <a:buNone/>
            </a:pPr>
            <a:r>
              <a:rPr lang="en-US" sz="1400" dirty="0" err="1">
                <a:solidFill>
                  <a:schemeClr val="tx2">
                    <a:lumMod val="75000"/>
                  </a:schemeClr>
                </a:solidFill>
              </a:rPr>
              <a:t>Entech</a:t>
            </a:r>
            <a:r>
              <a:rPr lang="en-US" sz="1400" dirty="0">
                <a:solidFill>
                  <a:schemeClr val="tx2">
                    <a:lumMod val="75000"/>
                  </a:schemeClr>
                </a:solidFill>
              </a:rPr>
              <a:t> provides a number of applications/services for Citizens that as a whole are commonly referenced as “</a:t>
            </a:r>
            <a:r>
              <a:rPr lang="en-US" sz="1400" dirty="0" err="1">
                <a:solidFill>
                  <a:schemeClr val="tx2">
                    <a:lumMod val="75000"/>
                  </a:schemeClr>
                </a:solidFill>
              </a:rPr>
              <a:t>Appworks</a:t>
            </a:r>
            <a:r>
              <a:rPr lang="en-US" sz="1400" dirty="0">
                <a:solidFill>
                  <a:schemeClr val="tx2">
                    <a:lumMod val="75000"/>
                  </a:schemeClr>
                </a:solidFill>
              </a:rPr>
              <a:t>”</a:t>
            </a:r>
          </a:p>
          <a:p>
            <a:pPr marL="800100" lvl="1" indent="-342900" eaLnBrk="0" hangingPunct="0">
              <a:buFont typeface="Arial" panose="020B0604020202020204" pitchFamily="34" charset="0"/>
              <a:buChar char="•"/>
            </a:pPr>
            <a:r>
              <a:rPr lang="en-US" sz="1400" dirty="0">
                <a:solidFill>
                  <a:schemeClr val="tx2">
                    <a:lumMod val="75000"/>
                  </a:schemeClr>
                </a:solidFill>
              </a:rPr>
              <a:t>Student Lending – AOL</a:t>
            </a:r>
          </a:p>
          <a:p>
            <a:pPr marL="800100" lvl="1" indent="-342900" eaLnBrk="0" hangingPunct="0">
              <a:buFont typeface="Arial" panose="020B0604020202020204" pitchFamily="34" charset="0"/>
              <a:buChar char="•"/>
            </a:pPr>
            <a:r>
              <a:rPr lang="en-US" sz="1400" dirty="0">
                <a:solidFill>
                  <a:schemeClr val="tx2">
                    <a:lumMod val="75000"/>
                  </a:schemeClr>
                </a:solidFill>
              </a:rPr>
              <a:t>Personal (PERL) Lending – AOL</a:t>
            </a:r>
          </a:p>
          <a:p>
            <a:pPr marL="800100" lvl="1" indent="-342900" eaLnBrk="0" hangingPunct="0">
              <a:buFont typeface="Arial" panose="020B0604020202020204" pitchFamily="34" charset="0"/>
              <a:buChar char="•"/>
            </a:pPr>
            <a:r>
              <a:rPr lang="en-US" sz="1400" dirty="0">
                <a:solidFill>
                  <a:schemeClr val="tx2">
                    <a:lumMod val="75000"/>
                  </a:schemeClr>
                </a:solidFill>
              </a:rPr>
              <a:t>Lender Web</a:t>
            </a:r>
          </a:p>
          <a:p>
            <a:pPr marL="800100" lvl="1" indent="-342900" eaLnBrk="0" hangingPunct="0">
              <a:buFont typeface="Arial" panose="020B0604020202020204" pitchFamily="34" charset="0"/>
              <a:buChar char="•"/>
            </a:pPr>
            <a:r>
              <a:rPr lang="en-US" sz="1400" dirty="0">
                <a:solidFill>
                  <a:schemeClr val="tx2">
                    <a:lumMod val="75000"/>
                  </a:schemeClr>
                </a:solidFill>
              </a:rPr>
              <a:t>Branch/Phone App</a:t>
            </a:r>
          </a:p>
          <a:p>
            <a:pPr marL="800100" lvl="1" indent="-342900" eaLnBrk="0" hangingPunct="0">
              <a:buFont typeface="Arial" panose="020B0604020202020204" pitchFamily="34" charset="0"/>
              <a:buChar char="•"/>
            </a:pPr>
            <a:r>
              <a:rPr lang="en-US" sz="1400" dirty="0">
                <a:solidFill>
                  <a:schemeClr val="tx2">
                    <a:lumMod val="75000"/>
                  </a:schemeClr>
                </a:solidFill>
              </a:rPr>
              <a:t>School Certification</a:t>
            </a:r>
          </a:p>
          <a:p>
            <a:pPr marL="800100" lvl="1" indent="-342900" eaLnBrk="0" hangingPunct="0">
              <a:buFont typeface="Arial" panose="020B0604020202020204" pitchFamily="34" charset="0"/>
              <a:buChar char="•"/>
            </a:pPr>
            <a:r>
              <a:rPr lang="en-US" sz="1400" dirty="0">
                <a:solidFill>
                  <a:schemeClr val="tx2">
                    <a:lumMod val="75000"/>
                  </a:schemeClr>
                </a:solidFill>
              </a:rPr>
              <a:t>Rate Quote Calculator</a:t>
            </a:r>
          </a:p>
          <a:p>
            <a:pPr marL="800100" lvl="1" indent="-342900" eaLnBrk="0" hangingPunct="0">
              <a:buFont typeface="Arial" panose="020B0604020202020204" pitchFamily="34" charset="0"/>
              <a:buChar char="•"/>
            </a:pPr>
            <a:r>
              <a:rPr lang="en-US" sz="1400" dirty="0">
                <a:solidFill>
                  <a:schemeClr val="tx2">
                    <a:lumMod val="75000"/>
                  </a:schemeClr>
                </a:solidFill>
              </a:rPr>
              <a:t>Product Works </a:t>
            </a:r>
          </a:p>
          <a:p>
            <a:pPr marL="800100" lvl="1" indent="-342900" eaLnBrk="0" hangingPunct="0">
              <a:buFont typeface="Arial" panose="020B0604020202020204" pitchFamily="34" charset="0"/>
              <a:buChar char="•"/>
            </a:pPr>
            <a:r>
              <a:rPr lang="en-US" sz="1400" dirty="0">
                <a:solidFill>
                  <a:schemeClr val="tx2">
                    <a:lumMod val="75000"/>
                  </a:schemeClr>
                </a:solidFill>
              </a:rPr>
              <a:t>Micro Works -  Microsite management (~100 of microsites), lending marketing management</a:t>
            </a:r>
          </a:p>
          <a:p>
            <a:pPr marL="800100" lvl="1" indent="-342900" eaLnBrk="0" hangingPunct="0">
              <a:buFont typeface="Arial" panose="020B0604020202020204" pitchFamily="34" charset="0"/>
              <a:buChar char="•"/>
            </a:pPr>
            <a:r>
              <a:rPr lang="en-US" sz="1400" dirty="0">
                <a:solidFill>
                  <a:schemeClr val="tx2">
                    <a:lumMod val="75000"/>
                  </a:schemeClr>
                </a:solidFill>
              </a:rPr>
              <a:t>HELOC landing page </a:t>
            </a:r>
          </a:p>
          <a:p>
            <a:pPr marL="800100" lvl="1" indent="-342900" eaLnBrk="0" hangingPunct="0">
              <a:buFont typeface="Arial" panose="020B0604020202020204" pitchFamily="34" charset="0"/>
              <a:buChar char="•"/>
            </a:pPr>
            <a:r>
              <a:rPr lang="en-US" sz="1400" dirty="0">
                <a:solidFill>
                  <a:schemeClr val="tx2">
                    <a:lumMod val="75000"/>
                  </a:schemeClr>
                </a:solidFill>
              </a:rPr>
              <a:t>Document Management (Operational Service)</a:t>
            </a:r>
          </a:p>
          <a:p>
            <a:pPr marL="0" indent="0" eaLnBrk="0" hangingPunct="0">
              <a:buNone/>
            </a:pPr>
            <a:endParaRPr lang="en-US" sz="1600" dirty="0">
              <a:solidFill>
                <a:schemeClr val="tx2">
                  <a:lumMod val="75000"/>
                </a:schemeClr>
              </a:solidFill>
            </a:endParaRPr>
          </a:p>
          <a:p>
            <a:pPr marL="0" indent="0" eaLnBrk="0" hangingPunct="0">
              <a:buNone/>
            </a:pPr>
            <a:r>
              <a:rPr lang="en-US" sz="1600" dirty="0" err="1">
                <a:solidFill>
                  <a:schemeClr val="tx2">
                    <a:lumMod val="75000"/>
                  </a:schemeClr>
                </a:solidFill>
              </a:rPr>
              <a:t>Appworks</a:t>
            </a:r>
            <a:r>
              <a:rPr lang="en-US" sz="1600" dirty="0">
                <a:solidFill>
                  <a:schemeClr val="tx2">
                    <a:lumMod val="75000"/>
                  </a:schemeClr>
                </a:solidFill>
              </a:rPr>
              <a:t> History</a:t>
            </a:r>
          </a:p>
          <a:p>
            <a:pPr eaLnBrk="0" hangingPunct="0">
              <a:buFont typeface="Arial" panose="020B0604020202020204" pitchFamily="34" charset="0"/>
              <a:buChar char="•"/>
            </a:pPr>
            <a:r>
              <a:rPr lang="en-US" sz="1600" dirty="0">
                <a:solidFill>
                  <a:schemeClr val="tx2">
                    <a:lumMod val="75000"/>
                  </a:schemeClr>
                </a:solidFill>
              </a:rPr>
              <a:t>Pre 2013</a:t>
            </a:r>
          </a:p>
          <a:p>
            <a:pPr lvl="1" eaLnBrk="0" hangingPunct="0">
              <a:buFont typeface="Arial" panose="020B0604020202020204" pitchFamily="34" charset="0"/>
              <a:buChar char="•"/>
            </a:pPr>
            <a:r>
              <a:rPr lang="en-US" sz="1200" dirty="0">
                <a:solidFill>
                  <a:schemeClr val="tx2">
                    <a:lumMod val="75000"/>
                  </a:schemeClr>
                </a:solidFill>
              </a:rPr>
              <a:t>VTEK was original builder and owner of all system/equipment.   </a:t>
            </a:r>
          </a:p>
          <a:p>
            <a:pPr eaLnBrk="0" hangingPunct="0">
              <a:buFont typeface="Arial" panose="020B0604020202020204" pitchFamily="34" charset="0"/>
              <a:buChar char="•"/>
            </a:pPr>
            <a:r>
              <a:rPr lang="en-US" sz="1600" dirty="0">
                <a:solidFill>
                  <a:schemeClr val="tx2">
                    <a:lumMod val="75000"/>
                  </a:schemeClr>
                </a:solidFill>
              </a:rPr>
              <a:t>2013</a:t>
            </a:r>
          </a:p>
          <a:p>
            <a:pPr lvl="1" eaLnBrk="0" hangingPunct="0">
              <a:buFont typeface="Arial" panose="020B0604020202020204" pitchFamily="34" charset="0"/>
              <a:buChar char="•"/>
            </a:pPr>
            <a:r>
              <a:rPr lang="en-US" sz="1200" dirty="0">
                <a:solidFill>
                  <a:schemeClr val="tx2">
                    <a:lumMod val="75000"/>
                  </a:schemeClr>
                </a:solidFill>
              </a:rPr>
              <a:t>VTEK went out of business in 2013 and All1Team took over </a:t>
            </a:r>
            <a:r>
              <a:rPr lang="en-US" sz="1200" dirty="0" err="1">
                <a:solidFill>
                  <a:schemeClr val="tx2">
                    <a:lumMod val="75000"/>
                  </a:schemeClr>
                </a:solidFill>
              </a:rPr>
              <a:t>Appworks</a:t>
            </a:r>
            <a:r>
              <a:rPr lang="en-US" sz="1200" dirty="0">
                <a:solidFill>
                  <a:schemeClr val="tx2">
                    <a:lumMod val="75000"/>
                  </a:schemeClr>
                </a:solidFill>
              </a:rPr>
              <a:t> development and support in March 2013</a:t>
            </a:r>
          </a:p>
          <a:p>
            <a:pPr eaLnBrk="0" hangingPunct="0">
              <a:buFont typeface="Arial" panose="020B0604020202020204" pitchFamily="34" charset="0"/>
              <a:buChar char="•"/>
            </a:pPr>
            <a:r>
              <a:rPr lang="en-US" sz="1600" dirty="0">
                <a:solidFill>
                  <a:schemeClr val="tx2">
                    <a:lumMod val="75000"/>
                  </a:schemeClr>
                </a:solidFill>
              </a:rPr>
              <a:t>2015</a:t>
            </a:r>
          </a:p>
          <a:p>
            <a:pPr lvl="1" eaLnBrk="0" hangingPunct="0">
              <a:buFont typeface="Arial" panose="020B0604020202020204" pitchFamily="34" charset="0"/>
              <a:buChar char="•"/>
            </a:pPr>
            <a:r>
              <a:rPr lang="en-US" sz="1200" dirty="0" err="1">
                <a:solidFill>
                  <a:schemeClr val="tx2">
                    <a:lumMod val="75000"/>
                  </a:schemeClr>
                </a:solidFill>
              </a:rPr>
              <a:t>Entech</a:t>
            </a:r>
            <a:r>
              <a:rPr lang="en-US" sz="1200" dirty="0">
                <a:solidFill>
                  <a:schemeClr val="tx2">
                    <a:lumMod val="75000"/>
                  </a:schemeClr>
                </a:solidFill>
              </a:rPr>
              <a:t> signed Assignment &amp; Assumption of Agreements in Aug 2015</a:t>
            </a:r>
          </a:p>
          <a:p>
            <a:pPr eaLnBrk="0" hangingPunct="0">
              <a:buFont typeface="Arial" panose="020B0604020202020204" pitchFamily="34" charset="0"/>
              <a:buChar char="•"/>
            </a:pPr>
            <a:r>
              <a:rPr lang="en-US" sz="1600" dirty="0">
                <a:solidFill>
                  <a:schemeClr val="tx2">
                    <a:lumMod val="75000"/>
                  </a:schemeClr>
                </a:solidFill>
              </a:rPr>
              <a:t>2020</a:t>
            </a:r>
          </a:p>
          <a:p>
            <a:pPr lvl="1" eaLnBrk="0" hangingPunct="0">
              <a:buFont typeface="Arial" panose="020B0604020202020204" pitchFamily="34" charset="0"/>
              <a:buChar char="•"/>
            </a:pPr>
            <a:r>
              <a:rPr lang="en-US" sz="1200" dirty="0" err="1">
                <a:solidFill>
                  <a:schemeClr val="tx2">
                    <a:lumMod val="75000"/>
                  </a:schemeClr>
                </a:solidFill>
              </a:rPr>
              <a:t>Entech</a:t>
            </a:r>
            <a:r>
              <a:rPr lang="en-US" sz="1200" dirty="0">
                <a:solidFill>
                  <a:schemeClr val="tx2">
                    <a:lumMod val="75000"/>
                  </a:schemeClr>
                </a:solidFill>
              </a:rPr>
              <a:t> legally changed its name to Anovaa</a:t>
            </a:r>
          </a:p>
          <a:p>
            <a:pPr marL="457200" lvl="1" indent="0" eaLnBrk="0" hangingPunct="0">
              <a:buNone/>
            </a:pPr>
            <a:endParaRPr lang="en-US" sz="1400" dirty="0">
              <a:solidFill>
                <a:schemeClr val="tx2">
                  <a:lumMod val="75000"/>
                </a:schemeClr>
              </a:solidFill>
            </a:endParaRPr>
          </a:p>
          <a:p>
            <a:endParaRPr lang="en-US" dirty="0"/>
          </a:p>
        </p:txBody>
      </p:sp>
      <p:sp>
        <p:nvSpPr>
          <p:cNvPr id="11" name="Content Placeholder 10"/>
          <p:cNvSpPr>
            <a:spLocks noGrp="1"/>
          </p:cNvSpPr>
          <p:nvPr>
            <p:ph sz="half" idx="2"/>
          </p:nvPr>
        </p:nvSpPr>
        <p:spPr>
          <a:xfrm>
            <a:off x="4572000" y="1066801"/>
            <a:ext cx="4038600" cy="4754563"/>
          </a:xfrm>
        </p:spPr>
        <p:txBody>
          <a:bodyPr>
            <a:normAutofit fontScale="77500" lnSpcReduction="20000"/>
          </a:bodyPr>
          <a:lstStyle/>
          <a:p>
            <a:pPr marL="0" indent="0" eaLnBrk="0" hangingPunct="0">
              <a:buNone/>
            </a:pPr>
            <a:r>
              <a:rPr lang="en-US" sz="1100" dirty="0">
                <a:solidFill>
                  <a:schemeClr val="tx2">
                    <a:lumMod val="75000"/>
                  </a:schemeClr>
                </a:solidFill>
              </a:rPr>
              <a:t>Appworks </a:t>
            </a:r>
          </a:p>
          <a:p>
            <a:pPr eaLnBrk="0" hangingPunct="0"/>
            <a:r>
              <a:rPr lang="en-US" sz="1100" dirty="0">
                <a:solidFill>
                  <a:schemeClr val="tx2">
                    <a:lumMod val="75000"/>
                  </a:schemeClr>
                </a:solidFill>
              </a:rPr>
              <a:t>Single instance supports 2 both PERL and Student</a:t>
            </a:r>
          </a:p>
          <a:p>
            <a:pPr marL="800100" lvl="1" indent="-342900" eaLnBrk="0" hangingPunct="0">
              <a:buFont typeface="Arial" panose="020B0604020202020204" pitchFamily="34" charset="0"/>
              <a:buChar char="•"/>
            </a:pPr>
            <a:r>
              <a:rPr lang="en-US" sz="1100" dirty="0">
                <a:solidFill>
                  <a:schemeClr val="tx2">
                    <a:lumMod val="75000"/>
                  </a:schemeClr>
                </a:solidFill>
              </a:rPr>
              <a:t>Appworks Software is built, maintained and supported by Anovaa</a:t>
            </a:r>
          </a:p>
          <a:p>
            <a:pPr marL="1257300" lvl="2" indent="-342900" eaLnBrk="0" hangingPunct="0">
              <a:buFont typeface="Arial" panose="020B0604020202020204" pitchFamily="34" charset="0"/>
              <a:buChar char="•"/>
            </a:pPr>
            <a:r>
              <a:rPr lang="en-US" sz="1100" dirty="0">
                <a:solidFill>
                  <a:schemeClr val="tx2">
                    <a:lumMod val="75000"/>
                  </a:schemeClr>
                </a:solidFill>
              </a:rPr>
              <a:t>Responsive web design, web services, Oracle Single Node DB, SQL DB</a:t>
            </a:r>
          </a:p>
          <a:p>
            <a:pPr marL="1257300" lvl="2" indent="-342900" eaLnBrk="0" hangingPunct="0">
              <a:buFont typeface="Arial" panose="020B0604020202020204" pitchFamily="34" charset="0"/>
              <a:buChar char="•"/>
            </a:pPr>
            <a:r>
              <a:rPr lang="en-US" sz="1100" dirty="0">
                <a:solidFill>
                  <a:schemeClr val="tx2">
                    <a:lumMod val="75000"/>
                  </a:schemeClr>
                </a:solidFill>
              </a:rPr>
              <a:t>Jenkins, Crucible, Jira, </a:t>
            </a:r>
            <a:r>
              <a:rPr lang="en-US" sz="1100" dirty="0" err="1">
                <a:solidFill>
                  <a:schemeClr val="tx2">
                    <a:lumMod val="75000"/>
                  </a:schemeClr>
                </a:solidFill>
              </a:rPr>
              <a:t>Git</a:t>
            </a:r>
            <a:r>
              <a:rPr lang="en-US" sz="1100" dirty="0">
                <a:solidFill>
                  <a:schemeClr val="tx2">
                    <a:lumMod val="75000"/>
                  </a:schemeClr>
                </a:solidFill>
              </a:rPr>
              <a:t> </a:t>
            </a:r>
          </a:p>
          <a:p>
            <a:pPr marL="1257300" lvl="2" indent="-342900" eaLnBrk="0" hangingPunct="0">
              <a:buFont typeface="Arial" panose="020B0604020202020204" pitchFamily="34" charset="0"/>
              <a:buChar char="•"/>
            </a:pPr>
            <a:r>
              <a:rPr lang="en-US" sz="1100" dirty="0">
                <a:solidFill>
                  <a:schemeClr val="tx2">
                    <a:lumMod val="75000"/>
                  </a:schemeClr>
                </a:solidFill>
              </a:rPr>
              <a:t>Selenium for automated testing @</a:t>
            </a:r>
            <a:r>
              <a:rPr lang="en-US" sz="1100" dirty="0" err="1">
                <a:solidFill>
                  <a:schemeClr val="tx2">
                    <a:lumMod val="75000"/>
                  </a:schemeClr>
                </a:solidFill>
              </a:rPr>
              <a:t>Entech</a:t>
            </a:r>
            <a:endParaRPr lang="en-US" sz="1100" dirty="0">
              <a:solidFill>
                <a:schemeClr val="tx2">
                  <a:lumMod val="75000"/>
                </a:schemeClr>
              </a:solidFill>
            </a:endParaRPr>
          </a:p>
          <a:p>
            <a:pPr marL="800100" lvl="1" indent="-342900" eaLnBrk="0" hangingPunct="0">
              <a:buFont typeface="Arial" panose="020B0604020202020204" pitchFamily="34" charset="0"/>
              <a:buChar char="•"/>
            </a:pPr>
            <a:r>
              <a:rPr lang="en-US" sz="1100" dirty="0">
                <a:solidFill>
                  <a:schemeClr val="tx2">
                    <a:lumMod val="75000"/>
                  </a:schemeClr>
                </a:solidFill>
              </a:rPr>
              <a:t>SunGard datacenters </a:t>
            </a:r>
          </a:p>
          <a:p>
            <a:pPr marL="1257300" lvl="2" indent="-342900" eaLnBrk="0" hangingPunct="0">
              <a:buFont typeface="Arial" panose="020B0604020202020204" pitchFamily="34" charset="0"/>
              <a:buChar char="•"/>
            </a:pPr>
            <a:r>
              <a:rPr lang="en-US" sz="1100" dirty="0">
                <a:solidFill>
                  <a:schemeClr val="tx2">
                    <a:lumMod val="75000"/>
                  </a:schemeClr>
                </a:solidFill>
              </a:rPr>
              <a:t>Prod @ Rancho Cordova, CA ;  DR/UAT @ Scottsdale, AR</a:t>
            </a:r>
          </a:p>
          <a:p>
            <a:pPr marL="800100" lvl="1" indent="-342900" eaLnBrk="0" hangingPunct="0">
              <a:buFont typeface="Arial" panose="020B0604020202020204" pitchFamily="34" charset="0"/>
              <a:buChar char="•"/>
            </a:pPr>
            <a:r>
              <a:rPr lang="en-US" sz="1100" dirty="0">
                <a:solidFill>
                  <a:schemeClr val="tx2">
                    <a:lumMod val="75000"/>
                  </a:schemeClr>
                </a:solidFill>
              </a:rPr>
              <a:t>Citizens owns all hardware, and owns partial right to the software</a:t>
            </a:r>
          </a:p>
          <a:p>
            <a:pPr marL="1200150" lvl="2" indent="-285750" eaLnBrk="0" hangingPunct="0">
              <a:buFont typeface="Arial" panose="020B0604020202020204" pitchFamily="34" charset="0"/>
              <a:buChar char="•"/>
            </a:pPr>
            <a:r>
              <a:rPr lang="en-US" sz="1100" dirty="0">
                <a:solidFill>
                  <a:schemeClr val="tx2">
                    <a:lumMod val="75000"/>
                  </a:schemeClr>
                </a:solidFill>
              </a:rPr>
              <a:t>Infrastructure is maintained by </a:t>
            </a:r>
            <a:r>
              <a:rPr lang="en-US" sz="1100" dirty="0" err="1">
                <a:solidFill>
                  <a:schemeClr val="tx2">
                    <a:lumMod val="75000"/>
                  </a:schemeClr>
                </a:solidFill>
              </a:rPr>
              <a:t>Entech</a:t>
            </a:r>
            <a:endParaRPr lang="en-US" sz="1100" dirty="0">
              <a:solidFill>
                <a:schemeClr val="tx2">
                  <a:lumMod val="75000"/>
                </a:schemeClr>
              </a:solidFill>
            </a:endParaRPr>
          </a:p>
          <a:p>
            <a:pPr marL="800100" lvl="1" eaLnBrk="0" hangingPunct="0">
              <a:buFont typeface="Arial" panose="020B0604020202020204" pitchFamily="34" charset="0"/>
              <a:buChar char="•"/>
            </a:pPr>
            <a:r>
              <a:rPr lang="en-US" sz="1100" dirty="0">
                <a:solidFill>
                  <a:schemeClr val="accent1">
                    <a:lumMod val="75000"/>
                  </a:schemeClr>
                </a:solidFill>
              </a:rPr>
              <a:t>Base technology stack: </a:t>
            </a:r>
            <a:r>
              <a:rPr lang="en-US" sz="1100" dirty="0" err="1">
                <a:solidFill>
                  <a:schemeClr val="accent1">
                    <a:lumMod val="75000"/>
                  </a:schemeClr>
                </a:solidFill>
              </a:rPr>
              <a:t>.net</a:t>
            </a:r>
            <a:r>
              <a:rPr lang="en-US" sz="1100" dirty="0">
                <a:solidFill>
                  <a:schemeClr val="accent1">
                    <a:lumMod val="75000"/>
                  </a:schemeClr>
                </a:solidFill>
              </a:rPr>
              <a:t> frameworks, Visual Studio, SOAP, ORACLE, SQL Server, 3</a:t>
            </a:r>
            <a:r>
              <a:rPr lang="en-US" sz="1100" baseline="30000" dirty="0">
                <a:solidFill>
                  <a:schemeClr val="accent1">
                    <a:lumMod val="75000"/>
                  </a:schemeClr>
                </a:solidFill>
              </a:rPr>
              <a:t>rd</a:t>
            </a:r>
            <a:r>
              <a:rPr lang="en-US" sz="1100" dirty="0">
                <a:solidFill>
                  <a:schemeClr val="accent1">
                    <a:lumMod val="75000"/>
                  </a:schemeClr>
                </a:solidFill>
              </a:rPr>
              <a:t> party libraries/controls (</a:t>
            </a:r>
            <a:r>
              <a:rPr lang="en-US" sz="1100" dirty="0" err="1">
                <a:solidFill>
                  <a:schemeClr val="accent1">
                    <a:lumMod val="75000"/>
                  </a:schemeClr>
                </a:solidFill>
              </a:rPr>
              <a:t>Metadefender</a:t>
            </a:r>
            <a:r>
              <a:rPr lang="en-US" sz="1100" dirty="0">
                <a:solidFill>
                  <a:schemeClr val="accent1">
                    <a:lumMod val="75000"/>
                  </a:schemeClr>
                </a:solidFill>
              </a:rPr>
              <a:t>)</a:t>
            </a:r>
          </a:p>
          <a:p>
            <a:pPr marL="800100" lvl="1" eaLnBrk="0" hangingPunct="0">
              <a:buFont typeface="Arial" panose="020B0604020202020204" pitchFamily="34" charset="0"/>
              <a:buChar char="•"/>
            </a:pPr>
            <a:endParaRPr lang="en-US" sz="1500" dirty="0">
              <a:solidFill>
                <a:schemeClr val="tx2">
                  <a:lumMod val="75000"/>
                </a:schemeClr>
              </a:solidFill>
            </a:endParaRPr>
          </a:p>
          <a:p>
            <a:pPr marL="0" indent="0" eaLnBrk="0" hangingPunct="0">
              <a:buNone/>
            </a:pPr>
            <a:r>
              <a:rPr lang="en-US" sz="1100" dirty="0">
                <a:solidFill>
                  <a:schemeClr val="tx2">
                    <a:lumMod val="75000"/>
                  </a:schemeClr>
                </a:solidFill>
              </a:rPr>
              <a:t>Current platform </a:t>
            </a:r>
          </a:p>
          <a:p>
            <a:pPr marL="800100" lvl="1" indent="-342900" eaLnBrk="0" hangingPunct="0">
              <a:buFont typeface="Arial" panose="020B0604020202020204" pitchFamily="34" charset="0"/>
              <a:buChar char="•"/>
            </a:pPr>
            <a:r>
              <a:rPr lang="en-US" sz="1100" dirty="0">
                <a:solidFill>
                  <a:schemeClr val="tx2">
                    <a:lumMod val="75000"/>
                  </a:schemeClr>
                </a:solidFill>
              </a:rPr>
              <a:t>Frequent production and support issues</a:t>
            </a:r>
          </a:p>
          <a:p>
            <a:pPr marL="800100" lvl="1" indent="-342900" eaLnBrk="0" hangingPunct="0">
              <a:buFont typeface="Arial" panose="020B0604020202020204" pitchFamily="34" charset="0"/>
              <a:buChar char="•"/>
            </a:pPr>
            <a:r>
              <a:rPr lang="en-US" sz="1100" dirty="0">
                <a:solidFill>
                  <a:schemeClr val="tx2">
                    <a:lumMod val="75000"/>
                  </a:schemeClr>
                </a:solidFill>
              </a:rPr>
              <a:t>Multiple identified open risk items</a:t>
            </a:r>
          </a:p>
          <a:p>
            <a:pPr marL="800100" lvl="1" indent="-342900" eaLnBrk="0" hangingPunct="0">
              <a:buFont typeface="Arial" panose="020B0604020202020204" pitchFamily="34" charset="0"/>
              <a:buChar char="•"/>
            </a:pPr>
            <a:r>
              <a:rPr lang="en-US" sz="1100" dirty="0">
                <a:solidFill>
                  <a:schemeClr val="tx2">
                    <a:lumMod val="75000"/>
                  </a:schemeClr>
                </a:solidFill>
              </a:rPr>
              <a:t>Lack of desired business functionality</a:t>
            </a:r>
          </a:p>
          <a:p>
            <a:pPr marL="800100" lvl="1" indent="-342900" eaLnBrk="0" hangingPunct="0">
              <a:buFont typeface="Arial" panose="020B0604020202020204" pitchFamily="34" charset="0"/>
              <a:buChar char="•"/>
            </a:pPr>
            <a:r>
              <a:rPr lang="en-US" sz="1100" dirty="0">
                <a:solidFill>
                  <a:schemeClr val="tx2">
                    <a:lumMod val="75000"/>
                  </a:schemeClr>
                </a:solidFill>
              </a:rPr>
              <a:t>Lack of vendor agility to respond to velocity of change requests</a:t>
            </a:r>
            <a:endParaRPr lang="en-US" sz="1200" dirty="0">
              <a:solidFill>
                <a:schemeClr val="tx2">
                  <a:lumMod val="75000"/>
                </a:schemeClr>
              </a:solidFill>
            </a:endParaRPr>
          </a:p>
          <a:p>
            <a:pPr marL="1257300" lvl="2" indent="-342900" eaLnBrk="0" hangingPunct="0">
              <a:buFont typeface="Arial" panose="020B0604020202020204" pitchFamily="34" charset="0"/>
              <a:buChar char="•"/>
            </a:pPr>
            <a:endParaRPr lang="en-US" sz="1600" dirty="0"/>
          </a:p>
          <a:p>
            <a:endParaRPr lang="en-US" dirty="0"/>
          </a:p>
        </p:txBody>
      </p:sp>
    </p:spTree>
    <p:extLst>
      <p:ext uri="{BB962C8B-B14F-4D97-AF65-F5344CB8AC3E}">
        <p14:creationId xmlns:p14="http://schemas.microsoft.com/office/powerpoint/2010/main" val="793196425"/>
      </p:ext>
    </p:extLst>
  </p:cSld>
  <p:clrMapOvr>
    <a:masterClrMapping/>
  </p:clrMapOvr>
  <p:transition advClick="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69EE515F-AAFF-4641-BA72-8988CB49BAEF}"/>
              </a:ext>
            </a:extLst>
          </p:cNvPr>
          <p:cNvGraphicFramePr>
            <a:graphicFrameLocks noGrp="1"/>
          </p:cNvGraphicFramePr>
          <p:nvPr>
            <p:extLst>
              <p:ext uri="{D42A27DB-BD31-4B8C-83A1-F6EECF244321}">
                <p14:modId xmlns:p14="http://schemas.microsoft.com/office/powerpoint/2010/main" val="3579715444"/>
              </p:ext>
            </p:extLst>
          </p:nvPr>
        </p:nvGraphicFramePr>
        <p:xfrm>
          <a:off x="2467943" y="838200"/>
          <a:ext cx="4778678" cy="2590800"/>
        </p:xfrm>
        <a:graphic>
          <a:graphicData uri="http://schemas.openxmlformats.org/drawingml/2006/table">
            <a:tbl>
              <a:tblPr>
                <a:tableStyleId>{5C22544A-7EE6-4342-B048-85BDC9FD1C3A}</a:tableStyleId>
              </a:tblPr>
              <a:tblGrid>
                <a:gridCol w="1419660">
                  <a:extLst>
                    <a:ext uri="{9D8B030D-6E8A-4147-A177-3AD203B41FA5}">
                      <a16:colId xmlns:a16="http://schemas.microsoft.com/office/drawing/2014/main" val="687393574"/>
                    </a:ext>
                  </a:extLst>
                </a:gridCol>
                <a:gridCol w="646297">
                  <a:extLst>
                    <a:ext uri="{9D8B030D-6E8A-4147-A177-3AD203B41FA5}">
                      <a16:colId xmlns:a16="http://schemas.microsoft.com/office/drawing/2014/main" val="1306368157"/>
                    </a:ext>
                  </a:extLst>
                </a:gridCol>
                <a:gridCol w="701040">
                  <a:extLst>
                    <a:ext uri="{9D8B030D-6E8A-4147-A177-3AD203B41FA5}">
                      <a16:colId xmlns:a16="http://schemas.microsoft.com/office/drawing/2014/main" val="2222602347"/>
                    </a:ext>
                  </a:extLst>
                </a:gridCol>
                <a:gridCol w="1021080">
                  <a:extLst>
                    <a:ext uri="{9D8B030D-6E8A-4147-A177-3AD203B41FA5}">
                      <a16:colId xmlns:a16="http://schemas.microsoft.com/office/drawing/2014/main" val="2993315716"/>
                    </a:ext>
                  </a:extLst>
                </a:gridCol>
                <a:gridCol w="990601">
                  <a:extLst>
                    <a:ext uri="{9D8B030D-6E8A-4147-A177-3AD203B41FA5}">
                      <a16:colId xmlns:a16="http://schemas.microsoft.com/office/drawing/2014/main" val="1059579809"/>
                    </a:ext>
                  </a:extLst>
                </a:gridCol>
              </a:tblGrid>
              <a:tr h="220980">
                <a:tc>
                  <a:txBody>
                    <a:bodyPr/>
                    <a:lstStyle/>
                    <a:p>
                      <a:pPr algn="l" rtl="0" fontAlgn="ctr"/>
                      <a:r>
                        <a:rPr lang="en-US" sz="1100" u="none" strike="noStrike">
                          <a:effectLst/>
                        </a:rPr>
                        <a:t>Area</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Business</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Anovaa</a:t>
                      </a:r>
                      <a:endParaRPr lang="en-US" sz="11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TS</a:t>
                      </a:r>
                      <a:endParaRPr lang="en-US" sz="11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3</a:t>
                      </a:r>
                      <a:r>
                        <a:rPr lang="en-US" sz="1100" u="none" strike="noStrike" baseline="30000">
                          <a:effectLst/>
                        </a:rPr>
                        <a:t>rd</a:t>
                      </a:r>
                      <a:r>
                        <a:rPr lang="en-US" sz="1100" u="none" strike="noStrike">
                          <a:effectLst/>
                        </a:rPr>
                        <a:t> Party (ParkPlace)</a:t>
                      </a:r>
                      <a:endParaRPr lang="en-US" sz="1100" b="1"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27974047"/>
                  </a:ext>
                </a:extLst>
              </a:tr>
              <a:tr h="190500">
                <a:tc>
                  <a:txBody>
                    <a:bodyPr/>
                    <a:lstStyle/>
                    <a:p>
                      <a:pPr algn="l" rtl="0" fontAlgn="ctr"/>
                      <a:r>
                        <a:rPr lang="en-US" sz="1100" u="none" strike="noStrike">
                          <a:effectLst/>
                        </a:rPr>
                        <a:t>Business Analysis</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249163334"/>
                  </a:ext>
                </a:extLst>
              </a:tr>
              <a:tr h="190500">
                <a:tc>
                  <a:txBody>
                    <a:bodyPr/>
                    <a:lstStyle/>
                    <a:p>
                      <a:pPr algn="l" rtl="0" fontAlgn="ctr"/>
                      <a:r>
                        <a:rPr lang="en-US" sz="1100" u="none" strike="noStrike">
                          <a:effectLst/>
                        </a:rPr>
                        <a:t>Requirements</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941769955"/>
                  </a:ext>
                </a:extLst>
              </a:tr>
              <a:tr h="190500">
                <a:tc>
                  <a:txBody>
                    <a:bodyPr/>
                    <a:lstStyle/>
                    <a:p>
                      <a:pPr algn="l" rtl="0" fontAlgn="ctr"/>
                      <a:r>
                        <a:rPr lang="en-US" sz="1100" u="none" strike="noStrike">
                          <a:effectLst/>
                        </a:rPr>
                        <a:t>Software Development</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X</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718835241"/>
                  </a:ext>
                </a:extLst>
              </a:tr>
              <a:tr h="190500">
                <a:tc>
                  <a:txBody>
                    <a:bodyPr/>
                    <a:lstStyle/>
                    <a:p>
                      <a:pPr algn="l" rtl="0" fontAlgn="ctr"/>
                      <a:r>
                        <a:rPr lang="en-US" sz="1100" u="none" strike="noStrike">
                          <a:effectLst/>
                        </a:rPr>
                        <a:t>Build and Deployment</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078836138"/>
                  </a:ext>
                </a:extLst>
              </a:tr>
              <a:tr h="190500">
                <a:tc>
                  <a:txBody>
                    <a:bodyPr/>
                    <a:lstStyle/>
                    <a:p>
                      <a:pPr algn="l" rtl="0" fontAlgn="ctr"/>
                      <a:r>
                        <a:rPr lang="en-US" sz="1100" u="none" strike="noStrike">
                          <a:effectLst/>
                        </a:rPr>
                        <a:t>Integration Testing</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390815890"/>
                  </a:ext>
                </a:extLst>
              </a:tr>
              <a:tr h="190500">
                <a:tc>
                  <a:txBody>
                    <a:bodyPr/>
                    <a:lstStyle/>
                    <a:p>
                      <a:pPr algn="l" rtl="0" fontAlgn="ctr"/>
                      <a:r>
                        <a:rPr lang="en-US" sz="1100" u="none" strike="noStrike">
                          <a:effectLst/>
                        </a:rPr>
                        <a:t>QA Testing</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104050374"/>
                  </a:ext>
                </a:extLst>
              </a:tr>
              <a:tr h="190500">
                <a:tc>
                  <a:txBody>
                    <a:bodyPr/>
                    <a:lstStyle/>
                    <a:p>
                      <a:pPr algn="l" rtl="0" fontAlgn="ctr"/>
                      <a:r>
                        <a:rPr lang="en-US" sz="1100" u="none" strike="noStrike">
                          <a:effectLst/>
                        </a:rPr>
                        <a:t>Project Management</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783730639"/>
                  </a:ext>
                </a:extLst>
              </a:tr>
              <a:tr h="190500">
                <a:tc>
                  <a:txBody>
                    <a:bodyPr/>
                    <a:lstStyle/>
                    <a:p>
                      <a:pPr algn="l" rtl="0" fontAlgn="ctr"/>
                      <a:r>
                        <a:rPr lang="en-US" sz="1100" u="none" strike="noStrike" dirty="0">
                          <a:effectLst/>
                        </a:rPr>
                        <a:t>Change </a:t>
                      </a:r>
                      <a:r>
                        <a:rPr lang="en-US" sz="1100" u="none" strike="noStrike" dirty="0" err="1">
                          <a:effectLst/>
                        </a:rPr>
                        <a:t>Mgmt</a:t>
                      </a:r>
                      <a:endParaRPr lang="en-US" sz="11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733523885"/>
                  </a:ext>
                </a:extLst>
              </a:tr>
              <a:tr h="190500">
                <a:tc>
                  <a:txBody>
                    <a:bodyPr/>
                    <a:lstStyle/>
                    <a:p>
                      <a:pPr algn="l" rtl="0" fontAlgn="ctr"/>
                      <a:r>
                        <a:rPr lang="en-US" sz="1100" u="none" strike="noStrike" dirty="0">
                          <a:effectLst/>
                        </a:rPr>
                        <a:t>Risk action items</a:t>
                      </a:r>
                      <a:endParaRPr lang="en-US" sz="11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40404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581560725"/>
                  </a:ext>
                </a:extLst>
              </a:tr>
              <a:tr h="190500">
                <a:tc>
                  <a:txBody>
                    <a:bodyPr/>
                    <a:lstStyle/>
                    <a:p>
                      <a:pPr algn="l" rtl="0" fontAlgn="ctr"/>
                      <a:r>
                        <a:rPr lang="en-US" sz="1100" u="none" strike="noStrike" dirty="0">
                          <a:effectLst/>
                        </a:rPr>
                        <a:t>Incident Management</a:t>
                      </a:r>
                      <a:endParaRPr lang="en-US" sz="11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260293650"/>
                  </a:ext>
                </a:extLst>
              </a:tr>
              <a:tr h="190500">
                <a:tc>
                  <a:txBody>
                    <a:bodyPr/>
                    <a:lstStyle/>
                    <a:p>
                      <a:pPr algn="l" rtl="0" fontAlgn="ctr"/>
                      <a:r>
                        <a:rPr lang="en-US" sz="1100" u="none" strike="noStrike">
                          <a:effectLst/>
                        </a:rPr>
                        <a:t>Infra Support</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X (consultancy)</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X</a:t>
                      </a:r>
                      <a:endParaRPr lang="en-US" sz="11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95593281"/>
                  </a:ext>
                </a:extLst>
              </a:tr>
            </a:tbl>
          </a:graphicData>
        </a:graphic>
      </p:graphicFrame>
      <p:graphicFrame>
        <p:nvGraphicFramePr>
          <p:cNvPr id="16" name="Table 15">
            <a:extLst>
              <a:ext uri="{FF2B5EF4-FFF2-40B4-BE49-F238E27FC236}">
                <a16:creationId xmlns:a16="http://schemas.microsoft.com/office/drawing/2014/main" id="{74E7C85C-135B-475F-9EB2-645064EDB623}"/>
              </a:ext>
            </a:extLst>
          </p:cNvPr>
          <p:cNvGraphicFramePr>
            <a:graphicFrameLocks noGrp="1"/>
          </p:cNvGraphicFramePr>
          <p:nvPr>
            <p:extLst>
              <p:ext uri="{D42A27DB-BD31-4B8C-83A1-F6EECF244321}">
                <p14:modId xmlns:p14="http://schemas.microsoft.com/office/powerpoint/2010/main" val="634548757"/>
              </p:ext>
            </p:extLst>
          </p:nvPr>
        </p:nvGraphicFramePr>
        <p:xfrm>
          <a:off x="2391410" y="3861168"/>
          <a:ext cx="4787900" cy="2468880"/>
        </p:xfrm>
        <a:graphic>
          <a:graphicData uri="http://schemas.openxmlformats.org/drawingml/2006/table">
            <a:tbl>
              <a:tblPr>
                <a:tableStyleId>{5C22544A-7EE6-4342-B048-85BDC9FD1C3A}</a:tableStyleId>
              </a:tblPr>
              <a:tblGrid>
                <a:gridCol w="1422400">
                  <a:extLst>
                    <a:ext uri="{9D8B030D-6E8A-4147-A177-3AD203B41FA5}">
                      <a16:colId xmlns:a16="http://schemas.microsoft.com/office/drawing/2014/main" val="725446066"/>
                    </a:ext>
                  </a:extLst>
                </a:gridCol>
                <a:gridCol w="571500">
                  <a:extLst>
                    <a:ext uri="{9D8B030D-6E8A-4147-A177-3AD203B41FA5}">
                      <a16:colId xmlns:a16="http://schemas.microsoft.com/office/drawing/2014/main" val="3955686301"/>
                    </a:ext>
                  </a:extLst>
                </a:gridCol>
                <a:gridCol w="520700">
                  <a:extLst>
                    <a:ext uri="{9D8B030D-6E8A-4147-A177-3AD203B41FA5}">
                      <a16:colId xmlns:a16="http://schemas.microsoft.com/office/drawing/2014/main" val="599837795"/>
                    </a:ext>
                  </a:extLst>
                </a:gridCol>
                <a:gridCol w="952500">
                  <a:extLst>
                    <a:ext uri="{9D8B030D-6E8A-4147-A177-3AD203B41FA5}">
                      <a16:colId xmlns:a16="http://schemas.microsoft.com/office/drawing/2014/main" val="3744623315"/>
                    </a:ext>
                  </a:extLst>
                </a:gridCol>
                <a:gridCol w="1320800">
                  <a:extLst>
                    <a:ext uri="{9D8B030D-6E8A-4147-A177-3AD203B41FA5}">
                      <a16:colId xmlns:a16="http://schemas.microsoft.com/office/drawing/2014/main" val="1440923128"/>
                    </a:ext>
                  </a:extLst>
                </a:gridCol>
              </a:tblGrid>
              <a:tr h="220980">
                <a:tc>
                  <a:txBody>
                    <a:bodyPr/>
                    <a:lstStyle/>
                    <a:p>
                      <a:pPr algn="l" rtl="0" fontAlgn="ctr"/>
                      <a:r>
                        <a:rPr lang="en-US" sz="1100" u="none" strike="noStrike">
                          <a:effectLst/>
                        </a:rPr>
                        <a:t>Area</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Business</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Anovaa</a:t>
                      </a:r>
                      <a:endParaRPr lang="en-US" sz="11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TS</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3</a:t>
                      </a:r>
                      <a:r>
                        <a:rPr lang="en-US" sz="1100" u="none" strike="noStrike" baseline="30000">
                          <a:effectLst/>
                        </a:rPr>
                        <a:t>rd</a:t>
                      </a:r>
                      <a:r>
                        <a:rPr lang="en-US" sz="1100" u="none" strike="noStrike">
                          <a:effectLst/>
                        </a:rPr>
                        <a:t> Party (ParkPlace)</a:t>
                      </a:r>
                      <a:endParaRPr lang="en-US" sz="1100" b="1"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952397033"/>
                  </a:ext>
                </a:extLst>
              </a:tr>
              <a:tr h="190500">
                <a:tc>
                  <a:txBody>
                    <a:bodyPr/>
                    <a:lstStyle/>
                    <a:p>
                      <a:pPr algn="l" rtl="0" fontAlgn="ctr"/>
                      <a:r>
                        <a:rPr lang="en-US" sz="1100" u="none" strike="noStrike">
                          <a:effectLst/>
                        </a:rPr>
                        <a:t>Business Analysis</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31373369"/>
                  </a:ext>
                </a:extLst>
              </a:tr>
              <a:tr h="190500">
                <a:tc>
                  <a:txBody>
                    <a:bodyPr/>
                    <a:lstStyle/>
                    <a:p>
                      <a:pPr algn="l" rtl="0" fontAlgn="ctr"/>
                      <a:r>
                        <a:rPr lang="en-US" sz="1100" u="none" strike="noStrike">
                          <a:effectLst/>
                        </a:rPr>
                        <a:t>Requirements</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924536926"/>
                  </a:ext>
                </a:extLst>
              </a:tr>
              <a:tr h="190500">
                <a:tc>
                  <a:txBody>
                    <a:bodyPr/>
                    <a:lstStyle/>
                    <a:p>
                      <a:pPr algn="l" rtl="0" fontAlgn="ctr"/>
                      <a:r>
                        <a:rPr lang="en-US" sz="1100" u="none" strike="noStrike">
                          <a:effectLst/>
                        </a:rPr>
                        <a:t>Software Development</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147005154"/>
                  </a:ext>
                </a:extLst>
              </a:tr>
              <a:tr h="190500">
                <a:tc>
                  <a:txBody>
                    <a:bodyPr/>
                    <a:lstStyle/>
                    <a:p>
                      <a:pPr algn="l" rtl="0" fontAlgn="ctr"/>
                      <a:r>
                        <a:rPr lang="en-US" sz="1100" u="none" strike="noStrike">
                          <a:effectLst/>
                        </a:rPr>
                        <a:t>Build and Deployment</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810611899"/>
                  </a:ext>
                </a:extLst>
              </a:tr>
              <a:tr h="190500">
                <a:tc>
                  <a:txBody>
                    <a:bodyPr/>
                    <a:lstStyle/>
                    <a:p>
                      <a:pPr algn="l" rtl="0" fontAlgn="ctr"/>
                      <a:r>
                        <a:rPr lang="en-US" sz="1100" u="none" strike="noStrike">
                          <a:effectLst/>
                        </a:rPr>
                        <a:t>Integration Testing</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047071007"/>
                  </a:ext>
                </a:extLst>
              </a:tr>
              <a:tr h="190500">
                <a:tc>
                  <a:txBody>
                    <a:bodyPr/>
                    <a:lstStyle/>
                    <a:p>
                      <a:pPr algn="l" rtl="0" fontAlgn="ctr"/>
                      <a:r>
                        <a:rPr lang="en-US" sz="1100" u="none" strike="noStrike">
                          <a:effectLst/>
                        </a:rPr>
                        <a:t>QA Testing</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858772337"/>
                  </a:ext>
                </a:extLst>
              </a:tr>
              <a:tr h="190500">
                <a:tc>
                  <a:txBody>
                    <a:bodyPr/>
                    <a:lstStyle/>
                    <a:p>
                      <a:pPr algn="l" rtl="0" fontAlgn="ctr"/>
                      <a:r>
                        <a:rPr lang="en-US" sz="1100" u="none" strike="noStrike">
                          <a:effectLst/>
                        </a:rPr>
                        <a:t>Project Management</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X</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335108566"/>
                  </a:ext>
                </a:extLst>
              </a:tr>
              <a:tr h="190500">
                <a:tc>
                  <a:txBody>
                    <a:bodyPr/>
                    <a:lstStyle/>
                    <a:p>
                      <a:pPr algn="l" rtl="0" fontAlgn="ctr"/>
                      <a:r>
                        <a:rPr lang="en-US" sz="1100" u="none" strike="noStrike">
                          <a:effectLst/>
                        </a:rPr>
                        <a:t>Change Mgmt</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X</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42765324"/>
                  </a:ext>
                </a:extLst>
              </a:tr>
              <a:tr h="190500">
                <a:tc>
                  <a:txBody>
                    <a:bodyPr/>
                    <a:lstStyle/>
                    <a:p>
                      <a:pPr algn="l" rtl="0" fontAlgn="ctr"/>
                      <a:r>
                        <a:rPr lang="en-US" sz="1100" u="none" strike="noStrike">
                          <a:effectLst/>
                        </a:rPr>
                        <a:t>Risk action items</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X</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641838363"/>
                  </a:ext>
                </a:extLst>
              </a:tr>
              <a:tr h="190500">
                <a:tc>
                  <a:txBody>
                    <a:bodyPr/>
                    <a:lstStyle/>
                    <a:p>
                      <a:pPr algn="l" rtl="0" fontAlgn="ctr"/>
                      <a:r>
                        <a:rPr lang="en-US" sz="1100" u="none" strike="noStrike">
                          <a:effectLst/>
                        </a:rPr>
                        <a:t>Incident Management</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X</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177532381"/>
                  </a:ext>
                </a:extLst>
              </a:tr>
              <a:tr h="190500">
                <a:tc>
                  <a:txBody>
                    <a:bodyPr/>
                    <a:lstStyle/>
                    <a:p>
                      <a:pPr algn="l" rtl="0" fontAlgn="ctr"/>
                      <a:r>
                        <a:rPr lang="en-US" sz="1100" u="none" strike="noStrike">
                          <a:effectLst/>
                        </a:rPr>
                        <a:t>Infra Support</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X</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52183784"/>
                  </a:ext>
                </a:extLst>
              </a:tr>
            </a:tbl>
          </a:graphicData>
        </a:graphic>
      </p:graphicFrame>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Current &amp; Future Responsibilities</a:t>
            </a:r>
          </a:p>
        </p:txBody>
      </p:sp>
      <p:sp>
        <p:nvSpPr>
          <p:cNvPr id="2" name="Rectangle 1">
            <a:extLst>
              <a:ext uri="{FF2B5EF4-FFF2-40B4-BE49-F238E27FC236}">
                <a16:creationId xmlns:a16="http://schemas.microsoft.com/office/drawing/2014/main" id="{EE4D732C-4CBB-4D59-A644-72BAAF45AF42}"/>
              </a:ext>
            </a:extLst>
          </p:cNvPr>
          <p:cNvSpPr/>
          <p:nvPr/>
        </p:nvSpPr>
        <p:spPr>
          <a:xfrm>
            <a:off x="198783" y="579916"/>
            <a:ext cx="8746434" cy="800219"/>
          </a:xfrm>
          <a:prstGeom prst="rect">
            <a:avLst/>
          </a:prstGeom>
        </p:spPr>
        <p:txBody>
          <a:bodyPr wrap="square">
            <a:spAutoFit/>
          </a:bodyPr>
          <a:lstStyle/>
          <a:p>
            <a:pPr lvl="1" algn="ctr"/>
            <a:r>
              <a:rPr lang="en-US" sz="1400" b="1" dirty="0"/>
              <a:t>Current Responsibilities</a:t>
            </a:r>
          </a:p>
          <a:p>
            <a:pPr lvl="1" algn="ctr"/>
            <a:endParaRPr lang="en-US" sz="1600" b="1" dirty="0"/>
          </a:p>
          <a:p>
            <a:pPr lvl="1" algn="ctr"/>
            <a:endParaRPr lang="en-US" sz="1600" b="1" dirty="0"/>
          </a:p>
        </p:txBody>
      </p:sp>
      <p:sp>
        <p:nvSpPr>
          <p:cNvPr id="6" name="Rectangle 5">
            <a:extLst>
              <a:ext uri="{FF2B5EF4-FFF2-40B4-BE49-F238E27FC236}">
                <a16:creationId xmlns:a16="http://schemas.microsoft.com/office/drawing/2014/main" id="{CC604EA8-637B-4BA6-9F9E-49671FD4A6AB}"/>
              </a:ext>
            </a:extLst>
          </p:cNvPr>
          <p:cNvSpPr/>
          <p:nvPr/>
        </p:nvSpPr>
        <p:spPr>
          <a:xfrm>
            <a:off x="298175" y="3584667"/>
            <a:ext cx="8746434" cy="307777"/>
          </a:xfrm>
          <a:prstGeom prst="rect">
            <a:avLst/>
          </a:prstGeom>
        </p:spPr>
        <p:txBody>
          <a:bodyPr wrap="square">
            <a:spAutoFit/>
          </a:bodyPr>
          <a:lstStyle/>
          <a:p>
            <a:pPr lvl="1" algn="ctr"/>
            <a:r>
              <a:rPr lang="en-US" sz="1400" b="1" dirty="0"/>
              <a:t>Future Responsibilities</a:t>
            </a:r>
          </a:p>
        </p:txBody>
      </p:sp>
    </p:spTree>
    <p:extLst>
      <p:ext uri="{BB962C8B-B14F-4D97-AF65-F5344CB8AC3E}">
        <p14:creationId xmlns:p14="http://schemas.microsoft.com/office/powerpoint/2010/main" val="1837536562"/>
      </p:ext>
    </p:extLst>
  </p:cSld>
  <p:clrMapOvr>
    <a:masterClrMapping/>
  </p:clrMapOvr>
  <p:transition advClick="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Phase Definitions</a:t>
            </a:r>
          </a:p>
        </p:txBody>
      </p:sp>
      <p:sp>
        <p:nvSpPr>
          <p:cNvPr id="8" name="Text Placeholder 3">
            <a:extLst>
              <a:ext uri="{FF2B5EF4-FFF2-40B4-BE49-F238E27FC236}">
                <a16:creationId xmlns:a16="http://schemas.microsoft.com/office/drawing/2014/main" id="{938AAF4D-0E4E-4379-B014-57A71A0E7BDA}"/>
              </a:ext>
            </a:extLst>
          </p:cNvPr>
          <p:cNvSpPr>
            <a:spLocks noGrp="1"/>
          </p:cNvSpPr>
          <p:nvPr>
            <p:ph idx="1"/>
          </p:nvPr>
        </p:nvSpPr>
        <p:spPr>
          <a:xfrm>
            <a:off x="349469" y="790575"/>
            <a:ext cx="8510752" cy="5153025"/>
          </a:xfrm>
        </p:spPr>
        <p:txBody>
          <a:bodyPr>
            <a:normAutofit fontScale="92500" lnSpcReduction="20000"/>
          </a:bodyPr>
          <a:lstStyle/>
          <a:p>
            <a:r>
              <a:rPr lang="en-US" sz="1600" b="1" dirty="0"/>
              <a:t>Phase 0 ~  Prerequisites</a:t>
            </a:r>
          </a:p>
          <a:p>
            <a:pPr lvl="1"/>
            <a:r>
              <a:rPr lang="en-US" sz="1400" b="1" dirty="0"/>
              <a:t>Scope</a:t>
            </a:r>
            <a:r>
              <a:rPr lang="en-US" sz="1400" dirty="0"/>
              <a:t>: Encompasses all the necessary groundwork required to enter into Phase 1 such as Anovaa</a:t>
            </a:r>
          </a:p>
          <a:p>
            <a:pPr marL="457200" lvl="1" indent="0">
              <a:buNone/>
            </a:pPr>
            <a:r>
              <a:rPr lang="en-US" sz="1400" dirty="0"/>
              <a:t>     	        Alignment, Resources, Project/POD Formation. </a:t>
            </a:r>
          </a:p>
          <a:p>
            <a:pPr lvl="1"/>
            <a:r>
              <a:rPr lang="en-US" sz="1400" b="1" dirty="0"/>
              <a:t>Target Timeline</a:t>
            </a:r>
            <a:r>
              <a:rPr lang="en-US" sz="1400" dirty="0"/>
              <a:t>:  4 – 6 Weeks</a:t>
            </a:r>
          </a:p>
          <a:p>
            <a:pPr marL="457200" lvl="1" indent="0">
              <a:buNone/>
            </a:pPr>
            <a:endParaRPr lang="en-US" sz="1600" b="1" dirty="0"/>
          </a:p>
          <a:p>
            <a:r>
              <a:rPr lang="en-US" sz="1600" b="1" dirty="0"/>
              <a:t>Phase 1 ~  Options &amp; Analysis</a:t>
            </a:r>
          </a:p>
          <a:p>
            <a:pPr lvl="1"/>
            <a:r>
              <a:rPr lang="en-US" sz="1400" b="1" dirty="0"/>
              <a:t>Scope</a:t>
            </a:r>
            <a:r>
              <a:rPr lang="en-US" sz="1400" dirty="0"/>
              <a:t>:  Analysis to determine best option for Citizens Bank to assume support for </a:t>
            </a:r>
            <a:r>
              <a:rPr lang="en-US" sz="1400" dirty="0" err="1"/>
              <a:t>Appworks</a:t>
            </a:r>
            <a:r>
              <a:rPr lang="en-US" sz="1400" dirty="0"/>
              <a:t> 	</a:t>
            </a:r>
          </a:p>
          <a:p>
            <a:pPr marL="457200" lvl="1" indent="0">
              <a:buNone/>
            </a:pPr>
            <a:r>
              <a:rPr lang="en-US" sz="1400" dirty="0"/>
              <a:t>		from Anovaa in order to support business requirements to retrieve documents and data </a:t>
            </a:r>
          </a:p>
          <a:p>
            <a:pPr marL="457200" lvl="1" indent="0">
              <a:buNone/>
            </a:pPr>
            <a:r>
              <a:rPr lang="en-US" sz="1400" dirty="0"/>
              <a:t>		for audit, regulatory and asset sale inquires</a:t>
            </a:r>
          </a:p>
          <a:p>
            <a:pPr lvl="1"/>
            <a:r>
              <a:rPr lang="en-US" sz="1400" b="1" dirty="0"/>
              <a:t>Target Timeline</a:t>
            </a:r>
            <a:r>
              <a:rPr lang="en-US" sz="1400" dirty="0"/>
              <a:t>:  8 – 12 Weeks</a:t>
            </a:r>
          </a:p>
          <a:p>
            <a:pPr lvl="1"/>
            <a:r>
              <a:rPr lang="en-US" sz="1400" b="1" dirty="0"/>
              <a:t>Options Under Consideration</a:t>
            </a:r>
            <a:endParaRPr lang="en-US" sz="1400" dirty="0"/>
          </a:p>
          <a:p>
            <a:pPr marL="1200150" lvl="2" indent="-342900">
              <a:buFont typeface="+mj-lt"/>
              <a:buAutoNum type="arabicPeriod"/>
            </a:pPr>
            <a:r>
              <a:rPr lang="en-US" sz="1200" dirty="0"/>
              <a:t>Migration of Data + Creation of Basic </a:t>
            </a:r>
            <a:r>
              <a:rPr lang="en-US" sz="1200" dirty="0" err="1"/>
              <a:t>Queryable</a:t>
            </a:r>
            <a:r>
              <a:rPr lang="en-US" sz="1200" dirty="0"/>
              <a:t> Interface (AWS/On Prem)</a:t>
            </a:r>
          </a:p>
          <a:p>
            <a:pPr marL="1200150" lvl="2" indent="-342900">
              <a:buFont typeface="+mj-lt"/>
              <a:buAutoNum type="arabicPeriod"/>
            </a:pPr>
            <a:r>
              <a:rPr lang="en-US" sz="1200" dirty="0"/>
              <a:t>Lift &amp; Shift of Underwriting Application(?) &amp; Data to AWS/CFG On Prem</a:t>
            </a:r>
          </a:p>
          <a:p>
            <a:pPr marL="1200150" lvl="2" indent="-342900">
              <a:buFont typeface="+mj-lt"/>
              <a:buAutoNum type="arabicPeriod"/>
            </a:pPr>
            <a:r>
              <a:rPr lang="en-US" sz="1200" dirty="0"/>
              <a:t>CFG Support of </a:t>
            </a:r>
            <a:r>
              <a:rPr lang="en-US" sz="1200" dirty="0" err="1"/>
              <a:t>Appworks</a:t>
            </a:r>
            <a:r>
              <a:rPr lang="en-US" sz="1200" dirty="0"/>
              <a:t> as-is at Sungard</a:t>
            </a:r>
          </a:p>
          <a:p>
            <a:pPr marL="1200150" lvl="2" indent="-342900">
              <a:buFont typeface="+mj-lt"/>
              <a:buAutoNum type="arabicPeriod"/>
            </a:pPr>
            <a:r>
              <a:rPr lang="en-US" sz="1200" dirty="0"/>
              <a:t>Other: Hybrid</a:t>
            </a:r>
          </a:p>
          <a:p>
            <a:pPr lvl="1"/>
            <a:r>
              <a:rPr lang="en-US" sz="1400" b="1" dirty="0"/>
              <a:t>Feature Prioritization &amp; Sequencing</a:t>
            </a:r>
          </a:p>
          <a:p>
            <a:pPr marL="914400" lvl="2" indent="0">
              <a:buNone/>
            </a:pPr>
            <a:endParaRPr lang="en-US" sz="1200" dirty="0"/>
          </a:p>
          <a:p>
            <a:r>
              <a:rPr lang="en-US" sz="1600" b="1" dirty="0"/>
              <a:t>Phase 2 ~ Execute Option </a:t>
            </a:r>
          </a:p>
          <a:p>
            <a:pPr lvl="1"/>
            <a:r>
              <a:rPr lang="en-US" sz="1400" b="1" dirty="0"/>
              <a:t>Scope</a:t>
            </a:r>
            <a:r>
              <a:rPr lang="en-US" sz="1400" dirty="0"/>
              <a:t>: Execute Selected Option from Phase 1</a:t>
            </a:r>
          </a:p>
          <a:p>
            <a:pPr lvl="1"/>
            <a:r>
              <a:rPr lang="en-US" sz="1400" b="1" dirty="0"/>
              <a:t>Target Timeline</a:t>
            </a:r>
            <a:r>
              <a:rPr lang="en-US" sz="1400" dirty="0"/>
              <a:t>:  3 – 6 Months based assuming Option 1 Selected</a:t>
            </a:r>
          </a:p>
          <a:p>
            <a:pPr marL="457200" lvl="1" indent="0">
              <a:buNone/>
            </a:pPr>
            <a:endParaRPr lang="en-US" sz="1400" dirty="0"/>
          </a:p>
          <a:p>
            <a:r>
              <a:rPr lang="en-US" sz="1600" b="1" dirty="0"/>
              <a:t>Phase 3 ~ Decommission of Sungard</a:t>
            </a:r>
          </a:p>
          <a:p>
            <a:pPr lvl="1"/>
            <a:r>
              <a:rPr lang="en-US" sz="1400" b="1" dirty="0"/>
              <a:t>Scope</a:t>
            </a:r>
            <a:r>
              <a:rPr lang="en-US" sz="1400" dirty="0"/>
              <a:t>: Decommission of Sungard Hardware</a:t>
            </a:r>
          </a:p>
          <a:p>
            <a:pPr lvl="1"/>
            <a:r>
              <a:rPr lang="en-US" sz="1400" b="1" dirty="0"/>
              <a:t>Target Timeline</a:t>
            </a:r>
            <a:r>
              <a:rPr lang="en-US" sz="1400" dirty="0"/>
              <a:t>: 6- 8 Weeks</a:t>
            </a:r>
          </a:p>
          <a:p>
            <a:pPr marL="457200" lvl="1" indent="0">
              <a:buNone/>
            </a:pPr>
            <a:endParaRPr lang="en-US" sz="1200" dirty="0">
              <a:solidFill>
                <a:schemeClr val="bg1">
                  <a:lumMod val="85000"/>
                </a:schemeClr>
              </a:solidFill>
            </a:endParaRPr>
          </a:p>
          <a:p>
            <a:pPr lvl="1"/>
            <a:endParaRPr lang="en-US" sz="1400" dirty="0"/>
          </a:p>
          <a:p>
            <a:endParaRPr lang="en-US" sz="1600" dirty="0"/>
          </a:p>
        </p:txBody>
      </p:sp>
    </p:spTree>
    <p:extLst>
      <p:ext uri="{BB962C8B-B14F-4D97-AF65-F5344CB8AC3E}">
        <p14:creationId xmlns:p14="http://schemas.microsoft.com/office/powerpoint/2010/main" val="3316641703"/>
      </p:ext>
    </p:extLst>
  </p:cSld>
  <p:clrMapOvr>
    <a:masterClrMapping/>
  </p:clrMapOvr>
  <p:transition advClick="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Phase 0: Prerequisites</a:t>
            </a:r>
          </a:p>
        </p:txBody>
      </p:sp>
      <p:sp>
        <p:nvSpPr>
          <p:cNvPr id="6" name="Text Placeholder 3">
            <a:extLst>
              <a:ext uri="{FF2B5EF4-FFF2-40B4-BE49-F238E27FC236}">
                <a16:creationId xmlns:a16="http://schemas.microsoft.com/office/drawing/2014/main" id="{938AAF4D-0E4E-4379-B014-57A71A0E7BDA}"/>
              </a:ext>
            </a:extLst>
          </p:cNvPr>
          <p:cNvSpPr>
            <a:spLocks noGrp="1"/>
          </p:cNvSpPr>
          <p:nvPr>
            <p:ph idx="1"/>
          </p:nvPr>
        </p:nvSpPr>
        <p:spPr>
          <a:xfrm>
            <a:off x="674701" y="929447"/>
            <a:ext cx="7553325" cy="4351338"/>
          </a:xfrm>
        </p:spPr>
        <p:txBody>
          <a:bodyPr>
            <a:normAutofit fontScale="47500" lnSpcReduction="20000"/>
          </a:bodyPr>
          <a:lstStyle/>
          <a:p>
            <a:pPr lvl="1"/>
            <a:r>
              <a:rPr lang="en-US" b="1" dirty="0"/>
              <a:t>Anovaa Alignment</a:t>
            </a:r>
          </a:p>
          <a:p>
            <a:pPr lvl="2"/>
            <a:r>
              <a:rPr lang="en-US" dirty="0"/>
              <a:t>IP Ownership Resolution w/Agreement for Citizens to Access Source Code</a:t>
            </a:r>
          </a:p>
          <a:p>
            <a:pPr lvl="2"/>
            <a:r>
              <a:rPr lang="en-US" dirty="0"/>
              <a:t>Transition Agreement to include Anovaa and possibly Sungard</a:t>
            </a:r>
          </a:p>
          <a:p>
            <a:pPr lvl="3"/>
            <a:r>
              <a:rPr lang="en-US" dirty="0"/>
              <a:t>Roles/Responsibilities</a:t>
            </a:r>
          </a:p>
          <a:p>
            <a:pPr lvl="3"/>
            <a:r>
              <a:rPr lang="en-US" dirty="0"/>
              <a:t>Vendor SOW Expectations</a:t>
            </a:r>
          </a:p>
          <a:p>
            <a:pPr marL="914400" lvl="2" indent="0">
              <a:buNone/>
            </a:pPr>
            <a:endParaRPr lang="en-US" dirty="0"/>
          </a:p>
          <a:p>
            <a:pPr lvl="1"/>
            <a:r>
              <a:rPr lang="en-US" b="1" dirty="0"/>
              <a:t>Initiative</a:t>
            </a:r>
          </a:p>
          <a:p>
            <a:pPr lvl="2"/>
            <a:r>
              <a:rPr lang="en-US" dirty="0"/>
              <a:t>Scope Definition (Business Needs Assessment)</a:t>
            </a:r>
          </a:p>
          <a:p>
            <a:pPr lvl="3"/>
            <a:r>
              <a:rPr lang="en-US" dirty="0"/>
              <a:t>High Level Definition</a:t>
            </a:r>
          </a:p>
          <a:p>
            <a:pPr lvl="4"/>
            <a:r>
              <a:rPr lang="en-US" dirty="0"/>
              <a:t>Bring data/documents in-house</a:t>
            </a:r>
          </a:p>
          <a:p>
            <a:pPr lvl="4"/>
            <a:r>
              <a:rPr lang="en-US" dirty="0"/>
              <a:t>R/O </a:t>
            </a:r>
            <a:r>
              <a:rPr lang="en-US" dirty="0" err="1"/>
              <a:t>Queryable</a:t>
            </a:r>
            <a:r>
              <a:rPr lang="en-US" dirty="0"/>
              <a:t> Interface to Data</a:t>
            </a:r>
          </a:p>
          <a:p>
            <a:pPr lvl="4"/>
            <a:r>
              <a:rPr lang="en-US" dirty="0"/>
              <a:t>Ingest any loans with disbursements in 2022 into LaaS</a:t>
            </a:r>
          </a:p>
          <a:p>
            <a:pPr lvl="4"/>
            <a:r>
              <a:rPr lang="en-US" dirty="0"/>
              <a:t>Any multi-year loan with an open credit converted into LaaS</a:t>
            </a:r>
          </a:p>
          <a:p>
            <a:pPr lvl="2"/>
            <a:r>
              <a:rPr lang="en-US" dirty="0"/>
              <a:t>Funding source via Planview</a:t>
            </a:r>
          </a:p>
          <a:p>
            <a:pPr lvl="1"/>
            <a:r>
              <a:rPr lang="en-US" b="1" dirty="0"/>
              <a:t>Team Formation</a:t>
            </a:r>
            <a:endParaRPr lang="en-US" dirty="0"/>
          </a:p>
          <a:p>
            <a:pPr lvl="2"/>
            <a:r>
              <a:rPr lang="en-US" dirty="0"/>
              <a:t>Establish initial assessment team</a:t>
            </a:r>
          </a:p>
          <a:p>
            <a:pPr lvl="3"/>
            <a:r>
              <a:rPr lang="en-US" dirty="0"/>
              <a:t>CB Tech Lead (completed – Eric)</a:t>
            </a:r>
          </a:p>
          <a:p>
            <a:pPr lvl="3"/>
            <a:r>
              <a:rPr lang="en-US" dirty="0"/>
              <a:t>Secure former </a:t>
            </a:r>
            <a:r>
              <a:rPr lang="en-US" dirty="0" err="1"/>
              <a:t>Entech</a:t>
            </a:r>
            <a:r>
              <a:rPr lang="en-US" dirty="0"/>
              <a:t> SME’s as a consultant (complete – </a:t>
            </a:r>
            <a:r>
              <a:rPr lang="en-US" dirty="0" err="1"/>
              <a:t>Sivarm</a:t>
            </a:r>
            <a:r>
              <a:rPr lang="en-US" dirty="0"/>
              <a:t>)</a:t>
            </a:r>
          </a:p>
          <a:p>
            <a:pPr lvl="3"/>
            <a:r>
              <a:rPr lang="en-US" sz="1700" dirty="0">
                <a:highlight>
                  <a:srgbClr val="FFFF00"/>
                </a:highlight>
                <a:latin typeface="+mn-lt"/>
              </a:rPr>
              <a:t>TS Resource Roles Identified</a:t>
            </a:r>
          </a:p>
          <a:p>
            <a:pPr lvl="4"/>
            <a:r>
              <a:rPr lang="en-US" sz="1700" dirty="0">
                <a:highlight>
                  <a:srgbClr val="FFFF00"/>
                </a:highlight>
                <a:latin typeface="+mn-lt"/>
              </a:rPr>
              <a:t>Scrum Master (Vishal to obtain)</a:t>
            </a:r>
          </a:p>
          <a:p>
            <a:pPr lvl="4"/>
            <a:r>
              <a:rPr lang="en-US" sz="1700" dirty="0">
                <a:highlight>
                  <a:srgbClr val="FFFF00"/>
                </a:highlight>
                <a:latin typeface="+mn-lt"/>
              </a:rPr>
              <a:t>Cloud/Application Architect (Vishal to obtain)</a:t>
            </a:r>
          </a:p>
          <a:p>
            <a:pPr lvl="4"/>
            <a:r>
              <a:rPr lang="en-US" sz="1700" dirty="0">
                <a:highlight>
                  <a:srgbClr val="FFFF00"/>
                </a:highlight>
                <a:latin typeface="+mn-lt"/>
              </a:rPr>
              <a:t>Domain Analyst (Eric to obtain or push to Vishal)</a:t>
            </a:r>
          </a:p>
          <a:p>
            <a:pPr lvl="4"/>
            <a:r>
              <a:rPr lang="en-US" sz="1700" dirty="0">
                <a:highlight>
                  <a:srgbClr val="FFFF00"/>
                </a:highlight>
                <a:latin typeface="+mn-lt"/>
              </a:rPr>
              <a:t>EDM/EDS </a:t>
            </a:r>
          </a:p>
          <a:p>
            <a:pPr lvl="5"/>
            <a:r>
              <a:rPr lang="en-US" sz="1700" dirty="0">
                <a:highlight>
                  <a:srgbClr val="FFFF00"/>
                </a:highlight>
              </a:rPr>
              <a:t>Data Modeler (Eric to obtain)</a:t>
            </a:r>
          </a:p>
          <a:p>
            <a:pPr lvl="5"/>
            <a:r>
              <a:rPr lang="en-US" sz="1700" dirty="0">
                <a:highlight>
                  <a:srgbClr val="FFFF00"/>
                </a:highlight>
              </a:rPr>
              <a:t>DBA (Eric to obtain)</a:t>
            </a:r>
          </a:p>
          <a:p>
            <a:pPr lvl="4"/>
            <a:r>
              <a:rPr lang="en-US" sz="1700" dirty="0">
                <a:highlight>
                  <a:srgbClr val="FFFF00"/>
                </a:highlight>
                <a:latin typeface="+mn-lt"/>
              </a:rPr>
              <a:t>Senior Software Engineers</a:t>
            </a:r>
          </a:p>
          <a:p>
            <a:pPr lvl="5"/>
            <a:r>
              <a:rPr lang="en-US" sz="1700" dirty="0">
                <a:highlight>
                  <a:srgbClr val="FFFF00"/>
                </a:highlight>
              </a:rPr>
              <a:t>Senior Full stack Lead Engineer (Vishal to obtain)</a:t>
            </a:r>
          </a:p>
          <a:p>
            <a:pPr lvl="5"/>
            <a:r>
              <a:rPr lang="en-US" sz="1700" dirty="0">
                <a:highlight>
                  <a:srgbClr val="FFFF00"/>
                </a:highlight>
              </a:rPr>
              <a:t>Senior Engineer (Swami)</a:t>
            </a:r>
          </a:p>
          <a:p>
            <a:pPr lvl="4"/>
            <a:r>
              <a:rPr lang="en-US" sz="1700" dirty="0">
                <a:highlight>
                  <a:srgbClr val="FFFF00"/>
                </a:highlight>
                <a:latin typeface="+mn-lt"/>
              </a:rPr>
              <a:t>Network Engineers</a:t>
            </a:r>
          </a:p>
          <a:p>
            <a:pPr lvl="2"/>
            <a:r>
              <a:rPr lang="en-US" dirty="0"/>
              <a:t>Create JIRA Board</a:t>
            </a:r>
          </a:p>
          <a:p>
            <a:pPr lvl="2"/>
            <a:r>
              <a:rPr lang="en-US" dirty="0"/>
              <a:t>Create Epics</a:t>
            </a:r>
          </a:p>
          <a:p>
            <a:pPr lvl="2"/>
            <a:r>
              <a:rPr lang="en-US" dirty="0"/>
              <a:t>Establish Standup</a:t>
            </a:r>
          </a:p>
          <a:p>
            <a:pPr lvl="2"/>
            <a:endParaRPr lang="en-US" dirty="0"/>
          </a:p>
        </p:txBody>
      </p:sp>
    </p:spTree>
    <p:extLst>
      <p:ext uri="{BB962C8B-B14F-4D97-AF65-F5344CB8AC3E}">
        <p14:creationId xmlns:p14="http://schemas.microsoft.com/office/powerpoint/2010/main" val="2536505932"/>
      </p:ext>
    </p:extLst>
  </p:cSld>
  <p:clrMapOvr>
    <a:masterClrMapping/>
  </p:clrMapOvr>
  <p:transition advClick="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Phase 1: Options &amp; Analysis</a:t>
            </a:r>
          </a:p>
        </p:txBody>
      </p:sp>
      <p:sp>
        <p:nvSpPr>
          <p:cNvPr id="6" name="Text Placeholder 3">
            <a:extLst>
              <a:ext uri="{FF2B5EF4-FFF2-40B4-BE49-F238E27FC236}">
                <a16:creationId xmlns:a16="http://schemas.microsoft.com/office/drawing/2014/main" id="{938AAF4D-0E4E-4379-B014-57A71A0E7BDA}"/>
              </a:ext>
            </a:extLst>
          </p:cNvPr>
          <p:cNvSpPr>
            <a:spLocks noGrp="1"/>
          </p:cNvSpPr>
          <p:nvPr>
            <p:ph idx="1"/>
          </p:nvPr>
        </p:nvSpPr>
        <p:spPr>
          <a:xfrm>
            <a:off x="642896" y="937397"/>
            <a:ext cx="7553325" cy="4916095"/>
          </a:xfrm>
        </p:spPr>
        <p:txBody>
          <a:bodyPr>
            <a:normAutofit fontScale="85000" lnSpcReduction="20000"/>
          </a:bodyPr>
          <a:lstStyle/>
          <a:p>
            <a:pPr marL="457200" lvl="1" indent="0">
              <a:buNone/>
            </a:pPr>
            <a:r>
              <a:rPr lang="en-US" b="1" dirty="0"/>
              <a:t>In order to select the best option to support the business needs TS will need to complete an Options &amp; Analysis which will include an application assessment. </a:t>
            </a:r>
          </a:p>
          <a:p>
            <a:pPr marL="457200" lvl="1" indent="0">
              <a:buNone/>
            </a:pPr>
            <a:endParaRPr lang="en-US" b="1" dirty="0"/>
          </a:p>
          <a:p>
            <a:pPr lvl="1"/>
            <a:r>
              <a:rPr lang="en-US" sz="1400" b="1" dirty="0"/>
              <a:t>Target Date</a:t>
            </a:r>
            <a:r>
              <a:rPr lang="en-US" sz="1400" dirty="0"/>
              <a:t>:  </a:t>
            </a:r>
          </a:p>
          <a:p>
            <a:pPr lvl="2"/>
            <a:r>
              <a:rPr lang="en-US" sz="1200" dirty="0"/>
              <a:t>March 2021 latest;  Optimal February 2021</a:t>
            </a:r>
          </a:p>
          <a:p>
            <a:pPr lvl="1"/>
            <a:r>
              <a:rPr lang="en-US" sz="1400" b="1" dirty="0"/>
              <a:t>Options Under Consideration</a:t>
            </a:r>
            <a:endParaRPr lang="en-US" sz="1400" dirty="0"/>
          </a:p>
          <a:p>
            <a:pPr marL="1200150" lvl="2" indent="-342900">
              <a:buFont typeface="+mj-lt"/>
              <a:buAutoNum type="arabicPeriod"/>
            </a:pPr>
            <a:r>
              <a:rPr lang="en-US" sz="1200" dirty="0"/>
              <a:t>Migration of Data + Creation of Basic </a:t>
            </a:r>
            <a:r>
              <a:rPr lang="en-US" sz="1200" dirty="0" err="1"/>
              <a:t>Queryable</a:t>
            </a:r>
            <a:r>
              <a:rPr lang="en-US" sz="1200" dirty="0"/>
              <a:t> Interface (AWS/On Prem)</a:t>
            </a:r>
          </a:p>
          <a:p>
            <a:pPr marL="1200150" lvl="2" indent="-342900">
              <a:buFont typeface="+mj-lt"/>
              <a:buAutoNum type="arabicPeriod"/>
            </a:pPr>
            <a:r>
              <a:rPr lang="en-US" sz="1200" dirty="0"/>
              <a:t>Lift &amp; Shift of Lender Web Application &amp; Data to AWS/CFG On Prem</a:t>
            </a:r>
          </a:p>
          <a:p>
            <a:pPr marL="1200150" lvl="2" indent="-342900">
              <a:buFont typeface="+mj-lt"/>
              <a:buAutoNum type="arabicPeriod"/>
            </a:pPr>
            <a:r>
              <a:rPr lang="en-US" sz="1200" dirty="0"/>
              <a:t>CFG Support of </a:t>
            </a:r>
            <a:r>
              <a:rPr lang="en-US" sz="1200" dirty="0" err="1"/>
              <a:t>Appworks</a:t>
            </a:r>
            <a:r>
              <a:rPr lang="en-US" sz="1200" dirty="0"/>
              <a:t> as-is at Sungard</a:t>
            </a:r>
          </a:p>
          <a:p>
            <a:pPr marL="1200150" lvl="2" indent="-342900">
              <a:buFont typeface="+mj-lt"/>
              <a:buAutoNum type="arabicPeriod"/>
            </a:pPr>
            <a:r>
              <a:rPr lang="en-US" sz="1200" dirty="0"/>
              <a:t>Other: Hybrid</a:t>
            </a:r>
          </a:p>
          <a:p>
            <a:pPr lvl="1"/>
            <a:r>
              <a:rPr lang="en-US" sz="1400" b="1" dirty="0"/>
              <a:t>Critical Success Factors</a:t>
            </a:r>
            <a:endParaRPr lang="en-US" sz="1400" b="1" i="1" dirty="0"/>
          </a:p>
          <a:p>
            <a:pPr lvl="2"/>
            <a:r>
              <a:rPr lang="en-US" sz="1200" dirty="0"/>
              <a:t>Timely Response times and accessibly to Anovaa SMEs</a:t>
            </a:r>
          </a:p>
          <a:p>
            <a:pPr lvl="2"/>
            <a:r>
              <a:rPr lang="en-US" sz="1200" dirty="0"/>
              <a:t>Ability to access required information only</a:t>
            </a:r>
          </a:p>
          <a:p>
            <a:pPr lvl="2"/>
            <a:r>
              <a:rPr lang="en-US" sz="1200" dirty="0"/>
              <a:t>Quickly spin up a dedicated POD</a:t>
            </a:r>
          </a:p>
          <a:p>
            <a:pPr lvl="1"/>
            <a:r>
              <a:rPr lang="en-US" sz="1400" b="1" dirty="0"/>
              <a:t>Limitations</a:t>
            </a:r>
          </a:p>
          <a:p>
            <a:pPr lvl="2"/>
            <a:r>
              <a:rPr lang="en-US" sz="1200" dirty="0"/>
              <a:t>Feature Freeze</a:t>
            </a:r>
          </a:p>
          <a:p>
            <a:pPr lvl="2"/>
            <a:r>
              <a:rPr lang="en-US" sz="1200" dirty="0"/>
              <a:t>Access only to data via the “Underwriting” application.  No support for rate quotes, 3</a:t>
            </a:r>
            <a:r>
              <a:rPr lang="en-US" sz="1200" baseline="30000" dirty="0"/>
              <a:t>rd</a:t>
            </a:r>
            <a:r>
              <a:rPr lang="en-US" sz="1200" dirty="0"/>
              <a:t> party interface, application processing, originations, </a:t>
            </a:r>
            <a:r>
              <a:rPr lang="en-US" sz="1200" b="1" i="1" dirty="0">
                <a:solidFill>
                  <a:srgbClr val="FF0000"/>
                </a:solidFill>
              </a:rPr>
              <a:t>servicing</a:t>
            </a:r>
            <a:r>
              <a:rPr lang="en-US" sz="1200" dirty="0"/>
              <a:t>, </a:t>
            </a:r>
            <a:r>
              <a:rPr lang="en-US" sz="1200" dirty="0" err="1"/>
              <a:t>etc</a:t>
            </a:r>
            <a:endParaRPr lang="en-US" sz="1200" dirty="0"/>
          </a:p>
          <a:p>
            <a:pPr lvl="1"/>
            <a:r>
              <a:rPr lang="en-US" sz="1400" b="1" dirty="0"/>
              <a:t>Risks</a:t>
            </a:r>
          </a:p>
          <a:p>
            <a:pPr lvl="2"/>
            <a:r>
              <a:rPr lang="en-US" sz="1200" dirty="0"/>
              <a:t>Limited number of Anovaa SMEs</a:t>
            </a:r>
          </a:p>
          <a:p>
            <a:pPr lvl="2"/>
            <a:r>
              <a:rPr lang="en-US" sz="1200" dirty="0" err="1"/>
              <a:t>Appworks</a:t>
            </a:r>
            <a:r>
              <a:rPr lang="en-US" sz="1200" dirty="0"/>
              <a:t> is a legacy system with inherent problems which Anovaa has had issues supporting</a:t>
            </a:r>
          </a:p>
          <a:p>
            <a:pPr lvl="2"/>
            <a:r>
              <a:rPr lang="en-US" sz="1200" dirty="0"/>
              <a:t>All infrastructure is not based on CFG images nor standards</a:t>
            </a:r>
          </a:p>
          <a:p>
            <a:pPr lvl="2"/>
            <a:r>
              <a:rPr lang="en-US" sz="1200" dirty="0"/>
              <a:t>Citizens currently has no expertise to support:</a:t>
            </a:r>
          </a:p>
          <a:p>
            <a:pPr lvl="3"/>
            <a:r>
              <a:rPr lang="en-US" sz="1000" dirty="0"/>
              <a:t>Barracuda Load Balancers</a:t>
            </a:r>
          </a:p>
          <a:p>
            <a:pPr lvl="3"/>
            <a:r>
              <a:rPr lang="en-US" sz="1000" dirty="0"/>
              <a:t>VEEAM Backup Software</a:t>
            </a:r>
          </a:p>
          <a:p>
            <a:pPr lvl="2"/>
            <a:r>
              <a:rPr lang="en-US" sz="1200" dirty="0"/>
              <a:t>Underwriting website has never been scanned for Top 10 OWASP vulnerabilities</a:t>
            </a:r>
          </a:p>
          <a:p>
            <a:pPr marL="1200150" lvl="2" indent="-342900">
              <a:buFont typeface="+mj-lt"/>
              <a:buAutoNum type="arabicPeriod"/>
            </a:pPr>
            <a:endParaRPr lang="en-US" sz="1200" dirty="0"/>
          </a:p>
          <a:p>
            <a:pPr lvl="2"/>
            <a:endParaRPr lang="en-US" sz="1200" dirty="0"/>
          </a:p>
          <a:p>
            <a:pPr marL="457200" lvl="1" indent="0">
              <a:buNone/>
            </a:pPr>
            <a:endParaRPr lang="en-US" b="1" dirty="0"/>
          </a:p>
          <a:p>
            <a:pPr marL="457200" lvl="1" indent="0">
              <a:buNone/>
            </a:pPr>
            <a:endParaRPr lang="en-US" b="1" dirty="0"/>
          </a:p>
          <a:p>
            <a:pPr marL="457200" lvl="1" indent="0">
              <a:buNone/>
            </a:pPr>
            <a:endParaRPr lang="en-US" dirty="0"/>
          </a:p>
        </p:txBody>
      </p:sp>
      <p:sp>
        <p:nvSpPr>
          <p:cNvPr id="2" name="Rectangle 1"/>
          <p:cNvSpPr/>
          <p:nvPr/>
        </p:nvSpPr>
        <p:spPr>
          <a:xfrm>
            <a:off x="381663" y="5853493"/>
            <a:ext cx="3085106" cy="200055"/>
          </a:xfrm>
          <a:prstGeom prst="rect">
            <a:avLst/>
          </a:prstGeom>
        </p:spPr>
        <p:txBody>
          <a:bodyPr wrap="square">
            <a:spAutoFit/>
          </a:bodyPr>
          <a:lstStyle/>
          <a:p>
            <a:pPr lvl="2"/>
            <a:r>
              <a:rPr lang="en-US" sz="700" dirty="0"/>
              <a:t>1 Systematic Configuration Discovery</a:t>
            </a:r>
            <a:r>
              <a:rPr lang="en-US" sz="700" baseline="30000" dirty="0"/>
              <a:t> </a:t>
            </a:r>
            <a:r>
              <a:rPr lang="en-US" sz="700" dirty="0"/>
              <a:t>if possible</a:t>
            </a:r>
          </a:p>
        </p:txBody>
      </p:sp>
    </p:spTree>
    <p:extLst>
      <p:ext uri="{BB962C8B-B14F-4D97-AF65-F5344CB8AC3E}">
        <p14:creationId xmlns:p14="http://schemas.microsoft.com/office/powerpoint/2010/main" val="744784224"/>
      </p:ext>
    </p:extLst>
  </p:cSld>
  <p:clrMapOvr>
    <a:masterClrMapping/>
  </p:clrMapOvr>
  <p:transition advClick="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Phase 1: Options &amp; Analysis</a:t>
            </a:r>
          </a:p>
        </p:txBody>
      </p:sp>
      <p:sp>
        <p:nvSpPr>
          <p:cNvPr id="6" name="Text Placeholder 3">
            <a:extLst>
              <a:ext uri="{FF2B5EF4-FFF2-40B4-BE49-F238E27FC236}">
                <a16:creationId xmlns:a16="http://schemas.microsoft.com/office/drawing/2014/main" id="{938AAF4D-0E4E-4379-B014-57A71A0E7BDA}"/>
              </a:ext>
            </a:extLst>
          </p:cNvPr>
          <p:cNvSpPr>
            <a:spLocks noGrp="1"/>
          </p:cNvSpPr>
          <p:nvPr>
            <p:ph idx="1"/>
          </p:nvPr>
        </p:nvSpPr>
        <p:spPr>
          <a:xfrm>
            <a:off x="642896" y="937398"/>
            <a:ext cx="7553325" cy="4351338"/>
          </a:xfrm>
        </p:spPr>
        <p:txBody>
          <a:bodyPr>
            <a:normAutofit fontScale="77500" lnSpcReduction="20000"/>
          </a:bodyPr>
          <a:lstStyle/>
          <a:p>
            <a:pPr marL="457200" lvl="1" indent="0">
              <a:buNone/>
            </a:pPr>
            <a:r>
              <a:rPr lang="en-US" b="1" dirty="0"/>
              <a:t>Application Assessment</a:t>
            </a:r>
            <a:endParaRPr lang="en-US" dirty="0"/>
          </a:p>
          <a:p>
            <a:pPr lvl="2"/>
            <a:endParaRPr lang="en-US" dirty="0"/>
          </a:p>
          <a:p>
            <a:pPr lvl="2"/>
            <a:r>
              <a:rPr lang="en-US" b="1" dirty="0"/>
              <a:t>Data</a:t>
            </a:r>
          </a:p>
          <a:p>
            <a:pPr lvl="3"/>
            <a:r>
              <a:rPr lang="en-US" dirty="0"/>
              <a:t>Define Data Sources &amp; DB Versions</a:t>
            </a:r>
          </a:p>
          <a:p>
            <a:pPr lvl="3"/>
            <a:r>
              <a:rPr lang="en-US" dirty="0"/>
              <a:t>Obtain ERDs</a:t>
            </a:r>
          </a:p>
          <a:p>
            <a:pPr lvl="3"/>
            <a:r>
              <a:rPr lang="en-US" dirty="0"/>
              <a:t>Determine source locations for document retrieval</a:t>
            </a:r>
          </a:p>
          <a:p>
            <a:pPr lvl="2"/>
            <a:r>
              <a:rPr lang="en-US" b="1" dirty="0"/>
              <a:t>Application</a:t>
            </a:r>
            <a:r>
              <a:rPr lang="en-US" dirty="0"/>
              <a:t> </a:t>
            </a:r>
          </a:p>
          <a:p>
            <a:pPr lvl="3"/>
            <a:r>
              <a:rPr lang="en-US" dirty="0"/>
              <a:t>Primary Functional Areas</a:t>
            </a:r>
          </a:p>
          <a:p>
            <a:pPr lvl="3"/>
            <a:r>
              <a:rPr lang="en-US" dirty="0"/>
              <a:t>Technology Stack</a:t>
            </a:r>
          </a:p>
          <a:p>
            <a:pPr lvl="4"/>
            <a:r>
              <a:rPr lang="en-US" dirty="0" err="1"/>
              <a:t>.net</a:t>
            </a:r>
            <a:r>
              <a:rPr lang="en-US" dirty="0"/>
              <a:t> frameworks, VS Version, 3</a:t>
            </a:r>
            <a:r>
              <a:rPr lang="en-US" baseline="30000" dirty="0"/>
              <a:t>rd</a:t>
            </a:r>
            <a:r>
              <a:rPr lang="en-US" dirty="0"/>
              <a:t> party libraries/controls, </a:t>
            </a:r>
            <a:r>
              <a:rPr lang="en-US" dirty="0" err="1"/>
              <a:t>etc</a:t>
            </a:r>
            <a:endParaRPr lang="en-US" dirty="0"/>
          </a:p>
          <a:p>
            <a:pPr lvl="3"/>
            <a:r>
              <a:rPr lang="en-US" dirty="0"/>
              <a:t>Security </a:t>
            </a:r>
          </a:p>
          <a:p>
            <a:pPr lvl="3"/>
            <a:r>
              <a:rPr lang="en-US" dirty="0"/>
              <a:t>Encryption</a:t>
            </a:r>
          </a:p>
          <a:p>
            <a:pPr lvl="3"/>
            <a:r>
              <a:rPr lang="en-US" dirty="0"/>
              <a:t>Methods for document retrieval</a:t>
            </a:r>
          </a:p>
          <a:p>
            <a:pPr lvl="3"/>
            <a:r>
              <a:rPr lang="en-US" dirty="0"/>
              <a:t>Deployment Tiers</a:t>
            </a:r>
          </a:p>
          <a:p>
            <a:pPr lvl="3"/>
            <a:r>
              <a:rPr lang="en-US" dirty="0"/>
              <a:t>Server OS Versions</a:t>
            </a:r>
          </a:p>
          <a:p>
            <a:pPr lvl="3"/>
            <a:r>
              <a:rPr lang="en-US" dirty="0"/>
              <a:t>IIS Settings</a:t>
            </a:r>
          </a:p>
          <a:p>
            <a:pPr lvl="3"/>
            <a:r>
              <a:rPr lang="en-US" dirty="0"/>
              <a:t>Systematic Configuration Discovery</a:t>
            </a:r>
            <a:r>
              <a:rPr lang="en-US" baseline="30000" dirty="0"/>
              <a:t>1</a:t>
            </a:r>
            <a:r>
              <a:rPr lang="en-US" dirty="0"/>
              <a:t> if possible</a:t>
            </a:r>
          </a:p>
          <a:p>
            <a:pPr lvl="2"/>
            <a:r>
              <a:rPr lang="en-US" b="1" dirty="0"/>
              <a:t>Output</a:t>
            </a:r>
          </a:p>
          <a:p>
            <a:pPr lvl="3"/>
            <a:r>
              <a:rPr lang="en-US" dirty="0"/>
              <a:t>System Documentation from Vendor*</a:t>
            </a:r>
          </a:p>
          <a:p>
            <a:pPr lvl="3"/>
            <a:r>
              <a:rPr lang="en-US" dirty="0"/>
              <a:t>Source Code from Vendor* (Application, DB, system configurations)</a:t>
            </a:r>
          </a:p>
          <a:p>
            <a:pPr lvl="3"/>
            <a:r>
              <a:rPr lang="en-US" dirty="0"/>
              <a:t>Current System Architecture and Topology </a:t>
            </a:r>
          </a:p>
          <a:p>
            <a:pPr lvl="4"/>
            <a:r>
              <a:rPr lang="en-US" dirty="0"/>
              <a:t>Infrastructure / Network Diagrams</a:t>
            </a:r>
          </a:p>
          <a:p>
            <a:pPr marL="457200" lvl="1" indent="0">
              <a:buNone/>
            </a:pPr>
            <a:endParaRPr lang="en-US" dirty="0"/>
          </a:p>
        </p:txBody>
      </p:sp>
      <p:sp>
        <p:nvSpPr>
          <p:cNvPr id="2" name="Rectangle 1"/>
          <p:cNvSpPr/>
          <p:nvPr/>
        </p:nvSpPr>
        <p:spPr>
          <a:xfrm>
            <a:off x="381663" y="5853493"/>
            <a:ext cx="3085106" cy="200055"/>
          </a:xfrm>
          <a:prstGeom prst="rect">
            <a:avLst/>
          </a:prstGeom>
        </p:spPr>
        <p:txBody>
          <a:bodyPr wrap="square">
            <a:spAutoFit/>
          </a:bodyPr>
          <a:lstStyle/>
          <a:p>
            <a:pPr lvl="2"/>
            <a:r>
              <a:rPr lang="en-US" sz="700" dirty="0"/>
              <a:t>1 Systematic Configuration Discovery</a:t>
            </a:r>
            <a:r>
              <a:rPr lang="en-US" sz="700" baseline="30000" dirty="0"/>
              <a:t> </a:t>
            </a:r>
            <a:r>
              <a:rPr lang="en-US" sz="700" dirty="0"/>
              <a:t>if possible</a:t>
            </a:r>
          </a:p>
        </p:txBody>
      </p:sp>
    </p:spTree>
    <p:extLst>
      <p:ext uri="{BB962C8B-B14F-4D97-AF65-F5344CB8AC3E}">
        <p14:creationId xmlns:p14="http://schemas.microsoft.com/office/powerpoint/2010/main" val="386403239"/>
      </p:ext>
    </p:extLst>
  </p:cSld>
  <p:clrMapOvr>
    <a:masterClrMapping/>
  </p:clrMapOvr>
  <p:transition advClick="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Phase 2: Execute Option</a:t>
            </a:r>
          </a:p>
        </p:txBody>
      </p:sp>
      <p:sp>
        <p:nvSpPr>
          <p:cNvPr id="6" name="Text Placeholder 3">
            <a:extLst>
              <a:ext uri="{FF2B5EF4-FFF2-40B4-BE49-F238E27FC236}">
                <a16:creationId xmlns:a16="http://schemas.microsoft.com/office/drawing/2014/main" id="{938AAF4D-0E4E-4379-B014-57A71A0E7BDA}"/>
              </a:ext>
            </a:extLst>
          </p:cNvPr>
          <p:cNvSpPr>
            <a:spLocks noGrp="1"/>
          </p:cNvSpPr>
          <p:nvPr>
            <p:ph idx="1"/>
          </p:nvPr>
        </p:nvSpPr>
        <p:spPr>
          <a:xfrm>
            <a:off x="590550" y="916668"/>
            <a:ext cx="7553325" cy="4351338"/>
          </a:xfrm>
        </p:spPr>
        <p:txBody>
          <a:bodyPr>
            <a:normAutofit/>
          </a:bodyPr>
          <a:lstStyle/>
          <a:p>
            <a:pPr marL="457200" lvl="1" indent="0">
              <a:buNone/>
            </a:pPr>
            <a:r>
              <a:rPr lang="en-US" sz="1600" b="1" dirty="0"/>
              <a:t>Phase 2 will implement the option recommended from Phase 1.</a:t>
            </a:r>
          </a:p>
          <a:p>
            <a:pPr marL="457200" lvl="1" indent="0">
              <a:buNone/>
            </a:pPr>
            <a:endParaRPr lang="en-US" sz="1600" b="1" dirty="0"/>
          </a:p>
          <a:p>
            <a:pPr lvl="1"/>
            <a:r>
              <a:rPr lang="en-US" sz="1400" b="1" dirty="0"/>
              <a:t>Target Date</a:t>
            </a:r>
            <a:r>
              <a:rPr lang="en-US" sz="1400" dirty="0"/>
              <a:t>:  </a:t>
            </a:r>
          </a:p>
          <a:p>
            <a:pPr lvl="2"/>
            <a:r>
              <a:rPr lang="en-US" sz="1200" dirty="0"/>
              <a:t>December 2021 latest;  Optimal September 2021</a:t>
            </a:r>
          </a:p>
          <a:p>
            <a:pPr lvl="1"/>
            <a:r>
              <a:rPr lang="en-US" sz="1400" dirty="0"/>
              <a:t>Critical Success Factors</a:t>
            </a:r>
          </a:p>
          <a:p>
            <a:pPr lvl="2"/>
            <a:r>
              <a:rPr lang="en-US" sz="1200" dirty="0"/>
              <a:t>Operational solution before end of Anovaa support agreement</a:t>
            </a:r>
          </a:p>
          <a:p>
            <a:pPr lvl="1"/>
            <a:r>
              <a:rPr lang="en-US" sz="1400" b="1" dirty="0"/>
              <a:t>Solution Architecture</a:t>
            </a:r>
            <a:endParaRPr lang="en-US" sz="1200" dirty="0"/>
          </a:p>
          <a:p>
            <a:pPr lvl="1"/>
            <a:r>
              <a:rPr lang="en-US" sz="1400" b="1" dirty="0"/>
              <a:t>Agile Solution Execution</a:t>
            </a:r>
          </a:p>
          <a:p>
            <a:pPr lvl="2"/>
            <a:r>
              <a:rPr lang="en-US" sz="1200" dirty="0"/>
              <a:t>To include incremental roll out of solution</a:t>
            </a:r>
          </a:p>
          <a:p>
            <a:pPr lvl="2"/>
            <a:endParaRPr lang="en-US" sz="1200" dirty="0"/>
          </a:p>
          <a:p>
            <a:pPr lvl="2"/>
            <a:endParaRPr lang="en-US" sz="1200" dirty="0"/>
          </a:p>
          <a:p>
            <a:pPr marL="457200" lvl="1" indent="0">
              <a:buNone/>
            </a:pPr>
            <a:endParaRPr lang="en-US" dirty="0"/>
          </a:p>
        </p:txBody>
      </p:sp>
    </p:spTree>
    <p:extLst>
      <p:ext uri="{BB962C8B-B14F-4D97-AF65-F5344CB8AC3E}">
        <p14:creationId xmlns:p14="http://schemas.microsoft.com/office/powerpoint/2010/main" val="3370979867"/>
      </p:ext>
    </p:extLst>
  </p:cSld>
  <p:clrMapOvr>
    <a:masterClrMapping/>
  </p:clrMapOvr>
  <p:transition advClick="0">
    <p:fade/>
  </p:transition>
</p:sld>
</file>

<file path=ppt/theme/theme1.xml><?xml version="1.0" encoding="utf-8"?>
<a:theme xmlns:a="http://schemas.openxmlformats.org/drawingml/2006/main" name="1_Office Theme">
  <a:themeElements>
    <a:clrScheme name="Corp Secondary">
      <a:dk1>
        <a:srgbClr val="404040"/>
      </a:dk1>
      <a:lt1>
        <a:sysClr val="window" lastClr="FFFFFF"/>
      </a:lt1>
      <a:dk2>
        <a:srgbClr val="002369"/>
      </a:dk2>
      <a:lt2>
        <a:srgbClr val="EEECE1"/>
      </a:lt2>
      <a:accent1>
        <a:srgbClr val="009D78"/>
      </a:accent1>
      <a:accent2>
        <a:srgbClr val="C0504D"/>
      </a:accent2>
      <a:accent3>
        <a:srgbClr val="5374E0"/>
      </a:accent3>
      <a:accent4>
        <a:srgbClr val="FFCF00"/>
      </a:accent4>
      <a:accent5>
        <a:srgbClr val="2CB0A5"/>
      </a:accent5>
      <a:accent6>
        <a:srgbClr val="C3E86C"/>
      </a:accent6>
      <a:hlink>
        <a:srgbClr val="00768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cfg">
  <a:themeElements>
    <a:clrScheme name="Citizens Theme Final">
      <a:dk1>
        <a:srgbClr val="404040"/>
      </a:dk1>
      <a:lt1>
        <a:sysClr val="window" lastClr="FFFFFF"/>
      </a:lt1>
      <a:dk2>
        <a:srgbClr val="009B7A"/>
      </a:dk2>
      <a:lt2>
        <a:srgbClr val="EEEEEE"/>
      </a:lt2>
      <a:accent1>
        <a:srgbClr val="009B7A"/>
      </a:accent1>
      <a:accent2>
        <a:srgbClr val="759B24"/>
      </a:accent2>
      <a:accent3>
        <a:srgbClr val="3D1152"/>
      </a:accent3>
      <a:accent4>
        <a:srgbClr val="E18533"/>
      </a:accent4>
      <a:accent5>
        <a:srgbClr val="0091B3"/>
      </a:accent5>
      <a:accent6>
        <a:srgbClr val="DFCB47"/>
      </a:accent6>
      <a:hlink>
        <a:srgbClr val="0091B3"/>
      </a:hlink>
      <a:folHlink>
        <a:srgbClr val="64B5B6"/>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fg" id="{0D71EF4C-EE5D-4FEA-AD82-BEF7F9374D32}" vid="{49BC7A66-659A-46AB-9203-93FF00C16A1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A8A3AAD860AF43A5F56579A66AAF6A" ma:contentTypeVersion="25" ma:contentTypeDescription="Create a new document." ma:contentTypeScope="" ma:versionID="60c377acc248de5c7cb2ccfb00799cf8">
  <xsd:schema xmlns:xsd="http://www.w3.org/2001/XMLSchema" xmlns:xs="http://www.w3.org/2001/XMLSchema" xmlns:p="http://schemas.microsoft.com/office/2006/metadata/properties" xmlns:ns2="http://schemas.microsoft.com/sharepoint/v3/fields" xmlns:ns3="cb81d498-de36-4b83-b281-7a935f01c3ca" targetNamespace="http://schemas.microsoft.com/office/2006/metadata/properties" ma:root="true" ma:fieldsID="e3a4b3ab9e2ef9f38bc9aff4f27d9846" ns2:_="" ns3:_="">
    <xsd:import namespace="http://schemas.microsoft.com/sharepoint/v3/fields"/>
    <xsd:import namespace="cb81d498-de36-4b83-b281-7a935f01c3ca"/>
    <xsd:element name="properties">
      <xsd:complexType>
        <xsd:sequence>
          <xsd:element name="documentManagement">
            <xsd:complexType>
              <xsd:all>
                <xsd:element ref="ns2:Location" minOccurs="0"/>
                <xsd:element ref="ns2:_Format" minOccurs="0"/>
                <xsd:element ref="ns2:_ResourceType" minOccurs="0"/>
                <xsd:element ref="ns2:_Identifier"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Location" ma:index="8" nillable="true" ma:displayName="Location" ma:internalName="Location">
      <xsd:simpleType>
        <xsd:restriction base="dms:Text"/>
      </xsd:simpleType>
    </xsd:element>
    <xsd:element name="_Format" ma:index="9" nillable="true" ma:displayName="Format" ma:description="Media-type, file format or dimensions" ma:internalName="_Format">
      <xsd:simpleType>
        <xsd:restriction base="dms:Text"/>
      </xsd:simpleType>
    </xsd:element>
    <xsd:element name="_ResourceType" ma:index="10" nillable="true" ma:displayName="Resource Type" ma:description="A set of categories, functions, genres or aggregation levels" ma:internalName="_ResourceType">
      <xsd:simpleType>
        <xsd:restriction base="dms:Text"/>
      </xsd:simpleType>
    </xsd:element>
    <xsd:element name="_Identifier" ma:index="11" nillable="true" ma:displayName="Resource Identifier" ma:description="An identifying string or number, usually conforming to a formal identification system" ma:internalName="_Identifier">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81d498-de36-4b83-b281-7a935f01c3ca"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ation xmlns="http://schemas.microsoft.com/sharepoint/v3/fields" xsi:nil="true"/>
    <_Format xmlns="http://schemas.microsoft.com/sharepoint/v3/fields" xsi:nil="true"/>
    <_ResourceType xmlns="http://schemas.microsoft.com/sharepoint/v3/fields" xsi:nil="true"/>
    <_Identifier xmlns="http://schemas.microsoft.com/sharepoint/v3/fields" xsi:nil="true"/>
  </documentManagement>
</p:properties>
</file>

<file path=customXml/itemProps1.xml><?xml version="1.0" encoding="utf-8"?>
<ds:datastoreItem xmlns:ds="http://schemas.openxmlformats.org/officeDocument/2006/customXml" ds:itemID="{A7118D91-3FA2-4E76-96F1-3FBB9A0A77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cb81d498-de36-4b83-b281-7a935f01c3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8B6173-E7E8-488B-9BC0-329172A34D3A}">
  <ds:schemaRefs>
    <ds:schemaRef ds:uri="http://schemas.microsoft.com/sharepoint/v3/contenttype/forms"/>
  </ds:schemaRefs>
</ds:datastoreItem>
</file>

<file path=customXml/itemProps3.xml><?xml version="1.0" encoding="utf-8"?>
<ds:datastoreItem xmlns:ds="http://schemas.openxmlformats.org/officeDocument/2006/customXml" ds:itemID="{02A672B2-2F8F-4CB8-BF6F-4EE47D35390A}">
  <ds:schemaRefs>
    <ds:schemaRef ds:uri="http://schemas.microsoft.com/sharepoint/v3/fields"/>
    <ds:schemaRef ds:uri="http://purl.org/dc/elements/1.1/"/>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http://www.w3.org/XML/1998/namespac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8885</TotalTime>
  <Words>1605</Words>
  <Application>Microsoft Office PowerPoint</Application>
  <PresentationFormat>On-screen Show (4:3)</PresentationFormat>
  <Paragraphs>439</Paragraphs>
  <Slides>18</Slides>
  <Notes>16</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1_Office Theme</vt:lpstr>
      <vt:lpstr>cfg</vt:lpstr>
      <vt:lpstr>Citizens Bank InSource of Appworks Education Finance and Personal Lending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Frazier, Rob P</dc:creator>
  <cp:lastModifiedBy>Tennett, Eric R</cp:lastModifiedBy>
  <cp:revision>145</cp:revision>
  <cp:lastPrinted>2019-05-20T21:43:54Z</cp:lastPrinted>
  <dcterms:created xsi:type="dcterms:W3CDTF">2019-05-20T20:08:23Z</dcterms:created>
  <dcterms:modified xsi:type="dcterms:W3CDTF">2021-04-24T21:39:30Z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0x010100BCA8A3AAD860AF43A5F56579A66AAF6A</vt:lpwstr>
  </property>
  <property fmtid="{D5CDD505-2E9C-101B-9397-08002B2CF9AE}" pid="3" name="xd_Signature">
    <vt:bool>false</vt:bool>
  </property>
  <property fmtid="{D5CDD505-2E9C-101B-9397-08002B2CF9AE}" pid="4" name="GUID">
    <vt:lpwstr>a5d98969-2c73-4681-9c78-e266d33635ae</vt:lpwstr>
  </property>
  <property fmtid="{D5CDD505-2E9C-101B-9397-08002B2CF9AE}" pid="5" name="xd_ProgID">
    <vt:lpwstr/>
  </property>
  <property fmtid="{D5CDD505-2E9C-101B-9397-08002B2CF9AE}" pid="6" name="_ExtendedDescription">
    <vt:lpwstr/>
  </property>
  <property fmtid="{D5CDD505-2E9C-101B-9397-08002B2CF9AE}" pid="7" name="_SourceUrl">
    <vt:lpwstr/>
  </property>
  <property fmtid="{D5CDD505-2E9C-101B-9397-08002B2CF9AE}" pid="8" name="_SharedFileIndex">
    <vt:lpwstr/>
  </property>
  <property fmtid="{D5CDD505-2E9C-101B-9397-08002B2CF9AE}" pid="9" name="TemplateUrl">
    <vt:lpwstr/>
  </property>
  <property fmtid="{D5CDD505-2E9C-101B-9397-08002B2CF9AE}" pid="10" name="ComplianceAssetId">
    <vt:lpwstr/>
  </property>
</Properties>
</file>