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285" r:id="rId7"/>
    <p:sldId id="286" r:id="rId8"/>
    <p:sldId id="290" r:id="rId9"/>
    <p:sldId id="284" r:id="rId10"/>
    <p:sldId id="288" r:id="rId11"/>
    <p:sldId id="291" r:id="rId12"/>
    <p:sldId id="292" r:id="rId13"/>
    <p:sldId id="293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F4A457-4BF4-4D58-9B45-AB8AE9ECE970}">
          <p14:sldIdLst>
            <p14:sldId id="256"/>
          </p14:sldIdLst>
        </p14:section>
        <p14:section name="Untitled Section" id="{AF78D0C0-2098-45EF-804B-2BAD88FEA332}">
          <p14:sldIdLst>
            <p14:sldId id="279"/>
            <p14:sldId id="285"/>
            <p14:sldId id="286"/>
            <p14:sldId id="290"/>
            <p14:sldId id="284"/>
            <p14:sldId id="288"/>
            <p14:sldId id="291"/>
            <p14:sldId id="292"/>
            <p14:sldId id="293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78"/>
    <a:srgbClr val="404040"/>
    <a:srgbClr val="4C4C4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383" autoAdjust="0"/>
  </p:normalViewPr>
  <p:slideViewPr>
    <p:cSldViewPr snapToGrid="0" snapToObjects="1">
      <p:cViewPr varScale="1">
        <p:scale>
          <a:sx n="58" d="100"/>
          <a:sy n="58" d="100"/>
        </p:scale>
        <p:origin x="156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6A647-B90E-DC43-AADB-80125AE2E46D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9419C-FF82-AE40-A134-C805C4B8E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31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B2060-59A2-BC4A-8ACD-B5D0C2494637}" type="datetimeFigureOut">
              <a:rPr lang="en-US" smtClean="0"/>
              <a:pPr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9AD87-56A3-E146-ACE7-7AF4813E93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9AD87-56A3-E146-ACE7-7AF4813E938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1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B_Angle_PPT_cover_FIN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997" y="2052349"/>
            <a:ext cx="8391378" cy="12012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 i="0">
                <a:solidFill>
                  <a:srgbClr val="009D78"/>
                </a:solidFill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/>
              <a:t>PV# : Project Name – Phase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14997" y="3253549"/>
            <a:ext cx="214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rebuchet MS" pitchFamily="34" charset="0"/>
              </a:rPr>
              <a:t>Solution Approach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27428" y="3949435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itchFamily="34" charset="0"/>
                <a:cs typeface="Arial" pitchFamily="34" charset="0"/>
              </a:rPr>
              <a:t>Architect: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27428" y="4332072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itchFamily="34" charset="0"/>
                <a:cs typeface="Arial" pitchFamily="34" charset="0"/>
              </a:rPr>
              <a:t>Updated: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7428" y="4714709"/>
            <a:ext cx="1341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itchFamily="34" charset="0"/>
                <a:cs typeface="Arial" pitchFamily="34" charset="0"/>
              </a:rPr>
              <a:t>Version: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446213" y="4322963"/>
            <a:ext cx="2674937" cy="347663"/>
          </a:xfrm>
        </p:spPr>
        <p:txBody>
          <a:bodyPr>
            <a:normAutofit/>
          </a:bodyPr>
          <a:lstStyle>
            <a:lvl1pPr>
              <a:buNone/>
              <a:defRPr sz="1600" baseline="0">
                <a:latin typeface="Trebuchet MS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MMM DD, YYYY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446213" y="4705600"/>
            <a:ext cx="2674937" cy="347663"/>
          </a:xfrm>
        </p:spPr>
        <p:txBody>
          <a:bodyPr>
            <a:normAutofit/>
          </a:bodyPr>
          <a:lstStyle>
            <a:lvl1pPr>
              <a:buNone/>
              <a:defRPr sz="1600" baseline="0">
                <a:latin typeface="Trebuchet MS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1446213" y="3949435"/>
            <a:ext cx="2674937" cy="347663"/>
          </a:xfrm>
        </p:spPr>
        <p:txBody>
          <a:bodyPr>
            <a:normAutofit/>
          </a:bodyPr>
          <a:lstStyle>
            <a:lvl1pPr>
              <a:buNone/>
              <a:defRPr sz="1600" baseline="0">
                <a:latin typeface="Trebuchet MS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First &amp; Last Name</a:t>
            </a:r>
          </a:p>
        </p:txBody>
      </p:sp>
    </p:spTree>
    <p:extLst>
      <p:ext uri="{BB962C8B-B14F-4D97-AF65-F5344CB8AC3E}">
        <p14:creationId xmlns:p14="http://schemas.microsoft.com/office/powerpoint/2010/main" val="38242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&amp;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lide Icon" descr="C:\__ -- Stds\all_Simply\creativity_simply_flat_icons\PNG\simply_creativity_5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2880" y="57835"/>
            <a:ext cx="400050" cy="640080"/>
          </a:xfrm>
          <a:prstGeom prst="rect">
            <a:avLst/>
          </a:prstGeom>
          <a:noFill/>
        </p:spPr>
      </p:pic>
      <p:sp>
        <p:nvSpPr>
          <p:cNvPr id="60" name="Slide Title"/>
          <p:cNvSpPr txBox="1"/>
          <p:nvPr userDrawn="1"/>
        </p:nvSpPr>
        <p:spPr>
          <a:xfrm>
            <a:off x="762000" y="57835"/>
            <a:ext cx="81498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7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Solving Technology</a:t>
            </a:r>
            <a:r>
              <a:rPr lang="en-US" sz="27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Goals: </a:t>
            </a:r>
            <a:r>
              <a:rPr lang="en-US" sz="27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Background</a:t>
            </a:r>
            <a:r>
              <a:rPr lang="en-US" sz="27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&amp; Objectives</a:t>
            </a:r>
            <a:endParaRPr lang="en-US" sz="2700" dirty="0">
              <a:solidFill>
                <a:srgbClr val="009D78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71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1735737" y="1354895"/>
            <a:ext cx="7248242" cy="97970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9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[List the primary objectives for this project]</a:t>
            </a:r>
          </a:p>
          <a:p>
            <a:pPr lvl="0"/>
            <a:r>
              <a:rPr lang="en-US" sz="1000" dirty="0"/>
              <a:t>                                                                                                         </a:t>
            </a:r>
          </a:p>
        </p:txBody>
      </p:sp>
      <p:sp>
        <p:nvSpPr>
          <p:cNvPr id="73" name="Text Placeholder 32"/>
          <p:cNvSpPr>
            <a:spLocks noGrp="1"/>
          </p:cNvSpPr>
          <p:nvPr>
            <p:ph type="body" sz="quarter" idx="22" hasCustomPrompt="1"/>
          </p:nvPr>
        </p:nvSpPr>
        <p:spPr>
          <a:xfrm>
            <a:off x="1735736" y="733348"/>
            <a:ext cx="7248243" cy="5924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000" b="0" u="none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dirty="0"/>
              <a:t>[Provide 1-2 sentence summary of project background.  Why does this project exist?]</a:t>
            </a:r>
            <a:endParaRPr lang="en-US" sz="1000" dirty="0"/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1735737" y="2498934"/>
            <a:ext cx="7248243" cy="3741846"/>
          </a:xfrm>
          <a:prstGeom prst="rect">
            <a:avLst/>
          </a:prstGeom>
          <a:solidFill>
            <a:srgbClr val="E5F5F1"/>
          </a:solidFill>
          <a:ln w="19050" algn="ctr">
            <a:solidFill>
              <a:srgbClr val="009B7A"/>
            </a:solidFill>
            <a:round/>
            <a:headEnd/>
            <a:tailEnd/>
          </a:ln>
        </p:spPr>
        <p:txBody>
          <a:bodyPr lIns="91429" tIns="45714" rIns="91429" bIns="45714" anchor="t" anchorCtr="0"/>
          <a:lstStyle/>
          <a:p>
            <a:pPr algn="ctr" defTabSz="914293">
              <a:defRPr/>
            </a:pPr>
            <a:endParaRPr lang="en-US" sz="1400" b="1" dirty="0">
              <a:solidFill>
                <a:srgbClr val="2861A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121921" y="1354895"/>
            <a:ext cx="1613815" cy="152399"/>
          </a:xfrm>
          <a:prstGeom prst="rect">
            <a:avLst/>
          </a:prstGeom>
          <a:solidFill>
            <a:srgbClr val="009B7A"/>
          </a:solidFill>
          <a:ln w="38100" algn="ctr">
            <a:noFill/>
            <a:round/>
            <a:headEnd/>
            <a:tailEnd/>
          </a:ln>
        </p:spPr>
        <p:txBody>
          <a:bodyPr lIns="91429" tIns="45714" rIns="91429" bIns="45714" anchor="ctr" anchorCtr="0"/>
          <a:lstStyle/>
          <a:p>
            <a:pPr defTabSz="914293">
              <a:defRPr/>
            </a:pP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300" b="1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121921" y="733348"/>
            <a:ext cx="1613816" cy="152399"/>
          </a:xfrm>
          <a:prstGeom prst="rect">
            <a:avLst/>
          </a:prstGeom>
          <a:solidFill>
            <a:srgbClr val="009B7A"/>
          </a:solidFill>
          <a:ln w="38100" algn="ctr">
            <a:noFill/>
            <a:round/>
            <a:headEnd/>
            <a:tailEnd/>
          </a:ln>
        </p:spPr>
        <p:txBody>
          <a:bodyPr lIns="91429" tIns="45714" rIns="91429" bIns="45714" anchor="ctr" anchorCtr="0"/>
          <a:lstStyle/>
          <a:p>
            <a:pPr defTabSz="914293">
              <a:defRPr/>
            </a:pP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121920" y="2486633"/>
            <a:ext cx="8862059" cy="163830"/>
          </a:xfrm>
          <a:prstGeom prst="rect">
            <a:avLst/>
          </a:prstGeom>
          <a:solidFill>
            <a:srgbClr val="009B7A"/>
          </a:solidFill>
          <a:ln w="38100" algn="ctr">
            <a:noFill/>
            <a:round/>
            <a:headEnd/>
            <a:tailEnd/>
          </a:ln>
        </p:spPr>
        <p:txBody>
          <a:bodyPr lIns="91429" tIns="45714" rIns="91429" bIns="45714" anchor="ctr" anchorCtr="0"/>
          <a:lstStyle/>
          <a:p>
            <a:pPr defTabSz="914293">
              <a:defRPr/>
            </a:pP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1300" b="1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Impact</a:t>
            </a:r>
            <a:endParaRPr 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8" name="Picture 6" descr="transform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95082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transform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1" y="4067160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transform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5280446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47700" y="3124179"/>
            <a:ext cx="1142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Transformative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47700" y="4244325"/>
            <a:ext cx="1142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</a:p>
        </p:txBody>
      </p:sp>
      <p:sp>
        <p:nvSpPr>
          <p:cNvPr id="50" name="TextBox 49"/>
          <p:cNvSpPr txBox="1"/>
          <p:nvPr userDrawn="1"/>
        </p:nvSpPr>
        <p:spPr>
          <a:xfrm>
            <a:off x="647700" y="5457608"/>
            <a:ext cx="1142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1790700" y="2658512"/>
            <a:ext cx="7121525" cy="113455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>
              <a:defRPr sz="9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[List transformative architecture deployment project objectives.  Example focus areas: new technology, new capabilities, significant modification to realization of existing capabilities, significant application upgrade or redeployment]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21921" y="3795589"/>
            <a:ext cx="8862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130382" y="4964029"/>
            <a:ext cx="8862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1799161" y="3810018"/>
            <a:ext cx="7121525" cy="113455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>
              <a:defRPr sz="9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[List incremental architecture deployment project objectives.  Example focus areas: application | environment user base extension, application | environment functionality enhancement]</a:t>
            </a: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1799161" y="4989430"/>
            <a:ext cx="7121525" cy="113455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>
              <a:defRPr sz="9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[List operational architecture deployment project objectives.  Example focus areas: application | environment configuration change, minor currency upgrades, server re-spec]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 Is Conceptual UM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As-Is</a:t>
            </a:r>
            <a:r>
              <a:rPr lang="en-US" sz="26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Architecture: </a:t>
            </a: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Conceptual Overview Diagram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s Is Conceptual UM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As-Is</a:t>
            </a:r>
            <a:r>
              <a:rPr lang="en-US" sz="26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Architecture: Physical Servers</a:t>
            </a:r>
            <a:endParaRPr lang="en-US" sz="2600" dirty="0">
              <a:solidFill>
                <a:srgbClr val="009D78"/>
              </a:solidFill>
              <a:latin typeface="Trebuchet MS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6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e Conceptual UM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To-Be</a:t>
            </a:r>
            <a:r>
              <a:rPr lang="en-US" sz="2600" baseline="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 Architecture: </a:t>
            </a: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Conceptual Overview Diagram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al Areas | System Modifi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Proposed Solution: Functional Area Breakdown</a:t>
            </a:r>
          </a:p>
        </p:txBody>
      </p:sp>
      <p:pic>
        <p:nvPicPr>
          <p:cNvPr id="7170" name="Picture 2" descr="C:\__ -- Stds\all_Simply\web_simply_flat_icons\PNG\simply_web_1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372" y="62523"/>
            <a:ext cx="640080" cy="6400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st Consider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62000" y="57835"/>
            <a:ext cx="81498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600" dirty="0">
                <a:solidFill>
                  <a:srgbClr val="009D78"/>
                </a:solidFill>
                <a:latin typeface="Trebuchet MS" pitchFamily="34" charset="0"/>
                <a:cs typeface="Arial" pitchFamily="34" charset="0"/>
              </a:rPr>
              <a:t>Proposed Solution: Cost Considerations</a:t>
            </a:r>
          </a:p>
        </p:txBody>
      </p:sp>
      <p:pic>
        <p:nvPicPr>
          <p:cNvPr id="4" name="Picture 2" descr="C:\__ -- Stds\all_Simply\finance_simply_flat_icons\PNG\simply_finance_1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2303" y="64086"/>
            <a:ext cx="604109" cy="56244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 userDrawn="1"/>
        </p:nvSpPr>
        <p:spPr>
          <a:xfrm>
            <a:off x="6587065" y="228347"/>
            <a:ext cx="6180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*optional*</a:t>
            </a:r>
          </a:p>
        </p:txBody>
      </p:sp>
    </p:spTree>
    <p:extLst>
      <p:ext uri="{BB962C8B-B14F-4D97-AF65-F5344CB8AC3E}">
        <p14:creationId xmlns:p14="http://schemas.microsoft.com/office/powerpoint/2010/main" val="239405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950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981" y="893298"/>
            <a:ext cx="8707901" cy="5232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62000" y="78936"/>
            <a:ext cx="8229600" cy="589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CB_Angle_PPT_ftr_rv2_V3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5352"/>
            <a:ext cx="9144000" cy="612648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76200" y="6400800"/>
            <a:ext cx="2438399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400"/>
              </a:spcAft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Information Classification:</a:t>
            </a:r>
            <a:r>
              <a:rPr lang="en-US" sz="7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b="1" dirty="0">
                <a:solidFill>
                  <a:schemeClr val="bg1">
                    <a:lumMod val="50000"/>
                  </a:schemeClr>
                </a:solidFill>
              </a:rPr>
              <a:t>CONFIDENTIAL</a:t>
            </a:r>
            <a:endParaRPr lang="en-US" sz="800" b="0" i="0" dirty="0">
              <a:solidFill>
                <a:schemeClr val="tx2"/>
              </a:solidFill>
              <a:latin typeface="Trebuchet MS"/>
            </a:endParaRP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8686800" y="6522720"/>
            <a:ext cx="304799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lumMod val="50000"/>
                  </a:schemeClr>
                </a:solidFill>
                <a:latin typeface="Trebuchet MS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3EEEFB-ED12-214D-A6AA-25967328E417}" type="slidenum">
              <a:rPr lang="en-US" sz="900" b="1" i="0" smtClean="0">
                <a:solidFill>
                  <a:schemeClr val="bg1"/>
                </a:solidFill>
                <a:latin typeface="Trebuchet MS"/>
              </a:rPr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030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82" r:id="rId4"/>
    <p:sldLayoutId id="2147483679" r:id="rId5"/>
    <p:sldLayoutId id="2147483658" r:id="rId6"/>
    <p:sldLayoutId id="2147483680" r:id="rId7"/>
    <p:sldLayoutId id="2147483681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009D7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40404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40404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0404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0404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40404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epartments.internal.citizensbank.com/sites/sanda/Architecture%20Design%20Documents/Solution%20Approach%20Guidance.doc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PV 7717 In-house Appworks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2/17/2021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1.0 Draft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446213" y="3949435"/>
            <a:ext cx="3755052" cy="347663"/>
          </a:xfrm>
        </p:spPr>
        <p:txBody>
          <a:bodyPr>
            <a:normAutofit/>
          </a:bodyPr>
          <a:lstStyle/>
          <a:p>
            <a:r>
              <a:rPr lang="en-US" dirty="0"/>
              <a:t>Eric Tennett / TBD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6236538"/>
            <a:ext cx="2628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 pitchFamily="34" charset="0"/>
                <a:hlinkClick r:id="rId2"/>
              </a:rPr>
              <a:t>Link to Solution Approach Guidance</a:t>
            </a:r>
            <a:endParaRPr lang="en-US" sz="12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7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Infrastructure: EPOC &lt;-&gt; </a:t>
            </a:r>
            <a:r>
              <a:rPr lang="en-US" sz="3100" dirty="0"/>
              <a:t>Scottsdale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8423E-7E46-4C79-874A-47F2F092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5828"/>
            <a:ext cx="8697116" cy="575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980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78936"/>
            <a:ext cx="8747760" cy="5892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Current Network Infrastructure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45E4E9C-3206-40F3-AEE9-048EC699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678" y="661219"/>
            <a:ext cx="8089438" cy="5535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643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5298087" y="1998987"/>
            <a:ext cx="3685892" cy="482321"/>
          </a:xfrm>
        </p:spPr>
        <p:txBody>
          <a:bodyPr>
            <a:normAutofit fontScale="92500"/>
          </a:bodyPr>
          <a:lstStyle/>
          <a:p>
            <a:r>
              <a:rPr lang="en-US" dirty="0"/>
              <a:t>Engineer new interface into the on prem data store or use existing DB</a:t>
            </a:r>
          </a:p>
          <a:p>
            <a:r>
              <a:rPr lang="en-US" dirty="0"/>
              <a:t>Decommission Sungard infrastructure</a:t>
            </a:r>
          </a:p>
          <a:p>
            <a:pPr marL="0" indent="0" algn="ctr">
              <a:buNone/>
            </a:pPr>
            <a:endParaRPr lang="en-US" b="1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1735736" y="733348"/>
            <a:ext cx="7248243" cy="12662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/>
              <a:t>Town</a:t>
            </a:r>
            <a:r>
              <a:rPr lang="en-US" sz="1600" dirty="0"/>
              <a:t>:  Borrow Money</a:t>
            </a:r>
          </a:p>
          <a:p>
            <a:pPr marL="0" indent="0">
              <a:buNone/>
            </a:pPr>
            <a:r>
              <a:rPr lang="en-US" sz="1600" dirty="0"/>
              <a:t>The business is exiting its relationship with Anovaa/Entech. This initiative is to bring on-prem Appworks student/</a:t>
            </a:r>
            <a:r>
              <a:rPr lang="en-US" sz="1600" dirty="0" err="1"/>
              <a:t>perl</a:t>
            </a:r>
            <a:r>
              <a:rPr lang="en-US" sz="1600" dirty="0"/>
              <a:t> data &amp; documents stored currently stored in the Sungard data center before December 31, 2021.</a:t>
            </a:r>
          </a:p>
          <a:p>
            <a:endParaRPr lang="en-US" dirty="0"/>
          </a:p>
          <a:p>
            <a:pPr marL="287337" lvl="1"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</a:rPr>
              <a:t>Mission</a:t>
            </a:r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</a:rPr>
              <a:t>:</a:t>
            </a:r>
            <a:r>
              <a:rPr lang="en-US" sz="1400" dirty="0">
                <a:latin typeface="Calibri" panose="020F0502020204030204" pitchFamily="34" charset="0"/>
              </a:rPr>
              <a:t> The business will need access to the historical data to satisfy </a:t>
            </a:r>
            <a:r>
              <a:rPr lang="en-US" sz="1400" dirty="0">
                <a:latin typeface="+mj-lt"/>
              </a:rPr>
              <a:t>future auditor, regulatory or lawsuits. </a:t>
            </a:r>
            <a:r>
              <a:rPr lang="en-US" sz="1400" dirty="0">
                <a:latin typeface="Calibri" panose="020F0502020204030204" pitchFamily="34" charset="0"/>
              </a:rPr>
              <a:t>CFG will bring any data and documents residing in the Sungard data center in house. Citizens also owns the infrastructure and OS/Software licenses and will decommission the infrastructure and related software in the Sungard data center.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Standup intermediate ORACLE database on prem</a:t>
            </a:r>
          </a:p>
          <a:p>
            <a:r>
              <a:rPr lang="en-US" dirty="0"/>
              <a:t>Engineer intermediate data store into a leaner RDMS data store, or use existing DB. LOE for re-engineering existing DB will determine selected option.</a:t>
            </a:r>
          </a:p>
          <a:p>
            <a:r>
              <a:rPr lang="en-US" dirty="0"/>
              <a:t>Engineer new interface &amp; API layer inclusive of document retrieval. Target AWS Consumer Lending &amp; Pledge </a:t>
            </a:r>
            <a:r>
              <a:rPr lang="en-US" dirty="0" err="1"/>
              <a:t>eVault</a:t>
            </a:r>
            <a:endParaRPr lang="en-US" b="1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AWS P-2 Environment</a:t>
            </a:r>
          </a:p>
          <a:p>
            <a:pPr lvl="1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RDMS, UI/UX Interface, API Layer. Storage of documents</a:t>
            </a:r>
          </a:p>
          <a:p>
            <a:r>
              <a:rPr lang="en-US" dirty="0"/>
              <a:t>AWS Environments P-1, P-0</a:t>
            </a:r>
          </a:p>
          <a:p>
            <a:r>
              <a:rPr lang="en-US" dirty="0"/>
              <a:t>Ingestion of loan disbursements into LaaS for loans disbursing post 12/31/2021.  Source of extract will be Sungard data store and provided by </a:t>
            </a:r>
            <a:r>
              <a:rPr lang="en-US" dirty="0" err="1"/>
              <a:t>Anoova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Future support of student loan sales post 12/31/2021.  Providing data extracts, documents, etc.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A43BF35-856F-4E8D-B294-734AA610F959}"/>
              </a:ext>
            </a:extLst>
          </p:cNvPr>
          <p:cNvSpPr txBox="1">
            <a:spLocks/>
          </p:cNvSpPr>
          <p:nvPr/>
        </p:nvSpPr>
        <p:spPr>
          <a:xfrm>
            <a:off x="1735736" y="1999622"/>
            <a:ext cx="3562351" cy="482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900" b="0" i="0" kern="1200" baseline="0">
                <a:solidFill>
                  <a:srgbClr val="40404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Network connectivity from CFG to Sungard                                     </a:t>
            </a:r>
          </a:p>
          <a:p>
            <a:r>
              <a:rPr lang="en-US" dirty="0"/>
              <a:t>Database/documents in house</a:t>
            </a:r>
          </a:p>
          <a:p>
            <a:pPr marL="0" indent="0" algn="ctr">
              <a:buFont typeface="Arial" pitchFamily="34" charset="0"/>
              <a:buNone/>
            </a:pPr>
            <a:endParaRPr lang="en-US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CE4FD-4514-4EEE-93F2-FD5102D0F0AB}"/>
              </a:ext>
            </a:extLst>
          </p:cNvPr>
          <p:cNvSpPr/>
          <p:nvPr/>
        </p:nvSpPr>
        <p:spPr>
          <a:xfrm>
            <a:off x="432063" y="515570"/>
            <a:ext cx="84558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Phase 0 ~  Prerequisites</a:t>
            </a:r>
          </a:p>
          <a:p>
            <a:pPr lvl="1"/>
            <a:r>
              <a:rPr lang="en-US" sz="1400" b="1" dirty="0"/>
              <a:t>Scope</a:t>
            </a:r>
            <a:r>
              <a:rPr lang="en-US" sz="1400" dirty="0"/>
              <a:t>: Encompasses all the necessary groundwork required to enter into Phase 1 such as Anovaa</a:t>
            </a:r>
          </a:p>
          <a:p>
            <a:pPr lvl="1"/>
            <a:r>
              <a:rPr lang="en-US" sz="1400" dirty="0"/>
              <a:t>     	  Alignment, Resources, Project/POD Formation. </a:t>
            </a:r>
          </a:p>
          <a:p>
            <a:pPr lvl="1"/>
            <a:r>
              <a:rPr lang="en-US" sz="1400" b="1" dirty="0"/>
              <a:t>Target Timeline</a:t>
            </a:r>
            <a:r>
              <a:rPr lang="en-US" sz="1400" dirty="0"/>
              <a:t>:  4 – 6 Weeks</a:t>
            </a:r>
          </a:p>
          <a:p>
            <a:pPr lvl="1"/>
            <a:endParaRPr lang="en-US" sz="1600" b="1" dirty="0"/>
          </a:p>
          <a:p>
            <a:r>
              <a:rPr lang="en-US" sz="1600" b="1" dirty="0"/>
              <a:t>Phase 1 ~  Options &amp; Analysis</a:t>
            </a:r>
          </a:p>
          <a:p>
            <a:pPr lvl="1"/>
            <a:r>
              <a:rPr lang="en-US" sz="1400" b="1" dirty="0"/>
              <a:t>Scope</a:t>
            </a:r>
            <a:r>
              <a:rPr lang="en-US" sz="1400" dirty="0"/>
              <a:t>:  Analysis to determine best option for Citizens Bank to assume support for Appworks 	</a:t>
            </a:r>
          </a:p>
          <a:p>
            <a:pPr lvl="1"/>
            <a:r>
              <a:rPr lang="en-US" sz="1400" dirty="0"/>
              <a:t>	  from Anovaa in order to support business requirements to retrieve documents and data </a:t>
            </a:r>
          </a:p>
          <a:p>
            <a:pPr lvl="1"/>
            <a:r>
              <a:rPr lang="en-US" sz="1400" dirty="0"/>
              <a:t>	  for audit, regulatory and asset sale inquires</a:t>
            </a:r>
          </a:p>
          <a:p>
            <a:pPr lvl="1"/>
            <a:r>
              <a:rPr lang="en-US" sz="1400" b="1" dirty="0"/>
              <a:t>Target Timeline</a:t>
            </a:r>
            <a:r>
              <a:rPr lang="en-US" sz="1400" dirty="0"/>
              <a:t>:  8 – 12 Weeks</a:t>
            </a:r>
          </a:p>
          <a:p>
            <a:pPr lvl="1"/>
            <a:r>
              <a:rPr lang="en-US" sz="1400" b="1" dirty="0"/>
              <a:t>Options Under Consideration</a:t>
            </a:r>
            <a:endParaRPr lang="en-US" sz="1400" dirty="0"/>
          </a:p>
          <a:p>
            <a:pPr marL="1200150" lvl="2" indent="-342900">
              <a:buFont typeface="+mj-lt"/>
              <a:buAutoNum type="arabicPeriod"/>
            </a:pPr>
            <a:r>
              <a:rPr lang="en-US" sz="1200" dirty="0"/>
              <a:t>Migration of Data + Creation of Basic </a:t>
            </a:r>
            <a:r>
              <a:rPr lang="en-US" sz="1200" dirty="0" err="1"/>
              <a:t>Queryable</a:t>
            </a:r>
            <a:r>
              <a:rPr lang="en-US" sz="1200" dirty="0"/>
              <a:t> Interface (AWS/On Prem)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200" strike="sngStrike" dirty="0"/>
              <a:t>Lift &amp; Shift of Lender Web Application &amp; Data to AWS/CFG On Prem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200" strike="sngStrike" dirty="0"/>
              <a:t>CFG Support of Appworks as-is at Sungard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sz="1200" strike="sngStrike" dirty="0"/>
              <a:t>Other: Hybrid</a:t>
            </a:r>
          </a:p>
          <a:p>
            <a:pPr lvl="1"/>
            <a:r>
              <a:rPr lang="en-US" sz="1400" b="1" dirty="0"/>
              <a:t>Feature Prioritization &amp; Sequencing</a:t>
            </a:r>
          </a:p>
          <a:p>
            <a:pPr lvl="2"/>
            <a:endParaRPr lang="en-US" sz="1200" dirty="0"/>
          </a:p>
          <a:p>
            <a:r>
              <a:rPr lang="en-US" sz="1600" b="1" dirty="0"/>
              <a:t>Phase 2 ~ Execute Option </a:t>
            </a:r>
          </a:p>
          <a:p>
            <a:pPr lvl="1"/>
            <a:r>
              <a:rPr lang="en-US" sz="1400" b="1" dirty="0"/>
              <a:t>Scope</a:t>
            </a:r>
            <a:r>
              <a:rPr lang="en-US" sz="1400" dirty="0"/>
              <a:t>: Execute Selected Option from Phase 1</a:t>
            </a:r>
          </a:p>
          <a:p>
            <a:pPr lvl="1"/>
            <a:r>
              <a:rPr lang="en-US" sz="1400" b="1" dirty="0"/>
              <a:t>Target Timeline</a:t>
            </a:r>
            <a:r>
              <a:rPr lang="en-US" sz="1400" dirty="0"/>
              <a:t>:  3 – 6 Months based assuming Option 1 Selected</a:t>
            </a:r>
          </a:p>
          <a:p>
            <a:pPr lvl="1"/>
            <a:endParaRPr lang="en-US" sz="1400" dirty="0"/>
          </a:p>
          <a:p>
            <a:r>
              <a:rPr lang="en-US" sz="1600" b="1" dirty="0"/>
              <a:t>Phase 3 ~ Decommission of Sungard</a:t>
            </a:r>
          </a:p>
          <a:p>
            <a:pPr lvl="1"/>
            <a:r>
              <a:rPr lang="en-US" sz="1400" b="1" dirty="0"/>
              <a:t>Scope</a:t>
            </a:r>
            <a:r>
              <a:rPr lang="en-US" sz="1400" dirty="0"/>
              <a:t>: Decommission of Sungard Hardware</a:t>
            </a:r>
          </a:p>
          <a:p>
            <a:pPr lvl="1"/>
            <a:r>
              <a:rPr lang="en-US" sz="1400" b="1" dirty="0"/>
              <a:t>Target Timeline</a:t>
            </a:r>
            <a:r>
              <a:rPr lang="en-US" sz="1400" dirty="0"/>
              <a:t>: 6 - 8 Weeks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77FB-8317-48E5-A94A-34EFACAF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78936"/>
            <a:ext cx="8724900" cy="5892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Options for Obtaining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4D2AE-2C76-462F-BE0C-4FF4CA63C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" y="977153"/>
            <a:ext cx="8875059" cy="45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0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77FB-8317-48E5-A94A-34EFACAF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78936"/>
            <a:ext cx="8702040" cy="5892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Options for Transmitting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5DCF5-E3CE-4741-88A5-857CF1AB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" y="842682"/>
            <a:ext cx="8848165" cy="48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0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DE3B2C09-B1DA-4D77-A26F-D60BF6103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7" y="882137"/>
            <a:ext cx="7821840" cy="526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1F9B-1B53-46A3-976B-1201DEB3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Future: Conceptual Overview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EF276-7516-4724-9617-D1DF3CCB328B}"/>
              </a:ext>
            </a:extLst>
          </p:cNvPr>
          <p:cNvSpPr txBox="1">
            <a:spLocks/>
          </p:cNvSpPr>
          <p:nvPr/>
        </p:nvSpPr>
        <p:spPr>
          <a:xfrm>
            <a:off x="349469" y="790575"/>
            <a:ext cx="8510752" cy="51530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B98FA-3E08-4D7E-A605-31581DE4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9" y="674199"/>
            <a:ext cx="7856101" cy="55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8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As-Is Architecture: Sungard Physical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E3C28-6D8A-4247-A135-CD89C998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12" y="919112"/>
            <a:ext cx="8652716" cy="520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113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F31-B1E2-43C7-8D5F-2448D7F2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Infrastructure: EPOC &lt;-&gt; Rancho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6677890-E9B8-4EA5-9A35-82119ADA8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04" y="609600"/>
            <a:ext cx="8750456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012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p Secondary">
      <a:dk1>
        <a:srgbClr val="404040"/>
      </a:dk1>
      <a:lt1>
        <a:sysClr val="window" lastClr="FFFFFF"/>
      </a:lt1>
      <a:dk2>
        <a:srgbClr val="002369"/>
      </a:dk2>
      <a:lt2>
        <a:srgbClr val="EEECE1"/>
      </a:lt2>
      <a:accent1>
        <a:srgbClr val="009D78"/>
      </a:accent1>
      <a:accent2>
        <a:srgbClr val="C0504D"/>
      </a:accent2>
      <a:accent3>
        <a:srgbClr val="5374E0"/>
      </a:accent3>
      <a:accent4>
        <a:srgbClr val="FFCF00"/>
      </a:accent4>
      <a:accent5>
        <a:srgbClr val="2CB0A5"/>
      </a:accent5>
      <a:accent6>
        <a:srgbClr val="C3E86C"/>
      </a:accent6>
      <a:hlink>
        <a:srgbClr val="00768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ormat xmlns="http://schemas.microsoft.com/sharepoint/v3/fields" xsi:nil="true"/>
    <_ResourceType xmlns="http://schemas.microsoft.com/sharepoint/v3/fields" xsi:nil="true"/>
    <_Identifier xmlns="http://schemas.microsoft.com/sharepoint/v3/fields" xsi:nil="true"/>
    <Location xmlns="http://schemas.microsoft.com/sharepoint/v3/fields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A8A3AAD860AF43A5F56579A66AAF6A" ma:contentTypeVersion="25" ma:contentTypeDescription="Create a new document." ma:contentTypeScope="" ma:versionID="60c377acc248de5c7cb2ccfb00799cf8">
  <xsd:schema xmlns:xsd="http://www.w3.org/2001/XMLSchema" xmlns:xs="http://www.w3.org/2001/XMLSchema" xmlns:p="http://schemas.microsoft.com/office/2006/metadata/properties" xmlns:ns2="http://schemas.microsoft.com/sharepoint/v3/fields" xmlns:ns3="cb81d498-de36-4b83-b281-7a935f01c3ca" targetNamespace="http://schemas.microsoft.com/office/2006/metadata/properties" ma:root="true" ma:fieldsID="e3a4b3ab9e2ef9f38bc9aff4f27d9846" ns2:_="" ns3:_="">
    <xsd:import namespace="http://schemas.microsoft.com/sharepoint/v3/fields"/>
    <xsd:import namespace="cb81d498-de36-4b83-b281-7a935f01c3ca"/>
    <xsd:element name="properties">
      <xsd:complexType>
        <xsd:sequence>
          <xsd:element name="documentManagement">
            <xsd:complexType>
              <xsd:all>
                <xsd:element ref="ns2:Location" minOccurs="0"/>
                <xsd:element ref="ns2:_Format" minOccurs="0"/>
                <xsd:element ref="ns2:_ResourceType" minOccurs="0"/>
                <xsd:element ref="ns2:_Identifier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Location" ma:index="8" nillable="true" ma:displayName="Location" ma:internalName="Location">
      <xsd:simpleType>
        <xsd:restriction base="dms:Text"/>
      </xsd:simpleType>
    </xsd:element>
    <xsd:element name="_Format" ma:index="9" nillable="true" ma:displayName="Format" ma:description="Media-type, file format or dimensions" ma:internalName="_Format">
      <xsd:simpleType>
        <xsd:restriction base="dms:Text"/>
      </xsd:simpleType>
    </xsd:element>
    <xsd:element name="_ResourceType" ma:index="10" nillable="true" ma:displayName="Resource Type" ma:description="A set of categories, functions, genres or aggregation levels" ma:internalName="_ResourceType">
      <xsd:simpleType>
        <xsd:restriction base="dms:Text"/>
      </xsd:simpleType>
    </xsd:element>
    <xsd:element name="_Identifier" ma:index="11" nillable="true" ma:displayName="Resource Identifier" ma:description="An identifying string or number, usually conforming to a formal identification system" ma:internalName="_Identifier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1d498-de36-4b83-b281-7a935f01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C0836-FEA5-4C66-85CC-AC8C01BA5F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C07335-C188-4C80-8017-B2352789F467}">
  <ds:schemaRefs>
    <ds:schemaRef ds:uri="http://schemas.microsoft.com/office/2006/metadata/properties"/>
    <ds:schemaRef ds:uri="http://purl.org/dc/terms/"/>
    <ds:schemaRef ds:uri="http://purl.org/dc/elements/1.1/"/>
    <ds:schemaRef ds:uri="http://schemas.microsoft.com/sharepoint/v3/field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7D19F8F-9E23-4DB0-AF0E-68B40DB7C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cb81d498-de36-4b83-b281-7a935f01c3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40187</TotalTime>
  <Words>313</Words>
  <Application>Microsoft Office PowerPoint</Application>
  <PresentationFormat>On-screen Show (4:3)</PresentationFormat>
  <Paragraphs>54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PV 7717 In-house Appworks</vt:lpstr>
      <vt:lpstr>PowerPoint Presentation</vt:lpstr>
      <vt:lpstr>Planning</vt:lpstr>
      <vt:lpstr>Options for Obtaining Data</vt:lpstr>
      <vt:lpstr>Options for Transmitting Data</vt:lpstr>
      <vt:lpstr>PowerPoint Presentation</vt:lpstr>
      <vt:lpstr>Future: Conceptual Overview Diagram</vt:lpstr>
      <vt:lpstr>As-Is Architecture: Sungard Physical  </vt:lpstr>
      <vt:lpstr>Network Infrastructure: EPOC &lt;-&gt; Rancho</vt:lpstr>
      <vt:lpstr>Network Infrastructure: EPOC &lt;-&gt; Scottsdale</vt:lpstr>
      <vt:lpstr>Current Network Infrastructure</vt:lpstr>
    </vt:vector>
  </TitlesOfParts>
  <Manager>Graham Williams</Manager>
  <Company>Citizens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Approach</dc:title>
  <dc:subject>Solution Architecture</dc:subject>
  <dc:creator>Jim Robinson</dc:creator>
  <cp:keywords>Solution Approach</cp:keywords>
  <cp:lastModifiedBy>Rajamani, Kavitha G.</cp:lastModifiedBy>
  <cp:revision>1023</cp:revision>
  <dcterms:created xsi:type="dcterms:W3CDTF">2014-06-03T13:57:43Z</dcterms:created>
  <dcterms:modified xsi:type="dcterms:W3CDTF">2021-05-14T00:44:20Z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Strategy &amp; Architecture</vt:lpwstr>
  </property>
  <property fmtid="{D5CDD505-2E9C-101B-9397-08002B2CF9AE}" pid="3" name="Version">
    <vt:i4>11</vt:i4>
  </property>
  <property fmtid="{D5CDD505-2E9C-101B-9397-08002B2CF9AE}" pid="4" name="Usage Criteria">
    <vt:lpwstr/>
  </property>
  <property fmtid="{D5CDD505-2E9C-101B-9397-08002B2CF9AE}" pid="5" name="Usage Mechanisms">
    <vt:lpwstr/>
  </property>
  <property fmtid="{D5CDD505-2E9C-101B-9397-08002B2CF9AE}" pid="6" name="ContentTypeId">
    <vt:lpwstr>0x010100BCA8A3AAD860AF43A5F56579A66AAF6A</vt:lpwstr>
  </property>
  <property fmtid="{D5CDD505-2E9C-101B-9397-08002B2CF9AE}" pid="7" name="Project #">
    <vt:lpwstr/>
  </property>
  <property fmtid="{D5CDD505-2E9C-101B-9397-08002B2CF9AE}" pid="8" name="Standard Id">
    <vt:lpwstr/>
  </property>
  <property fmtid="{D5CDD505-2E9C-101B-9397-08002B2CF9AE}" pid="9" name="Next Review Dt">
    <vt:lpwstr/>
  </property>
  <property fmtid="{D5CDD505-2E9C-101B-9397-08002B2CF9AE}" pid="10" name="Key Metrics">
    <vt:lpwstr/>
  </property>
  <property fmtid="{D5CDD505-2E9C-101B-9397-08002B2CF9AE}" pid="11" name="Last Review Dt">
    <vt:lpwstr/>
  </property>
  <property fmtid="{D5CDD505-2E9C-101B-9397-08002B2CF9AE}" pid="12" name="TaxKeyword">
    <vt:lpwstr>18;#Solution Approach|0309af2a-14b3-4ce6-9faf-0eeb33ec5614</vt:lpwstr>
  </property>
  <property fmtid="{D5CDD505-2E9C-101B-9397-08002B2CF9AE}" pid="13" name="Status Summary">
    <vt:lpwstr>All S&amp;A Templates should be reviewed and updated</vt:lpwstr>
  </property>
  <property fmtid="{D5CDD505-2E9C-101B-9397-08002B2CF9AE}" pid="14" name="Create Standard Properties">
    <vt:lpwstr>, </vt:lpwstr>
  </property>
  <property fmtid="{D5CDD505-2E9C-101B-9397-08002B2CF9AE}" pid="15" name="tstWorkflow">
    <vt:lpwstr>, </vt:lpwstr>
  </property>
  <property fmtid="{D5CDD505-2E9C-101B-9397-08002B2CF9AE}" pid="16" name="tstURL">
    <vt:lpwstr>, </vt:lpwstr>
  </property>
  <property fmtid="{D5CDD505-2E9C-101B-9397-08002B2CF9AE}" pid="17" name="Secondary PoC">
    <vt:lpwstr>83;#Elomaa, Chris D</vt:lpwstr>
  </property>
  <property fmtid="{D5CDD505-2E9C-101B-9397-08002B2CF9AE}" pid="18" name="Primary Driver">
    <vt:lpwstr>9</vt:lpwstr>
  </property>
  <property fmtid="{D5CDD505-2E9C-101B-9397-08002B2CF9AE}" pid="19" name="Update Standard Properties">
    <vt:lpwstr>, </vt:lpwstr>
  </property>
  <property fmtid="{D5CDD505-2E9C-101B-9397-08002B2CF9AE}" pid="20" name="In 58">
    <vt:bool>false</vt:bool>
  </property>
  <property fmtid="{D5CDD505-2E9C-101B-9397-08002B2CF9AE}" pid="21" name="Priority">
    <vt:lpwstr>3</vt:lpwstr>
  </property>
  <property fmtid="{D5CDD505-2E9C-101B-9397-08002B2CF9AE}" pid="22" name="Indexed Priority">
    <vt:r8>6</vt:r8>
  </property>
  <property fmtid="{D5CDD505-2E9C-101B-9397-08002B2CF9AE}" pid="23" name="Scope">
    <vt:lpwstr>1</vt:lpwstr>
  </property>
  <property fmtid="{D5CDD505-2E9C-101B-9397-08002B2CF9AE}" pid="24" name="Identifier">
    <vt:lpwstr>162;#Williams, Graham M</vt:lpwstr>
  </property>
  <property fmtid="{D5CDD505-2E9C-101B-9397-08002B2CF9AE}" pid="25" name="Target Date">
    <vt:filetime>2015-12-10T05:00:00Z</vt:filetime>
  </property>
  <property fmtid="{D5CDD505-2E9C-101B-9397-08002B2CF9AE}" pid="26" name="Discipline">
    <vt:lpwstr>1</vt:lpwstr>
  </property>
  <property fmtid="{D5CDD505-2E9C-101B-9397-08002B2CF9AE}" pid="27" name="Update Fields">
    <vt:lpwstr>https://departments.internal.citizensbank.com/sites/techstds/_layouts/15/wrkstat.aspx?List=6dbde664-0a38-431e-bdc4-4ce40e787fed&amp;WorkflowInstanceName=02bbecec-54a7-4b65-960b-1e23ffc650f7, Update List</vt:lpwstr>
  </property>
  <property fmtid="{D5CDD505-2E9C-101B-9397-08002B2CF9AE}" pid="28" name="Set Fields from Tech Standards">
    <vt:lpwstr>, </vt:lpwstr>
  </property>
  <property fmtid="{D5CDD505-2E9C-101B-9397-08002B2CF9AE}" pid="29" name="Approver">
    <vt:lpwstr/>
  </property>
  <property fmtid="{D5CDD505-2E9C-101B-9397-08002B2CF9AE}" pid="30" name="AverageRating">
    <vt:r8>5</vt:r8>
  </property>
  <property fmtid="{D5CDD505-2E9C-101B-9397-08002B2CF9AE}" pid="31" name="L2 Category">
    <vt:lpwstr>Enterprise Architecture</vt:lpwstr>
  </property>
  <property fmtid="{D5CDD505-2E9C-101B-9397-08002B2CF9AE}" pid="32" name="L1 Category">
    <vt:lpwstr>IT Services</vt:lpwstr>
  </property>
  <property fmtid="{D5CDD505-2E9C-101B-9397-08002B2CF9AE}" pid="33" name="L0 Category">
    <vt:lpwstr>Technology Process</vt:lpwstr>
  </property>
  <property fmtid="{D5CDD505-2E9C-101B-9397-08002B2CF9AE}" pid="34" name="_dlc_policyId">
    <vt:lpwstr/>
  </property>
  <property fmtid="{D5CDD505-2E9C-101B-9397-08002B2CF9AE}" pid="35" name="ItemRetentionFormula">
    <vt:lpwstr/>
  </property>
  <property fmtid="{D5CDD505-2E9C-101B-9397-08002B2CF9AE}" pid="36" name="Primary Capability">
    <vt:lpwstr>Enterprise Architecture Compliance</vt:lpwstr>
  </property>
  <property fmtid="{D5CDD505-2E9C-101B-9397-08002B2CF9AE}" pid="37" name="Std Type">
    <vt:lpwstr>Template</vt:lpwstr>
  </property>
  <property fmtid="{D5CDD505-2E9C-101B-9397-08002B2CF9AE}" pid="38" name="Update Fields from Tech Stds List">
    <vt:lpwstr>https://departments.internal.citizensbank.com/sites/techstds/_layouts/15/wrkstat.aspx?List=6dbde664-0a38-431e-bdc4-4ce40e787fed&amp;WorkflowInstanceName=acadbd53-0227-4f39-a48f-1d3c739bbed1, Update Fields</vt:lpwstr>
  </property>
  <property fmtid="{D5CDD505-2E9C-101B-9397-08002B2CF9AE}" pid="39" name="RatedBy">
    <vt:lpwstr>356;#Rego, Bryan</vt:lpwstr>
  </property>
  <property fmtid="{D5CDD505-2E9C-101B-9397-08002B2CF9AE}" pid="40" name="Status">
    <vt:lpwstr>Approved - Periodic Review</vt:lpwstr>
  </property>
  <property fmtid="{D5CDD505-2E9C-101B-9397-08002B2CF9AE}" pid="41" name="Approved By">
    <vt:lpwstr>Williams, Graham M</vt:lpwstr>
  </property>
  <property fmtid="{D5CDD505-2E9C-101B-9397-08002B2CF9AE}" pid="42" name="Approved Date">
    <vt:filetime>2017-01-27T05:00:00Z</vt:filetime>
  </property>
  <property fmtid="{D5CDD505-2E9C-101B-9397-08002B2CF9AE}" pid="43" name="techStdID">
    <vt:r8>20</vt:r8>
  </property>
  <property fmtid="{D5CDD505-2E9C-101B-9397-08002B2CF9AE}" pid="44" name="Approval Date">
    <vt:filetime>2016-01-20T05:00:00Z</vt:filetime>
  </property>
  <property fmtid="{D5CDD505-2E9C-101B-9397-08002B2CF9AE}" pid="45" name="tech std">
    <vt:lpwstr>20</vt:lpwstr>
  </property>
  <property fmtid="{D5CDD505-2E9C-101B-9397-08002B2CF9AE}" pid="46" name="Alternate Approver">
    <vt:lpwstr/>
  </property>
  <property fmtid="{D5CDD505-2E9C-101B-9397-08002B2CF9AE}" pid="47" name="Review Cycle">
    <vt:lpwstr>One Year</vt:lpwstr>
  </property>
  <property fmtid="{D5CDD505-2E9C-101B-9397-08002B2CF9AE}" pid="48" name="Author0">
    <vt:lpwstr/>
  </property>
  <property fmtid="{D5CDD505-2E9C-101B-9397-08002B2CF9AE}" pid="49" name="State">
    <vt:lpwstr>Active</vt:lpwstr>
  </property>
  <property fmtid="{D5CDD505-2E9C-101B-9397-08002B2CF9AE}" pid="50" name="Ratings">
    <vt:lpwstr>5,</vt:lpwstr>
  </property>
  <property fmtid="{D5CDD505-2E9C-101B-9397-08002B2CF9AE}" pid="51" name="Service">
    <vt:lpwstr>IT Systems Direction</vt:lpwstr>
  </property>
  <property fmtid="{D5CDD505-2E9C-101B-9397-08002B2CF9AE}" pid="52" name="Next Review Date">
    <vt:filetime>2018-03-23T17:33:00Z</vt:filetime>
  </property>
  <property fmtid="{D5CDD505-2E9C-101B-9397-08002B2CF9AE}" pid="53" name="LikedBy">
    <vt:lpwstr/>
  </property>
  <property fmtid="{D5CDD505-2E9C-101B-9397-08002B2CF9AE}" pid="54" name="Owner">
    <vt:lpwstr>TS - Strategy &amp; Architecture</vt:lpwstr>
  </property>
  <property fmtid="{D5CDD505-2E9C-101B-9397-08002B2CF9AE}" pid="55" name="Last Review Date">
    <vt:filetime>2017-01-27T05:00:00Z</vt:filetime>
  </property>
  <property fmtid="{D5CDD505-2E9C-101B-9397-08002B2CF9AE}" pid="56" name="RatingCount">
    <vt:r8>1</vt:r8>
  </property>
  <property fmtid="{D5CDD505-2E9C-101B-9397-08002B2CF9AE}" pid="57" name="Description0">
    <vt:lpwstr>Template for the creation of a Solution Approach, the primary and most fundamental system design document.</vt:lpwstr>
  </property>
  <property fmtid="{D5CDD505-2E9C-101B-9397-08002B2CF9AE}" pid="58" name="Initiate New Standard">
    <vt:lpwstr>, </vt:lpwstr>
  </property>
  <property fmtid="{D5CDD505-2E9C-101B-9397-08002B2CF9AE}" pid="59" name="MSIP_Label_4287626a-08a2-4c98-8ba7-2707f552d7d4_Enabled">
    <vt:lpwstr>true</vt:lpwstr>
  </property>
  <property fmtid="{D5CDD505-2E9C-101B-9397-08002B2CF9AE}" pid="60" name="MSIP_Label_4287626a-08a2-4c98-8ba7-2707f552d7d4_SetDate">
    <vt:lpwstr>2021-02-10T12:39:34Z</vt:lpwstr>
  </property>
  <property fmtid="{D5CDD505-2E9C-101B-9397-08002B2CF9AE}" pid="61" name="MSIP_Label_4287626a-08a2-4c98-8ba7-2707f552d7d4_Method">
    <vt:lpwstr>Standard</vt:lpwstr>
  </property>
  <property fmtid="{D5CDD505-2E9C-101B-9397-08002B2CF9AE}" pid="62" name="MSIP_Label_4287626a-08a2-4c98-8ba7-2707f552d7d4_Name">
    <vt:lpwstr>4287626a-08a2-4c98-8ba7-2707f552d7d4</vt:lpwstr>
  </property>
  <property fmtid="{D5CDD505-2E9C-101B-9397-08002B2CF9AE}" pid="63" name="MSIP_Label_4287626a-08a2-4c98-8ba7-2707f552d7d4_SiteId">
    <vt:lpwstr>c9797bcf-8071-4c75-9ff0-5e2c6d7f5d4d</vt:lpwstr>
  </property>
  <property fmtid="{D5CDD505-2E9C-101B-9397-08002B2CF9AE}" pid="64" name="MSIP_Label_4287626a-08a2-4c98-8ba7-2707f552d7d4_ActionId">
    <vt:lpwstr>b74764f7-0184-4063-a3cc-a01dfb2fd892</vt:lpwstr>
  </property>
  <property fmtid="{D5CDD505-2E9C-101B-9397-08002B2CF9AE}" pid="65" name="MSIP_Label_4287626a-08a2-4c98-8ba7-2707f552d7d4_ContentBits">
    <vt:lpwstr>0</vt:lpwstr>
  </property>
  <property fmtid="{D5CDD505-2E9C-101B-9397-08002B2CF9AE}" pid="66" name="xd_ProgID">
    <vt:lpwstr/>
  </property>
  <property fmtid="{D5CDD505-2E9C-101B-9397-08002B2CF9AE}" pid="67" name="_SourceUrl">
    <vt:lpwstr/>
  </property>
  <property fmtid="{D5CDD505-2E9C-101B-9397-08002B2CF9AE}" pid="68" name="_SharedFileIndex">
    <vt:lpwstr/>
  </property>
  <property fmtid="{D5CDD505-2E9C-101B-9397-08002B2CF9AE}" pid="69" name="ComplianceAssetId">
    <vt:lpwstr/>
  </property>
  <property fmtid="{D5CDD505-2E9C-101B-9397-08002B2CF9AE}" pid="70" name="TemplateUrl">
    <vt:lpwstr/>
  </property>
  <property fmtid="{D5CDD505-2E9C-101B-9397-08002B2CF9AE}" pid="71" name="_ExtendedDescription">
    <vt:lpwstr/>
  </property>
  <property fmtid="{D5CDD505-2E9C-101B-9397-08002B2CF9AE}" pid="72" name="xd_Signature">
    <vt:bool>false</vt:bool>
  </property>
  <property fmtid="{D5CDD505-2E9C-101B-9397-08002B2CF9AE}" pid="73" name="GUID">
    <vt:lpwstr>4f4546e2-ecac-4a98-89b8-a17fada3f50d</vt:lpwstr>
  </property>
</Properties>
</file>