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56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3"/>
    <p:restoredTop sz="97188"/>
  </p:normalViewPr>
  <p:slideViewPr>
    <p:cSldViewPr snapToGrid="0" snapToObjects="1">
      <p:cViewPr varScale="1">
        <p:scale>
          <a:sx n="83" d="100"/>
          <a:sy n="83" d="100"/>
        </p:scale>
        <p:origin x="38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350-09D0-F94A-931A-3C38EEB5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246C-5ED0-044D-A637-D5F0249E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8D5B-655D-9547-8098-B58C18C3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E095-DC04-1A4C-BB54-5C4EF2BD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671B-2946-8042-8E37-F443AA16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A19E-AFD0-2145-AC13-50980B4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70C0C-0F56-F743-811C-F537EB16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15E2-627A-4241-A95D-0126703F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7577-5977-3F4A-B6BE-32EF1182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8FE4-2183-C44E-9D62-576F1CD1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FAEB-D733-3D4B-955D-F674C6AF9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4C36-7634-FD48-81B8-3CB65047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1546-06FE-0549-9683-D2F29B38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E41A-339F-8944-9397-2AF7D859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9139-B0BB-5A44-A09A-6B28600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6B1-D91D-F849-9988-B6B05A5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3AF9-CE8A-264D-87E6-FBE0B767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D552-F25C-2C4D-9132-D61497E0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E618-185D-C140-A7C6-BB1367AB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652B-4693-E342-BA9D-277FA035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9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F27-792A-DF4C-A2C6-7A552CBF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480A-95BB-374A-83F7-E3172397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3962-E074-4140-83BB-243CA699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9D5A-D9D2-9B4D-B886-3EA674FD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1F63-C562-5E49-A730-232A7DE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3075-09FF-7F45-B723-8FD4744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5A86-AEF4-D34C-AFC7-921FDF637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094E-F220-1F4A-8FB3-2A448556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C6BE-6CEE-6644-8314-018538E7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B9AA-3118-5B47-B968-7322740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14AB-975B-D348-87E2-29B0526B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6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4F52-E558-124F-AEB8-AE229C0B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ECB8-0936-8848-BE79-35BF7DFD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CD9D-7FF0-7B42-8F65-1F0E292F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3907-D043-5C4E-99F2-568E2314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BFD0A-C038-4347-BECA-91A9308F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2E53B-08BC-6945-A221-03BE2AA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E8009-6859-4540-B681-4DB49969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8EE6E-A771-844A-B1DB-186C6E84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C1A3-5DB6-4946-AAEB-7E27724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2AB15-05D8-9F48-8D81-B6EFB13F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C87F8-C4B6-D348-9265-E10E2271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5F6E-18AC-2A4D-82F6-DA2FAABC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3EA93-DF92-CF44-9C6F-67EE08A2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EE458-E4F0-794B-BEE3-8FA52B20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5F2D-2DD3-2E4E-BEF1-CADCEF6D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D6F-DC9A-7D40-9287-85CC6B6A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8B6-F5DB-0D40-9058-9B422084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9DD2-E9CA-3346-9808-2AD07FBA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5FFA-6201-6448-8708-126D6DE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0875-29B0-1E4D-B525-C9735CB8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304CD-85C0-6349-A288-38E52A11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3A07-66E4-4E45-9EF0-C5DB37CC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116BF-8088-B64B-84A5-B6C551AC8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EE75-89C6-C748-8F3D-93F2C744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F623-1213-F04E-9360-1FC07EF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C34C9-73E1-F840-AB5F-C4B6AFE1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B2A0-6EDD-1E4D-81E9-1DDCC8B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7E08-4AB0-2C41-B85E-CBF504EA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B0DB-346C-5E41-B936-146EC467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D21A-D001-FD4D-8BBC-69426AB48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28E1-59DE-EA45-9AD1-100BC04CB17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A82B-2440-AE4B-A591-1F669A8E7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D54D-AC95-A540-962E-C6226B84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3C80-277B-424A-980C-2F50616B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Technology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5E3B-0298-B346-8A7E-9916F66E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 architecture built on top of the Spring Boot Framework</a:t>
            </a:r>
          </a:p>
          <a:p>
            <a:pPr lvl="1"/>
            <a:r>
              <a:rPr lang="en-US" dirty="0"/>
              <a:t>Frontend: We can either choose one of the followings: (Preferably React)</a:t>
            </a:r>
          </a:p>
          <a:p>
            <a:pPr lvl="2"/>
            <a:r>
              <a:rPr lang="en-US" dirty="0"/>
              <a:t>AngularJS with templates, components, services and HTTP client making rest call to the backend</a:t>
            </a:r>
          </a:p>
          <a:p>
            <a:pPr lvl="2"/>
            <a:r>
              <a:rPr lang="en-US" dirty="0"/>
              <a:t>React with UI components, Redux, Flux, Routing, </a:t>
            </a:r>
            <a:r>
              <a:rPr lang="en-US" dirty="0" err="1"/>
              <a:t>Immutable.js</a:t>
            </a:r>
            <a:r>
              <a:rPr lang="en-US" dirty="0"/>
              <a:t>, and Relay that makes REST calls to the backend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509E-C542-B444-8434-98EB005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B8C9-F7AF-504F-B00F-2CBA57C5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dirty="0"/>
              <a:t>Backend:</a:t>
            </a:r>
          </a:p>
          <a:p>
            <a:pPr lvl="2"/>
            <a:r>
              <a:rPr lang="en-US" dirty="0"/>
              <a:t>Spring Boot Microservices on Red Hat Openshift Container Platform</a:t>
            </a:r>
          </a:p>
          <a:p>
            <a:pPr lvl="3"/>
            <a:r>
              <a:rPr lang="en-US" dirty="0"/>
              <a:t>Spring Stack </a:t>
            </a:r>
          </a:p>
          <a:p>
            <a:pPr lvl="4"/>
            <a:r>
              <a:rPr lang="en-US" dirty="0"/>
              <a:t>Spring MVC is built on the Servlet API and uses a synchronous blocking I/O architecture with a one-request-per-thread model (not consider using Spring </a:t>
            </a:r>
            <a:r>
              <a:rPr lang="en-US" dirty="0" err="1"/>
              <a:t>WebFlux</a:t>
            </a:r>
            <a:r>
              <a:rPr lang="en-US" dirty="0"/>
              <a:t> non blocking web framework built from the ground up to take advantage of multi-core, next generation processors and handle massive numbers of concurrent connections) </a:t>
            </a:r>
          </a:p>
          <a:p>
            <a:pPr lvl="4"/>
            <a:r>
              <a:rPr lang="en-US" dirty="0"/>
              <a:t>Servlet Containers</a:t>
            </a:r>
          </a:p>
          <a:p>
            <a:pPr lvl="4"/>
            <a:r>
              <a:rPr lang="en-US" dirty="0"/>
              <a:t>Servlet API</a:t>
            </a:r>
          </a:p>
          <a:p>
            <a:pPr lvl="4"/>
            <a:r>
              <a:rPr lang="en-US" dirty="0"/>
              <a:t>Spring Security (LDAP auth Server/OAuth2)  </a:t>
            </a:r>
          </a:p>
          <a:p>
            <a:pPr lvl="4"/>
            <a:r>
              <a:rPr lang="en-US" dirty="0"/>
              <a:t>Spring MVC</a:t>
            </a:r>
          </a:p>
          <a:p>
            <a:pPr lvl="4"/>
            <a:r>
              <a:rPr lang="en-US" dirty="0"/>
              <a:t>Spring Data Repositories: JDBC, JPA</a:t>
            </a:r>
          </a:p>
          <a:p>
            <a:pPr lvl="3"/>
            <a:r>
              <a:rPr lang="en-US" dirty="0"/>
              <a:t>Red Hat Openshift Stack (integration of client library and service in cloud deployment with Spring in three major components : Service Registry, Load Balancer and Circuit Breaker) </a:t>
            </a:r>
          </a:p>
          <a:p>
            <a:pPr lvl="4"/>
            <a:r>
              <a:rPr lang="en-US" dirty="0"/>
              <a:t>Tomcat server support well Spring Boot framework</a:t>
            </a:r>
          </a:p>
          <a:p>
            <a:pPr lvl="4"/>
            <a:r>
              <a:rPr lang="en-US" dirty="0"/>
              <a:t>Kubernetes service (internal load balancer)</a:t>
            </a:r>
          </a:p>
          <a:p>
            <a:pPr lvl="4"/>
            <a:r>
              <a:rPr lang="en-US" dirty="0"/>
              <a:t>Service Registry</a:t>
            </a:r>
          </a:p>
          <a:p>
            <a:pPr lvl="4"/>
            <a:r>
              <a:rPr lang="en-US" dirty="0"/>
              <a:t>Eureka (REST) in AWS cloud for locating services/load balancing and failover</a:t>
            </a:r>
          </a:p>
          <a:p>
            <a:pPr lvl="4"/>
            <a:r>
              <a:rPr lang="en-US" dirty="0"/>
              <a:t>Consul (discovering and configuring services) </a:t>
            </a:r>
          </a:p>
          <a:p>
            <a:pPr lvl="4"/>
            <a:r>
              <a:rPr lang="en-US" dirty="0"/>
              <a:t>Zookeeper (for configuration, naming and synchronization)</a:t>
            </a:r>
          </a:p>
          <a:p>
            <a:pPr lvl="4"/>
            <a:r>
              <a:rPr lang="en-US" dirty="0"/>
              <a:t>OpenShift cluster resolves the IP address for load balancer</a:t>
            </a:r>
          </a:p>
          <a:p>
            <a:pPr lvl="4"/>
            <a:r>
              <a:rPr lang="en-US" dirty="0" err="1"/>
              <a:t>Hystrix</a:t>
            </a:r>
            <a:r>
              <a:rPr lang="en-US" dirty="0"/>
              <a:t> for Circuit breaker that stop cascading failure and provide resilience  </a:t>
            </a:r>
          </a:p>
          <a:p>
            <a:pPr lvl="4"/>
            <a:r>
              <a:rPr lang="en-US" dirty="0"/>
              <a:t>Zuul for proxy/ dynamic routing </a:t>
            </a:r>
          </a:p>
          <a:p>
            <a:pPr lvl="3"/>
            <a:r>
              <a:rPr lang="en-US" dirty="0"/>
              <a:t>External Configuration</a:t>
            </a:r>
          </a:p>
          <a:p>
            <a:pPr lvl="4"/>
            <a:r>
              <a:rPr lang="en-US" dirty="0"/>
              <a:t>Spring Cloud Config</a:t>
            </a:r>
          </a:p>
          <a:p>
            <a:pPr lvl="4"/>
            <a:r>
              <a:rPr lang="en-US" dirty="0"/>
              <a:t>Openshift </a:t>
            </a:r>
            <a:r>
              <a:rPr lang="en-US" dirty="0" err="1"/>
              <a:t>configMaps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AAA3-038C-3444-8351-96385892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215F-4406-B547-82A8-77FA4103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AWS:</a:t>
            </a:r>
          </a:p>
          <a:p>
            <a:pPr lvl="2"/>
            <a:r>
              <a:rPr lang="en-US" dirty="0"/>
              <a:t>Installing a OpenShift Cluster with Containers</a:t>
            </a:r>
          </a:p>
          <a:p>
            <a:pPr lvl="2"/>
            <a:r>
              <a:rPr lang="en-US" dirty="0"/>
              <a:t>We will add service to the </a:t>
            </a:r>
            <a:r>
              <a:rPr lang="en-US" dirty="0" err="1"/>
              <a:t>Redhat</a:t>
            </a:r>
            <a:r>
              <a:rPr lang="en-US" dirty="0"/>
              <a:t> Openshift service catalog that can provision/deprovision via AWS Service Broker, which in turn create/delete a collection of AWS service/PostgreSQL using </a:t>
            </a:r>
            <a:r>
              <a:rPr lang="en-US" dirty="0" err="1"/>
              <a:t>cloudFormation</a:t>
            </a:r>
            <a:r>
              <a:rPr lang="en-US" dirty="0"/>
              <a:t>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7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519862-FE4A-2C43-BE15-B026CE79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61" y="1798320"/>
            <a:ext cx="8901830" cy="4571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A30B03C-0575-2A4E-8AD7-4C303B713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Container solution(OpenShift) vs Lambda vs Container + Lambda with Data Flow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5B3AB9-FD55-4340-A64B-B4D3A91FAEF0}"/>
              </a:ext>
            </a:extLst>
          </p:cNvPr>
          <p:cNvGrpSpPr/>
          <p:nvPr/>
        </p:nvGrpSpPr>
        <p:grpSpPr>
          <a:xfrm>
            <a:off x="62197" y="1720558"/>
            <a:ext cx="11123140" cy="5142523"/>
            <a:chOff x="62197" y="1720558"/>
            <a:chExt cx="11123140" cy="51425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3503A7C-150A-D24F-9F29-6D7E8E6ACF01}"/>
                </a:ext>
              </a:extLst>
            </p:cNvPr>
            <p:cNvGrpSpPr/>
            <p:nvPr/>
          </p:nvGrpSpPr>
          <p:grpSpPr>
            <a:xfrm>
              <a:off x="62197" y="1720558"/>
              <a:ext cx="11123140" cy="5142523"/>
              <a:chOff x="62197" y="1720558"/>
              <a:chExt cx="11123140" cy="514252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6D0112F-D5C1-DE4D-A403-984C9EA5CB41}"/>
                  </a:ext>
                </a:extLst>
              </p:cNvPr>
              <p:cNvGrpSpPr/>
              <p:nvPr/>
            </p:nvGrpSpPr>
            <p:grpSpPr>
              <a:xfrm>
                <a:off x="62197" y="1720558"/>
                <a:ext cx="11123140" cy="5142523"/>
                <a:chOff x="174910" y="1720558"/>
                <a:chExt cx="11123140" cy="5142523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67E5CEE-15F5-9844-963F-8ADE82230F5A}"/>
                    </a:ext>
                  </a:extLst>
                </p:cNvPr>
                <p:cNvGrpSpPr/>
                <p:nvPr/>
              </p:nvGrpSpPr>
              <p:grpSpPr>
                <a:xfrm>
                  <a:off x="174910" y="1720558"/>
                  <a:ext cx="11123140" cy="5142523"/>
                  <a:chOff x="174910" y="1720558"/>
                  <a:chExt cx="11123140" cy="5142523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198F103-51ED-3B4C-AD28-28D88C1FAB3B}"/>
                      </a:ext>
                    </a:extLst>
                  </p:cNvPr>
                  <p:cNvGrpSpPr/>
                  <p:nvPr/>
                </p:nvGrpSpPr>
                <p:grpSpPr>
                  <a:xfrm>
                    <a:off x="174910" y="1720558"/>
                    <a:ext cx="11123140" cy="5142523"/>
                    <a:chOff x="174910" y="1720558"/>
                    <a:chExt cx="11123140" cy="5142523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E7310757-8653-674D-8148-8AB55CDDA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910" y="1720558"/>
                      <a:ext cx="11123140" cy="5142523"/>
                      <a:chOff x="174910" y="1720558"/>
                      <a:chExt cx="11123140" cy="5142523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FC5057DC-0B3E-064F-A987-046ADA0630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910" y="1720558"/>
                        <a:ext cx="11123140" cy="5142523"/>
                        <a:chOff x="174910" y="1720558"/>
                        <a:chExt cx="11123140" cy="5142523"/>
                      </a:xfrm>
                    </p:grpSpPr>
                    <p:grpSp>
                      <p:nvGrpSpPr>
                        <p:cNvPr id="75" name="Group 74">
                          <a:extLst>
                            <a:ext uri="{FF2B5EF4-FFF2-40B4-BE49-F238E27FC236}">
                              <a16:creationId xmlns:a16="http://schemas.microsoft.com/office/drawing/2014/main" id="{3CC5851C-7977-DF42-B769-74D69668C4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4910" y="1720558"/>
                          <a:ext cx="10941553" cy="5142523"/>
                          <a:chOff x="153204" y="1738617"/>
                          <a:chExt cx="10941553" cy="5142523"/>
                        </a:xfrm>
                      </p:grpSpPr>
                      <p:grpSp>
                        <p:nvGrpSpPr>
                          <p:cNvPr id="58" name="Group 57">
                            <a:extLst>
                              <a:ext uri="{FF2B5EF4-FFF2-40B4-BE49-F238E27FC236}">
                                <a16:creationId xmlns:a16="http://schemas.microsoft.com/office/drawing/2014/main" id="{14760315-1DC4-1547-BBE2-C191F04F5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3204" y="1738617"/>
                            <a:ext cx="10941553" cy="5142523"/>
                            <a:chOff x="362535" y="1751475"/>
                            <a:chExt cx="10941553" cy="5142523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73FA5593-40B8-7740-9975-6FBF13838C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2535" y="1751475"/>
                              <a:ext cx="10941553" cy="5142523"/>
                              <a:chOff x="261341" y="1184826"/>
                              <a:chExt cx="10598046" cy="5724144"/>
                            </a:xfrm>
                          </p:grpSpPr>
                          <p:grpSp>
                            <p:nvGrpSpPr>
                              <p:cNvPr id="25" name="Group 24">
                                <a:extLst>
                                  <a:ext uri="{FF2B5EF4-FFF2-40B4-BE49-F238E27FC236}">
                                    <a16:creationId xmlns:a16="http://schemas.microsoft.com/office/drawing/2014/main" id="{81F47669-CD28-1140-88BC-B08C6679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341" y="1184826"/>
                                <a:ext cx="10598046" cy="5724144"/>
                                <a:chOff x="403300" y="1130235"/>
                                <a:chExt cx="10598046" cy="5723018"/>
                              </a:xfrm>
                            </p:grpSpPr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64C4A04E-3D9D-BF45-B5CB-A252AA84A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03300" y="1130235"/>
                                  <a:ext cx="10598046" cy="5723018"/>
                                  <a:chOff x="403300" y="1130235"/>
                                  <a:chExt cx="10598046" cy="5723018"/>
                                </a:xfrm>
                              </p:grpSpPr>
                              <p:grpSp>
                                <p:nvGrpSpPr>
                                  <p:cNvPr id="16" name="Group 15">
                                    <a:extLst>
                                      <a:ext uri="{FF2B5EF4-FFF2-40B4-BE49-F238E27FC236}">
                                        <a16:creationId xmlns:a16="http://schemas.microsoft.com/office/drawing/2014/main" id="{02909159-B350-334E-9088-A33D059BFC8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03300" y="1130235"/>
                                    <a:ext cx="10598046" cy="5723018"/>
                                    <a:chOff x="403300" y="1130235"/>
                                    <a:chExt cx="10598046" cy="5723018"/>
                                  </a:xfrm>
                                </p:grpSpPr>
                                <p:grpSp>
                                  <p:nvGrpSpPr>
                                    <p:cNvPr id="8" name="Group 7">
                                      <a:extLst>
                                        <a:ext uri="{FF2B5EF4-FFF2-40B4-BE49-F238E27FC236}">
                                          <a16:creationId xmlns:a16="http://schemas.microsoft.com/office/drawing/2014/main" id="{6FB309EC-92FE-8B4A-B141-55495CB5A0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3300" y="1130235"/>
                                      <a:ext cx="10598046" cy="5723018"/>
                                      <a:chOff x="-62126" y="-5688"/>
                                      <a:chExt cx="10724184" cy="6858000"/>
                                    </a:xfrm>
                                  </p:grpSpPr>
                                  <p:pic>
                                    <p:nvPicPr>
                                      <p:cNvPr id="4" name="Picture 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622BCE3-D9E7-1F49-9C91-6E42E9D64093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-62126" y="-5688"/>
                                        <a:ext cx="10724184" cy="68580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6" name="Picture 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23D9E83-92B3-E24D-9B3A-19F37823A974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3529246" y="1473929"/>
                                        <a:ext cx="1327567" cy="159531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7" name="Picture 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8CBCBC-EFDE-F04A-B634-5ED17AD8204D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4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4601980" y="1473929"/>
                                        <a:ext cx="1471705" cy="182390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13" name="Picture 12">
                                      <a:extLst>
                                        <a:ext uri="{FF2B5EF4-FFF2-40B4-BE49-F238E27FC236}">
                                          <a16:creationId xmlns:a16="http://schemas.microsoft.com/office/drawing/2014/main" id="{54A2FFF1-CF60-F24E-A098-5D4E9B968880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281470" y="1134982"/>
                                      <a:ext cx="1041400" cy="6731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17" name="Picture 16">
                                    <a:extLst>
                                      <a:ext uri="{FF2B5EF4-FFF2-40B4-BE49-F238E27FC236}">
                                        <a16:creationId xmlns:a16="http://schemas.microsoft.com/office/drawing/2014/main" id="{79F17641-3369-0A45-8AC3-532F2917438B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087706" y="1230364"/>
                                    <a:ext cx="1041400" cy="61284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18" name="Picture 17">
                                    <a:extLst>
                                      <a:ext uri="{FF2B5EF4-FFF2-40B4-BE49-F238E27FC236}">
                                        <a16:creationId xmlns:a16="http://schemas.microsoft.com/office/drawing/2014/main" id="{586F35A3-DBEF-8040-A52E-956A9616148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5054600" y="1214197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0" name="Picture 19">
                                    <a:extLst>
                                      <a:ext uri="{FF2B5EF4-FFF2-40B4-BE49-F238E27FC236}">
                                        <a16:creationId xmlns:a16="http://schemas.microsoft.com/office/drawing/2014/main" id="{7DB37C20-5021-AA4C-88CC-CF07C4560401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533823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1" name="Picture 20">
                                    <a:extLst>
                                      <a:ext uri="{FF2B5EF4-FFF2-40B4-BE49-F238E27FC236}">
                                        <a16:creationId xmlns:a16="http://schemas.microsoft.com/office/drawing/2014/main" id="{9A781013-89A8-1442-8B03-90BA27DCD52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507750" y="1170111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2" name="Picture 21">
                                    <a:extLst>
                                      <a:ext uri="{FF2B5EF4-FFF2-40B4-BE49-F238E27FC236}">
                                        <a16:creationId xmlns:a16="http://schemas.microsoft.com/office/drawing/2014/main" id="{74643969-868E-1449-A15A-68628E6CE81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8481677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pic>
                              <p:nvPicPr>
                                <p:cNvPr id="24" name="Picture 23">
                                  <a:extLst>
                                    <a:ext uri="{FF2B5EF4-FFF2-40B4-BE49-F238E27FC236}">
                                      <a16:creationId xmlns:a16="http://schemas.microsoft.com/office/drawing/2014/main" id="{4BB4C4E1-DEDD-AB49-8948-CE5D43C589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35828" y="1214197"/>
                                  <a:ext cx="1041400" cy="673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39" name="Picture 38">
                                <a:extLst>
                                  <a:ext uri="{FF2B5EF4-FFF2-40B4-BE49-F238E27FC236}">
                                    <a16:creationId xmlns:a16="http://schemas.microsoft.com/office/drawing/2014/main" id="{76D556DE-857D-D04A-8A56-29252269044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644507" y="2825605"/>
                                <a:ext cx="441646" cy="2969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3" name="Picture 42">
                                <a:extLst>
                                  <a:ext uri="{FF2B5EF4-FFF2-40B4-BE49-F238E27FC236}">
                                    <a16:creationId xmlns:a16="http://schemas.microsoft.com/office/drawing/2014/main" id="{2C6C7FDE-5E22-0F4B-BBF3-18D56DC7DDD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61224" y="2876327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4" name="Picture 43">
                                <a:extLst>
                                  <a:ext uri="{FF2B5EF4-FFF2-40B4-BE49-F238E27FC236}">
                                    <a16:creationId xmlns:a16="http://schemas.microsoft.com/office/drawing/2014/main" id="{BDCC9617-40C6-2345-9819-D74FAD69C39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45408" y="3404166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5" name="Picture 44">
                                <a:extLst>
                                  <a:ext uri="{FF2B5EF4-FFF2-40B4-BE49-F238E27FC236}">
                                    <a16:creationId xmlns:a16="http://schemas.microsoft.com/office/drawing/2014/main" id="{21373542-C2EA-0549-9FAC-FAA9F752BDE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67068" y="2864224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6" name="Picture 45">
                                <a:extLst>
                                  <a:ext uri="{FF2B5EF4-FFF2-40B4-BE49-F238E27FC236}">
                                    <a16:creationId xmlns:a16="http://schemas.microsoft.com/office/drawing/2014/main" id="{E46C100F-D7C3-4C49-B155-252BF5CB735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54690" y="4408417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7" name="Picture 46">
                                <a:extLst>
                                  <a:ext uri="{FF2B5EF4-FFF2-40B4-BE49-F238E27FC236}">
                                    <a16:creationId xmlns:a16="http://schemas.microsoft.com/office/drawing/2014/main" id="{72DBEAA7-66EA-ED4C-9979-A66EFEB9903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58628" y="4939953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8" name="Picture 47">
                                <a:extLst>
                                  <a:ext uri="{FF2B5EF4-FFF2-40B4-BE49-F238E27FC236}">
                                    <a16:creationId xmlns:a16="http://schemas.microsoft.com/office/drawing/2014/main" id="{333A3970-DB7A-A647-BC73-A9A62F517F9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68688" y="4484925"/>
                                <a:ext cx="438968" cy="29516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9" name="Picture 48">
                                <a:extLst>
                                  <a:ext uri="{FF2B5EF4-FFF2-40B4-BE49-F238E27FC236}">
                                    <a16:creationId xmlns:a16="http://schemas.microsoft.com/office/drawing/2014/main" id="{B0FAA284-F5A2-054B-8797-8713D2868A2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58401" y="5021311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52" name="Picture 51">
                              <a:extLst>
                                <a:ext uri="{FF2B5EF4-FFF2-40B4-BE49-F238E27FC236}">
                                  <a16:creationId xmlns:a16="http://schemas.microsoft.com/office/drawing/2014/main" id="{A4F3731C-E98F-1B42-85FB-52B1931E9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446" y="2324519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3" name="Picture 52">
                              <a:extLst>
                                <a:ext uri="{FF2B5EF4-FFF2-40B4-BE49-F238E27FC236}">
                                  <a16:creationId xmlns:a16="http://schemas.microsoft.com/office/drawing/2014/main" id="{092E7A80-0081-A54F-9C3F-550B8F0931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096" y="5702805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0" name="Picture 39">
                              <a:extLst>
                                <a:ext uri="{FF2B5EF4-FFF2-40B4-BE49-F238E27FC236}">
                                  <a16:creationId xmlns:a16="http://schemas.microsoft.com/office/drawing/2014/main" id="{7CB9BB1B-781D-6540-BAB7-4A7E661EAFF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28513" y="5603865"/>
                              <a:ext cx="907029" cy="78807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31A4379D-2A8F-AF4F-BC46-68804DB656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42370" y="1774448"/>
                            <a:ext cx="990600" cy="651945"/>
                            <a:chOff x="4459964" y="1055522"/>
                            <a:chExt cx="990600" cy="952500"/>
                          </a:xfrm>
                        </p:grpSpPr>
                        <p:pic>
                          <p:nvPicPr>
                            <p:cNvPr id="61" name="Picture 60">
                              <a:extLst>
                                <a:ext uri="{FF2B5EF4-FFF2-40B4-BE49-F238E27FC236}">
                                  <a16:creationId xmlns:a16="http://schemas.microsoft.com/office/drawing/2014/main" id="{DE9807FE-A785-7D40-8BF3-69467D1FC9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9964" y="1055522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Picture 61">
                              <a:extLst>
                                <a:ext uri="{FF2B5EF4-FFF2-40B4-BE49-F238E27FC236}">
                                  <a16:creationId xmlns:a16="http://schemas.microsoft.com/office/drawing/2014/main" id="{A6A8B768-B930-2743-A1A4-AAE7BFBBC8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2994" y="1126777"/>
                              <a:ext cx="912088" cy="76733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7" name="Group 66">
                            <a:extLst>
                              <a:ext uri="{FF2B5EF4-FFF2-40B4-BE49-F238E27FC236}">
                                <a16:creationId xmlns:a16="http://schemas.microsoft.com/office/drawing/2014/main" id="{2F3963BC-71D6-FD4F-9D6C-CE22B7E89E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23982" y="1766958"/>
                            <a:ext cx="990600" cy="535375"/>
                            <a:chOff x="6481760" y="1032539"/>
                            <a:chExt cx="990600" cy="952500"/>
                          </a:xfrm>
                        </p:grpSpPr>
                        <p:pic>
                          <p:nvPicPr>
                            <p:cNvPr id="63" name="Picture 62">
                              <a:extLst>
                                <a:ext uri="{FF2B5EF4-FFF2-40B4-BE49-F238E27FC236}">
                                  <a16:creationId xmlns:a16="http://schemas.microsoft.com/office/drawing/2014/main" id="{285A81D7-0ED4-B040-A12D-6381E408F7C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81760" y="1032539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Picture 64">
                              <a:extLst>
                                <a:ext uri="{FF2B5EF4-FFF2-40B4-BE49-F238E27FC236}">
                                  <a16:creationId xmlns:a16="http://schemas.microsoft.com/office/drawing/2014/main" id="{48A5109F-642F-0C40-A254-5E608B5260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1861" y="1070146"/>
                              <a:ext cx="898953" cy="78164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69" name="Picture 68">
                            <a:extLst>
                              <a:ext uri="{FF2B5EF4-FFF2-40B4-BE49-F238E27FC236}">
                                <a16:creationId xmlns:a16="http://schemas.microsoft.com/office/drawing/2014/main" id="{E11E521F-2000-074E-8842-3335D9ADB9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730886" y="1970760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Picture 69">
                            <a:extLst>
                              <a:ext uri="{FF2B5EF4-FFF2-40B4-BE49-F238E27FC236}">
                                <a16:creationId xmlns:a16="http://schemas.microsoft.com/office/drawing/2014/main" id="{F496351F-DAF0-4849-BF76-0DBFB779229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210834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Picture 70">
                            <a:extLst>
                              <a:ext uri="{FF2B5EF4-FFF2-40B4-BE49-F238E27FC236}">
                                <a16:creationId xmlns:a16="http://schemas.microsoft.com/office/drawing/2014/main" id="{7CE9C525-0816-7D44-81EA-DE77C368368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7163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Picture 71">
                            <a:extLst>
                              <a:ext uri="{FF2B5EF4-FFF2-40B4-BE49-F238E27FC236}">
                                <a16:creationId xmlns:a16="http://schemas.microsoft.com/office/drawing/2014/main" id="{AE4228B9-F457-604B-9C9F-B5001EC21B7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208101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Picture 72">
                            <a:extLst>
                              <a:ext uri="{FF2B5EF4-FFF2-40B4-BE49-F238E27FC236}">
                                <a16:creationId xmlns:a16="http://schemas.microsoft.com/office/drawing/2014/main" id="{260C063B-471A-5949-ADE6-BBEFE6F1815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6845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4" name="Picture 73">
                            <a:extLst>
                              <a:ext uri="{FF2B5EF4-FFF2-40B4-BE49-F238E27FC236}">
                                <a16:creationId xmlns:a16="http://schemas.microsoft.com/office/drawing/2014/main" id="{D03BE229-72D9-C74F-8EF9-178D4ED8255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16361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82686D91-43BC-0547-87BA-00F3C1F28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022654" y="5312961"/>
                          <a:ext cx="127539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008080"/>
                              </a:highlight>
                            </a:rPr>
                            <a:t>CONSUL</a:t>
                          </a:r>
                        </a:p>
                      </p:txBody>
                    </p: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A7DBCA8F-B97B-E94E-AEF3-368A2AC488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88783" y="3563739"/>
                        <a:ext cx="12753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  <a:highlight>
                              <a:srgbClr val="008080"/>
                            </a:highlight>
                          </a:rPr>
                          <a:t>PostgreSQL Database</a:t>
                        </a:r>
                      </a:p>
                    </p:txBody>
                  </p:sp>
                </p:grp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F7A0CD64-426D-EB43-B521-B0552AECC4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9179" y="4897608"/>
                      <a:ext cx="10488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ighlight>
                            <a:srgbClr val="008080"/>
                          </a:highlight>
                        </a:rPr>
                        <a:t>Image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5688D91-9A8F-C040-9464-99481DE3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824" y="1781366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Eureka Server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D4BB955-D5E9-DD48-8D11-D9FE2D555D5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5" y="2022303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Config Server</a:t>
                    </a: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8002738-7C11-AF46-B7AA-ED499E353EB1}"/>
                    </a:ext>
                  </a:extLst>
                </p:cNvPr>
                <p:cNvSpPr txBox="1"/>
                <p:nvPr/>
              </p:nvSpPr>
              <p:spPr>
                <a:xfrm>
                  <a:off x="1714032" y="2395925"/>
                  <a:ext cx="21607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Single SignOn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ACL</a:t>
                  </a:r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1B0974B-84DE-3840-9697-F503F73BD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66269" y="5082141"/>
                <a:ext cx="479699" cy="220402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681B60A-1833-5D46-A32E-BF2BEC11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12948" y="4336275"/>
              <a:ext cx="707260" cy="22040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9FF6551-5C1A-D944-BA98-E2A57F3114C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684" y="66604"/>
            <a:ext cx="1273775" cy="10836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34128D-6215-6149-94F3-C9399C195A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0480" y="1036181"/>
            <a:ext cx="1168400" cy="368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D2C206-334F-9844-8976-29D5A40A39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3343" y="1155195"/>
            <a:ext cx="377965" cy="3401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97ADED-A336-1E4E-B7C9-15D04608EB5F}"/>
              </a:ext>
            </a:extLst>
          </p:cNvPr>
          <p:cNvSpPr txBox="1"/>
          <p:nvPr/>
        </p:nvSpPr>
        <p:spPr>
          <a:xfrm>
            <a:off x="1321458" y="115198"/>
            <a:ext cx="899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Layer – provides easy DNS access and a consistent endpoint for all application in VPC</a:t>
            </a:r>
          </a:p>
          <a:p>
            <a:r>
              <a:rPr lang="en-US" dirty="0"/>
              <a:t>Register - provides container images to build and deploy application on the node</a:t>
            </a:r>
          </a:p>
          <a:p>
            <a:r>
              <a:rPr lang="en-US" dirty="0"/>
              <a:t>Service Layer – encapsulates the application’s business logic and coordinating responses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FD8FE15-9129-4048-ACB7-9C73E5C562E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8518" y="1397393"/>
            <a:ext cx="1301159" cy="3377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6186821-8953-B849-B0DD-5B00A6AA948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76143" y="2259418"/>
            <a:ext cx="164733" cy="15375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E53177F-108C-EA4E-AB48-96B4F619A875}"/>
              </a:ext>
            </a:extLst>
          </p:cNvPr>
          <p:cNvSpPr txBox="1"/>
          <p:nvPr/>
        </p:nvSpPr>
        <p:spPr>
          <a:xfrm>
            <a:off x="7220930" y="2424396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Zuul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221341-004D-1841-8FFD-3D1F179D699C}"/>
              </a:ext>
            </a:extLst>
          </p:cNvPr>
          <p:cNvSpPr txBox="1"/>
          <p:nvPr/>
        </p:nvSpPr>
        <p:spPr>
          <a:xfrm>
            <a:off x="993484" y="3373585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Bitbucket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E0E4D1-A641-E841-AFF6-8FA83833D4C8}"/>
              </a:ext>
            </a:extLst>
          </p:cNvPr>
          <p:cNvGrpSpPr/>
          <p:nvPr/>
        </p:nvGrpSpPr>
        <p:grpSpPr>
          <a:xfrm>
            <a:off x="2487690" y="1063659"/>
            <a:ext cx="1660347" cy="381000"/>
            <a:chOff x="2487690" y="1063659"/>
            <a:chExt cx="1660347" cy="381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32E99A6-083C-EF45-9D88-79C27084A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487690" y="1066570"/>
              <a:ext cx="1172781" cy="363562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4A4B257-77D6-994D-A2AA-B28DCE6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195537" y="1063659"/>
              <a:ext cx="9525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4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E1C1C-622E-2F46-A28A-EC5C3F5C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13" y="628512"/>
            <a:ext cx="6015783" cy="2997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8E54F-CD67-904B-BE3F-D044F9AD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0" y="471718"/>
            <a:ext cx="1802900" cy="331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002C0-E7E4-F645-BF09-45DC45CB0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64" y="4107817"/>
            <a:ext cx="5035379" cy="16712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A87460-1289-BD41-BB7A-80B943DE44C4}"/>
              </a:ext>
            </a:extLst>
          </p:cNvPr>
          <p:cNvCxnSpPr>
            <a:cxnSpLocks/>
          </p:cNvCxnSpPr>
          <p:nvPr/>
        </p:nvCxnSpPr>
        <p:spPr>
          <a:xfrm>
            <a:off x="1832740" y="606722"/>
            <a:ext cx="0" cy="314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7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8323</TotalTime>
  <Words>390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1. Technology Stacks</vt:lpstr>
      <vt:lpstr>1. Technology Stack</vt:lpstr>
      <vt:lpstr>1. Technology Stack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wong</dc:creator>
  <cp:lastModifiedBy>wong, Siu K</cp:lastModifiedBy>
  <cp:revision>53</cp:revision>
  <dcterms:created xsi:type="dcterms:W3CDTF">2021-05-20T03:16:44Z</dcterms:created>
  <dcterms:modified xsi:type="dcterms:W3CDTF">2021-06-01T17:20:35Z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87626a-08a2-4c98-8ba7-2707f552d7d4_Enabled">
    <vt:lpwstr>true</vt:lpwstr>
  </property>
  <property fmtid="{D5CDD505-2E9C-101B-9397-08002B2CF9AE}" pid="3" name="MSIP_Label_4287626a-08a2-4c98-8ba7-2707f552d7d4_SetDate">
    <vt:lpwstr>2021-05-25T21:38:09Z</vt:lpwstr>
  </property>
  <property fmtid="{D5CDD505-2E9C-101B-9397-08002B2CF9AE}" pid="4" name="MSIP_Label_4287626a-08a2-4c98-8ba7-2707f552d7d4_Method">
    <vt:lpwstr>Standard</vt:lpwstr>
  </property>
  <property fmtid="{D5CDD505-2E9C-101B-9397-08002B2CF9AE}" pid="5" name="MSIP_Label_4287626a-08a2-4c98-8ba7-2707f552d7d4_Name">
    <vt:lpwstr>4287626a-08a2-4c98-8ba7-2707f552d7d4</vt:lpwstr>
  </property>
  <property fmtid="{D5CDD505-2E9C-101B-9397-08002B2CF9AE}" pid="6" name="MSIP_Label_4287626a-08a2-4c98-8ba7-2707f552d7d4_SiteId">
    <vt:lpwstr>c9797bcf-8071-4c75-9ff0-5e2c6d7f5d4d</vt:lpwstr>
  </property>
  <property fmtid="{D5CDD505-2E9C-101B-9397-08002B2CF9AE}" pid="7" name="MSIP_Label_4287626a-08a2-4c98-8ba7-2707f552d7d4_ActionId">
    <vt:lpwstr>823f3312-c70b-4a6c-a1ed-1590f77bb1c8</vt:lpwstr>
  </property>
  <property fmtid="{D5CDD505-2E9C-101B-9397-08002B2CF9AE}" pid="8" name="MSIP_Label_4287626a-08a2-4c98-8ba7-2707f552d7d4_ContentBits">
    <vt:lpwstr>0</vt:lpwstr>
  </property>
</Properties>
</file>