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85" r:id="rId7"/>
    <p:sldId id="286" r:id="rId8"/>
    <p:sldId id="290" r:id="rId9"/>
    <p:sldId id="284" r:id="rId10"/>
    <p:sldId id="288" r:id="rId11"/>
    <p:sldId id="291" r:id="rId12"/>
    <p:sldId id="292" r:id="rId13"/>
    <p:sldId id="293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4A457-4BF4-4D58-9B45-AB8AE9ECE970}">
          <p14:sldIdLst>
            <p14:sldId id="256"/>
          </p14:sldIdLst>
        </p14:section>
        <p14:section name="Untitled Section" id="{AF78D0C0-2098-45EF-804B-2BAD88FEA332}">
          <p14:sldIdLst>
            <p14:sldId id="279"/>
            <p14:sldId id="285"/>
            <p14:sldId id="286"/>
            <p14:sldId id="290"/>
            <p14:sldId id="284"/>
            <p14:sldId id="288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78"/>
    <a:srgbClr val="404040"/>
    <a:srgbClr val="4C4C4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383" autoAdjust="0"/>
  </p:normalViewPr>
  <p:slideViewPr>
    <p:cSldViewPr snapToGrid="0" snapToObjects="1">
      <p:cViewPr varScale="1">
        <p:scale>
          <a:sx n="85" d="100"/>
          <a:sy n="85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6A647-B90E-DC43-AADB-80125AE2E46D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419C-FF82-AE40-A134-C805C4B8E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B2060-59A2-BC4A-8ACD-B5D0C2494637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AD87-56A3-E146-ACE7-7AF4813E9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AD87-56A3-E146-ACE7-7AF4813E93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B_Angle_PPT_cover_F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997" y="2052349"/>
            <a:ext cx="8391378" cy="120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i="0">
                <a:solidFill>
                  <a:srgbClr val="009D78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/>
              <a:t>PV# : Project Name – Phase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97" y="3253549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Solution Approach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7428" y="3949435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Architect: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7428" y="4332072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Updated: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7428" y="471470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Version: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46213" y="4322963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MMM DD, YYYY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446213" y="4705600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446213" y="3949435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First &amp; Last Name</a:t>
            </a:r>
          </a:p>
        </p:txBody>
      </p:sp>
    </p:spTree>
    <p:extLst>
      <p:ext uri="{BB962C8B-B14F-4D97-AF65-F5344CB8AC3E}">
        <p14:creationId xmlns:p14="http://schemas.microsoft.com/office/powerpoint/2010/main" val="38242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&amp;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 Icon" descr="C:\__ -- Stds\all_Simply\creativity_simply_flat_icons\PNG\simply_creativity_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2880" y="57835"/>
            <a:ext cx="400050" cy="640080"/>
          </a:xfrm>
          <a:prstGeom prst="rect">
            <a:avLst/>
          </a:prstGeom>
          <a:noFill/>
        </p:spPr>
      </p:pic>
      <p:sp>
        <p:nvSpPr>
          <p:cNvPr id="60" name="Slide Title"/>
          <p:cNvSpPr txBox="1"/>
          <p:nvPr userDrawn="1"/>
        </p:nvSpPr>
        <p:spPr>
          <a:xfrm>
            <a:off x="762000" y="57835"/>
            <a:ext cx="8149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Solving Technology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Goals: </a:t>
            </a: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Background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&amp; Objectives</a:t>
            </a:r>
            <a:endParaRPr lang="en-US" sz="27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1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737" y="1354895"/>
            <a:ext cx="7248242" cy="9797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[List the primary objectives for this project]</a:t>
            </a:r>
          </a:p>
          <a:p>
            <a:pPr lvl="0"/>
            <a:r>
              <a:rPr lang="en-US" sz="1000" dirty="0"/>
              <a:t>                                                                                                         </a:t>
            </a:r>
          </a:p>
        </p:txBody>
      </p:sp>
      <p:sp>
        <p:nvSpPr>
          <p:cNvPr id="73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1735736" y="733348"/>
            <a:ext cx="7248243" cy="5924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000" b="0" u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/>
              <a:t>[Provide 1-2 sentence summary of project background.  Why does this project exist?]</a:t>
            </a:r>
            <a:endParaRPr lang="en-US" sz="1000" dirty="0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735737" y="2498934"/>
            <a:ext cx="7248243" cy="3741846"/>
          </a:xfrm>
          <a:prstGeom prst="rect">
            <a:avLst/>
          </a:prstGeom>
          <a:solidFill>
            <a:srgbClr val="E5F5F1"/>
          </a:solidFill>
          <a:ln w="19050" algn="ctr">
            <a:solidFill>
              <a:srgbClr val="009B7A"/>
            </a:solidFill>
            <a:round/>
            <a:headEnd/>
            <a:tailEnd/>
          </a:ln>
        </p:spPr>
        <p:txBody>
          <a:bodyPr lIns="91429" tIns="45714" rIns="91429" bIns="45714" anchor="t" anchorCtr="0"/>
          <a:lstStyle/>
          <a:p>
            <a:pPr algn="ctr" defTabSz="914293">
              <a:defRPr/>
            </a:pPr>
            <a:endParaRPr lang="en-US" sz="1400" b="1" dirty="0">
              <a:solidFill>
                <a:srgbClr val="2861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121921" y="1354895"/>
            <a:ext cx="1613815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121921" y="733348"/>
            <a:ext cx="1613816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21920" y="2486633"/>
            <a:ext cx="8862059" cy="163830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endParaRPr 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8" name="Picture 6" descr="transform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95082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transform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" y="406716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transform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5280446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47700" y="3124179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47700" y="4244325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647700" y="5457608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1790700" y="2658512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transformative architecture deployment project objectives.  Example focus areas: new technology, new capabilities, significant modification to realization of existing capabilities, significant application upgrade or redeployment]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21921" y="379558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30382" y="496402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799161" y="3810018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incremental architecture deployment project objectives.  Example focus areas: application | environment user base extension, application | environment functionality enhancement]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1799161" y="4989430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operational architecture deployment project objectives.  Example focus areas: application | environment configuration change, minor currency upgrades, server re-spec]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Physical Servers</a:t>
            </a:r>
            <a:endParaRPr lang="en-US" sz="26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e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To-Be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al Areas | System Mod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Functional Area Breakdown</a:t>
            </a:r>
          </a:p>
        </p:txBody>
      </p:sp>
      <p:pic>
        <p:nvPicPr>
          <p:cNvPr id="7170" name="Picture 2" descr="C:\__ -- Stds\all_Simply\web_simply_flat_icons\PNG\simply_web_1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372" y="62523"/>
            <a:ext cx="640080" cy="64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 Consid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Cost Considerations</a:t>
            </a:r>
          </a:p>
        </p:txBody>
      </p:sp>
      <p:pic>
        <p:nvPicPr>
          <p:cNvPr id="4" name="Picture 2" descr="C:\__ -- Stds\all_Simply\finance_simply_flat_icons\PNG\simply_finance_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03" y="64086"/>
            <a:ext cx="604109" cy="56244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6587065" y="228347"/>
            <a:ext cx="618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*optional*</a:t>
            </a:r>
          </a:p>
        </p:txBody>
      </p:sp>
    </p:spTree>
    <p:extLst>
      <p:ext uri="{BB962C8B-B14F-4D97-AF65-F5344CB8AC3E}">
        <p14:creationId xmlns:p14="http://schemas.microsoft.com/office/powerpoint/2010/main" val="23940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5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81" y="893298"/>
            <a:ext cx="8707901" cy="523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62000" y="78936"/>
            <a:ext cx="8229600" cy="589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B_Angle_PPT_ftr_rv2_V3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144000" cy="612648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6400800"/>
            <a:ext cx="243839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8686800" y="6522720"/>
            <a:ext cx="30479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3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82" r:id="rId4"/>
    <p:sldLayoutId id="2147483679" r:id="rId5"/>
    <p:sldLayoutId id="2147483658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9D7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40404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40404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0404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0404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40404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rtments.internal.citizensbank.com/sites/sanda/Architecture%20Design%20Documents/Solution%20Approach%20Guidance.doc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PV 7717 In-house Appworks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2/17/2021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1.0 Draft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46213" y="3949435"/>
            <a:ext cx="3755052" cy="347663"/>
          </a:xfrm>
        </p:spPr>
        <p:txBody>
          <a:bodyPr>
            <a:normAutofit/>
          </a:bodyPr>
          <a:lstStyle/>
          <a:p>
            <a:r>
              <a:rPr lang="en-US" dirty="0"/>
              <a:t>Eric Tennett / TBD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236538"/>
            <a:ext cx="262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itchFamily="34" charset="0"/>
                <a:hlinkClick r:id="rId2"/>
              </a:rPr>
              <a:t>Link to Solution Approach Guidance</a:t>
            </a:r>
            <a:endParaRPr lang="en-US" sz="12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</a:t>
            </a:r>
            <a:r>
              <a:rPr lang="en-US" sz="3100" dirty="0"/>
              <a:t>Scottsdale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8423E-7E46-4C79-874A-47F2F09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5828"/>
            <a:ext cx="8697116" cy="575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8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78936"/>
            <a:ext cx="874776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Network Infrastructure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45E4E9C-3206-40F3-AEE9-048EC699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678" y="661219"/>
            <a:ext cx="8089438" cy="553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4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298087" y="1998987"/>
            <a:ext cx="3685892" cy="482321"/>
          </a:xfrm>
        </p:spPr>
        <p:txBody>
          <a:bodyPr>
            <a:normAutofit fontScale="92500"/>
          </a:bodyPr>
          <a:lstStyle/>
          <a:p>
            <a:r>
              <a:rPr lang="en-US" dirty="0"/>
              <a:t>Engineer new interface into the on prem data store or use existing DB</a:t>
            </a:r>
          </a:p>
          <a:p>
            <a:r>
              <a:rPr lang="en-US" dirty="0"/>
              <a:t>Decommission Sungard infrastructure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35736" y="733348"/>
            <a:ext cx="7248243" cy="12662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/>
              <a:t>Town</a:t>
            </a:r>
            <a:r>
              <a:rPr lang="en-US" sz="1600" dirty="0"/>
              <a:t>:  Borrow Money</a:t>
            </a:r>
          </a:p>
          <a:p>
            <a:pPr marL="0" indent="0">
              <a:buNone/>
            </a:pPr>
            <a:r>
              <a:rPr lang="en-US" sz="1600" dirty="0"/>
              <a:t>The business is exiting its relationship with Anovaa/Entech. This initiative is to bring on-prem Appworks student/</a:t>
            </a:r>
            <a:r>
              <a:rPr lang="en-US" sz="1600" dirty="0" err="1"/>
              <a:t>perl</a:t>
            </a:r>
            <a:r>
              <a:rPr lang="en-US" sz="1600" dirty="0"/>
              <a:t> data &amp; documents stored currently stored in the Sungard data center before December 31, 2021.</a:t>
            </a:r>
          </a:p>
          <a:p>
            <a:endParaRPr lang="en-US" dirty="0"/>
          </a:p>
          <a:p>
            <a:pPr marL="287337" lvl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Mission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:</a:t>
            </a:r>
            <a:r>
              <a:rPr lang="en-US" sz="1400" dirty="0">
                <a:latin typeface="Calibri" panose="020F0502020204030204" pitchFamily="34" charset="0"/>
              </a:rPr>
              <a:t> The business will need access to the historical data to satisfy </a:t>
            </a:r>
            <a:r>
              <a:rPr lang="en-US" sz="1400" dirty="0">
                <a:latin typeface="+mj-lt"/>
              </a:rPr>
              <a:t>future auditor, regulatory or lawsuits. </a:t>
            </a:r>
            <a:r>
              <a:rPr lang="en-US" sz="1400" dirty="0">
                <a:latin typeface="Calibri" panose="020F0502020204030204" pitchFamily="34" charset="0"/>
              </a:rPr>
              <a:t>CFG will bring any data and documents residing in the Sungard data center in house. Citizens also owns the infrastructure and OS/Software licenses and will decommission the infrastructure and related software in the Sungard data center.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Standup intermediate ORACLE database on prem</a:t>
            </a:r>
          </a:p>
          <a:p>
            <a:r>
              <a:rPr lang="en-US" dirty="0"/>
              <a:t>Engineer intermediate data store into a leaner RDMS data store, or use existing DB. LOE for re-engineering existing DB will determine selected option.</a:t>
            </a:r>
          </a:p>
          <a:p>
            <a:r>
              <a:rPr lang="en-US" dirty="0"/>
              <a:t>Engineer new interface &amp; API layer inclusive of document retrieval. Target AWS Consumer Lending &amp; Pledge </a:t>
            </a:r>
            <a:r>
              <a:rPr lang="en-US" dirty="0" err="1"/>
              <a:t>eVault</a:t>
            </a:r>
            <a:endParaRPr lang="en-US" b="1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AWS P-2 Environment</a:t>
            </a:r>
          </a:p>
          <a:p>
            <a:pPr lvl="1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RDMS, UI/UX Interface, API Layer. Storage of documents</a:t>
            </a:r>
          </a:p>
          <a:p>
            <a:r>
              <a:rPr lang="en-US" dirty="0"/>
              <a:t>AWS Environments P-1, P-0</a:t>
            </a:r>
          </a:p>
          <a:p>
            <a:r>
              <a:rPr lang="en-US" dirty="0"/>
              <a:t>Ingestion of loan disbursements into LaaS for loans disbursing post 12/31/2021.  Source of extract will be Sungard data store and provided by </a:t>
            </a:r>
            <a:r>
              <a:rPr lang="en-US" dirty="0" err="1"/>
              <a:t>Anoova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Future support of student loan sales post 12/31/2021.  Providing data extracts, documents, etc.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A43BF35-856F-4E8D-B294-734AA610F959}"/>
              </a:ext>
            </a:extLst>
          </p:cNvPr>
          <p:cNvSpPr txBox="1">
            <a:spLocks/>
          </p:cNvSpPr>
          <p:nvPr/>
        </p:nvSpPr>
        <p:spPr>
          <a:xfrm>
            <a:off x="1735736" y="1999622"/>
            <a:ext cx="3562351" cy="482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="0" i="0" kern="1200" baseline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connectivity from CFG to Sungard                                     </a:t>
            </a:r>
          </a:p>
          <a:p>
            <a:r>
              <a:rPr lang="en-US" dirty="0"/>
              <a:t>Database/documents in house</a:t>
            </a:r>
          </a:p>
          <a:p>
            <a:pPr marL="0" indent="0" algn="ctr">
              <a:buFont typeface="Arial" pitchFamily="34" charset="0"/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E4FD-4514-4EEE-93F2-FD5102D0F0AB}"/>
              </a:ext>
            </a:extLst>
          </p:cNvPr>
          <p:cNvSpPr/>
          <p:nvPr/>
        </p:nvSpPr>
        <p:spPr>
          <a:xfrm>
            <a:off x="432063" y="515570"/>
            <a:ext cx="84558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Phase 0 ~  Prerequisites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Encompasses all the necessary groundwork required to enter into Phase 1 such as Anovaa</a:t>
            </a:r>
          </a:p>
          <a:p>
            <a:pPr lvl="1"/>
            <a:r>
              <a:rPr lang="en-US" sz="1400" dirty="0"/>
              <a:t>     	  Alignment, Resources, Project/POD Formation. 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4 – 6 Weeks</a:t>
            </a:r>
          </a:p>
          <a:p>
            <a:pPr lvl="1"/>
            <a:endParaRPr lang="en-US" sz="1600" b="1" dirty="0"/>
          </a:p>
          <a:p>
            <a:r>
              <a:rPr lang="en-US" sz="1600" b="1" dirty="0"/>
              <a:t>Phase 1 ~  Options &amp; Analysis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 Analysis to determine best option for Citizens Bank to assume support for Appworks 	</a:t>
            </a:r>
          </a:p>
          <a:p>
            <a:pPr lvl="1"/>
            <a:r>
              <a:rPr lang="en-US" sz="1400" dirty="0"/>
              <a:t>	  from Anovaa in order to support business requirements to retrieve documents and data </a:t>
            </a:r>
          </a:p>
          <a:p>
            <a:pPr lvl="1"/>
            <a:r>
              <a:rPr lang="en-US" sz="1400" dirty="0"/>
              <a:t>	  for audit, regulatory and asset sale inquires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8 – 12 Weeks</a:t>
            </a:r>
          </a:p>
          <a:p>
            <a:pPr lvl="1"/>
            <a:r>
              <a:rPr lang="en-US" sz="1400" b="1" dirty="0"/>
              <a:t>Options Under Consideration</a:t>
            </a:r>
            <a:endParaRPr lang="en-US" sz="1400" dirty="0"/>
          </a:p>
          <a:p>
            <a:pPr marL="1200150" lvl="2" indent="-342900">
              <a:buFont typeface="+mj-lt"/>
              <a:buAutoNum type="arabicPeriod"/>
            </a:pPr>
            <a:r>
              <a:rPr lang="en-US" sz="1200" dirty="0"/>
              <a:t>Migration of Data + Creation of Basic </a:t>
            </a:r>
            <a:r>
              <a:rPr lang="en-US" sz="1200" dirty="0" err="1"/>
              <a:t>Queryable</a:t>
            </a:r>
            <a:r>
              <a:rPr lang="en-US" sz="1200" dirty="0"/>
              <a:t> Interface (AWS/On Prem)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Lift &amp; Shift of Lender Web Application &amp; Data to AWS/CFG On Prem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CFG Support of Appworks as-is at Sungard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Other: Hybrid</a:t>
            </a:r>
          </a:p>
          <a:p>
            <a:pPr lvl="1"/>
            <a:r>
              <a:rPr lang="en-US" sz="1400" b="1" dirty="0"/>
              <a:t>Feature Prioritization &amp; Sequencing</a:t>
            </a:r>
          </a:p>
          <a:p>
            <a:pPr lvl="2"/>
            <a:endParaRPr lang="en-US" sz="1200" dirty="0"/>
          </a:p>
          <a:p>
            <a:r>
              <a:rPr lang="en-US" sz="1600" b="1" dirty="0"/>
              <a:t>Phase 2 ~ Execute Option 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Execute Selected Option from Phase 1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3 – 6 Months based assuming Option 1 Selected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Phase 3 ~ Decommission of Sungard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Decommission of Sungard Hardware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6 - 8 Weeks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78936"/>
            <a:ext cx="872490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Obtaining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4D2AE-2C76-462F-BE0C-4FF4CA63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977153"/>
            <a:ext cx="8875059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78936"/>
            <a:ext cx="870204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Transmitting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DCF5-E3CE-4741-88A5-857CF1A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842682"/>
            <a:ext cx="8848165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DE3B2C09-B1DA-4D77-A26F-D60BF610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7" y="882137"/>
            <a:ext cx="7821840" cy="52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F9B-1B53-46A3-976B-1201DEB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Future: Conceptual Overview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F276-7516-4724-9617-D1DF3CCB328B}"/>
              </a:ext>
            </a:extLst>
          </p:cNvPr>
          <p:cNvSpPr txBox="1">
            <a:spLocks/>
          </p:cNvSpPr>
          <p:nvPr/>
        </p:nvSpPr>
        <p:spPr>
          <a:xfrm>
            <a:off x="349469" y="790575"/>
            <a:ext cx="8510752" cy="5153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98FA-3E08-4D7E-A605-31581DE4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9" y="674199"/>
            <a:ext cx="7856101" cy="55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As-Is Architecture: Sungard Physical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E3C28-6D8A-4247-A135-CD89C998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12" y="919112"/>
            <a:ext cx="8652716" cy="52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1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Rancho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677890-E9B8-4EA5-9A35-82119ADA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4" y="609600"/>
            <a:ext cx="8750456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1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p Secondary">
      <a:dk1>
        <a:srgbClr val="404040"/>
      </a:dk1>
      <a:lt1>
        <a:sysClr val="window" lastClr="FFFFFF"/>
      </a:lt1>
      <a:dk2>
        <a:srgbClr val="002369"/>
      </a:dk2>
      <a:lt2>
        <a:srgbClr val="EEECE1"/>
      </a:lt2>
      <a:accent1>
        <a:srgbClr val="009D78"/>
      </a:accent1>
      <a:accent2>
        <a:srgbClr val="C0504D"/>
      </a:accent2>
      <a:accent3>
        <a:srgbClr val="5374E0"/>
      </a:accent3>
      <a:accent4>
        <a:srgbClr val="FFCF00"/>
      </a:accent4>
      <a:accent5>
        <a:srgbClr val="2CB0A5"/>
      </a:accent5>
      <a:accent6>
        <a:srgbClr val="C3E86C"/>
      </a:accent6>
      <a:hlink>
        <a:srgbClr val="0076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8479BE8D01141B162EAD05A7F3C62" ma:contentTypeVersion="0" ma:contentTypeDescription="Create a new document." ma:contentTypeScope="" ma:versionID="65e4db8e2d11ae62c207c2e6bda98c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0b3a9cae1b29cbf6e1eb9223b0e3c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07335-C188-4C80-8017-B2352789F467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5C0836-FEA5-4C66-85CC-AC8C01BA5F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F4A1AA-C884-4478-99CF-367AC50FCE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40188</TotalTime>
  <Words>313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PV 7717 In-house Appworks</vt:lpstr>
      <vt:lpstr>PowerPoint Presentation</vt:lpstr>
      <vt:lpstr>Planning</vt:lpstr>
      <vt:lpstr>Options for Obtaining Data</vt:lpstr>
      <vt:lpstr>Options for Transmitting Data</vt:lpstr>
      <vt:lpstr>PowerPoint Presentation</vt:lpstr>
      <vt:lpstr>Future: Conceptual Overview Diagram</vt:lpstr>
      <vt:lpstr>As-Is Architecture: Sungard Physical  </vt:lpstr>
      <vt:lpstr>Network Infrastructure: EPOC &lt;-&gt; Rancho</vt:lpstr>
      <vt:lpstr>Network Infrastructure: EPOC &lt;-&gt; Scottsdale</vt:lpstr>
      <vt:lpstr>Current Network Infrastructure</vt:lpstr>
    </vt:vector>
  </TitlesOfParts>
  <Manager>Graham Williams</Manager>
  <Company>Citizens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</dc:title>
  <dc:subject>Solution Architecture</dc:subject>
  <dc:creator>Jim Robinson</dc:creator>
  <cp:keywords>Solution Approach</cp:keywords>
  <cp:lastModifiedBy>wong, Siu K</cp:lastModifiedBy>
  <cp:revision>1023</cp:revision>
  <dcterms:created xsi:type="dcterms:W3CDTF">2014-06-03T13:57:43Z</dcterms:created>
  <dcterms:modified xsi:type="dcterms:W3CDTF">2021-04-21T17:10:08Z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Strategy &amp; Architecture</vt:lpwstr>
  </property>
  <property fmtid="{D5CDD505-2E9C-101B-9397-08002B2CF9AE}" pid="3" name="Version">
    <vt:i4>11</vt:i4>
  </property>
  <property fmtid="{D5CDD505-2E9C-101B-9397-08002B2CF9AE}" pid="4" name="Usage Criteria">
    <vt:lpwstr/>
  </property>
  <property fmtid="{D5CDD505-2E9C-101B-9397-08002B2CF9AE}" pid="5" name="Usage Mechanisms">
    <vt:lpwstr/>
  </property>
  <property fmtid="{D5CDD505-2E9C-101B-9397-08002B2CF9AE}" pid="6" name="ContentTypeId">
    <vt:lpwstr>0x0101007308479BE8D01141B162EAD05A7F3C62</vt:lpwstr>
  </property>
  <property fmtid="{D5CDD505-2E9C-101B-9397-08002B2CF9AE}" pid="7" name="Project #">
    <vt:lpwstr/>
  </property>
  <property fmtid="{D5CDD505-2E9C-101B-9397-08002B2CF9AE}" pid="8" name="Standard Id">
    <vt:lpwstr/>
  </property>
  <property fmtid="{D5CDD505-2E9C-101B-9397-08002B2CF9AE}" pid="9" name="Next Review Dt">
    <vt:lpwstr/>
  </property>
  <property fmtid="{D5CDD505-2E9C-101B-9397-08002B2CF9AE}" pid="10" name="Key Metrics">
    <vt:lpwstr/>
  </property>
  <property fmtid="{D5CDD505-2E9C-101B-9397-08002B2CF9AE}" pid="11" name="Last Review Dt">
    <vt:lpwstr/>
  </property>
  <property fmtid="{D5CDD505-2E9C-101B-9397-08002B2CF9AE}" pid="12" name="TaxKeyword">
    <vt:lpwstr>18;#Solution Approach|0309af2a-14b3-4ce6-9faf-0eeb33ec5614</vt:lpwstr>
  </property>
  <property fmtid="{D5CDD505-2E9C-101B-9397-08002B2CF9AE}" pid="13" name="Status Summary">
    <vt:lpwstr>All S&amp;A Templates should be reviewed and updated</vt:lpwstr>
  </property>
  <property fmtid="{D5CDD505-2E9C-101B-9397-08002B2CF9AE}" pid="14" name="Create Standard Properties">
    <vt:lpwstr>, </vt:lpwstr>
  </property>
  <property fmtid="{D5CDD505-2E9C-101B-9397-08002B2CF9AE}" pid="15" name="tstWorkflow">
    <vt:lpwstr>, </vt:lpwstr>
  </property>
  <property fmtid="{D5CDD505-2E9C-101B-9397-08002B2CF9AE}" pid="16" name="tstURL">
    <vt:lpwstr>, </vt:lpwstr>
  </property>
  <property fmtid="{D5CDD505-2E9C-101B-9397-08002B2CF9AE}" pid="17" name="Secondary PoC">
    <vt:lpwstr>83;#Elomaa, Chris D</vt:lpwstr>
  </property>
  <property fmtid="{D5CDD505-2E9C-101B-9397-08002B2CF9AE}" pid="18" name="Primary Driver">
    <vt:lpwstr>9</vt:lpwstr>
  </property>
  <property fmtid="{D5CDD505-2E9C-101B-9397-08002B2CF9AE}" pid="19" name="Update Standard Properties">
    <vt:lpwstr>, </vt:lpwstr>
  </property>
  <property fmtid="{D5CDD505-2E9C-101B-9397-08002B2CF9AE}" pid="20" name="In 58">
    <vt:bool>false</vt:bool>
  </property>
  <property fmtid="{D5CDD505-2E9C-101B-9397-08002B2CF9AE}" pid="21" name="Priority">
    <vt:lpwstr>3</vt:lpwstr>
  </property>
  <property fmtid="{D5CDD505-2E9C-101B-9397-08002B2CF9AE}" pid="22" name="Indexed Priority">
    <vt:r8>6</vt:r8>
  </property>
  <property fmtid="{D5CDD505-2E9C-101B-9397-08002B2CF9AE}" pid="23" name="Scope">
    <vt:lpwstr>1</vt:lpwstr>
  </property>
  <property fmtid="{D5CDD505-2E9C-101B-9397-08002B2CF9AE}" pid="24" name="Identifier">
    <vt:lpwstr>162;#Williams, Graham M</vt:lpwstr>
  </property>
  <property fmtid="{D5CDD505-2E9C-101B-9397-08002B2CF9AE}" pid="25" name="Target Date">
    <vt:filetime>2015-12-10T05:00:00Z</vt:filetime>
  </property>
  <property fmtid="{D5CDD505-2E9C-101B-9397-08002B2CF9AE}" pid="26" name="Discipline">
    <vt:lpwstr>1</vt:lpwstr>
  </property>
  <property fmtid="{D5CDD505-2E9C-101B-9397-08002B2CF9AE}" pid="27" name="Update Fields">
    <vt:lpwstr>https://departments.internal.citizensbank.com/sites/techstds/_layouts/15/wrkstat.aspx?List=6dbde664-0a38-431e-bdc4-4ce40e787fed&amp;WorkflowInstanceName=02bbecec-54a7-4b65-960b-1e23ffc650f7, Update List</vt:lpwstr>
  </property>
  <property fmtid="{D5CDD505-2E9C-101B-9397-08002B2CF9AE}" pid="28" name="Set Fields from Tech Standards">
    <vt:lpwstr>, </vt:lpwstr>
  </property>
  <property fmtid="{D5CDD505-2E9C-101B-9397-08002B2CF9AE}" pid="29" name="Approver">
    <vt:lpwstr/>
  </property>
  <property fmtid="{D5CDD505-2E9C-101B-9397-08002B2CF9AE}" pid="30" name="AverageRating">
    <vt:r8>5</vt:r8>
  </property>
  <property fmtid="{D5CDD505-2E9C-101B-9397-08002B2CF9AE}" pid="31" name="L2 Category">
    <vt:lpwstr>Enterprise Architecture</vt:lpwstr>
  </property>
  <property fmtid="{D5CDD505-2E9C-101B-9397-08002B2CF9AE}" pid="32" name="L1 Category">
    <vt:lpwstr>IT Services</vt:lpwstr>
  </property>
  <property fmtid="{D5CDD505-2E9C-101B-9397-08002B2CF9AE}" pid="33" name="L0 Category">
    <vt:lpwstr>Technology Process</vt:lpwstr>
  </property>
  <property fmtid="{D5CDD505-2E9C-101B-9397-08002B2CF9AE}" pid="34" name="_dlc_policyId">
    <vt:lpwstr/>
  </property>
  <property fmtid="{D5CDD505-2E9C-101B-9397-08002B2CF9AE}" pid="35" name="ItemRetentionFormula">
    <vt:lpwstr/>
  </property>
  <property fmtid="{D5CDD505-2E9C-101B-9397-08002B2CF9AE}" pid="36" name="Primary Capability">
    <vt:lpwstr>Enterprise Architecture Compliance</vt:lpwstr>
  </property>
  <property fmtid="{D5CDD505-2E9C-101B-9397-08002B2CF9AE}" pid="37" name="Std Type">
    <vt:lpwstr>Template</vt:lpwstr>
  </property>
  <property fmtid="{D5CDD505-2E9C-101B-9397-08002B2CF9AE}" pid="38" name="Update Fields from Tech Stds List">
    <vt:lpwstr>https://departments.internal.citizensbank.com/sites/techstds/_layouts/15/wrkstat.aspx?List=6dbde664-0a38-431e-bdc4-4ce40e787fed&amp;WorkflowInstanceName=acadbd53-0227-4f39-a48f-1d3c739bbed1, Update Fields</vt:lpwstr>
  </property>
  <property fmtid="{D5CDD505-2E9C-101B-9397-08002B2CF9AE}" pid="39" name="RatedBy">
    <vt:lpwstr>356;#Rego, Bryan</vt:lpwstr>
  </property>
  <property fmtid="{D5CDD505-2E9C-101B-9397-08002B2CF9AE}" pid="40" name="Status">
    <vt:lpwstr>Approved - Periodic Review</vt:lpwstr>
  </property>
  <property fmtid="{D5CDD505-2E9C-101B-9397-08002B2CF9AE}" pid="41" name="Approved By">
    <vt:lpwstr>Williams, Graham M</vt:lpwstr>
  </property>
  <property fmtid="{D5CDD505-2E9C-101B-9397-08002B2CF9AE}" pid="42" name="Approved Date">
    <vt:filetime>2017-01-27T05:00:00Z</vt:filetime>
  </property>
  <property fmtid="{D5CDD505-2E9C-101B-9397-08002B2CF9AE}" pid="43" name="techStdID">
    <vt:r8>20</vt:r8>
  </property>
  <property fmtid="{D5CDD505-2E9C-101B-9397-08002B2CF9AE}" pid="44" name="Approval Date">
    <vt:filetime>2016-01-20T05:00:00Z</vt:filetime>
  </property>
  <property fmtid="{D5CDD505-2E9C-101B-9397-08002B2CF9AE}" pid="45" name="tech std">
    <vt:lpwstr>20</vt:lpwstr>
  </property>
  <property fmtid="{D5CDD505-2E9C-101B-9397-08002B2CF9AE}" pid="46" name="Alternate Approver">
    <vt:lpwstr/>
  </property>
  <property fmtid="{D5CDD505-2E9C-101B-9397-08002B2CF9AE}" pid="47" name="Review Cycle">
    <vt:lpwstr>One Year</vt:lpwstr>
  </property>
  <property fmtid="{D5CDD505-2E9C-101B-9397-08002B2CF9AE}" pid="48" name="Author0">
    <vt:lpwstr/>
  </property>
  <property fmtid="{D5CDD505-2E9C-101B-9397-08002B2CF9AE}" pid="49" name="State">
    <vt:lpwstr>Active</vt:lpwstr>
  </property>
  <property fmtid="{D5CDD505-2E9C-101B-9397-08002B2CF9AE}" pid="50" name="Ratings">
    <vt:lpwstr>5,</vt:lpwstr>
  </property>
  <property fmtid="{D5CDD505-2E9C-101B-9397-08002B2CF9AE}" pid="51" name="Service">
    <vt:lpwstr>IT Systems Direction</vt:lpwstr>
  </property>
  <property fmtid="{D5CDD505-2E9C-101B-9397-08002B2CF9AE}" pid="52" name="Next Review Date">
    <vt:filetime>2018-03-23T17:33:00Z</vt:filetime>
  </property>
  <property fmtid="{D5CDD505-2E9C-101B-9397-08002B2CF9AE}" pid="53" name="LikedBy">
    <vt:lpwstr/>
  </property>
  <property fmtid="{D5CDD505-2E9C-101B-9397-08002B2CF9AE}" pid="54" name="Owner">
    <vt:lpwstr>TS - Strategy &amp; Architecture</vt:lpwstr>
  </property>
  <property fmtid="{D5CDD505-2E9C-101B-9397-08002B2CF9AE}" pid="55" name="Last Review Date">
    <vt:filetime>2017-01-27T05:00:00Z</vt:filetime>
  </property>
  <property fmtid="{D5CDD505-2E9C-101B-9397-08002B2CF9AE}" pid="56" name="RatingCount">
    <vt:r8>1</vt:r8>
  </property>
  <property fmtid="{D5CDD505-2E9C-101B-9397-08002B2CF9AE}" pid="57" name="Description0">
    <vt:lpwstr>Template for the creation of a Solution Approach, the primary and most fundamental system design document.</vt:lpwstr>
  </property>
  <property fmtid="{D5CDD505-2E9C-101B-9397-08002B2CF9AE}" pid="58" name="Initiate New Standard">
    <vt:lpwstr>, </vt:lpwstr>
  </property>
  <property fmtid="{D5CDD505-2E9C-101B-9397-08002B2CF9AE}" pid="59" name="MSIP_Label_4287626a-08a2-4c98-8ba7-2707f552d7d4_Enabled">
    <vt:lpwstr>true</vt:lpwstr>
  </property>
  <property fmtid="{D5CDD505-2E9C-101B-9397-08002B2CF9AE}" pid="60" name="MSIP_Label_4287626a-08a2-4c98-8ba7-2707f552d7d4_SetDate">
    <vt:lpwstr>2021-02-10T12:39:34Z</vt:lpwstr>
  </property>
  <property fmtid="{D5CDD505-2E9C-101B-9397-08002B2CF9AE}" pid="61" name="MSIP_Label_4287626a-08a2-4c98-8ba7-2707f552d7d4_Method">
    <vt:lpwstr>Standard</vt:lpwstr>
  </property>
  <property fmtid="{D5CDD505-2E9C-101B-9397-08002B2CF9AE}" pid="62" name="MSIP_Label_4287626a-08a2-4c98-8ba7-2707f552d7d4_Name">
    <vt:lpwstr>4287626a-08a2-4c98-8ba7-2707f552d7d4</vt:lpwstr>
  </property>
  <property fmtid="{D5CDD505-2E9C-101B-9397-08002B2CF9AE}" pid="63" name="MSIP_Label_4287626a-08a2-4c98-8ba7-2707f552d7d4_SiteId">
    <vt:lpwstr>c9797bcf-8071-4c75-9ff0-5e2c6d7f5d4d</vt:lpwstr>
  </property>
  <property fmtid="{D5CDD505-2E9C-101B-9397-08002B2CF9AE}" pid="64" name="MSIP_Label_4287626a-08a2-4c98-8ba7-2707f552d7d4_ActionId">
    <vt:lpwstr>b74764f7-0184-4063-a3cc-a01dfb2fd892</vt:lpwstr>
  </property>
  <property fmtid="{D5CDD505-2E9C-101B-9397-08002B2CF9AE}" pid="65" name="MSIP_Label_4287626a-08a2-4c98-8ba7-2707f552d7d4_ContentBits">
    <vt:lpwstr>0</vt:lpwstr>
  </property>
</Properties>
</file>