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7" r:id="rId3"/>
    <p:sldId id="278" r:id="rId4"/>
    <p:sldId id="279" r:id="rId5"/>
    <p:sldId id="256" r:id="rId6"/>
    <p:sldId id="262" r:id="rId7"/>
    <p:sldId id="263" r:id="rId8"/>
    <p:sldId id="258" r:id="rId9"/>
    <p:sldId id="280" r:id="rId10"/>
    <p:sldId id="276" r:id="rId11"/>
    <p:sldId id="282" r:id="rId12"/>
    <p:sldId id="266" r:id="rId13"/>
    <p:sldId id="270" r:id="rId14"/>
    <p:sldId id="274" r:id="rId15"/>
    <p:sldId id="264" r:id="rId16"/>
    <p:sldId id="267" r:id="rId17"/>
    <p:sldId id="269" r:id="rId18"/>
    <p:sldId id="283" r:id="rId19"/>
    <p:sldId id="26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3"/>
    <p:restoredTop sz="97188"/>
  </p:normalViewPr>
  <p:slideViewPr>
    <p:cSldViewPr snapToGrid="0" snapToObjects="1">
      <p:cViewPr varScale="1">
        <p:scale>
          <a:sx n="74" d="100"/>
          <a:sy n="74" d="100"/>
        </p:scale>
        <p:origin x="18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350-09D0-F94A-931A-3C38EEB5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246C-5ED0-044D-A637-D5F0249E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8D5B-655D-9547-8098-B58C18C3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E095-DC04-1A4C-BB54-5C4EF2BD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671B-2946-8042-8E37-F443AA16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19E-AFD0-2145-AC13-50980B4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0C0C-0F56-F743-811C-F537EB16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15E2-627A-4241-A95D-0126703F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7577-5977-3F4A-B6BE-32EF118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8FE4-2183-C44E-9D62-576F1CD1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1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4FAEB-D733-3D4B-955D-F674C6AF9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4C36-7634-FD48-81B8-3CB65047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1546-06FE-0549-9683-D2F29B38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E41A-339F-8944-9397-2AF7D85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9139-B0BB-5A44-A09A-6B28600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6B1-D91D-F849-9988-B6B05A5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3AF9-CE8A-264D-87E6-FBE0B767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552-F25C-2C4D-9132-D61497E0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618-185D-C140-A7C6-BB1367A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52B-4693-E342-BA9D-277FA035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F27-792A-DF4C-A2C6-7A552CBF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3480A-95BB-374A-83F7-E317239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3962-E074-4140-83BB-243CA699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9D5A-D9D2-9B4D-B886-3EA674F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1F63-C562-5E49-A730-232A7DE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3075-09FF-7F45-B723-8FD4744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5A86-AEF4-D34C-AFC7-921FDF63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094E-F220-1F4A-8FB3-2A448556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C6BE-6CEE-6644-8314-018538E7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B9AA-3118-5B47-B968-7322740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14AB-975B-D348-87E2-29B0526B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4F52-E558-124F-AEB8-AE229C0B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ECB8-0936-8848-BE79-35BF7DF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CD9D-7FF0-7B42-8F65-1F0E292F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3907-D043-5C4E-99F2-568E2314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BFD0A-C038-4347-BECA-91A9308F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E53B-08BC-6945-A221-03BE2AA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8009-6859-4540-B681-4DB49969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8EE6E-A771-844A-B1DB-186C6E8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C1A3-5DB6-4946-AAEB-7E27724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AB15-05D8-9F48-8D81-B6EFB13F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87F8-C4B6-D348-9265-E10E227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5F6E-18AC-2A4D-82F6-DA2FAAB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EA93-DF92-CF44-9C6F-67EE08A2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EE458-E4F0-794B-BEE3-8FA52B20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5F2D-2DD3-2E4E-BEF1-CADCEF6D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7D6F-DC9A-7D40-9287-85CC6B6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8B6-F5DB-0D40-9058-9B422084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9DD2-E9CA-3346-9808-2AD07FBA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5FFA-6201-6448-8708-126D6DEF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0875-29B0-1E4D-B525-C9735CB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304CD-85C0-6349-A288-38E52A11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3A07-66E4-4E45-9EF0-C5DB37CC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116BF-8088-B64B-84A5-B6C551AC8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FEE75-89C6-C748-8F3D-93F2C74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F623-1213-F04E-9360-1FC07EF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34C9-73E1-F840-AB5F-C4B6AFE1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B2A0-6EDD-1E4D-81E9-1DDCC8B9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7E08-4AB0-2C41-B85E-CBF504EA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B0DB-346C-5E41-B936-146EC467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D21A-D001-FD4D-8BBC-69426AB48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28E1-59DE-EA45-9AD1-100BC04CB17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82B-2440-AE4B-A591-1F669A8E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D54D-AC95-A540-962E-C6226B84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641A-DB4C-9B49-A916-70C06074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6344-344E-6546-BC87-74922110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AppW</a:t>
            </a:r>
            <a:r>
              <a:rPr lang="en-US" dirty="0"/>
              <a:t> Archive Architecture Overall View and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7948-A3D2-8242-BCF8-A1B14762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Technology Stack Overview </a:t>
            </a:r>
          </a:p>
          <a:p>
            <a:r>
              <a:rPr lang="en-US" dirty="0"/>
              <a:t>2. Container solution(OpenShift) vs Lambda vs Container + Lambda and Data Flow</a:t>
            </a:r>
          </a:p>
          <a:p>
            <a:r>
              <a:rPr lang="en-US" dirty="0"/>
              <a:t>3. Networking – DNS/Load Balancer/VPC/Cluster/Service Discovery</a:t>
            </a:r>
          </a:p>
          <a:p>
            <a:r>
              <a:rPr lang="en-US" dirty="0"/>
              <a:t>4. Creating and Managing Persistent Storage for database/Health Status/Message Passing</a:t>
            </a:r>
          </a:p>
          <a:p>
            <a:r>
              <a:rPr lang="en-US" dirty="0"/>
              <a:t>5  CI/CD pipeline</a:t>
            </a:r>
          </a:p>
          <a:p>
            <a:r>
              <a:rPr lang="en-US" dirty="0"/>
              <a:t>6. AWS Service CloudFormation/ECS/ECR/</a:t>
            </a:r>
            <a:r>
              <a:rPr lang="en-US" dirty="0" err="1"/>
              <a:t>Fargate</a:t>
            </a:r>
            <a:r>
              <a:rPr lang="en-US" dirty="0"/>
              <a:t>/Credential/Autoscaling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2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3404-A1B7-CD44-8E11-B529691A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Network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9C0C-0A82-254F-9075-DFEAAC8E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72" y="4599134"/>
            <a:ext cx="5180053" cy="2426373"/>
          </a:xfrm>
        </p:spPr>
        <p:txBody>
          <a:bodyPr>
            <a:normAutofit/>
          </a:bodyPr>
          <a:lstStyle/>
          <a:p>
            <a:r>
              <a:rPr lang="en-US" sz="1200" dirty="0"/>
              <a:t>br0—An OVS bridge all OpenShift SDN interfaces are associated with. OVS creates this interface when the node is added to the OpenShift cluster. 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tun0—Attached to br0. Acts as the default gateway for each node. Traffic in and out of your OpenShift cluster is routed through this interface. 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vxlan_sys_4789—Also attached to br0. This virtual extensible local area net- work (VXLAN) is encrypted and used to route traffic to containers on other nodes in your cluster. It connects the nodes in your OpenShift cluster to create your pod network. 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1BC00-74BB-C64F-A37E-340A3BED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305"/>
            <a:ext cx="5180053" cy="311609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E7ED70-0C61-6449-B3F0-51957992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09" y="1341305"/>
            <a:ext cx="4794781" cy="296417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3864F7-29F2-4441-90D0-655E558FDABA}"/>
              </a:ext>
            </a:extLst>
          </p:cNvPr>
          <p:cNvGrpSpPr/>
          <p:nvPr/>
        </p:nvGrpSpPr>
        <p:grpSpPr>
          <a:xfrm>
            <a:off x="5768137" y="4577311"/>
            <a:ext cx="5072928" cy="1882635"/>
            <a:chOff x="5768137" y="4577311"/>
            <a:chExt cx="5072928" cy="1882635"/>
          </a:xfrm>
        </p:grpSpPr>
        <p:pic>
          <p:nvPicPr>
            <p:cNvPr id="7" name="Picture 6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16A1924A-83F8-DF40-93FF-C0C97ED7B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8137" y="4577311"/>
              <a:ext cx="5072928" cy="17742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9E06E7-0517-B14C-A058-3CF10C92A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8137" y="6002746"/>
              <a:ext cx="32131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38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EE01AE-8A24-A44C-B652-CA9928F99332}"/>
              </a:ext>
            </a:extLst>
          </p:cNvPr>
          <p:cNvSpPr/>
          <p:nvPr/>
        </p:nvSpPr>
        <p:spPr>
          <a:xfrm>
            <a:off x="754250" y="3815219"/>
            <a:ext cx="33528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Helvetica Neue" panose="02000503000000020004" pitchFamily="2" charset="0"/>
              </a:rPr>
              <a:t>#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ip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a | </a:t>
            </a:r>
            <a:r>
              <a:rPr lang="en-US" sz="1200" dirty="0" err="1">
                <a:effectLst/>
                <a:latin typeface="Helvetica Neue" panose="02000503000000020004" pitchFamily="2" charset="0"/>
              </a:rPr>
              <a:t>egrep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 '^[0-9].*:' | awk '{ print $1 $2}'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1:lo: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2:eth0: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3:ovs-system: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6:br0: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7:docker0: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8:vxlan_sys_4789: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9:tun0: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10:veth68d047ad@if3: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11:veth875e3121@if3: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12:vethb7bbb4d5@if3: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13:vethd7768410@if3: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14:veth8f8e1db6@if3:</a:t>
            </a:r>
          </a:p>
          <a:p>
            <a:r>
              <a:rPr lang="en-US" sz="1200" dirty="0">
                <a:effectLst/>
                <a:latin typeface="Helvetica Neue" panose="02000503000000020004" pitchFamily="2" charset="0"/>
              </a:rPr>
              <a:t>15:veth334d0271@if3: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32C0AED-F5A0-A84A-A1A4-8593AEA1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50" y="625524"/>
            <a:ext cx="4406963" cy="31896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10EB85-4B94-1140-9BFD-407042C57990}"/>
              </a:ext>
            </a:extLst>
          </p:cNvPr>
          <p:cNvGrpSpPr/>
          <p:nvPr/>
        </p:nvGrpSpPr>
        <p:grpSpPr>
          <a:xfrm>
            <a:off x="3706833" y="160532"/>
            <a:ext cx="8242103" cy="6625454"/>
            <a:chOff x="3706833" y="160532"/>
            <a:chExt cx="8242103" cy="6625454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CF1A1977-38CD-2446-8F5C-8787263AD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423" y="160532"/>
              <a:ext cx="4282148" cy="4198999"/>
            </a:xfrm>
            <a:prstGeom prst="rect">
              <a:avLst/>
            </a:prstGeom>
          </p:spPr>
        </p:pic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80B75BA6-54E1-D74E-873E-2D134739B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6833" y="4151011"/>
              <a:ext cx="3979082" cy="2586118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D031B17A-AB1B-0D44-892D-3A0F9B5F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2686" y="3985636"/>
              <a:ext cx="4286250" cy="2800350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2604380-0949-274C-86B6-258C90B4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4486" cy="260399"/>
          </a:xfrm>
        </p:spPr>
        <p:txBody>
          <a:bodyPr>
            <a:normAutofit fontScale="90000"/>
          </a:bodyPr>
          <a:lstStyle/>
          <a:p>
            <a:r>
              <a:rPr lang="en-US" dirty="0"/>
              <a:t>3. Network Interface</a:t>
            </a:r>
          </a:p>
        </p:txBody>
      </p:sp>
    </p:spTree>
    <p:extLst>
      <p:ext uri="{BB962C8B-B14F-4D97-AF65-F5344CB8AC3E}">
        <p14:creationId xmlns:p14="http://schemas.microsoft.com/office/powerpoint/2010/main" val="23947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57DB61-89B8-304E-B977-BC8B2626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89" y="3141359"/>
            <a:ext cx="5515389" cy="312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8EEAA-4F68-444D-87F2-11644B32B7A7}"/>
              </a:ext>
            </a:extLst>
          </p:cNvPr>
          <p:cNvSpPr txBox="1"/>
          <p:nvPr/>
        </p:nvSpPr>
        <p:spPr>
          <a:xfrm>
            <a:off x="527620" y="105343"/>
            <a:ext cx="499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and Managing Persistent Storage for database/Health Status/Message Passing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BA199-07AE-CC44-8291-CB9F354F8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11" y="105343"/>
            <a:ext cx="3559155" cy="2800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E5670-E9C0-CA4F-9EBE-D136C76AA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2" y="805087"/>
            <a:ext cx="2920024" cy="20269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C6759B-3C55-8944-BE7A-FE02BA1B728F}"/>
              </a:ext>
            </a:extLst>
          </p:cNvPr>
          <p:cNvGrpSpPr/>
          <p:nvPr/>
        </p:nvGrpSpPr>
        <p:grpSpPr>
          <a:xfrm>
            <a:off x="130674" y="2463326"/>
            <a:ext cx="3684840" cy="3565926"/>
            <a:chOff x="100617" y="2560625"/>
            <a:chExt cx="4580316" cy="42012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2160CB-F707-7347-A180-74E2D6EF55A5}"/>
                </a:ext>
              </a:extLst>
            </p:cNvPr>
            <p:cNvGrpSpPr/>
            <p:nvPr/>
          </p:nvGrpSpPr>
          <p:grpSpPr>
            <a:xfrm>
              <a:off x="100617" y="2560625"/>
              <a:ext cx="4580316" cy="4201291"/>
              <a:chOff x="100617" y="2560625"/>
              <a:chExt cx="4580316" cy="420129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EDB5912-FE93-074F-8E04-CA29D7FCD625}"/>
                  </a:ext>
                </a:extLst>
              </p:cNvPr>
              <p:cNvGrpSpPr/>
              <p:nvPr/>
            </p:nvGrpSpPr>
            <p:grpSpPr>
              <a:xfrm>
                <a:off x="100617" y="2560625"/>
                <a:ext cx="4580316" cy="4195151"/>
                <a:chOff x="100617" y="2560625"/>
                <a:chExt cx="4580316" cy="419515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2B78242-9F3E-C146-A00F-7EA0CF870E72}"/>
                    </a:ext>
                  </a:extLst>
                </p:cNvPr>
                <p:cNvGrpSpPr/>
                <p:nvPr/>
              </p:nvGrpSpPr>
              <p:grpSpPr>
                <a:xfrm>
                  <a:off x="100617" y="2560625"/>
                  <a:ext cx="4580316" cy="4050621"/>
                  <a:chOff x="100617" y="2560625"/>
                  <a:chExt cx="4580316" cy="4050621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B8873CC-9BFE-9B4C-B02F-4148E43A279A}"/>
                      </a:ext>
                    </a:extLst>
                  </p:cNvPr>
                  <p:cNvGrpSpPr/>
                  <p:nvPr/>
                </p:nvGrpSpPr>
                <p:grpSpPr>
                  <a:xfrm>
                    <a:off x="100617" y="2560625"/>
                    <a:ext cx="4580316" cy="4050621"/>
                    <a:chOff x="100617" y="2560625"/>
                    <a:chExt cx="4580316" cy="4050621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82FC2270-F4A8-7247-826D-ECD6462521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617" y="2560625"/>
                      <a:ext cx="4580316" cy="4050621"/>
                      <a:chOff x="100617" y="2560625"/>
                      <a:chExt cx="4580316" cy="4050621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C3237E7D-B47D-DE4E-B643-D5E2D8A50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617" y="2560625"/>
                        <a:ext cx="4580316" cy="4050621"/>
                        <a:chOff x="100617" y="2560625"/>
                        <a:chExt cx="4580316" cy="4050621"/>
                      </a:xfrm>
                    </p:grpSpPr>
                    <p:pic>
                      <p:nvPicPr>
                        <p:cNvPr id="4" name="Picture 3">
                          <a:extLst>
                            <a:ext uri="{FF2B5EF4-FFF2-40B4-BE49-F238E27FC236}">
                              <a16:creationId xmlns:a16="http://schemas.microsoft.com/office/drawing/2014/main" id="{8F86FB72-C458-1345-ADBE-219C96F19A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0617" y="2560625"/>
                          <a:ext cx="4580316" cy="405062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Picture 8">
                          <a:extLst>
                            <a:ext uri="{FF2B5EF4-FFF2-40B4-BE49-F238E27FC236}">
                              <a16:creationId xmlns:a16="http://schemas.microsoft.com/office/drawing/2014/main" id="{CB6CC0F4-3C73-684A-8D91-4835E613FAE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62466" y="2650213"/>
                          <a:ext cx="1317568" cy="75094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11" name="Picture 10">
                        <a:extLst>
                          <a:ext uri="{FF2B5EF4-FFF2-40B4-BE49-F238E27FC236}">
                            <a16:creationId xmlns:a16="http://schemas.microsoft.com/office/drawing/2014/main" id="{18518D0F-B064-3048-B29F-9995A11116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66813" y="2650213"/>
                        <a:ext cx="1410770" cy="75094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AB767D54-69FA-5F42-A6CA-821E9C805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79973" y="2608723"/>
                      <a:ext cx="1526167" cy="61219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B41EEC40-320E-8946-B12B-A215D34E56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57592" y="2842129"/>
                      <a:ext cx="1526166" cy="61219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" name="Picture 15">
                    <a:extLst>
                      <a:ext uri="{FF2B5EF4-FFF2-40B4-BE49-F238E27FC236}">
                        <a16:creationId xmlns:a16="http://schemas.microsoft.com/office/drawing/2014/main" id="{B65AEE5B-3E67-CB4C-B647-38BF02692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7592" y="5906564"/>
                    <a:ext cx="1642700" cy="658936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455A6620-F7A4-D94A-A725-C5C5422E9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79973" y="5007158"/>
                    <a:ext cx="1660309" cy="7548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61F6AF6-77E5-1844-9F98-9E240B9D87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9498" y="6096840"/>
                  <a:ext cx="1642700" cy="658936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F1B966B-45F2-0E45-834C-C3CC1EB64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2836" y="6102980"/>
                <a:ext cx="1642700" cy="658936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C342F1-845F-B74B-9804-FB501DE2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630" y="3076383"/>
              <a:ext cx="667882" cy="588791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891ECC5-EC99-7A47-87B8-7A973A2535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7665" y="5046087"/>
            <a:ext cx="718750" cy="765967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E8C68AA7-06E0-D64B-B1C7-390F7D2F4BB1}"/>
              </a:ext>
            </a:extLst>
          </p:cNvPr>
          <p:cNvSpPr/>
          <p:nvPr/>
        </p:nvSpPr>
        <p:spPr>
          <a:xfrm>
            <a:off x="9301433" y="3148503"/>
            <a:ext cx="359375" cy="15580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13EE2CD1-932F-C64B-8374-7BF6C1037CF5}"/>
              </a:ext>
            </a:extLst>
          </p:cNvPr>
          <p:cNvSpPr/>
          <p:nvPr/>
        </p:nvSpPr>
        <p:spPr>
          <a:xfrm rot="10800000">
            <a:off x="2079584" y="5689060"/>
            <a:ext cx="311750" cy="441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B737948B-9993-0540-8882-9024A6F47F2E}"/>
              </a:ext>
            </a:extLst>
          </p:cNvPr>
          <p:cNvSpPr/>
          <p:nvPr/>
        </p:nvSpPr>
        <p:spPr>
          <a:xfrm rot="5400000">
            <a:off x="3277066" y="5276491"/>
            <a:ext cx="311750" cy="1715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C5A23A0E-CC66-4144-98B3-ABB509F4E941}"/>
              </a:ext>
            </a:extLst>
          </p:cNvPr>
          <p:cNvSpPr/>
          <p:nvPr/>
        </p:nvSpPr>
        <p:spPr>
          <a:xfrm>
            <a:off x="4354795" y="5689061"/>
            <a:ext cx="359375" cy="441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E0790D30-EF68-4E46-8470-B02ED3F7325E}"/>
              </a:ext>
            </a:extLst>
          </p:cNvPr>
          <p:cNvSpPr/>
          <p:nvPr/>
        </p:nvSpPr>
        <p:spPr>
          <a:xfrm rot="5400000">
            <a:off x="8705320" y="5085546"/>
            <a:ext cx="311750" cy="51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7FFB35-3F7F-8947-AF4D-5D9B98CD4AE6}"/>
              </a:ext>
            </a:extLst>
          </p:cNvPr>
          <p:cNvCxnSpPr/>
          <p:nvPr/>
        </p:nvCxnSpPr>
        <p:spPr>
          <a:xfrm>
            <a:off x="3734541" y="3126378"/>
            <a:ext cx="487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B933D-0422-5D43-A270-07897618F9F3}"/>
              </a:ext>
            </a:extLst>
          </p:cNvPr>
          <p:cNvCxnSpPr>
            <a:cxnSpLocks/>
          </p:cNvCxnSpPr>
          <p:nvPr/>
        </p:nvCxnSpPr>
        <p:spPr>
          <a:xfrm>
            <a:off x="3739947" y="3141359"/>
            <a:ext cx="0" cy="31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3413DB-3EA3-624E-B58D-4C1BCDECBF0D}"/>
              </a:ext>
            </a:extLst>
          </p:cNvPr>
          <p:cNvCxnSpPr>
            <a:cxnSpLocks/>
          </p:cNvCxnSpPr>
          <p:nvPr/>
        </p:nvCxnSpPr>
        <p:spPr>
          <a:xfrm>
            <a:off x="8602495" y="3141359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33DDA4-7DC4-B146-A800-15260049B34C}"/>
              </a:ext>
            </a:extLst>
          </p:cNvPr>
          <p:cNvCxnSpPr/>
          <p:nvPr/>
        </p:nvCxnSpPr>
        <p:spPr>
          <a:xfrm>
            <a:off x="3734541" y="6290326"/>
            <a:ext cx="4870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4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F2960-3C76-AC42-AAA3-833AD185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685800"/>
            <a:ext cx="72644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FA277-36BA-3342-B277-C81D9A1318E7}"/>
              </a:ext>
            </a:extLst>
          </p:cNvPr>
          <p:cNvSpPr txBox="1"/>
          <p:nvPr/>
        </p:nvSpPr>
        <p:spPr>
          <a:xfrm>
            <a:off x="527620" y="105343"/>
            <a:ext cx="4997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and Managing Persistent Storage for database/Health Status/Message Passing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8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92C1-D4C4-2541-A0CA-79BE6825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Managing Persistent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B406-14D6-1F43-9B94-94AF2E9D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OpenShift can use multiple network storage services, including NFS, to provide persistent storage for applications. </a:t>
            </a:r>
            <a:endParaRPr lang="en-US" dirty="0">
              <a:effectLst/>
            </a:endParaRPr>
          </a:p>
          <a:p>
            <a:r>
              <a:rPr lang="en-US" dirty="0"/>
              <a:t>When using persistent storage, applications in OpenShift can share data and provide data across upgrades, upgrades, and container replacement. </a:t>
            </a:r>
            <a:endParaRPr lang="en-US" dirty="0">
              <a:effectLst/>
            </a:endParaRPr>
          </a:p>
          <a:p>
            <a:r>
              <a:rPr lang="en-US" dirty="0"/>
              <a:t>OpenShift uses persistent volumes to represent available network storage volumes. </a:t>
            </a:r>
          </a:p>
          <a:p>
            <a:r>
              <a:rPr lang="en-US" dirty="0"/>
              <a:t>Persistent volume claims are associated with a project and match criteria such as capacity needed and access mode to bind to and reserve a persistent volume. Persistent volume claims can be mounted into OpenShift applications as vol- </a:t>
            </a:r>
            <a:r>
              <a:rPr lang="en-US" dirty="0" err="1"/>
              <a:t>umes</a:t>
            </a:r>
            <a:r>
              <a:rPr lang="en-US" dirty="0"/>
              <a:t>, mounting the network storage into the container’s filesystem in the desired location. </a:t>
            </a:r>
          </a:p>
          <a:p>
            <a:r>
              <a:rPr lang="en-US" dirty="0"/>
              <a:t>OpenShift manages the persistent volume using the proper network storage protocol and uses bind mounts to present the remote volumes in application containers.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3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EAFAC-F470-0A44-A293-5EB5789C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5" y="901762"/>
            <a:ext cx="7341223" cy="5855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78E686-124D-A944-B5ED-AEAD7DFFDCF2}"/>
              </a:ext>
            </a:extLst>
          </p:cNvPr>
          <p:cNvSpPr/>
          <p:nvPr/>
        </p:nvSpPr>
        <p:spPr>
          <a:xfrm>
            <a:off x="1426982" y="31515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82481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A60208-DA6E-6C4F-AA07-44DA74A7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6" y="1705971"/>
            <a:ext cx="5218241" cy="28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70D5B-35FB-D641-81A7-4F47151F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26" y="1705971"/>
            <a:ext cx="5119901" cy="3110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E1EFDD-5FD6-CD46-9DEE-7A5D51CEDF4E}"/>
              </a:ext>
            </a:extLst>
          </p:cNvPr>
          <p:cNvSpPr/>
          <p:nvPr/>
        </p:nvSpPr>
        <p:spPr>
          <a:xfrm>
            <a:off x="799302" y="632869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93891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1889E-3CDF-0347-B2E1-F3810732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71" y="978406"/>
            <a:ext cx="4936415" cy="543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4E6B5-8C38-5A41-965D-5DFBB58B68A3}"/>
              </a:ext>
            </a:extLst>
          </p:cNvPr>
          <p:cNvSpPr txBox="1"/>
          <p:nvPr/>
        </p:nvSpPr>
        <p:spPr>
          <a:xfrm>
            <a:off x="1805553" y="441702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563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7B6D-9C54-43FC-BA4C-F08C4EFA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1182-08D1-4BF3-8A0C-01341FED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8D3762-9DC5-C24F-847A-E571D4EA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46" y="0"/>
            <a:ext cx="786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2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3C80-277B-424A-980C-2F50616B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5E3B-0298-B346-8A7E-9916F66E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Microservices architecture built on top of the Spring Boot Framework</a:t>
            </a:r>
          </a:p>
          <a:p>
            <a:pPr lvl="1"/>
            <a:r>
              <a:rPr lang="en-US" dirty="0"/>
              <a:t>Frontend: We can either choose one of the followings: (Preferably React)</a:t>
            </a:r>
          </a:p>
          <a:p>
            <a:pPr lvl="2"/>
            <a:r>
              <a:rPr lang="en-US" dirty="0"/>
              <a:t>AngularJS with templates, components, services and HTTP client making rest call to the backend</a:t>
            </a:r>
          </a:p>
          <a:p>
            <a:pPr lvl="2"/>
            <a:r>
              <a:rPr lang="en-US" dirty="0"/>
              <a:t>React with UI components, Redux, Flux, Routing, </a:t>
            </a:r>
            <a:r>
              <a:rPr lang="en-US" dirty="0" err="1"/>
              <a:t>Immutable.js</a:t>
            </a:r>
            <a:r>
              <a:rPr lang="en-US" dirty="0"/>
              <a:t>, and Relay that makes REST calls to the backend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F3AFA-B314-AF4B-B9F9-2401D633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37" y="0"/>
            <a:ext cx="809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09E-C542-B444-8434-98EB005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B8C9-F7AF-504F-B00F-2CBA57C5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US" dirty="0"/>
              <a:t>Backend:</a:t>
            </a:r>
          </a:p>
          <a:p>
            <a:pPr lvl="2"/>
            <a:r>
              <a:rPr lang="en-US" dirty="0"/>
              <a:t>Spring Boot Microservices on Red Hat Openshift Container Platform</a:t>
            </a:r>
          </a:p>
          <a:p>
            <a:pPr lvl="3"/>
            <a:r>
              <a:rPr lang="en-US" dirty="0"/>
              <a:t>Spring Stack </a:t>
            </a:r>
          </a:p>
          <a:p>
            <a:pPr lvl="4"/>
            <a:r>
              <a:rPr lang="en-US" dirty="0"/>
              <a:t>Spring MVC is built on the Servlet API and uses a synchronous blocking I/O architecture with a one-request-per-thread model (not consider using Spring </a:t>
            </a:r>
            <a:r>
              <a:rPr lang="en-US" dirty="0" err="1"/>
              <a:t>WebFlux</a:t>
            </a:r>
            <a:r>
              <a:rPr lang="en-US" dirty="0"/>
              <a:t> non blocking web framework built from the ground up to take advantage of multi-core, next generation processors and handle massive numbers of concurrent connections) </a:t>
            </a:r>
          </a:p>
          <a:p>
            <a:pPr lvl="4"/>
            <a:r>
              <a:rPr lang="en-US" dirty="0"/>
              <a:t>Servlet Containers</a:t>
            </a:r>
          </a:p>
          <a:p>
            <a:pPr lvl="4"/>
            <a:r>
              <a:rPr lang="en-US" dirty="0"/>
              <a:t>Servlet API</a:t>
            </a:r>
          </a:p>
          <a:p>
            <a:pPr lvl="4"/>
            <a:r>
              <a:rPr lang="en-US" dirty="0"/>
              <a:t>Spring Security (LDAP auth Server/OAuth2)  </a:t>
            </a:r>
          </a:p>
          <a:p>
            <a:pPr lvl="4"/>
            <a:r>
              <a:rPr lang="en-US" dirty="0"/>
              <a:t>Spring MVC</a:t>
            </a:r>
          </a:p>
          <a:p>
            <a:pPr lvl="4"/>
            <a:r>
              <a:rPr lang="en-US" dirty="0"/>
              <a:t>Spring Data Repositories: JDBC, JPA</a:t>
            </a:r>
          </a:p>
          <a:p>
            <a:pPr lvl="3"/>
            <a:r>
              <a:rPr lang="en-US" dirty="0"/>
              <a:t>Red Hat Openshift Stack (integration of client library and service in cloud deployment with Spring in three major components : Service Registry, Load Balancer and Circuit Breaker) </a:t>
            </a:r>
          </a:p>
          <a:p>
            <a:pPr lvl="4"/>
            <a:r>
              <a:rPr lang="en-US" dirty="0"/>
              <a:t>Tomcat server support well Spring Boot framework</a:t>
            </a:r>
          </a:p>
          <a:p>
            <a:pPr lvl="4"/>
            <a:r>
              <a:rPr lang="en-US" dirty="0"/>
              <a:t>Kubernetes service (internal load balancer)</a:t>
            </a:r>
          </a:p>
          <a:p>
            <a:pPr lvl="4"/>
            <a:r>
              <a:rPr lang="en-US" dirty="0"/>
              <a:t>Service Registry</a:t>
            </a:r>
          </a:p>
          <a:p>
            <a:pPr lvl="4"/>
            <a:r>
              <a:rPr lang="en-US" dirty="0"/>
              <a:t>Eureka (REST) in AWS cloud for locating services/load balancing and failover</a:t>
            </a:r>
          </a:p>
          <a:p>
            <a:pPr lvl="4"/>
            <a:r>
              <a:rPr lang="en-US" dirty="0"/>
              <a:t>Consul (discovering and configuring services) </a:t>
            </a:r>
          </a:p>
          <a:p>
            <a:pPr lvl="4"/>
            <a:r>
              <a:rPr lang="en-US" dirty="0"/>
              <a:t>Zookeeper (for configuration, naming and synchronization)</a:t>
            </a:r>
          </a:p>
          <a:p>
            <a:pPr lvl="4"/>
            <a:r>
              <a:rPr lang="en-US" dirty="0"/>
              <a:t>OpenShift cluster resolves the IP address for load balancer</a:t>
            </a:r>
          </a:p>
          <a:p>
            <a:pPr lvl="4"/>
            <a:r>
              <a:rPr lang="en-US" dirty="0" err="1"/>
              <a:t>Hystrix</a:t>
            </a:r>
            <a:r>
              <a:rPr lang="en-US" dirty="0"/>
              <a:t> for Circuit breaker that stop cascading failure and provide resilience  </a:t>
            </a:r>
          </a:p>
          <a:p>
            <a:pPr lvl="4"/>
            <a:r>
              <a:rPr lang="en-US" dirty="0"/>
              <a:t>Zuul for proxy/ dynamic routing </a:t>
            </a:r>
          </a:p>
          <a:p>
            <a:pPr lvl="3"/>
            <a:r>
              <a:rPr lang="en-US" dirty="0"/>
              <a:t>External Configuration</a:t>
            </a:r>
          </a:p>
          <a:p>
            <a:pPr lvl="4"/>
            <a:r>
              <a:rPr lang="en-US" dirty="0"/>
              <a:t>Spring Cloud Config</a:t>
            </a:r>
          </a:p>
          <a:p>
            <a:pPr lvl="4"/>
            <a:r>
              <a:rPr lang="en-US" dirty="0"/>
              <a:t>Openshift </a:t>
            </a:r>
            <a:r>
              <a:rPr lang="en-US" dirty="0" err="1"/>
              <a:t>configMaps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AAA3-038C-3444-8351-96385892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215F-4406-B547-82A8-77FA4103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AWS:</a:t>
            </a:r>
          </a:p>
          <a:p>
            <a:pPr lvl="2"/>
            <a:r>
              <a:rPr lang="en-US" dirty="0"/>
              <a:t>Installing a OpenShift Cluster with Containers</a:t>
            </a:r>
          </a:p>
          <a:p>
            <a:pPr lvl="2"/>
            <a:r>
              <a:rPr lang="en-US" dirty="0"/>
              <a:t>We will add service to the </a:t>
            </a:r>
            <a:r>
              <a:rPr lang="en-US" dirty="0" err="1"/>
              <a:t>Redhat</a:t>
            </a:r>
            <a:r>
              <a:rPr lang="en-US" dirty="0"/>
              <a:t> Openshift service catalog that can provision/deprovision via AWS Service Broker, which in turn create/delete a collection of AWS service/PostgreSQL using </a:t>
            </a:r>
            <a:r>
              <a:rPr lang="en-US" dirty="0" err="1"/>
              <a:t>cloudFormation</a:t>
            </a:r>
            <a:r>
              <a:rPr lang="en-US" dirty="0"/>
              <a:t>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19862-FE4A-2C43-BE15-B026CE7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61" y="1798320"/>
            <a:ext cx="8901830" cy="4571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30B03C-0575-2A4E-8AD7-4C303B713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Container solution(OpenShift) vs Lambda vs Container + Lambda with Data Flow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4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85B3AB9-FD55-4340-A64B-B4D3A91FAEF0}"/>
              </a:ext>
            </a:extLst>
          </p:cNvPr>
          <p:cNvGrpSpPr/>
          <p:nvPr/>
        </p:nvGrpSpPr>
        <p:grpSpPr>
          <a:xfrm>
            <a:off x="62197" y="1720558"/>
            <a:ext cx="11123140" cy="5142523"/>
            <a:chOff x="62197" y="1720558"/>
            <a:chExt cx="11123140" cy="514252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3503A7C-150A-D24F-9F29-6D7E8E6ACF01}"/>
                </a:ext>
              </a:extLst>
            </p:cNvPr>
            <p:cNvGrpSpPr/>
            <p:nvPr/>
          </p:nvGrpSpPr>
          <p:grpSpPr>
            <a:xfrm>
              <a:off x="62197" y="1720558"/>
              <a:ext cx="11123140" cy="5142523"/>
              <a:chOff x="62197" y="1720558"/>
              <a:chExt cx="11123140" cy="514252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6D0112F-D5C1-DE4D-A403-984C9EA5CB41}"/>
                  </a:ext>
                </a:extLst>
              </p:cNvPr>
              <p:cNvGrpSpPr/>
              <p:nvPr/>
            </p:nvGrpSpPr>
            <p:grpSpPr>
              <a:xfrm>
                <a:off x="62197" y="1720558"/>
                <a:ext cx="11123140" cy="5142523"/>
                <a:chOff x="174910" y="1720558"/>
                <a:chExt cx="11123140" cy="5142523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67E5CEE-15F5-9844-963F-8ADE82230F5A}"/>
                    </a:ext>
                  </a:extLst>
                </p:cNvPr>
                <p:cNvGrpSpPr/>
                <p:nvPr/>
              </p:nvGrpSpPr>
              <p:grpSpPr>
                <a:xfrm>
                  <a:off x="174910" y="1720558"/>
                  <a:ext cx="11123140" cy="5142523"/>
                  <a:chOff x="174910" y="1720558"/>
                  <a:chExt cx="11123140" cy="5142523"/>
                </a:xfrm>
              </p:grpSpPr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198F103-51ED-3B4C-AD28-28D88C1FAB3B}"/>
                      </a:ext>
                    </a:extLst>
                  </p:cNvPr>
                  <p:cNvGrpSpPr/>
                  <p:nvPr/>
                </p:nvGrpSpPr>
                <p:grpSpPr>
                  <a:xfrm>
                    <a:off x="174910" y="1720558"/>
                    <a:ext cx="11123140" cy="5142523"/>
                    <a:chOff x="174910" y="1720558"/>
                    <a:chExt cx="11123140" cy="5142523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7310757-8653-674D-8148-8AB55CDDA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910" y="1720558"/>
                      <a:ext cx="11123140" cy="5142523"/>
                      <a:chOff x="174910" y="1720558"/>
                      <a:chExt cx="11123140" cy="514252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FC5057DC-0B3E-064F-A987-046ADA0630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910" y="1720558"/>
                        <a:ext cx="11123140" cy="5142523"/>
                        <a:chOff x="174910" y="1720558"/>
                        <a:chExt cx="11123140" cy="5142523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3CC5851C-7977-DF42-B769-74D69668C4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4910" y="1720558"/>
                          <a:ext cx="10941553" cy="5142523"/>
                          <a:chOff x="153204" y="1738617"/>
                          <a:chExt cx="10941553" cy="5142523"/>
                        </a:xfrm>
                      </p:grpSpPr>
                      <p:grpSp>
                        <p:nvGrpSpPr>
                          <p:cNvPr id="58" name="Group 57">
                            <a:extLst>
                              <a:ext uri="{FF2B5EF4-FFF2-40B4-BE49-F238E27FC236}">
                                <a16:creationId xmlns:a16="http://schemas.microsoft.com/office/drawing/2014/main" id="{14760315-1DC4-1547-BBE2-C191F04F5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3204" y="1738617"/>
                            <a:ext cx="10941553" cy="5142523"/>
                            <a:chOff x="362535" y="1751475"/>
                            <a:chExt cx="10941553" cy="5142523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73FA5593-40B8-7740-9975-6FBF13838C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2535" y="1751475"/>
                              <a:ext cx="10941553" cy="5142523"/>
                              <a:chOff x="261341" y="1184826"/>
                              <a:chExt cx="10598046" cy="5724144"/>
                            </a:xfrm>
                          </p:grpSpPr>
                          <p:grpSp>
                            <p:nvGrpSpPr>
                              <p:cNvPr id="25" name="Group 24">
                                <a:extLst>
                                  <a:ext uri="{FF2B5EF4-FFF2-40B4-BE49-F238E27FC236}">
                                    <a16:creationId xmlns:a16="http://schemas.microsoft.com/office/drawing/2014/main" id="{81F47669-CD28-1140-88BC-B08C6679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1341" y="1184826"/>
                                <a:ext cx="10598046" cy="5724144"/>
                                <a:chOff x="403300" y="1130235"/>
                                <a:chExt cx="10598046" cy="5723018"/>
                              </a:xfrm>
                            </p:grpSpPr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64C4A04E-3D9D-BF45-B5CB-A252AA84A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03300" y="1130235"/>
                                  <a:ext cx="10598046" cy="5723018"/>
                                  <a:chOff x="403300" y="1130235"/>
                                  <a:chExt cx="10598046" cy="5723018"/>
                                </a:xfrm>
                              </p:grpSpPr>
                              <p:grpSp>
                                <p:nvGrpSpPr>
                                  <p:cNvPr id="16" name="Group 15">
                                    <a:extLst>
                                      <a:ext uri="{FF2B5EF4-FFF2-40B4-BE49-F238E27FC236}">
                                        <a16:creationId xmlns:a16="http://schemas.microsoft.com/office/drawing/2014/main" id="{02909159-B350-334E-9088-A33D059BFC8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03300" y="1130235"/>
                                    <a:ext cx="10598046" cy="5723018"/>
                                    <a:chOff x="403300" y="1130235"/>
                                    <a:chExt cx="10598046" cy="5723018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6FB309EC-92FE-8B4A-B141-55495CB5A0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03300" y="1130235"/>
                                      <a:ext cx="10598046" cy="5723018"/>
                                      <a:chOff x="-62126" y="-5688"/>
                                      <a:chExt cx="10724184" cy="6858000"/>
                                    </a:xfrm>
                                  </p:grpSpPr>
                                  <p:pic>
                                    <p:nvPicPr>
                                      <p:cNvPr id="4" name="Picture 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622BCE3-D9E7-1F49-9C91-6E42E9D6409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-62126" y="-5688"/>
                                        <a:ext cx="10724184" cy="6858000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6" name="Picture 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23D9E83-92B3-E24D-9B3A-19F37823A97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29246" y="1473929"/>
                                        <a:ext cx="1327567" cy="159531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8CBCBC-EFDE-F04A-B634-5ED17AD8204D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4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601980" y="1473929"/>
                                        <a:ext cx="1471705" cy="182390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13" name="Picture 12">
                                      <a:extLst>
                                        <a:ext uri="{FF2B5EF4-FFF2-40B4-BE49-F238E27FC236}">
                                          <a16:creationId xmlns:a16="http://schemas.microsoft.com/office/drawing/2014/main" id="{54A2FFF1-CF60-F24E-A098-5D4E9B968880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281470" y="1134982"/>
                                      <a:ext cx="1041400" cy="673100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17" name="Picture 16">
                                    <a:extLst>
                                      <a:ext uri="{FF2B5EF4-FFF2-40B4-BE49-F238E27FC236}">
                                        <a16:creationId xmlns:a16="http://schemas.microsoft.com/office/drawing/2014/main" id="{79F17641-3369-0A45-8AC3-532F2917438B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087706" y="1230364"/>
                                    <a:ext cx="1041400" cy="612847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18" name="Picture 17">
                                    <a:extLst>
                                      <a:ext uri="{FF2B5EF4-FFF2-40B4-BE49-F238E27FC236}">
                                        <a16:creationId xmlns:a16="http://schemas.microsoft.com/office/drawing/2014/main" id="{586F35A3-DBEF-8040-A52E-956A96161482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054600" y="1214197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0" name="Picture 19">
                                    <a:extLst>
                                      <a:ext uri="{FF2B5EF4-FFF2-40B4-BE49-F238E27FC236}">
                                        <a16:creationId xmlns:a16="http://schemas.microsoft.com/office/drawing/2014/main" id="{7DB37C20-5021-AA4C-88CC-CF07C456040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6533823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1" name="Picture 20">
                                    <a:extLst>
                                      <a:ext uri="{FF2B5EF4-FFF2-40B4-BE49-F238E27FC236}">
                                        <a16:creationId xmlns:a16="http://schemas.microsoft.com/office/drawing/2014/main" id="{9A781013-89A8-1442-8B03-90BA27DCD52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7507750" y="1170111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22" name="Picture 21">
                                    <a:extLst>
                                      <a:ext uri="{FF2B5EF4-FFF2-40B4-BE49-F238E27FC236}">
                                        <a16:creationId xmlns:a16="http://schemas.microsoft.com/office/drawing/2014/main" id="{74643969-868E-1449-A15A-68628E6CE81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8481677" y="1192154"/>
                                    <a:ext cx="1041400" cy="6731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pic>
                              <p:nvPicPr>
                                <p:cNvPr id="24" name="Picture 23">
                                  <a:extLst>
                                    <a:ext uri="{FF2B5EF4-FFF2-40B4-BE49-F238E27FC236}">
                                      <a16:creationId xmlns:a16="http://schemas.microsoft.com/office/drawing/2014/main" id="{4BB4C4E1-DEDD-AB49-8948-CE5D43C589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5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735828" y="1214197"/>
                                  <a:ext cx="1041400" cy="6731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39" name="Picture 38">
                                <a:extLst>
                                  <a:ext uri="{FF2B5EF4-FFF2-40B4-BE49-F238E27FC236}">
                                    <a16:creationId xmlns:a16="http://schemas.microsoft.com/office/drawing/2014/main" id="{76D556DE-857D-D04A-8A56-29252269044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644507" y="2825605"/>
                                <a:ext cx="441646" cy="29696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3" name="Picture 42">
                                <a:extLst>
                                  <a:ext uri="{FF2B5EF4-FFF2-40B4-BE49-F238E27FC236}">
                                    <a16:creationId xmlns:a16="http://schemas.microsoft.com/office/drawing/2014/main" id="{2C6C7FDE-5E22-0F4B-BBF3-18D56DC7DDD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61224" y="2876327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4" name="Picture 43">
                                <a:extLst>
                                  <a:ext uri="{FF2B5EF4-FFF2-40B4-BE49-F238E27FC236}">
                                    <a16:creationId xmlns:a16="http://schemas.microsoft.com/office/drawing/2014/main" id="{BDCC9617-40C6-2345-9819-D74FAD69C3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45408" y="3404166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5" name="Picture 44">
                                <a:extLst>
                                  <a:ext uri="{FF2B5EF4-FFF2-40B4-BE49-F238E27FC236}">
                                    <a16:creationId xmlns:a16="http://schemas.microsoft.com/office/drawing/2014/main" id="{21373542-C2EA-0549-9FAC-FAA9F752BDE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67068" y="2864224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6" name="Picture 45">
                                <a:extLst>
                                  <a:ext uri="{FF2B5EF4-FFF2-40B4-BE49-F238E27FC236}">
                                    <a16:creationId xmlns:a16="http://schemas.microsoft.com/office/drawing/2014/main" id="{E46C100F-D7C3-4C49-B155-252BF5CB735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854690" y="4408417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7" name="Picture 46">
                                <a:extLst>
                                  <a:ext uri="{FF2B5EF4-FFF2-40B4-BE49-F238E27FC236}">
                                    <a16:creationId xmlns:a16="http://schemas.microsoft.com/office/drawing/2014/main" id="{72DBEAA7-66EA-ED4C-9979-A66EFEB9903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58628" y="4939953"/>
                                <a:ext cx="431800" cy="279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8" name="Picture 47">
                                <a:extLst>
                                  <a:ext uri="{FF2B5EF4-FFF2-40B4-BE49-F238E27FC236}">
                                    <a16:creationId xmlns:a16="http://schemas.microsoft.com/office/drawing/2014/main" id="{333A3970-DB7A-A647-BC73-A9A62F517F9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68688" y="4484925"/>
                                <a:ext cx="438968" cy="295167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49" name="Picture 48">
                                <a:extLst>
                                  <a:ext uri="{FF2B5EF4-FFF2-40B4-BE49-F238E27FC236}">
                                    <a16:creationId xmlns:a16="http://schemas.microsoft.com/office/drawing/2014/main" id="{B0FAA284-F5A2-054B-8797-8713D2868A2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058401" y="5021311"/>
                                <a:ext cx="441646" cy="2969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52" name="Picture 51">
                              <a:extLst>
                                <a:ext uri="{FF2B5EF4-FFF2-40B4-BE49-F238E27FC236}">
                                  <a16:creationId xmlns:a16="http://schemas.microsoft.com/office/drawing/2014/main" id="{A4F3731C-E98F-1B42-85FB-52B1931E9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5446" y="2324519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3" name="Picture 52">
                              <a:extLst>
                                <a:ext uri="{FF2B5EF4-FFF2-40B4-BE49-F238E27FC236}">
                                  <a16:creationId xmlns:a16="http://schemas.microsoft.com/office/drawing/2014/main" id="{092E7A80-0081-A54F-9C3F-550B8F0931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096" y="5702805"/>
                              <a:ext cx="983843" cy="69233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0" name="Picture 39">
                              <a:extLst>
                                <a:ext uri="{FF2B5EF4-FFF2-40B4-BE49-F238E27FC236}">
                                  <a16:creationId xmlns:a16="http://schemas.microsoft.com/office/drawing/2014/main" id="{7CB9BB1B-781D-6540-BAB7-4A7E661EAFF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28513" y="5603865"/>
                              <a:ext cx="907029" cy="78807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31A4379D-2A8F-AF4F-BC46-68804DB656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742370" y="1774448"/>
                            <a:ext cx="990600" cy="651945"/>
                            <a:chOff x="4459964" y="1055522"/>
                            <a:chExt cx="990600" cy="952500"/>
                          </a:xfrm>
                        </p:grpSpPr>
                        <p:pic>
                          <p:nvPicPr>
                            <p:cNvPr id="61" name="Picture 60">
                              <a:extLst>
                                <a:ext uri="{FF2B5EF4-FFF2-40B4-BE49-F238E27FC236}">
                                  <a16:creationId xmlns:a16="http://schemas.microsoft.com/office/drawing/2014/main" id="{DE9807FE-A785-7D40-8BF3-69467D1FC9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9964" y="1055522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Picture 61">
                              <a:extLst>
                                <a:ext uri="{FF2B5EF4-FFF2-40B4-BE49-F238E27FC236}">
                                  <a16:creationId xmlns:a16="http://schemas.microsoft.com/office/drawing/2014/main" id="{A6A8B768-B930-2743-A1A4-AAE7BFBBC8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2994" y="1126777"/>
                              <a:ext cx="912088" cy="76733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67" name="Group 66">
                            <a:extLst>
                              <a:ext uri="{FF2B5EF4-FFF2-40B4-BE49-F238E27FC236}">
                                <a16:creationId xmlns:a16="http://schemas.microsoft.com/office/drawing/2014/main" id="{2F3963BC-71D6-FD4F-9D6C-CE22B7E89E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23982" y="1766958"/>
                            <a:ext cx="990600" cy="535375"/>
                            <a:chOff x="6481760" y="1032539"/>
                            <a:chExt cx="990600" cy="952500"/>
                          </a:xfrm>
                        </p:grpSpPr>
                        <p:pic>
                          <p:nvPicPr>
                            <p:cNvPr id="63" name="Picture 62">
                              <a:extLst>
                                <a:ext uri="{FF2B5EF4-FFF2-40B4-BE49-F238E27FC236}">
                                  <a16:creationId xmlns:a16="http://schemas.microsoft.com/office/drawing/2014/main" id="{285A81D7-0ED4-B040-A12D-6381E408F7C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81760" y="1032539"/>
                              <a:ext cx="990600" cy="9525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Picture 64">
                              <a:extLst>
                                <a:ext uri="{FF2B5EF4-FFF2-40B4-BE49-F238E27FC236}">
                                  <a16:creationId xmlns:a16="http://schemas.microsoft.com/office/drawing/2014/main" id="{48A5109F-642F-0C40-A254-5E608B5260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51861" y="1070146"/>
                              <a:ext cx="898953" cy="781649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9" name="Picture 68">
                            <a:extLst>
                              <a:ext uri="{FF2B5EF4-FFF2-40B4-BE49-F238E27FC236}">
                                <a16:creationId xmlns:a16="http://schemas.microsoft.com/office/drawing/2014/main" id="{E11E521F-2000-074E-8842-3335D9ADB99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730886" y="1970760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Picture 69">
                            <a:extLst>
                              <a:ext uri="{FF2B5EF4-FFF2-40B4-BE49-F238E27FC236}">
                                <a16:creationId xmlns:a16="http://schemas.microsoft.com/office/drawing/2014/main" id="{F496351F-DAF0-4849-BF76-0DBFB779229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10834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Picture 70">
                            <a:extLst>
                              <a:ext uri="{FF2B5EF4-FFF2-40B4-BE49-F238E27FC236}">
                                <a16:creationId xmlns:a16="http://schemas.microsoft.com/office/drawing/2014/main" id="{7CE9C525-0816-7D44-81EA-DE77C368368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7163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Picture 71">
                            <a:extLst>
                              <a:ext uri="{FF2B5EF4-FFF2-40B4-BE49-F238E27FC236}">
                                <a16:creationId xmlns:a16="http://schemas.microsoft.com/office/drawing/2014/main" id="{AE4228B9-F457-604B-9C9F-B5001EC21B7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08101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Picture 72">
                            <a:extLst>
                              <a:ext uri="{FF2B5EF4-FFF2-40B4-BE49-F238E27FC236}">
                                <a16:creationId xmlns:a16="http://schemas.microsoft.com/office/drawing/2014/main" id="{260C063B-471A-5949-ADE6-BBEFE6F1815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68452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4" name="Picture 73">
                            <a:extLst>
                              <a:ext uri="{FF2B5EF4-FFF2-40B4-BE49-F238E27FC236}">
                                <a16:creationId xmlns:a16="http://schemas.microsoft.com/office/drawing/2014/main" id="{D03BE229-72D9-C74F-8EF9-178D4ED8255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163615" y="1959384"/>
                            <a:ext cx="402283" cy="223491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2686D91-43BC-0547-87BA-00F3C1F283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022654" y="5312961"/>
                          <a:ext cx="127539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008080"/>
                              </a:highlight>
                            </a:rPr>
                            <a:t>CONSUL</a:t>
                          </a:r>
                        </a:p>
                      </p:txBody>
                    </p:sp>
                  </p:grp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A7DBCA8F-B97B-E94E-AEF3-368A2AC488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88783" y="3563739"/>
                        <a:ext cx="127539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chemeClr val="bg1"/>
                            </a:solidFill>
                            <a:highlight>
                              <a:srgbClr val="008080"/>
                            </a:highlight>
                          </a:rPr>
                          <a:t>PostgreSQL Database</a:t>
                        </a:r>
                      </a:p>
                    </p:txBody>
                  </p:sp>
                </p:grp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7A0CD64-426D-EB43-B521-B0552AECC4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9179" y="4897608"/>
                      <a:ext cx="10488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ighlight>
                            <a:srgbClr val="008080"/>
                          </a:highlight>
                        </a:rPr>
                        <a:t>Image</a:t>
                      </a: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5688D91-9A8F-C040-9464-99481DE3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824" y="1781366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Eureka Server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4BB955-D5E9-DD48-8D11-D9FE2D55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8485" y="2022303"/>
                    <a:ext cx="12753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highlight>
                          <a:srgbClr val="008080"/>
                        </a:highlight>
                      </a:rPr>
                      <a:t>Config Server</a:t>
                    </a:r>
                  </a:p>
                </p:txBody>
              </p:sp>
            </p:grp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8002738-7C11-AF46-B7AA-ED499E353EB1}"/>
                    </a:ext>
                  </a:extLst>
                </p:cNvPr>
                <p:cNvSpPr txBox="1"/>
                <p:nvPr/>
              </p:nvSpPr>
              <p:spPr>
                <a:xfrm>
                  <a:off x="1714032" y="2395925"/>
                  <a:ext cx="21607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Single SignOn</a:t>
                  </a:r>
                </a:p>
                <a:p>
                  <a:r>
                    <a:rPr lang="en-US" sz="1400" dirty="0">
                      <a:solidFill>
                        <a:schemeClr val="bg1"/>
                      </a:solidFill>
                      <a:highlight>
                        <a:srgbClr val="008080"/>
                      </a:highlight>
                    </a:rPr>
                    <a:t>ACL</a:t>
                  </a:r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1B0974B-84DE-3840-9697-F503F73BD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66269" y="5082141"/>
                <a:ext cx="479699" cy="220402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681B60A-1833-5D46-A32E-BF2BEC1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12948" y="4336275"/>
              <a:ext cx="707260" cy="22040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9FF6551-5C1A-D944-BA98-E2A57F3114C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84" y="66604"/>
            <a:ext cx="1273775" cy="10836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34128D-6215-6149-94F3-C9399C195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0480" y="1036181"/>
            <a:ext cx="1168400" cy="368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D2C206-334F-9844-8976-29D5A40A39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3343" y="1155195"/>
            <a:ext cx="377965" cy="3401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97ADED-A336-1E4E-B7C9-15D04608EB5F}"/>
              </a:ext>
            </a:extLst>
          </p:cNvPr>
          <p:cNvSpPr txBox="1"/>
          <p:nvPr/>
        </p:nvSpPr>
        <p:spPr>
          <a:xfrm>
            <a:off x="1321458" y="115198"/>
            <a:ext cx="899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Routing Layer – provides easy DNS access and a consistent endpoint for all application in VPC</a:t>
            </a:r>
          </a:p>
          <a:p>
            <a:r>
              <a:rPr lang="en-US" dirty="0"/>
              <a:t>Register - provides container images to build and deploy application on the node</a:t>
            </a:r>
          </a:p>
          <a:p>
            <a:r>
              <a:rPr lang="en-US" dirty="0"/>
              <a:t>Service Layer – encapsulates the application’s business logic and coordinating responses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D8FE15-9129-4048-ACB7-9C73E5C562E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8518" y="1397393"/>
            <a:ext cx="1301159" cy="33779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6186821-8953-B849-B0DD-5B00A6AA94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76143" y="2259418"/>
            <a:ext cx="164733" cy="15375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E53177F-108C-EA4E-AB48-96B4F619A875}"/>
              </a:ext>
            </a:extLst>
          </p:cNvPr>
          <p:cNvSpPr txBox="1"/>
          <p:nvPr/>
        </p:nvSpPr>
        <p:spPr>
          <a:xfrm>
            <a:off x="7220930" y="2424396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Zuul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221341-004D-1841-8FFD-3D1F179D699C}"/>
              </a:ext>
            </a:extLst>
          </p:cNvPr>
          <p:cNvSpPr txBox="1"/>
          <p:nvPr/>
        </p:nvSpPr>
        <p:spPr>
          <a:xfrm>
            <a:off x="993484" y="3373585"/>
            <a:ext cx="1275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8080"/>
                </a:highlight>
              </a:rPr>
              <a:t>Bitbucket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E0E4D1-A641-E841-AFF6-8FA83833D4C8}"/>
              </a:ext>
            </a:extLst>
          </p:cNvPr>
          <p:cNvGrpSpPr/>
          <p:nvPr/>
        </p:nvGrpSpPr>
        <p:grpSpPr>
          <a:xfrm>
            <a:off x="2487690" y="1063659"/>
            <a:ext cx="1660347" cy="381000"/>
            <a:chOff x="2487690" y="1063659"/>
            <a:chExt cx="1660347" cy="381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32E99A6-083C-EF45-9D88-79C27084A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487690" y="1066570"/>
              <a:ext cx="1172781" cy="363562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4A4B257-77D6-994D-A2AA-B28DCE6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195537" y="1063659"/>
              <a:ext cx="9525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047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E1C1C-622E-2F46-A28A-EC5C3F5C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3" y="628512"/>
            <a:ext cx="6015783" cy="29973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03FFD-2DA9-AA43-A93A-428E921428A6}"/>
              </a:ext>
            </a:extLst>
          </p:cNvPr>
          <p:cNvSpPr/>
          <p:nvPr/>
        </p:nvSpPr>
        <p:spPr>
          <a:xfrm>
            <a:off x="7576457" y="628512"/>
            <a:ext cx="3874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Setting up VPC endpoints for AWS CloudFormation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8E54F-CD67-904B-BE3F-D044F9A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" y="471718"/>
            <a:ext cx="1802900" cy="331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002C0-E7E4-F645-BF09-45DC45CB0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4" y="4107817"/>
            <a:ext cx="5035379" cy="167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E75FF-D2F3-FC42-A416-E5A10D2B8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713" y="1069062"/>
            <a:ext cx="1063507" cy="16712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31EF9-49C5-8F44-830E-995D882B5D70}"/>
              </a:ext>
            </a:extLst>
          </p:cNvPr>
          <p:cNvCxnSpPr>
            <a:cxnSpLocks/>
          </p:cNvCxnSpPr>
          <p:nvPr/>
        </p:nvCxnSpPr>
        <p:spPr>
          <a:xfrm>
            <a:off x="7417837" y="416820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A87460-1289-BD41-BB7A-80B943DE44C4}"/>
              </a:ext>
            </a:extLst>
          </p:cNvPr>
          <p:cNvCxnSpPr>
            <a:cxnSpLocks/>
          </p:cNvCxnSpPr>
          <p:nvPr/>
        </p:nvCxnSpPr>
        <p:spPr>
          <a:xfrm>
            <a:off x="1832740" y="606722"/>
            <a:ext cx="0" cy="314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D3BED3-1289-9749-99CD-E11B985D964C}"/>
              </a:ext>
            </a:extLst>
          </p:cNvPr>
          <p:cNvGrpSpPr/>
          <p:nvPr/>
        </p:nvGrpSpPr>
        <p:grpSpPr>
          <a:xfrm>
            <a:off x="5875181" y="2740287"/>
            <a:ext cx="6096000" cy="3074580"/>
            <a:chOff x="5875181" y="2740287"/>
            <a:chExt cx="6096000" cy="30745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AB8A47D-B2ED-5E49-8E4A-9E3061E1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1546" y="2740287"/>
              <a:ext cx="1435839" cy="6722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123414-1D84-1B41-8779-465F6DD6139F}"/>
                </a:ext>
              </a:extLst>
            </p:cNvPr>
            <p:cNvSpPr/>
            <p:nvPr/>
          </p:nvSpPr>
          <p:spPr>
            <a:xfrm>
              <a:off x="5875181" y="4337539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effectLst/>
                  <a:latin typeface="Helvetica Neue" panose="02000503000000020004" pitchFamily="2" charset="0"/>
                </a:rPr>
                <a:t>Designing cluster networks</a:t>
              </a:r>
              <a:br>
                <a:rPr lang="en-US" dirty="0">
                  <a:effectLst/>
                  <a:latin typeface="Helvetica Neue" panose="02000503000000020004" pitchFamily="2" charset="0"/>
                </a:rPr>
              </a:br>
              <a:r>
                <a:rPr lang="en-US" dirty="0">
                  <a:latin typeface="Helvetica" pitchFamily="2" charset="0"/>
                </a:rPr>
                <a:t>1. </a:t>
              </a:r>
              <a:r>
                <a:rPr lang="en-US" dirty="0">
                  <a:effectLst/>
                  <a:latin typeface="Helvetica Neue" panose="02000503000000020004" pitchFamily="2" charset="0"/>
                </a:rPr>
                <a:t>Understanding network traffic flow in OpenShift </a:t>
              </a:r>
            </a:p>
            <a:p>
              <a:r>
                <a:rPr lang="en-US" dirty="0">
                  <a:latin typeface="Helvetica" pitchFamily="2" charset="0"/>
                </a:rPr>
                <a:t>2.</a:t>
              </a:r>
              <a:r>
                <a:rPr lang="en-US" dirty="0">
                  <a:effectLst/>
                  <a:latin typeface="Helvetica Neue" panose="02000503000000020004" pitchFamily="2" charset="0"/>
                </a:rPr>
                <a:t> Configuring Open </a:t>
              </a:r>
              <a:r>
                <a:rPr lang="en-US" dirty="0" err="1">
                  <a:effectLst/>
                  <a:latin typeface="Helvetica Neue" panose="02000503000000020004" pitchFamily="2" charset="0"/>
                </a:rPr>
                <a:t>vSwitch</a:t>
              </a:r>
              <a:br>
                <a:rPr lang="en-US" dirty="0">
                  <a:effectLst/>
                  <a:latin typeface="Helvetica Neue" panose="02000503000000020004" pitchFamily="2" charset="0"/>
                </a:rPr>
              </a:br>
              <a:r>
                <a:rPr lang="en-US" dirty="0">
                  <a:effectLst/>
                  <a:latin typeface="Helvetica" pitchFamily="2" charset="0"/>
                </a:rPr>
                <a:t>3. </a:t>
              </a:r>
              <a:r>
                <a:rPr lang="en-US" dirty="0">
                  <a:effectLst/>
                  <a:latin typeface="Helvetica Neue" panose="02000503000000020004" pitchFamily="2" charset="0"/>
                </a:rPr>
                <a:t>Configuring OpenShift network plugins</a:t>
              </a:r>
              <a:br>
                <a:rPr lang="en-US" dirty="0">
                  <a:effectLst/>
                  <a:latin typeface="Helvetica Neue" panose="02000503000000020004" pitchFamily="2" charset="0"/>
                </a:rPr>
              </a:br>
              <a:r>
                <a:rPr lang="en-US" dirty="0">
                  <a:latin typeface="Helvetica" pitchFamily="2" charset="0"/>
                </a:rPr>
                <a:t>4.</a:t>
              </a:r>
              <a:r>
                <a:rPr lang="en-US" dirty="0">
                  <a:effectLst/>
                  <a:latin typeface="Helvetica Neue" panose="02000503000000020004" pitchFamily="2" charset="0"/>
                </a:rPr>
                <a:t> Using DNS in OpenShift 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CC21D-2C05-FB4E-AE9A-48388F4A0FB2}"/>
              </a:ext>
            </a:extLst>
          </p:cNvPr>
          <p:cNvSpPr/>
          <p:nvPr/>
        </p:nvSpPr>
        <p:spPr>
          <a:xfrm>
            <a:off x="8923181" y="1904674"/>
            <a:ext cx="2957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 route is created in the software load balancer to provide c</a:t>
            </a:r>
            <a:r>
              <a:rPr lang="en-US" sz="1400" dirty="0">
                <a:solidFill>
                  <a:srgbClr val="16191F"/>
                </a:solidFill>
                <a:latin typeface="Amazon Ember"/>
              </a:rPr>
              <a:t>onsistent application access using DNS</a:t>
            </a:r>
            <a:endParaRPr lang="en-US" sz="14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78745-3676-EA44-A673-F0232A20B72C}"/>
              </a:ext>
            </a:extLst>
          </p:cNvPr>
          <p:cNvSpPr/>
          <p:nvPr/>
        </p:nvSpPr>
        <p:spPr>
          <a:xfrm>
            <a:off x="9130856" y="2704784"/>
            <a:ext cx="25423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All of the Pods are proxied through the service, which allows for easier pod scaling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C9167F-0ACA-BF48-AF8A-7E1A256FD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0856" y="1364710"/>
            <a:ext cx="1168400" cy="368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64561C-5383-C447-A826-CF651A767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437" y="976934"/>
            <a:ext cx="1066800" cy="406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BBE87-2023-FE44-A2F8-7A3488D77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199" y="3386059"/>
            <a:ext cx="2234857" cy="7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7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9EBD7-22EA-F846-A210-55ABDF80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0" y="4215644"/>
            <a:ext cx="3792513" cy="244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28D72-70F5-BC40-9A06-5A0062D6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44" y="3916391"/>
            <a:ext cx="3792512" cy="2444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B189EC-56C4-6D4C-96E9-0A711BBE79D4}"/>
              </a:ext>
            </a:extLst>
          </p:cNvPr>
          <p:cNvSpPr/>
          <p:nvPr/>
        </p:nvSpPr>
        <p:spPr>
          <a:xfrm>
            <a:off x="212600" y="0"/>
            <a:ext cx="10955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https://aws-quickstart.s3.amazonaws.com/quickstart-redhat-openshift/doc/red-hat-openshift-on-the-aws-cloud.pdf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9DC8A5-C2C7-F24D-B89E-0D01801B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4" y="580425"/>
            <a:ext cx="2496887" cy="284424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2730ABC-9E4C-5641-B648-D9A8D26A2BC5}"/>
              </a:ext>
            </a:extLst>
          </p:cNvPr>
          <p:cNvGrpSpPr/>
          <p:nvPr/>
        </p:nvGrpSpPr>
        <p:grpSpPr>
          <a:xfrm>
            <a:off x="4199744" y="369332"/>
            <a:ext cx="7705815" cy="6455017"/>
            <a:chOff x="4199744" y="369332"/>
            <a:chExt cx="7705815" cy="64550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311EA1-9452-494F-AFB9-356885CE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744" y="369332"/>
              <a:ext cx="7705815" cy="645501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6BC0BBC-85CC-BA4A-81AA-2AF53AFAC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1898" y="3424669"/>
              <a:ext cx="5286102" cy="221395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0F8968D-B200-6E40-953A-686A6A7C1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943" y="2274376"/>
            <a:ext cx="2019300" cy="16954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D36CF5-65F2-9548-AB62-57B9438EA326}"/>
              </a:ext>
            </a:extLst>
          </p:cNvPr>
          <p:cNvCxnSpPr>
            <a:cxnSpLocks/>
          </p:cNvCxnSpPr>
          <p:nvPr/>
        </p:nvCxnSpPr>
        <p:spPr>
          <a:xfrm flipV="1">
            <a:off x="4005165" y="1747520"/>
            <a:ext cx="1186595" cy="30923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0E93D2-8395-CF43-B343-A3D6A2A9F6CE}"/>
              </a:ext>
            </a:extLst>
          </p:cNvPr>
          <p:cNvCxnSpPr>
            <a:cxnSpLocks/>
          </p:cNvCxnSpPr>
          <p:nvPr/>
        </p:nvCxnSpPr>
        <p:spPr>
          <a:xfrm>
            <a:off x="3403158" y="4839854"/>
            <a:ext cx="2558606" cy="5407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CAD8DE-F236-6E42-B3B1-42FF5EA98A88}"/>
              </a:ext>
            </a:extLst>
          </p:cNvPr>
          <p:cNvCxnSpPr>
            <a:cxnSpLocks/>
          </p:cNvCxnSpPr>
          <p:nvPr/>
        </p:nvCxnSpPr>
        <p:spPr>
          <a:xfrm flipV="1">
            <a:off x="2768145" y="4144641"/>
            <a:ext cx="3254080" cy="20414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0C8435-146A-A74A-9B2F-D1B0B1F7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65" y="192721"/>
            <a:ext cx="6272593" cy="5126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5A78B-CB54-134E-A6AF-4483159B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0" y="4215644"/>
            <a:ext cx="3792513" cy="2444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3CD80-94D3-4F4E-A0C3-9BC132C9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4" y="580425"/>
            <a:ext cx="2496887" cy="2844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0B3D8-CCB9-934A-B240-A72F768FB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943" y="2274376"/>
            <a:ext cx="2019300" cy="16954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B32BFD-CB00-0C46-AEF0-333B003315C6}"/>
              </a:ext>
            </a:extLst>
          </p:cNvPr>
          <p:cNvCxnSpPr>
            <a:cxnSpLocks/>
          </p:cNvCxnSpPr>
          <p:nvPr/>
        </p:nvCxnSpPr>
        <p:spPr>
          <a:xfrm flipV="1">
            <a:off x="4005165" y="1239520"/>
            <a:ext cx="1938435" cy="36003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336D5-0234-7F46-B1BD-78938830A4DA}"/>
              </a:ext>
            </a:extLst>
          </p:cNvPr>
          <p:cNvCxnSpPr>
            <a:cxnSpLocks/>
          </p:cNvCxnSpPr>
          <p:nvPr/>
        </p:nvCxnSpPr>
        <p:spPr>
          <a:xfrm flipV="1">
            <a:off x="3403158" y="4368800"/>
            <a:ext cx="2692842" cy="47105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F3E084-B389-1A4C-934C-B22DE70B3E99}"/>
              </a:ext>
            </a:extLst>
          </p:cNvPr>
          <p:cNvCxnSpPr>
            <a:cxnSpLocks/>
          </p:cNvCxnSpPr>
          <p:nvPr/>
        </p:nvCxnSpPr>
        <p:spPr>
          <a:xfrm flipV="1">
            <a:off x="2768145" y="3505200"/>
            <a:ext cx="3327855" cy="2680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9F543-B1D4-2C45-A897-E4C3F814752C}"/>
              </a:ext>
            </a:extLst>
          </p:cNvPr>
          <p:cNvSpPr/>
          <p:nvPr/>
        </p:nvSpPr>
        <p:spPr>
          <a:xfrm>
            <a:off x="5558439" y="5311890"/>
            <a:ext cx="4988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The Quick Start sets up the following: </a:t>
            </a:r>
          </a:p>
          <a:p>
            <a:r>
              <a:rPr lang="en-US" sz="1100" dirty="0"/>
              <a:t>1)  A single virtual private cloud (VPC) that spans three Availability Zones, with one private and one public subnet in each Availability Zone.</a:t>
            </a:r>
          </a:p>
          <a:p>
            <a:r>
              <a:rPr lang="en-US" sz="1100" dirty="0"/>
              <a:t>2) An internet gateway to provide internet access to each subnet.* </a:t>
            </a:r>
          </a:p>
          <a:p>
            <a:r>
              <a:rPr lang="en-US" sz="1100" dirty="0"/>
              <a:t>3) A public, external Network Load Balancer for access to the OpenShift API. </a:t>
            </a:r>
          </a:p>
          <a:p>
            <a:r>
              <a:rPr lang="en-US" sz="1100" dirty="0"/>
              <a:t>4) A private, internal Network Load Balancer for access to the OpenShift API. </a:t>
            </a:r>
          </a:p>
          <a:p>
            <a:r>
              <a:rPr lang="en-US" sz="1100" dirty="0"/>
              <a:t>5) In the private subnets: – Three OpenShift master instances. – A variable number of OpenShift node instances.</a:t>
            </a:r>
          </a:p>
        </p:txBody>
      </p:sp>
    </p:spTree>
    <p:extLst>
      <p:ext uri="{BB962C8B-B14F-4D97-AF65-F5344CB8AC3E}">
        <p14:creationId xmlns:p14="http://schemas.microsoft.com/office/powerpoint/2010/main" val="59577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</TotalTime>
  <Words>1030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Amazon Ember</vt:lpstr>
      <vt:lpstr>Arial</vt:lpstr>
      <vt:lpstr>Calibri</vt:lpstr>
      <vt:lpstr>Calibri Light</vt:lpstr>
      <vt:lpstr>Helvetica</vt:lpstr>
      <vt:lpstr>Helvetica Neue</vt:lpstr>
      <vt:lpstr>Office Theme</vt:lpstr>
      <vt:lpstr>AppW Archive Architecture Overall View and Strategy</vt:lpstr>
      <vt:lpstr>1. Technology Stacks</vt:lpstr>
      <vt:lpstr>1. Technology Stack</vt:lpstr>
      <vt:lpstr>1. 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Network Interface</vt:lpstr>
      <vt:lpstr>3. Network Interface</vt:lpstr>
      <vt:lpstr>PowerPoint Presentation</vt:lpstr>
      <vt:lpstr>PowerPoint Presentation</vt:lpstr>
      <vt:lpstr>Creating and Managing Persistent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wong</dc:creator>
  <cp:lastModifiedBy>wong, Siu K</cp:lastModifiedBy>
  <cp:revision>50</cp:revision>
  <dcterms:created xsi:type="dcterms:W3CDTF">2021-05-20T03:16:44Z</dcterms:created>
  <dcterms:modified xsi:type="dcterms:W3CDTF">2021-05-25T21:38:09Z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87626a-08a2-4c98-8ba7-2707f552d7d4_Enabled">
    <vt:lpwstr>true</vt:lpwstr>
  </property>
  <property fmtid="{D5CDD505-2E9C-101B-9397-08002B2CF9AE}" pid="3" name="MSIP_Label_4287626a-08a2-4c98-8ba7-2707f552d7d4_SetDate">
    <vt:lpwstr>2021-05-25T21:38:09Z</vt:lpwstr>
  </property>
  <property fmtid="{D5CDD505-2E9C-101B-9397-08002B2CF9AE}" pid="4" name="MSIP_Label_4287626a-08a2-4c98-8ba7-2707f552d7d4_Method">
    <vt:lpwstr>Standard</vt:lpwstr>
  </property>
  <property fmtid="{D5CDD505-2E9C-101B-9397-08002B2CF9AE}" pid="5" name="MSIP_Label_4287626a-08a2-4c98-8ba7-2707f552d7d4_Name">
    <vt:lpwstr>4287626a-08a2-4c98-8ba7-2707f552d7d4</vt:lpwstr>
  </property>
  <property fmtid="{D5CDD505-2E9C-101B-9397-08002B2CF9AE}" pid="6" name="MSIP_Label_4287626a-08a2-4c98-8ba7-2707f552d7d4_SiteId">
    <vt:lpwstr>c9797bcf-8071-4c75-9ff0-5e2c6d7f5d4d</vt:lpwstr>
  </property>
  <property fmtid="{D5CDD505-2E9C-101B-9397-08002B2CF9AE}" pid="7" name="MSIP_Label_4287626a-08a2-4c98-8ba7-2707f552d7d4_ActionId">
    <vt:lpwstr>823f3312-c70b-4a6c-a1ed-1590f77bb1c8</vt:lpwstr>
  </property>
  <property fmtid="{D5CDD505-2E9C-101B-9397-08002B2CF9AE}" pid="8" name="MSIP_Label_4287626a-08a2-4c98-8ba7-2707f552d7d4_ContentBits">
    <vt:lpwstr>0</vt:lpwstr>
  </property>
</Properties>
</file>