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7.png" ContentType="image/png"/>
  <Override PartName="/ppt/media/image9.png" ContentType="image/png"/>
  <Override PartName="/ppt/media/image5.tif" ContentType="image/tiff"/>
  <Override PartName="/ppt/media/image13.png" ContentType="image/png"/>
  <Override PartName="/ppt/media/image8.png" ContentType="image/png"/>
  <Override PartName="/ppt/media/image4.tif" ContentType="image/tiff"/>
  <Override PartName="/ppt/media/image3.png" ContentType="image/png"/>
  <Override PartName="/ppt/media/image11.png" ContentType="image/png"/>
  <Override PartName="/ppt/media/image6.png" ContentType="image/png"/>
  <Override PartName="/ppt/media/image23.png" ContentType="image/png"/>
  <Override PartName="/ppt/media/image2.tif" ContentType="image/tiff"/>
  <Override PartName="/ppt/media/image22.png" ContentType="image/png"/>
  <Override PartName="/ppt/media/image1.tif" ContentType="image/tiff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18573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4E6B66C-CF56-4053-8AF5-BC618EB5A3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6AB392-AC6A-42AD-8E90-3B153C4A7989}" type="slidenum">
              <a:rPr b="0" lang="en-US" sz="1200" spc="-1" strike="noStrike">
                <a:latin typeface="Times New Roman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19DCFD-6543-4B6E-98F0-ED515BD6470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233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470240" y="409824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254960" y="182556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671840" y="182556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254960" y="409824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1671840" y="409824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470240" y="409824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233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1470240" y="409824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1254960" y="182556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671840" y="182556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1254960" y="409824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1671840" y="4098240"/>
            <a:ext cx="396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470240" y="409824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233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340200" y="6371640"/>
            <a:ext cx="2454840" cy="3780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8475840" y="6371640"/>
            <a:ext cx="3375000" cy="396720"/>
          </a:xfrm>
          <a:prstGeom prst="rect">
            <a:avLst/>
          </a:prstGeom>
          <a:ln w="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>
            <a:alphaModFix amt="3000"/>
          </a:blip>
          <a:stretch/>
        </p:blipFill>
        <p:spPr>
          <a:xfrm>
            <a:off x="1066680" y="861480"/>
            <a:ext cx="10057320" cy="5698800"/>
          </a:xfrm>
          <a:prstGeom prst="rect">
            <a:avLst/>
          </a:prstGeom>
          <a:ln w="0">
            <a:noFill/>
          </a:ln>
        </p:spPr>
      </p:pic>
      <p:sp>
        <p:nvSpPr>
          <p:cNvPr id="3" name="Straight Connector 7"/>
          <p:cNvSpPr/>
          <p:nvPr/>
        </p:nvSpPr>
        <p:spPr>
          <a:xfrm>
            <a:off x="838080" y="1364040"/>
            <a:ext cx="105156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340200" y="6371640"/>
            <a:ext cx="2454840" cy="37800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8475840" y="6371640"/>
            <a:ext cx="3375000" cy="39672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4">
            <a:alphaModFix amt="3000"/>
          </a:blip>
          <a:stretch/>
        </p:blipFill>
        <p:spPr>
          <a:xfrm>
            <a:off x="1066680" y="861480"/>
            <a:ext cx="10057320" cy="5698800"/>
          </a:xfrm>
          <a:prstGeom prst="rect">
            <a:avLst/>
          </a:prstGeom>
          <a:ln w="0">
            <a:noFill/>
          </a:ln>
        </p:spPr>
      </p:pic>
      <p:sp>
        <p:nvSpPr>
          <p:cNvPr id="46" name="Straight Connector 6"/>
          <p:cNvSpPr/>
          <p:nvPr/>
        </p:nvSpPr>
        <p:spPr>
          <a:xfrm>
            <a:off x="838080" y="1296360"/>
            <a:ext cx="105156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172200" y="1828800"/>
            <a:ext cx="5714280" cy="18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e659b"/>
                </a:solidFill>
                <a:latin typeface="IBM Plex Mono SemiBold"/>
                <a:ea typeface="IBM Plex Mono SemiBold"/>
              </a:rPr>
              <a:t>Future Tech Trends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1031400" y="1825560"/>
            <a:ext cx="4793760" cy="435024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172200" y="3560040"/>
            <a:ext cx="5180400" cy="261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Daksh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Sankhla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Decembe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r 2022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IBM Cognos DASHBOARD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285080" y="3142080"/>
            <a:ext cx="7067520" cy="25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https://eu1.ca.analytics.ibm.com/bi/?perspective=dashboard&amp;pathRef=.my_folders%2Fcapstone%2Bproject&amp;action=view&amp;mode=dashboard&amp;subView=model000001854e04b305_00000000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1077480" y="1901880"/>
            <a:ext cx="3053160" cy="30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 TAB 1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080440" y="1389600"/>
            <a:ext cx="7749000" cy="478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 TAB 2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632600" y="1371600"/>
            <a:ext cx="8654040" cy="501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 TAB 3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8640000" cy="48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DISCUSSION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4" name="Content Placeholder 2" descr=""/>
          <p:cNvPicPr/>
          <p:nvPr/>
        </p:nvPicPr>
        <p:blipFill>
          <a:blip r:embed="rId1"/>
          <a:stretch/>
        </p:blipFill>
        <p:spPr>
          <a:xfrm>
            <a:off x="1253160" y="1825560"/>
            <a:ext cx="4350240" cy="43502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 txBox="1"/>
          <p:nvPr/>
        </p:nvSpPr>
        <p:spPr>
          <a:xfrm>
            <a:off x="5943600" y="1689480"/>
            <a:ext cx="5755680" cy="349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70c0"/>
                </a:solidFill>
                <a:latin typeface="IBM Plex Mono Text"/>
              </a:rPr>
              <a:t>Identify demand for top programming languages</a:t>
            </a:r>
            <a:endParaRPr b="0" lang="en-US" sz="2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70c0"/>
                </a:solidFill>
                <a:latin typeface="IBM Plex Mono Text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70c0"/>
                </a:solidFill>
                <a:latin typeface="IBM Plex Mono Text"/>
              </a:rPr>
              <a:t>What are the top database skills in demand?</a:t>
            </a:r>
            <a:endParaRPr b="0" lang="en-US" sz="2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70c0"/>
                </a:solidFill>
                <a:latin typeface="IBM Plex Mono Text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70c0"/>
                </a:solidFill>
                <a:latin typeface="IBM Plex Mono Text"/>
              </a:rPr>
              <a:t>What are the popular IDEs?</a:t>
            </a:r>
            <a:endParaRPr b="0" lang="en-US" sz="2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70c0"/>
                </a:solidFill>
                <a:latin typeface="IBM Plex Mono Text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70c0"/>
                </a:solidFill>
                <a:latin typeface="IBM Plex Mono Text"/>
              </a:rPr>
              <a:t>Audience: Human Resource and IT Head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OVERALL FINDINGS &amp; IMPLICATIONS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1396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New alternates to languages/databases are growing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Platforms other than Windows are growing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Large gender gap in tech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We might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see a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decline in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the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number of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languages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for a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specific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type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Might see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a boom in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alternate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OS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The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gender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gap would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be hard to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over come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CONCLUSION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44280" y="1825560"/>
            <a:ext cx="68083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70c0"/>
                </a:solidFill>
                <a:latin typeface="IBM Plex Mono Text"/>
              </a:rPr>
              <a:t>Web Development is perineal</a:t>
            </a:r>
            <a:endParaRPr b="0" lang="en-US" sz="3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70c0"/>
                </a:solidFill>
                <a:latin typeface="IBM Plex Mono Text"/>
              </a:rPr>
              <a:t>Need for data analyst is growing </a:t>
            </a:r>
            <a:endParaRPr b="0" lang="en-US" sz="3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70c0"/>
                </a:solidFill>
                <a:latin typeface="IBM Plex Mono Text"/>
              </a:rPr>
              <a:t>We must equip ourselves with several skills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1" name="Content Placeholder 5" descr=""/>
          <p:cNvPicPr/>
          <p:nvPr/>
        </p:nvPicPr>
        <p:blipFill>
          <a:blip r:embed="rId1"/>
          <a:stretch/>
        </p:blipFill>
        <p:spPr>
          <a:xfrm>
            <a:off x="1126080" y="2113920"/>
            <a:ext cx="3053160" cy="30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APPENDIX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3" name="Content Placeholder 3" descr=""/>
          <p:cNvPicPr/>
          <p:nvPr/>
        </p:nvPicPr>
        <p:blipFill>
          <a:blip r:embed="rId1"/>
          <a:stretch/>
        </p:blipFill>
        <p:spPr>
          <a:xfrm>
            <a:off x="1055880" y="1849680"/>
            <a:ext cx="3193560" cy="3193560"/>
          </a:xfrm>
          <a:prstGeom prst="rect">
            <a:avLst/>
          </a:prstGeom>
          <a:ln w="0">
            <a:noFill/>
          </a:ln>
        </p:spPr>
      </p:pic>
      <p:pic>
        <p:nvPicPr>
          <p:cNvPr id="144" name="Content Placeholder 1" descr=""/>
          <p:cNvPicPr/>
          <p:nvPr/>
        </p:nvPicPr>
        <p:blipFill>
          <a:blip r:embed="rId2"/>
          <a:stretch/>
        </p:blipFill>
        <p:spPr>
          <a:xfrm>
            <a:off x="4332240" y="1371600"/>
            <a:ext cx="732636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38200" y="383040"/>
            <a:ext cx="59281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 </a:t>
            </a: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JOB POSTINGS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914400" y="2191320"/>
            <a:ext cx="10488240" cy="286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In Module 1 you have collected the job posting data using Job API in a file named “</a:t>
            </a:r>
            <a:r>
              <a:rPr b="0" lang="en-IN" sz="2400" spc="-1" strike="noStrike">
                <a:solidFill>
                  <a:srgbClr val="0070c0"/>
                </a:solidFill>
                <a:latin typeface="IBM Plex Mono Text"/>
              </a:rPr>
              <a:t>job-postings.xlsx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”. Present that data using a bar chart here. Order the bar chart in the descending order of the number of job postings.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38200" y="383040"/>
            <a:ext cx="59281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POPULAR LANGUAGES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78400" y="2191320"/>
            <a:ext cx="10524240" cy="286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In Module 1 you have collected the job postings data using web scraping in a file named “</a:t>
            </a:r>
            <a:r>
              <a:rPr b="0" lang="en-IN" sz="2400" spc="-1" strike="noStrike">
                <a:solidFill>
                  <a:srgbClr val="0070c0"/>
                </a:solidFill>
                <a:latin typeface="IBM Plex Mono Text"/>
              </a:rPr>
              <a:t>popular-languages.csv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”. Present that data using a bar chart here. Order the bar chart in the descending order of salary.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1450800" y="2025720"/>
            <a:ext cx="3193560" cy="319356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81920" y="263880"/>
            <a:ext cx="8507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OUTLINE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Executive Summary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Introduction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Methodology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Results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Visualization – Charts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Dashboard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Discussion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Findings &amp; Implications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Conclusion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Appendix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34040" y="304920"/>
            <a:ext cx="85640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EXECUTIVE SUMMARY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1090440" y="2302920"/>
            <a:ext cx="3193560" cy="319356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 txBox="1"/>
          <p:nvPr/>
        </p:nvSpPr>
        <p:spPr>
          <a:xfrm>
            <a:off x="4343400" y="2971800"/>
            <a:ext cx="7352640" cy="231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Trends in Programming Languages 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Trends in Databases 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Trends in job postings in tech</a:t>
            </a:r>
            <a:endParaRPr b="0" lang="en-US" sz="3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70040" y="365040"/>
            <a:ext cx="764676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INTRODUCTION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994320" y="2261880"/>
            <a:ext cx="3053160" cy="3053160"/>
          </a:xfrm>
          <a:prstGeom prst="rect">
            <a:avLst/>
          </a:prstGeom>
          <a:ln w="0">
            <a:noFill/>
          </a:ln>
        </p:spPr>
      </p:pic>
      <p:sp>
        <p:nvSpPr>
          <p:cNvPr id="102" name="Content Placeholder 2"/>
          <p:cNvSpPr/>
          <p:nvPr/>
        </p:nvSpPr>
        <p:spPr>
          <a:xfrm>
            <a:off x="4285080" y="2507760"/>
            <a:ext cx="7067520" cy="29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About: Analyzing the trends in software development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Purpose: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Identify skill requirements for future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What are the top programming languages in demand?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What are the top database skills in demand?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Audience: Human Resource and IT Head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81920" y="376560"/>
            <a:ext cx="7229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METHODOLOGY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285080" y="1825560"/>
            <a:ext cx="7067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70c0"/>
                </a:solidFill>
                <a:latin typeface="IBM Plex Mono Text"/>
              </a:rPr>
              <a:t>Data Collection Sources</a:t>
            </a:r>
            <a:endParaRPr b="0" lang="en-US" sz="4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Stack Overflow Developer 2019 Survey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GitHub Job Postings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Programming Languages Annual Salary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70c0"/>
                </a:solidFill>
                <a:latin typeface="IBM Plex Mono Text"/>
              </a:rPr>
              <a:t>Data Exploration</a:t>
            </a:r>
            <a:endParaRPr b="0" lang="en-US" sz="4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70c0"/>
                </a:solidFill>
                <a:latin typeface="IBM Plex Mono Text"/>
              </a:rPr>
              <a:t>Data Cleaning</a:t>
            </a:r>
            <a:endParaRPr b="0" lang="en-US" sz="4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70c0"/>
                </a:solidFill>
                <a:latin typeface="IBM Plex Mono Text"/>
              </a:rPr>
              <a:t>Data Visualization</a:t>
            </a:r>
            <a:endParaRPr b="0" lang="en-US" sz="4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70c0"/>
                </a:solidFill>
                <a:latin typeface="IBM Plex Mono Text"/>
              </a:rPr>
              <a:t>Presentation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979560" y="1831680"/>
            <a:ext cx="3193560" cy="319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PROGRAMMING LANGUAGE TRENDS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13960" y="1825560"/>
            <a:ext cx="2227680" cy="5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Current Year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1757160" cy="5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Next Year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ontent Placeholder 2"/>
          <p:cNvSpPr/>
          <p:nvPr/>
        </p:nvSpPr>
        <p:spPr>
          <a:xfrm>
            <a:off x="838080" y="2506680"/>
            <a:ext cx="4613760" cy="36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&lt;Bar chart of top 5 programming languages for the current year goes here.&gt;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0" name="Content Placeholder 2"/>
          <p:cNvSpPr/>
          <p:nvPr/>
        </p:nvSpPr>
        <p:spPr>
          <a:xfrm>
            <a:off x="6172200" y="2506680"/>
            <a:ext cx="4613760" cy="36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  <a:ea typeface="DejaVu Sans"/>
              </a:rPr>
              <a:t>&lt; Bar chart of top 5 programming languages for the next year goes here.&gt;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34800" y="2506680"/>
            <a:ext cx="5615640" cy="320832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950440" y="2506680"/>
            <a:ext cx="5676480" cy="318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PROGRAMMING LANGUAGE TRENDS - FINDINGS &amp; IMPLICATIONS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Is it important to know Web Dev languages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Python is an important for any developed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SQL and Bid data are growing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PlaceHolder 4"/>
          <p:cNvSpPr/>
          <p:nvPr/>
        </p:nvSpPr>
        <p:spPr>
          <a:xfrm>
            <a:off x="762840" y="1828800"/>
            <a:ext cx="518040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Most people start coding with Web Dev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Low level languages like C are not very popular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SQL is becoming more popular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62560" y="42876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DATABASE TRENDS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13960" y="1825560"/>
            <a:ext cx="2227680" cy="5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Current Year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1757160" cy="5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Next Year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70800" y="2668320"/>
            <a:ext cx="5344200" cy="30466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5947200" y="2743200"/>
            <a:ext cx="5482440" cy="283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DATABASE TRENDS - FINDINGS &amp; IMPLICATIONS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1396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MqSql is on top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Postgre and Microsoft sql are competing for second place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MongoDB and redis are fighting for third position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	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MqSql is the gateway to SQL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Postgre is still growing and will become more popular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MongoDB and redis will grow more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Application>LibreOffice/7.3.7.2$Linux_X86_64 LibreOffice_project/30$Build-2</Application>
  <AppVersion>15.0000</AppVersion>
  <Words>360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2020-10-28T18:29:43Z</dcterms:created>
  <dc:creator>Steve Hord</dc:creator>
  <dc:description/>
  <dc:language>en-US</dc:language>
  <cp:lastModifiedBy/>
  <dcterms:modified xsi:type="dcterms:W3CDTF">2022-12-30T19:14:49Z</dcterms:modified>
  <cp:revision>23</cp:revision>
  <dc:subject/>
  <dc:title>IT TRENDS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