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  <p:sldMasterId id="2147483692" r:id="rId3"/>
  </p:sldMasterIdLst>
  <p:notesMasterIdLst>
    <p:notesMasterId r:id="rId7"/>
  </p:notesMasterIdLst>
  <p:handoutMasterIdLst>
    <p:handoutMasterId r:id="rId8"/>
  </p:handoutMasterIdLst>
  <p:sldIdLst>
    <p:sldId id="453" r:id="rId4"/>
    <p:sldId id="455" r:id="rId5"/>
    <p:sldId id="45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3150"/>
    <a:srgbClr val="007CBC"/>
    <a:srgbClr val="F1623E"/>
    <a:srgbClr val="FAFAFA"/>
    <a:srgbClr val="5A6B86"/>
    <a:srgbClr val="1D8900"/>
    <a:srgbClr val="FDFAFF"/>
    <a:srgbClr val="DF3312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68"/>
    <p:restoredTop sz="92857" autoAdjust="0"/>
  </p:normalViewPr>
  <p:slideViewPr>
    <p:cSldViewPr snapToGrid="0" snapToObjects="1">
      <p:cViewPr varScale="1">
        <p:scale>
          <a:sx n="134" d="100"/>
          <a:sy n="134" d="100"/>
        </p:scale>
        <p:origin x="140" y="88"/>
      </p:cViewPr>
      <p:guideLst>
        <p:guide pos="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3532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2022/7/16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2022/7/16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6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1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108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917A5-13BF-2543-A3CF-07A7873AD657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2222B2-A7C9-134B-8B79-DF3311459D77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10D02-2436-1D46-8F6F-12FB5EC7B44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6930B-F437-A94B-8770-6E0CCC9259D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0DE1A6-096F-5E42-A32D-7533E66DBEAA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0B3F9F-D051-9D4C-A9BF-5D714CE4AEB5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21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2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3719938" y="1570864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CA6F2-EB70-F046-8E4D-B08748BA6259}"/>
              </a:ext>
            </a:extLst>
          </p:cNvPr>
          <p:cNvCxnSpPr>
            <a:cxnSpLocks/>
          </p:cNvCxnSpPr>
          <p:nvPr userDrawn="1"/>
        </p:nvCxnSpPr>
        <p:spPr>
          <a:xfrm>
            <a:off x="3553904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D37447-F18C-7C48-9E5C-12A0A2B59677}"/>
              </a:ext>
            </a:extLst>
          </p:cNvPr>
          <p:cNvCxnSpPr>
            <a:cxnSpLocks/>
          </p:cNvCxnSpPr>
          <p:nvPr userDrawn="1"/>
        </p:nvCxnSpPr>
        <p:spPr>
          <a:xfrm>
            <a:off x="507161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44106-7943-B245-B31B-579310091ABB}"/>
              </a:ext>
            </a:extLst>
          </p:cNvPr>
          <p:cNvSpPr txBox="1"/>
          <p:nvPr userDrawn="1"/>
        </p:nvSpPr>
        <p:spPr>
          <a:xfrm>
            <a:off x="3719938" y="291889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249778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DA4FB6-5ABF-264A-A888-543571D9C369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949272-2F41-EF42-BEA3-E6615F89F2E1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151C8-0228-5F47-810C-8989C6332456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B4ED6E-714A-1A47-9254-0C6A329670B9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70DBC0-0DF3-944E-AB85-E2B61871D669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19B3D8-E1DF-864A-9012-4A8D401A92F6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80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96362-8FAB-4341-BFF6-961ECC35498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4BD99F-938B-FE45-AB79-D0B3D4B2522B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78D7BC-1516-F749-B1A3-BD2EB867A03B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A0E1B7-9C53-B948-84B0-85CD118C854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2F161E-6462-214F-B7CB-EF0726F3888E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02121D-92C3-3440-91D2-29B2A2C89EFF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E32EFE-4ED7-2741-AFAD-25F3C01EA3DF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310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60719C-3338-7640-9A54-16E797FE260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71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73B762-4498-CE4F-9952-A2801A8EA424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9E1AB3-4B72-CA4B-BA54-CA6EB737021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B050C3-3C3E-4142-B4BB-6C54117A4EF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FACD58-C696-364B-8E49-0A2451F7C764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D1FE5B-A07D-CF4D-A5B1-277BCB56743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079027-474F-D143-82EE-7F7AFEC4B9B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6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D6E76-E580-564F-96D3-7B2B984B31A9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85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DA7A2-FBDD-9545-9F45-CEDD95CE3CC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B51314-3277-D944-AE11-8BF935B526B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592101-DC26-C744-82AE-C2CD194801C5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265181-0522-764E-BF2A-4B1DC12C5D8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5F6CEE-EB14-2244-82C9-5CD17E3A6EA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21B88-E2F8-9441-8C05-44F956E73601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04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50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_re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012AD6D-2F9E-1649-AB43-606B87ECBEB0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50295-7D2A-B84E-91C0-9A614E6518B3}"/>
              </a:ext>
            </a:extLst>
          </p:cNvPr>
          <p:cNvSpPr txBox="1"/>
          <p:nvPr userDrawn="1"/>
        </p:nvSpPr>
        <p:spPr>
          <a:xfrm>
            <a:off x="202294" y="1470762"/>
            <a:ext cx="162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 ICONS</a:t>
            </a:r>
          </a:p>
        </p:txBody>
      </p:sp>
    </p:spTree>
    <p:extLst>
      <p:ext uri="{BB962C8B-B14F-4D97-AF65-F5344CB8AC3E}">
        <p14:creationId xmlns:p14="http://schemas.microsoft.com/office/powerpoint/2010/main" val="2535732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1AF929-3620-1A44-BF9B-45438235DA5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0EF8B9-029F-EB46-9D5B-F42EBCE56135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A0EE0C-4E0F-B04E-99F4-6E759F862440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8FF7E5-153A-FF48-A7F9-7C309F06032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371A21-D1A0-0D41-B054-DDF4B2F889EC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AAD2B-0DFB-8549-9D47-DB576992D9D8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484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2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89"/>
            <a:ext cx="12192000" cy="50143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12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9078F-F63B-B84D-AC73-B48AD66AC658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025802-9C6E-B247-A077-41860BA210B8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0947BE-C49E-DC49-97BE-B1A75B54518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2002F6-D247-5946-8ACA-DF0DAD7A6E7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2774E3-253F-294E-9752-F80A4C389923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723C0C-D4D0-0C41-ADE6-D172AC876B5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95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F0117-A5A6-5D45-A5CE-3C36B3344D1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8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03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8D108A-944C-C749-AB72-B5CD31775E0E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9D968-33F3-C040-8BD6-77431C9594E3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61CFA-3FCE-994F-BF4C-4DFFE2C5B66B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42C842-2991-5A42-91DF-5A7F86F22433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6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-header">
    <p:bg>
      <p:bgPr>
        <a:blipFill dpi="0" rotWithShape="1">
          <a:blip r:embed="rId2" cstate="hqprint">
            <a:alphaModFix amt="59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5CBEA-95EF-FE40-AAA0-8F2665E720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2771-227D-7142-A871-69FBD9C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11D6-E3E6-2A43-8E6D-9EC438E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7CAC57-21B3-E54E-99D4-7D5EC337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0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52E1E-41CC-5A4E-BDCF-023BA0BD7461}"/>
              </a:ext>
            </a:extLst>
          </p:cNvPr>
          <p:cNvSpPr/>
          <p:nvPr userDrawn="1"/>
        </p:nvSpPr>
        <p:spPr>
          <a:xfrm>
            <a:off x="1" y="1050090"/>
            <a:ext cx="12192000" cy="13254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B7B4-1455-E741-8934-8EED75D58D98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GENERAL SERVICES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F1DE7-B0BA-C248-8C7B-DFA11D10A23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9F1EFC-8C12-C543-A374-664525507050}"/>
              </a:ext>
            </a:extLst>
          </p:cNvPr>
          <p:cNvSpPr txBox="1"/>
          <p:nvPr userDrawn="1"/>
        </p:nvSpPr>
        <p:spPr>
          <a:xfrm>
            <a:off x="202294" y="272452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979470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7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411357"/>
            <a:ext cx="5753100" cy="476560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1357"/>
            <a:ext cx="5791200" cy="476560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0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0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5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CCB7-4CE9-9546-B323-A083F7AC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9510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569F-9D7F-8144-93C2-2CD6628B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43071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29209A4-3D08-3B4C-8D4D-669D7F80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1555-BA95-2A4D-A834-CE772273A3B5}"/>
              </a:ext>
            </a:extLst>
          </p:cNvPr>
          <p:cNvSpPr txBox="1"/>
          <p:nvPr userDrawn="1"/>
        </p:nvSpPr>
        <p:spPr>
          <a:xfrm>
            <a:off x="386366" y="660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2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898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433169"/>
            <a:ext cx="11696700" cy="4743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063D4-96AA-1F4B-9E50-C237314CE4BD}"/>
              </a:ext>
            </a:extLst>
          </p:cNvPr>
          <p:cNvPicPr>
            <a:picLocks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5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1" r:id="rId3"/>
    <p:sldLayoutId id="2147483652" r:id="rId4"/>
    <p:sldLayoutId id="2147483653" r:id="rId5"/>
    <p:sldLayoutId id="2147483662" r:id="rId6"/>
    <p:sldLayoutId id="2147483655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1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73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93" r:id="rId3"/>
    <p:sldLayoutId id="2147483675" r:id="rId4"/>
    <p:sldLayoutId id="2147483684" r:id="rId5"/>
    <p:sldLayoutId id="2147483676" r:id="rId6"/>
    <p:sldLayoutId id="2147483685" r:id="rId7"/>
    <p:sldLayoutId id="2147483677" r:id="rId8"/>
    <p:sldLayoutId id="2147483686" r:id="rId9"/>
    <p:sldLayoutId id="2147483678" r:id="rId10"/>
    <p:sldLayoutId id="2147483689" r:id="rId11"/>
    <p:sldLayoutId id="2147483696" r:id="rId12"/>
    <p:sldLayoutId id="2147483680" r:id="rId13"/>
    <p:sldLayoutId id="2147483687" r:id="rId14"/>
    <p:sldLayoutId id="2147483694" r:id="rId15"/>
    <p:sldLayoutId id="2147483681" r:id="rId16"/>
    <p:sldLayoutId id="2147483688" r:id="rId17"/>
    <p:sldLayoutId id="2147483679" r:id="rId18"/>
    <p:sldLayoutId id="2147483690" r:id="rId19"/>
    <p:sldLayoutId id="2147483682" r:id="rId20"/>
    <p:sldLayoutId id="2147483691" r:id="rId21"/>
    <p:sldLayoutId id="2147483695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302A-3DBC-DC4E-AF85-3FA4A839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Image Processing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374B-CBF4-F040-B6F4-FF2E6B266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Release </a:t>
            </a:r>
            <a:r>
              <a:rPr lang="en-US" dirty="0"/>
              <a:t>0.1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5A19-44B5-7244-897E-1A57E34DB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93">
            <a:extLst>
              <a:ext uri="{FF2B5EF4-FFF2-40B4-BE49-F238E27FC236}">
                <a16:creationId xmlns:a16="http://schemas.microsoft.com/office/drawing/2014/main" id="{E002CB6A-0F5D-D246-85CA-AA54F6E61926}"/>
              </a:ext>
            </a:extLst>
          </p:cNvPr>
          <p:cNvSpPr txBox="1"/>
          <p:nvPr/>
        </p:nvSpPr>
        <p:spPr>
          <a:xfrm>
            <a:off x="333910" y="298690"/>
            <a:ext cx="1147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Image Processing System Requirements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0590" y="1368829"/>
            <a:ext cx="119093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company has a web application which collects images uploaded by customers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company also has a separate web application which provides a stream of images using a Kafka stream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company’s software engineers have already some code written to process the images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company would like to save processed images for a minimum of </a:t>
            </a:r>
            <a:r>
              <a:rPr lang="en-US" sz="2400" b="1" dirty="0"/>
              <a:t>7 days for archival purposes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company would also want to be able to have some Business Intelligence (BI) on key statistics </a:t>
            </a:r>
            <a:r>
              <a:rPr lang="en-US" sz="2400" dirty="0" smtClean="0"/>
              <a:t>including </a:t>
            </a:r>
            <a:r>
              <a:rPr lang="en-US" sz="2400" dirty="0"/>
              <a:t>number and type of images processed, and by which customers.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12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236"/>
          <p:cNvSpPr/>
          <p:nvPr/>
        </p:nvSpPr>
        <p:spPr>
          <a:xfrm>
            <a:off x="10257175" y="1418846"/>
            <a:ext cx="1328035" cy="505399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002CB6A-0F5D-D246-85CA-AA54F6E61926}"/>
              </a:ext>
            </a:extLst>
          </p:cNvPr>
          <p:cNvSpPr txBox="1"/>
          <p:nvPr/>
        </p:nvSpPr>
        <p:spPr>
          <a:xfrm>
            <a:off x="333479" y="311988"/>
            <a:ext cx="1147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Image Processing System Architecture Diagram</a:t>
            </a:r>
            <a:endParaRPr lang="en-US" sz="3600" b="1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E0D40A6-D7CB-E446-9D33-7C487B997C12}"/>
              </a:ext>
            </a:extLst>
          </p:cNvPr>
          <p:cNvGrpSpPr/>
          <p:nvPr/>
        </p:nvGrpSpPr>
        <p:grpSpPr>
          <a:xfrm>
            <a:off x="6463247" y="5216402"/>
            <a:ext cx="2795243" cy="1338472"/>
            <a:chOff x="8093960" y="3779027"/>
            <a:chExt cx="3670300" cy="246841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B592D77-4236-A742-A9C6-5532B67444E3}"/>
                </a:ext>
              </a:extLst>
            </p:cNvPr>
            <p:cNvSpPr/>
            <p:nvPr/>
          </p:nvSpPr>
          <p:spPr>
            <a:xfrm>
              <a:off x="8093960" y="3878934"/>
              <a:ext cx="3670300" cy="2368503"/>
            </a:xfrm>
            <a:prstGeom prst="rect">
              <a:avLst/>
            </a:prstGeom>
            <a:solidFill>
              <a:srgbClr val="FAFA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85796CD-A44C-E14C-AC20-CB8AA6B6ADF1}"/>
                </a:ext>
              </a:extLst>
            </p:cNvPr>
            <p:cNvSpPr txBox="1"/>
            <p:nvPr/>
          </p:nvSpPr>
          <p:spPr>
            <a:xfrm>
              <a:off x="8208260" y="3951401"/>
              <a:ext cx="3098801" cy="681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Cons</a:t>
              </a:r>
              <a:r>
                <a:rPr lang="en-US" b="1" dirty="0" smtClean="0">
                  <a:solidFill>
                    <a:srgbClr val="C00000"/>
                  </a:solidFill>
                </a:rPr>
                <a:t>: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2623FD0-4408-6140-967D-3424B3B238B8}"/>
                </a:ext>
              </a:extLst>
            </p:cNvPr>
            <p:cNvSpPr/>
            <p:nvPr/>
          </p:nvSpPr>
          <p:spPr>
            <a:xfrm>
              <a:off x="8093960" y="3779027"/>
              <a:ext cx="3670300" cy="99908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419F0F0-EC63-7E4A-A05E-7C18F1330ACA}"/>
                </a:ext>
              </a:extLst>
            </p:cNvPr>
            <p:cNvSpPr txBox="1"/>
            <p:nvPr/>
          </p:nvSpPr>
          <p:spPr>
            <a:xfrm>
              <a:off x="8385756" y="4586102"/>
              <a:ext cx="3378504" cy="1419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zh-CN" sz="1100" dirty="0" smtClean="0"/>
                <a:t>Cost higher than open source solutions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100" dirty="0" smtClean="0"/>
                <a:t>Not real time data processing end-to-end</a:t>
              </a:r>
              <a:endParaRPr lang="en-US" sz="1100" dirty="0" smtClean="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E0D40A6-D7CB-E446-9D33-7C487B997C12}"/>
              </a:ext>
            </a:extLst>
          </p:cNvPr>
          <p:cNvGrpSpPr/>
          <p:nvPr/>
        </p:nvGrpSpPr>
        <p:grpSpPr>
          <a:xfrm>
            <a:off x="3249867" y="5217645"/>
            <a:ext cx="2795243" cy="1338472"/>
            <a:chOff x="8093960" y="3779027"/>
            <a:chExt cx="3670300" cy="246841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B592D77-4236-A742-A9C6-5532B67444E3}"/>
                </a:ext>
              </a:extLst>
            </p:cNvPr>
            <p:cNvSpPr/>
            <p:nvPr/>
          </p:nvSpPr>
          <p:spPr>
            <a:xfrm>
              <a:off x="8093960" y="3878934"/>
              <a:ext cx="3670300" cy="2368503"/>
            </a:xfrm>
            <a:prstGeom prst="rect">
              <a:avLst/>
            </a:prstGeom>
            <a:solidFill>
              <a:srgbClr val="FAFA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85796CD-A44C-E14C-AC20-CB8AA6B6ADF1}"/>
                </a:ext>
              </a:extLst>
            </p:cNvPr>
            <p:cNvSpPr txBox="1"/>
            <p:nvPr/>
          </p:nvSpPr>
          <p:spPr>
            <a:xfrm>
              <a:off x="8208260" y="3951401"/>
              <a:ext cx="3098801" cy="681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accent5"/>
                  </a:solidFill>
                </a:rPr>
                <a:t>Pros</a:t>
              </a:r>
              <a:r>
                <a:rPr lang="en-US" b="1" dirty="0" smtClean="0">
                  <a:solidFill>
                    <a:schemeClr val="accent5"/>
                  </a:solidFill>
                </a:rPr>
                <a:t>: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623FD0-4408-6140-967D-3424B3B238B8}"/>
                </a:ext>
              </a:extLst>
            </p:cNvPr>
            <p:cNvSpPr/>
            <p:nvPr/>
          </p:nvSpPr>
          <p:spPr>
            <a:xfrm>
              <a:off x="8093960" y="3779027"/>
              <a:ext cx="3670300" cy="99908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419F0F0-EC63-7E4A-A05E-7C18F1330ACA}"/>
                </a:ext>
              </a:extLst>
            </p:cNvPr>
            <p:cNvSpPr txBox="1"/>
            <p:nvPr/>
          </p:nvSpPr>
          <p:spPr>
            <a:xfrm>
              <a:off x="8385756" y="4586102"/>
              <a:ext cx="3378504" cy="1419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zh-CN" sz="1100" dirty="0" err="1" smtClean="0"/>
                <a:t>S</a:t>
              </a:r>
              <a:r>
                <a:rPr lang="en-US" altLang="zh-CN" sz="1100" dirty="0" err="1" smtClean="0"/>
                <a:t>erverless</a:t>
              </a:r>
              <a:r>
                <a:rPr lang="en-US" altLang="zh-CN" sz="1100" dirty="0" smtClean="0"/>
                <a:t> or AWS managed services 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zh-CN" sz="1100" dirty="0" smtClean="0"/>
                <a:t>High scalability </a:t>
              </a:r>
              <a:r>
                <a:rPr lang="en-US" altLang="zh-CN" sz="1100" dirty="0"/>
                <a:t>and fault tolerance</a:t>
              </a:r>
              <a:endParaRPr lang="en-US" altLang="zh-CN" sz="1400" dirty="0"/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zh-CN" sz="1100" dirty="0" smtClean="0"/>
                <a:t>Event driven</a:t>
              </a:r>
              <a:endParaRPr lang="en-US" altLang="zh-CN" sz="1100" dirty="0" smtClean="0"/>
            </a:p>
          </p:txBody>
        </p:sp>
      </p:grpSp>
      <p:sp>
        <p:nvSpPr>
          <p:cNvPr id="106" name="TextBox 62">
            <a:extLst>
              <a:ext uri="{FF2B5EF4-FFF2-40B4-BE49-F238E27FC236}">
                <a16:creationId xmlns:a16="http://schemas.microsoft.com/office/drawing/2014/main" id="{1BFC19CA-8215-804B-9680-609EBE0D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584" y="3403238"/>
            <a:ext cx="90867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Raw Image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7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51" y="29565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60">
            <a:extLst>
              <a:ext uri="{FF2B5EF4-FFF2-40B4-BE49-F238E27FC236}">
                <a16:creationId xmlns:a16="http://schemas.microsoft.com/office/drawing/2014/main" id="{34E58C84-DC2E-5E48-8722-27FE9622C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0766" y="4654080"/>
            <a:ext cx="5747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Archive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31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549" y="4226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11" y="2401868"/>
            <a:ext cx="457203" cy="457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Graphic 26">
            <a:extLst>
              <a:ext uri="{FF2B5EF4-FFF2-40B4-BE49-F238E27FC236}">
                <a16:creationId xmlns:a16="http://schemas.microsoft.com/office/drawing/2014/main" id="{187B6328-29CD-514D-8F9D-42D25257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957" y="239903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Graphic 16">
            <a:extLst>
              <a:ext uri="{FF2B5EF4-FFF2-40B4-BE49-F238E27FC236}">
                <a16:creationId xmlns:a16="http://schemas.microsoft.com/office/drawing/2014/main" id="{A57BCE42-7565-4541-9212-0B5C1F629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541" y="484167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Box 34">
            <a:extLst>
              <a:ext uri="{FF2B5EF4-FFF2-40B4-BE49-F238E27FC236}">
                <a16:creationId xmlns:a16="http://schemas.microsoft.com/office/drawing/2014/main" id="{E61E766C-2C65-964C-BF1A-91EBD3B20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2816" y="5299792"/>
            <a:ext cx="10635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Managed Streaming for Apache Kafka</a:t>
            </a:r>
          </a:p>
        </p:txBody>
      </p:sp>
      <p:pic>
        <p:nvPicPr>
          <p:cNvPr id="145" name="Graphic 23">
            <a:extLst>
              <a:ext uri="{FF2B5EF4-FFF2-40B4-BE49-F238E27FC236}">
                <a16:creationId xmlns:a16="http://schemas.microsoft.com/office/drawing/2014/main" id="{F1C23086-EC84-CB4E-BB00-6843C7A21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305" y="293121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34">
            <a:extLst>
              <a:ext uri="{FF2B5EF4-FFF2-40B4-BE49-F238E27FC236}">
                <a16:creationId xmlns:a16="http://schemas.microsoft.com/office/drawing/2014/main" id="{09D8BB8C-8C0A-D94E-8924-DACACBA11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2192" y="3371274"/>
            <a:ext cx="6487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endParaRPr lang="en-US" altLang="en-US" sz="9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9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Redshift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Graphic 7">
            <a:extLst>
              <a:ext uri="{FF2B5EF4-FFF2-40B4-BE49-F238E27FC236}">
                <a16:creationId xmlns:a16="http://schemas.microsoft.com/office/drawing/2014/main" id="{A898DF2F-8E75-BA4E-ACAE-BAB375A29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305" y="405688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TextBox 10">
            <a:extLst>
              <a:ext uri="{FF2B5EF4-FFF2-40B4-BE49-F238E27FC236}">
                <a16:creationId xmlns:a16="http://schemas.microsoft.com/office/drawing/2014/main" id="{54592BA6-EED4-4D4C-87F1-2DE03F5C8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8635" y="4529696"/>
            <a:ext cx="762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163" name="Graphic 14">
            <a:extLst>
              <a:ext uri="{FF2B5EF4-FFF2-40B4-BE49-F238E27FC236}">
                <a16:creationId xmlns:a16="http://schemas.microsoft.com/office/drawing/2014/main" id="{03CFE0DA-7222-7240-9D26-C830D958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188" y="185570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7">
            <a:extLst>
              <a:ext uri="{FF2B5EF4-FFF2-40B4-BE49-F238E27FC236}">
                <a16:creationId xmlns:a16="http://schemas.microsoft.com/office/drawing/2014/main" id="{57C3E87C-C636-F342-A39E-6C1DA2434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7376" y="2276700"/>
            <a:ext cx="6768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65" name="Graphic 6">
            <a:extLst>
              <a:ext uri="{FF2B5EF4-FFF2-40B4-BE49-F238E27FC236}">
                <a16:creationId xmlns:a16="http://schemas.microsoft.com/office/drawing/2014/main" id="{1AC5EB71-E4C7-BC46-9983-2A7C0F00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914" y="2403366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TextBox 10">
            <a:extLst>
              <a:ext uri="{FF2B5EF4-FFF2-40B4-BE49-F238E27FC236}">
                <a16:creationId xmlns:a16="http://schemas.microsoft.com/office/drawing/2014/main" id="{D0D86341-FF28-B24D-91B6-2BAE0591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2620" y="2870764"/>
            <a:ext cx="76676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169" name="Graphic 12">
            <a:extLst>
              <a:ext uri="{FF2B5EF4-FFF2-40B4-BE49-F238E27FC236}">
                <a16:creationId xmlns:a16="http://schemas.microsoft.com/office/drawing/2014/main" id="{5EA8505D-C1F4-EE4E-833B-CB64A1B3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08" y="385214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TextBox 19">
            <a:extLst>
              <a:ext uri="{FF2B5EF4-FFF2-40B4-BE49-F238E27FC236}">
                <a16:creationId xmlns:a16="http://schemas.microsoft.com/office/drawing/2014/main" id="{06DC369A-EAD9-9443-8C96-34434FF8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836" y="4301665"/>
            <a:ext cx="11001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  <a:b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sp>
        <p:nvSpPr>
          <p:cNvPr id="174" name="TextBox 62">
            <a:extLst>
              <a:ext uri="{FF2B5EF4-FFF2-40B4-BE49-F238E27FC236}">
                <a16:creationId xmlns:a16="http://schemas.microsoft.com/office/drawing/2014/main" id="{1BFC19CA-8215-804B-9680-609EBE0D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945" y="2856236"/>
            <a:ext cx="56978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TextBox 62">
            <a:extLst>
              <a:ext uri="{FF2B5EF4-FFF2-40B4-BE49-F238E27FC236}">
                <a16:creationId xmlns:a16="http://schemas.microsoft.com/office/drawing/2014/main" id="{1BFC19CA-8215-804B-9680-609EBE0D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507" y="2815830"/>
            <a:ext cx="746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Extract </a:t>
            </a:r>
            <a:r>
              <a:rPr lang="en-US" altLang="en-US" sz="9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Metadata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42816" y="1419986"/>
            <a:ext cx="1014710" cy="442180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2816" y="1141847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INGESTION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pic>
        <p:nvPicPr>
          <p:cNvPr id="179" name="Graphic 8">
            <a:extLst>
              <a:ext uri="{FF2B5EF4-FFF2-40B4-BE49-F238E27FC236}">
                <a16:creationId xmlns:a16="http://schemas.microsoft.com/office/drawing/2014/main" id="{AB0D91F9-474C-984C-86AF-225EADE14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426" y="280542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" name="TextBox 11">
            <a:extLst>
              <a:ext uri="{FF2B5EF4-FFF2-40B4-BE49-F238E27FC236}">
                <a16:creationId xmlns:a16="http://schemas.microsoft.com/office/drawing/2014/main" id="{8CDA57C9-CCA8-4D47-AFA3-504E4CAAC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590" y="3290185"/>
            <a:ext cx="8377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Transfer </a:t>
            </a:r>
            <a:endParaRPr lang="en-US" altLang="en-US" sz="8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Family (SFTP)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1" name="Graphic 8">
            <a:extLst>
              <a:ext uri="{FF2B5EF4-FFF2-40B4-BE49-F238E27FC236}">
                <a16:creationId xmlns:a16="http://schemas.microsoft.com/office/drawing/2014/main" id="{6ACDCFF9-D0E1-B740-BF9D-3F2DCB572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69" y="172955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0">
            <a:extLst>
              <a:ext uri="{FF2B5EF4-FFF2-40B4-BE49-F238E27FC236}">
                <a16:creationId xmlns:a16="http://schemas.microsoft.com/office/drawing/2014/main" id="{1B6179EB-06FE-594D-8C45-2E6BD63A7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568" y="2219355"/>
            <a:ext cx="7554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Exchange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584" y="2748721"/>
            <a:ext cx="804856" cy="57276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Image uploader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233554" y="3800579"/>
            <a:ext cx="809674" cy="57276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Kafka Stream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cxnSp>
        <p:nvCxnSpPr>
          <p:cNvPr id="6" name="Straight Arrow Connector 5"/>
          <p:cNvCxnSpPr>
            <a:stCxn id="183" idx="3"/>
            <a:endCxn id="169" idx="1"/>
          </p:cNvCxnSpPr>
          <p:nvPr/>
        </p:nvCxnSpPr>
        <p:spPr>
          <a:xfrm flipV="1">
            <a:off x="1043228" y="4080746"/>
            <a:ext cx="982080" cy="62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3"/>
            <a:endCxn id="179" idx="1"/>
          </p:cNvCxnSpPr>
          <p:nvPr/>
        </p:nvCxnSpPr>
        <p:spPr>
          <a:xfrm flipV="1">
            <a:off x="1051440" y="3034022"/>
            <a:ext cx="975986" cy="1083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241240" y="1666562"/>
            <a:ext cx="804856" cy="572767"/>
          </a:xfrm>
          <a:prstGeom prst="rect">
            <a:avLst/>
          </a:prstGeom>
          <a:noFill/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Third Party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cxnSp>
        <p:nvCxnSpPr>
          <p:cNvPr id="10" name="Elbow Connector 9"/>
          <p:cNvCxnSpPr>
            <a:stCxn id="184" idx="3"/>
            <a:endCxn id="181" idx="1"/>
          </p:cNvCxnSpPr>
          <p:nvPr/>
        </p:nvCxnSpPr>
        <p:spPr>
          <a:xfrm>
            <a:off x="1046096" y="1952946"/>
            <a:ext cx="975473" cy="5207"/>
          </a:xfrm>
          <a:prstGeom prst="bentConnector3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246584" y="4786559"/>
            <a:ext cx="804856" cy="572767"/>
          </a:xfrm>
          <a:prstGeom prst="rect">
            <a:avLst/>
          </a:prstGeom>
          <a:noFill/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SaaS app/DB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cxnSp>
        <p:nvCxnSpPr>
          <p:cNvPr id="15" name="Elbow Connector 14"/>
          <p:cNvCxnSpPr>
            <a:stCxn id="185" idx="3"/>
            <a:endCxn id="137" idx="1"/>
          </p:cNvCxnSpPr>
          <p:nvPr/>
        </p:nvCxnSpPr>
        <p:spPr>
          <a:xfrm flipV="1">
            <a:off x="1051440" y="5070277"/>
            <a:ext cx="979101" cy="2666"/>
          </a:xfrm>
          <a:prstGeom prst="bentConnector3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62">
            <a:extLst>
              <a:ext uri="{FF2B5EF4-FFF2-40B4-BE49-F238E27FC236}">
                <a16:creationId xmlns:a16="http://schemas.microsoft.com/office/drawing/2014/main" id="{1BFC19CA-8215-804B-9680-609EBE0D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306" y="3804827"/>
            <a:ext cx="703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Masked Images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7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837" y="33419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TextBox 62">
            <a:extLst>
              <a:ext uri="{FF2B5EF4-FFF2-40B4-BE49-F238E27FC236}">
                <a16:creationId xmlns:a16="http://schemas.microsoft.com/office/drawing/2014/main" id="{1BFC19CA-8215-804B-9680-609EBE0D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9721" y="3804824"/>
            <a:ext cx="9086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Curated Images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1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296" y="3341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91"/>
          <p:cNvSpPr/>
          <p:nvPr/>
        </p:nvSpPr>
        <p:spPr>
          <a:xfrm>
            <a:off x="3226443" y="2267651"/>
            <a:ext cx="6473609" cy="2657426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253900" y="1963072"/>
            <a:ext cx="2166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STORAGE &amp; PROCESSING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18" name="Elbow Connector 17"/>
          <p:cNvCxnSpPr>
            <a:stCxn id="181" idx="3"/>
            <a:endCxn id="107" idx="0"/>
          </p:cNvCxnSpPr>
          <p:nvPr/>
        </p:nvCxnSpPr>
        <p:spPr>
          <a:xfrm>
            <a:off x="2478773" y="1958153"/>
            <a:ext cx="1295678" cy="998409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79" idx="3"/>
            <a:endCxn id="107" idx="1"/>
          </p:cNvCxnSpPr>
          <p:nvPr/>
        </p:nvCxnSpPr>
        <p:spPr>
          <a:xfrm>
            <a:off x="2484630" y="3034022"/>
            <a:ext cx="1061221" cy="151140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69" idx="3"/>
            <a:endCxn id="107" idx="1"/>
          </p:cNvCxnSpPr>
          <p:nvPr/>
        </p:nvCxnSpPr>
        <p:spPr>
          <a:xfrm flipV="1">
            <a:off x="2482512" y="3185162"/>
            <a:ext cx="1063339" cy="895584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7" idx="3"/>
            <a:endCxn id="106" idx="2"/>
          </p:cNvCxnSpPr>
          <p:nvPr/>
        </p:nvCxnSpPr>
        <p:spPr>
          <a:xfrm flipV="1">
            <a:off x="2487745" y="3634070"/>
            <a:ext cx="1311174" cy="14362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7" idx="3"/>
            <a:endCxn id="133" idx="1"/>
          </p:cNvCxnSpPr>
          <p:nvPr/>
        </p:nvCxnSpPr>
        <p:spPr>
          <a:xfrm flipV="1">
            <a:off x="4003051" y="2627634"/>
            <a:ext cx="940906" cy="557528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3" idx="3"/>
            <a:endCxn id="132" idx="1"/>
          </p:cNvCxnSpPr>
          <p:nvPr/>
        </p:nvCxnSpPr>
        <p:spPr>
          <a:xfrm>
            <a:off x="5401161" y="2627634"/>
            <a:ext cx="585950" cy="2836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96" idx="3"/>
            <a:endCxn id="187" idx="1"/>
          </p:cNvCxnSpPr>
          <p:nvPr/>
        </p:nvCxnSpPr>
        <p:spPr>
          <a:xfrm>
            <a:off x="6435545" y="3570502"/>
            <a:ext cx="385292" cy="1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342" y="3341900"/>
            <a:ext cx="457203" cy="457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" name="Graphic 26">
            <a:extLst>
              <a:ext uri="{FF2B5EF4-FFF2-40B4-BE49-F238E27FC236}">
                <a16:creationId xmlns:a16="http://schemas.microsoft.com/office/drawing/2014/main" id="{187B6328-29CD-514D-8F9D-42D25257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97" y="334321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62">
            <a:extLst>
              <a:ext uri="{FF2B5EF4-FFF2-40B4-BE49-F238E27FC236}">
                <a16:creationId xmlns:a16="http://schemas.microsoft.com/office/drawing/2014/main" id="{1BFC19CA-8215-804B-9680-609EBE0D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085" y="3800419"/>
            <a:ext cx="56978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Elbow Connector 200"/>
          <p:cNvCxnSpPr>
            <a:stCxn id="107" idx="3"/>
            <a:endCxn id="197" idx="1"/>
          </p:cNvCxnSpPr>
          <p:nvPr/>
        </p:nvCxnSpPr>
        <p:spPr>
          <a:xfrm>
            <a:off x="4003051" y="3185162"/>
            <a:ext cx="942046" cy="386655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97" idx="3"/>
            <a:endCxn id="196" idx="1"/>
          </p:cNvCxnSpPr>
          <p:nvPr/>
        </p:nvCxnSpPr>
        <p:spPr>
          <a:xfrm flipV="1">
            <a:off x="5402301" y="3570502"/>
            <a:ext cx="576041" cy="1315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16403" y="3731631"/>
            <a:ext cx="7747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9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Compress </a:t>
            </a:r>
            <a:endParaRPr lang="en-US" altLang="en-US" dirty="0" smtClean="0"/>
          </a:p>
          <a:p>
            <a:r>
              <a:rPr lang="en-US" altLang="en-US" dirty="0" smtClean="0"/>
              <a:t>/ </a:t>
            </a:r>
            <a:r>
              <a:rPr lang="en-US" altLang="en-US" dirty="0"/>
              <a:t>Masking</a:t>
            </a:r>
          </a:p>
        </p:txBody>
      </p:sp>
      <p:sp>
        <p:nvSpPr>
          <p:cNvPr id="204" name="TextBox 62">
            <a:extLst>
              <a:ext uri="{FF2B5EF4-FFF2-40B4-BE49-F238E27FC236}">
                <a16:creationId xmlns:a16="http://schemas.microsoft.com/office/drawing/2014/main" id="{1BFC19CA-8215-804B-9680-609EBE0D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1738" y="2827655"/>
            <a:ext cx="7441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Metadata Store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748" y="24033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" name="Elbow Connector 82"/>
          <p:cNvCxnSpPr>
            <a:stCxn id="132" idx="3"/>
            <a:endCxn id="205" idx="1"/>
          </p:cNvCxnSpPr>
          <p:nvPr/>
        </p:nvCxnSpPr>
        <p:spPr>
          <a:xfrm>
            <a:off x="6444314" y="2630470"/>
            <a:ext cx="384434" cy="1517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205" idx="3"/>
            <a:endCxn id="165" idx="1"/>
          </p:cNvCxnSpPr>
          <p:nvPr/>
        </p:nvCxnSpPr>
        <p:spPr>
          <a:xfrm flipV="1">
            <a:off x="7285948" y="2631968"/>
            <a:ext cx="575966" cy="19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65" idx="3"/>
            <a:endCxn id="145" idx="1"/>
          </p:cNvCxnSpPr>
          <p:nvPr/>
        </p:nvCxnSpPr>
        <p:spPr>
          <a:xfrm>
            <a:off x="8319118" y="2631968"/>
            <a:ext cx="2391187" cy="527846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7724448" y="3310232"/>
            <a:ext cx="751054" cy="52435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Existing App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cxnSp>
        <p:nvCxnSpPr>
          <p:cNvPr id="1034" name="Elbow Connector 1033"/>
          <p:cNvCxnSpPr>
            <a:stCxn id="187" idx="3"/>
            <a:endCxn id="221" idx="1"/>
          </p:cNvCxnSpPr>
          <p:nvPr/>
        </p:nvCxnSpPr>
        <p:spPr>
          <a:xfrm>
            <a:off x="7278037" y="3570503"/>
            <a:ext cx="446411" cy="1908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Elbow Connector 1035"/>
          <p:cNvCxnSpPr>
            <a:stCxn id="221" idx="3"/>
            <a:endCxn id="191" idx="1"/>
          </p:cNvCxnSpPr>
          <p:nvPr/>
        </p:nvCxnSpPr>
        <p:spPr>
          <a:xfrm flipV="1">
            <a:off x="8475502" y="3570500"/>
            <a:ext cx="510794" cy="1911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Elbow Connector 1042"/>
          <p:cNvCxnSpPr>
            <a:stCxn id="205" idx="0"/>
            <a:endCxn id="163" idx="1"/>
          </p:cNvCxnSpPr>
          <p:nvPr/>
        </p:nvCxnSpPr>
        <p:spPr>
          <a:xfrm rot="5400000" flipH="1" flipV="1">
            <a:off x="8717730" y="423929"/>
            <a:ext cx="319076" cy="3639840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/>
          <p:cNvCxnSpPr>
            <a:stCxn id="190" idx="2"/>
            <a:endCxn id="131" idx="3"/>
          </p:cNvCxnSpPr>
          <p:nvPr/>
        </p:nvCxnSpPr>
        <p:spPr>
          <a:xfrm rot="5400000">
            <a:off x="8580181" y="3840725"/>
            <a:ext cx="280444" cy="9473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227854" y="1121073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CONSUMPTION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1051" name="Elbow Connector 1050"/>
          <p:cNvCxnSpPr>
            <a:stCxn id="155" idx="2"/>
            <a:endCxn id="156" idx="0"/>
          </p:cNvCxnSpPr>
          <p:nvPr/>
        </p:nvCxnSpPr>
        <p:spPr>
          <a:xfrm rot="16200000" flipH="1">
            <a:off x="10779604" y="3897581"/>
            <a:ext cx="316279" cy="2328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Elbow Connector 1052"/>
          <p:cNvCxnSpPr>
            <a:stCxn id="163" idx="3"/>
            <a:endCxn id="156" idx="3"/>
          </p:cNvCxnSpPr>
          <p:nvPr/>
        </p:nvCxnSpPr>
        <p:spPr>
          <a:xfrm>
            <a:off x="11154392" y="2084311"/>
            <a:ext cx="13117" cy="2201176"/>
          </a:xfrm>
          <a:prstGeom prst="bentConnector3">
            <a:avLst>
              <a:gd name="adj1" fmla="val 1842777"/>
            </a:avLst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/>
          <p:cNvSpPr txBox="1"/>
          <p:nvPr/>
        </p:nvSpPr>
        <p:spPr>
          <a:xfrm>
            <a:off x="8425352" y="4235664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7 days</a:t>
            </a:r>
            <a:endParaRPr lang="en-US" sz="800" dirty="0"/>
          </a:p>
        </p:txBody>
      </p:sp>
      <p:pic>
        <p:nvPicPr>
          <p:cNvPr id="252" name="Graphic 22">
            <a:extLst>
              <a:ext uri="{FF2B5EF4-FFF2-40B4-BE49-F238E27FC236}">
                <a16:creationId xmlns:a16="http://schemas.microsoft.com/office/drawing/2014/main" id="{8B426346-8D30-4041-B389-4ACE29B1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306" y="531111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" name="TextBox 10">
            <a:extLst>
              <a:ext uri="{FF2B5EF4-FFF2-40B4-BE49-F238E27FC236}">
                <a16:creationId xmlns:a16="http://schemas.microsoft.com/office/drawing/2014/main" id="{54592BA6-EED4-4D4C-87F1-2DE03F5C8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424" y="5778251"/>
            <a:ext cx="81672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2" name="Elbow Connector 1061"/>
          <p:cNvCxnSpPr>
            <a:stCxn id="191" idx="3"/>
            <a:endCxn id="252" idx="1"/>
          </p:cNvCxnSpPr>
          <p:nvPr/>
        </p:nvCxnSpPr>
        <p:spPr>
          <a:xfrm>
            <a:off x="9443496" y="3570500"/>
            <a:ext cx="1266810" cy="1969216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Rectangle 1063"/>
          <p:cNvSpPr/>
          <p:nvPr/>
        </p:nvSpPr>
        <p:spPr>
          <a:xfrm>
            <a:off x="133973" y="2625066"/>
            <a:ext cx="199506" cy="1881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rgbClr val="FFFFFF"/>
                </a:solidFill>
              </a:rPr>
              <a:t>1</a:t>
            </a:r>
            <a:endParaRPr lang="en-US" sz="700" dirty="0" smtClean="0">
              <a:solidFill>
                <a:srgbClr val="FFFFFF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26136" y="3691658"/>
            <a:ext cx="199506" cy="1881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rgbClr val="FFFFFF"/>
                </a:solidFill>
              </a:rPr>
              <a:t>2</a:t>
            </a:r>
            <a:endParaRPr lang="en-US" sz="700" dirty="0" smtClean="0">
              <a:solidFill>
                <a:srgbClr val="FFFFFF"/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7625404" y="3201826"/>
            <a:ext cx="199506" cy="1881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rgbClr val="FFFFFF"/>
                </a:solidFill>
              </a:rPr>
              <a:t>3</a:t>
            </a:r>
            <a:endParaRPr lang="en-US" sz="700" dirty="0" smtClean="0">
              <a:solidFill>
                <a:srgbClr val="FFFFFF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8879783" y="4228330"/>
            <a:ext cx="199506" cy="1881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rgbClr val="FFFFFF"/>
                </a:solidFill>
              </a:rPr>
              <a:t>4</a:t>
            </a:r>
            <a:endParaRPr lang="en-US" sz="700" dirty="0" smtClean="0">
              <a:solidFill>
                <a:srgbClr val="FFFFFF"/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10438882" y="4071266"/>
            <a:ext cx="199506" cy="1881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rgbClr val="FFFFFF"/>
                </a:solidFill>
              </a:rPr>
              <a:t>5</a:t>
            </a:r>
            <a:endParaRPr lang="en-US" sz="7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5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48450</TotalTime>
  <Words>168</Words>
  <Application>Microsoft Office PowerPoint</Application>
  <PresentationFormat>Widescreen</PresentationFormat>
  <Paragraphs>59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Amazon Ember</vt:lpstr>
      <vt:lpstr>黑体</vt:lpstr>
      <vt:lpstr>Arial</vt:lpstr>
      <vt:lpstr>Calibri</vt:lpstr>
      <vt:lpstr>Wingdings</vt:lpstr>
      <vt:lpstr>Office Theme</vt:lpstr>
      <vt:lpstr>1_Office Theme</vt:lpstr>
      <vt:lpstr>2_Office Theme</vt:lpstr>
      <vt:lpstr>Image Processing System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IHIS</cp:lastModifiedBy>
  <cp:revision>708</cp:revision>
  <cp:lastPrinted>2019-01-03T20:59:05Z</cp:lastPrinted>
  <dcterms:created xsi:type="dcterms:W3CDTF">2018-09-14T20:21:45Z</dcterms:created>
  <dcterms:modified xsi:type="dcterms:W3CDTF">2022-07-16T15:07:19Z</dcterms:modified>
</cp:coreProperties>
</file>