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92" r:id="rId5"/>
    <p:sldId id="329" r:id="rId6"/>
    <p:sldId id="315" r:id="rId7"/>
    <p:sldId id="311" r:id="rId8"/>
    <p:sldId id="312" r:id="rId9"/>
    <p:sldId id="313" r:id="rId10"/>
    <p:sldId id="314" r:id="rId11"/>
    <p:sldId id="316" r:id="rId12"/>
    <p:sldId id="317" r:id="rId13"/>
    <p:sldId id="318" r:id="rId14"/>
    <p:sldId id="321" r:id="rId15"/>
    <p:sldId id="319" r:id="rId16"/>
    <p:sldId id="320" r:id="rId17"/>
    <p:sldId id="322" r:id="rId18"/>
    <p:sldId id="324" r:id="rId19"/>
    <p:sldId id="332" r:id="rId20"/>
    <p:sldId id="326" r:id="rId21"/>
    <p:sldId id="310" r:id="rId22"/>
    <p:sldId id="309" r:id="rId23"/>
    <p:sldId id="336" r:id="rId24"/>
    <p:sldId id="341" r:id="rId25"/>
    <p:sldId id="339" r:id="rId26"/>
    <p:sldId id="337" r:id="rId27"/>
    <p:sldId id="34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1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1D129-8934-4502-9AE7-3690F48ED6E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58C4B9E-FAA3-46A1-8F71-D6D4861378DB}">
      <dgm:prSet phldrT="[Text]"/>
      <dgm:spPr>
        <a:solidFill>
          <a:schemeClr val="tx1"/>
        </a:solidFill>
      </dgm:spPr>
      <dgm:t>
        <a:bodyPr/>
        <a:lstStyle/>
        <a:p>
          <a:pPr algn="ctr"/>
          <a:r>
            <a:rPr lang="en-SG" dirty="0"/>
            <a:t>1998</a:t>
          </a:r>
        </a:p>
      </dgm:t>
    </dgm:pt>
    <dgm:pt modelId="{B06A479A-D2C3-465F-BB01-ECAAA717E997}" type="parTrans" cxnId="{F5A2D83F-B3BA-4BEC-B615-3B806C3FB666}">
      <dgm:prSet/>
      <dgm:spPr/>
      <dgm:t>
        <a:bodyPr/>
        <a:lstStyle/>
        <a:p>
          <a:endParaRPr lang="en-SG"/>
        </a:p>
      </dgm:t>
    </dgm:pt>
    <dgm:pt modelId="{71F1B9BD-BAB9-47DD-A44E-85B3E00F49C8}" type="sibTrans" cxnId="{F5A2D83F-B3BA-4BEC-B615-3B806C3FB66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SG"/>
        </a:p>
      </dgm:t>
    </dgm:pt>
    <dgm:pt modelId="{C13FA6E2-5AC7-45CD-8C53-81CC4390142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“internet addiction”</a:t>
          </a:r>
        </a:p>
      </dgm:t>
    </dgm:pt>
    <dgm:pt modelId="{6F4C4417-C910-4464-89D9-19D18CEC9117}" type="parTrans" cxnId="{20EBD8EE-2C14-418A-AE71-5FA30CEC0024}">
      <dgm:prSet/>
      <dgm:spPr/>
      <dgm:t>
        <a:bodyPr/>
        <a:lstStyle/>
        <a:p>
          <a:endParaRPr lang="en-SG"/>
        </a:p>
      </dgm:t>
    </dgm:pt>
    <dgm:pt modelId="{57DFF856-07B4-4EF1-BAE0-F75CBCACD3E4}" type="sibTrans" cxnId="{20EBD8EE-2C14-418A-AE71-5FA30CEC0024}">
      <dgm:prSet/>
      <dgm:spPr/>
      <dgm:t>
        <a:bodyPr/>
        <a:lstStyle/>
        <a:p>
          <a:endParaRPr lang="en-SG"/>
        </a:p>
      </dgm:t>
    </dgm:pt>
    <dgm:pt modelId="{02FFE670-D231-45C1-B236-26EF5B5FAC8B}">
      <dgm:prSet phldrT="[Text]"/>
      <dgm:spPr>
        <a:solidFill>
          <a:schemeClr val="tx1"/>
        </a:solidFill>
      </dgm:spPr>
      <dgm:t>
        <a:bodyPr/>
        <a:lstStyle/>
        <a:p>
          <a:pPr algn="ctr"/>
          <a:r>
            <a:rPr lang="en-SG" dirty="0"/>
            <a:t>2013</a:t>
          </a:r>
        </a:p>
      </dgm:t>
    </dgm:pt>
    <dgm:pt modelId="{CB81F0E7-21C8-4085-90B9-E46BF6F70FA0}" type="parTrans" cxnId="{B61F7DB5-312E-4151-81B7-82C5FA559FC8}">
      <dgm:prSet/>
      <dgm:spPr/>
      <dgm:t>
        <a:bodyPr/>
        <a:lstStyle/>
        <a:p>
          <a:endParaRPr lang="en-SG"/>
        </a:p>
      </dgm:t>
    </dgm:pt>
    <dgm:pt modelId="{D43A0AFA-7094-469C-AF6C-166231BFF11B}" type="sibTrans" cxnId="{B61F7DB5-312E-4151-81B7-82C5FA559FC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SG"/>
        </a:p>
      </dgm:t>
    </dgm:pt>
    <dgm:pt modelId="{4D18EC55-FC00-4BA3-A7F3-FAC7CBBC2E6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“digital native” (SG 12.2%; 88.4% of total youth)</a:t>
          </a:r>
        </a:p>
      </dgm:t>
    </dgm:pt>
    <dgm:pt modelId="{BD71BB97-182A-4713-8DD4-E5F9A6CDEB43}" type="parTrans" cxnId="{328BD1A9-3D61-4FCA-A725-AA0C6837D19E}">
      <dgm:prSet/>
      <dgm:spPr/>
      <dgm:t>
        <a:bodyPr/>
        <a:lstStyle/>
        <a:p>
          <a:endParaRPr lang="en-SG"/>
        </a:p>
      </dgm:t>
    </dgm:pt>
    <dgm:pt modelId="{DE7C46CC-02A3-45FC-8303-03EFCD43DE38}" type="sibTrans" cxnId="{328BD1A9-3D61-4FCA-A725-AA0C6837D19E}">
      <dgm:prSet/>
      <dgm:spPr/>
      <dgm:t>
        <a:bodyPr/>
        <a:lstStyle/>
        <a:p>
          <a:endParaRPr lang="en-SG"/>
        </a:p>
      </dgm:t>
    </dgm:pt>
    <dgm:pt modelId="{E60F8C3C-210D-428A-884B-AA4485128009}">
      <dgm:prSet phldrT="[Text]"/>
      <dgm:spPr>
        <a:solidFill>
          <a:schemeClr val="tx1"/>
        </a:solidFill>
      </dgm:spPr>
      <dgm:t>
        <a:bodyPr/>
        <a:lstStyle/>
        <a:p>
          <a:pPr algn="ctr"/>
          <a:r>
            <a:rPr lang="en-SG" dirty="0"/>
            <a:t>2020</a:t>
          </a:r>
        </a:p>
      </dgm:t>
    </dgm:pt>
    <dgm:pt modelId="{222BB42B-6458-4823-A996-6C1C1E75E1B8}" type="parTrans" cxnId="{9A555FEB-4F4A-4A10-BCE2-7E2EC75557F1}">
      <dgm:prSet/>
      <dgm:spPr/>
      <dgm:t>
        <a:bodyPr/>
        <a:lstStyle/>
        <a:p>
          <a:endParaRPr lang="en-SG"/>
        </a:p>
      </dgm:t>
    </dgm:pt>
    <dgm:pt modelId="{5889D069-141D-42F4-9E9B-C4963B5005DA}" type="sibTrans" cxnId="{9A555FEB-4F4A-4A10-BCE2-7E2EC75557F1}">
      <dgm:prSet/>
      <dgm:spPr/>
      <dgm:t>
        <a:bodyPr/>
        <a:lstStyle/>
        <a:p>
          <a:endParaRPr lang="en-SG"/>
        </a:p>
      </dgm:t>
    </dgm:pt>
    <dgm:pt modelId="{337364B1-E8A2-4056-B2D0-823EE609E34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Distance-based learning, remote/hybrid work</a:t>
          </a:r>
        </a:p>
      </dgm:t>
    </dgm:pt>
    <dgm:pt modelId="{E9C4FA13-3541-451D-A215-CE2CC0E0C41F}" type="parTrans" cxnId="{5C7F55E8-5418-4C97-B58F-2CD959BB18F0}">
      <dgm:prSet/>
      <dgm:spPr/>
      <dgm:t>
        <a:bodyPr/>
        <a:lstStyle/>
        <a:p>
          <a:endParaRPr lang="en-SG"/>
        </a:p>
      </dgm:t>
    </dgm:pt>
    <dgm:pt modelId="{2EE34E24-A1A4-4F66-A682-55F4A6EBDF43}" type="sibTrans" cxnId="{5C7F55E8-5418-4C97-B58F-2CD959BB18F0}">
      <dgm:prSet/>
      <dgm:spPr/>
      <dgm:t>
        <a:bodyPr/>
        <a:lstStyle/>
        <a:p>
          <a:endParaRPr lang="en-SG"/>
        </a:p>
      </dgm:t>
    </dgm:pt>
    <dgm:pt modelId="{9B29B5C1-2149-425C-AB47-D9E406086850}" type="pres">
      <dgm:prSet presAssocID="{A1E1D129-8934-4502-9AE7-3690F48ED6E0}" presName="linearFlow" presStyleCnt="0">
        <dgm:presLayoutVars>
          <dgm:dir/>
          <dgm:animLvl val="lvl"/>
          <dgm:resizeHandles val="exact"/>
        </dgm:presLayoutVars>
      </dgm:prSet>
      <dgm:spPr/>
    </dgm:pt>
    <dgm:pt modelId="{40A407D1-D0A1-44E0-95F0-20DDE1C4F734}" type="pres">
      <dgm:prSet presAssocID="{758C4B9E-FAA3-46A1-8F71-D6D4861378DB}" presName="composite" presStyleCnt="0"/>
      <dgm:spPr/>
    </dgm:pt>
    <dgm:pt modelId="{C98C153D-76B2-4F6E-A9AA-3677C286B3E1}" type="pres">
      <dgm:prSet presAssocID="{758C4B9E-FAA3-46A1-8F71-D6D4861378D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5095BEE-E478-4333-8E0F-C4423EE74748}" type="pres">
      <dgm:prSet presAssocID="{758C4B9E-FAA3-46A1-8F71-D6D4861378DB}" presName="parSh" presStyleLbl="node1" presStyleIdx="0" presStyleCnt="3"/>
      <dgm:spPr/>
    </dgm:pt>
    <dgm:pt modelId="{1E3E5677-6D3A-41EE-8359-BC98F986F644}" type="pres">
      <dgm:prSet presAssocID="{758C4B9E-FAA3-46A1-8F71-D6D4861378DB}" presName="desTx" presStyleLbl="fgAcc1" presStyleIdx="0" presStyleCnt="3">
        <dgm:presLayoutVars>
          <dgm:bulletEnabled val="1"/>
        </dgm:presLayoutVars>
      </dgm:prSet>
      <dgm:spPr/>
    </dgm:pt>
    <dgm:pt modelId="{A691279B-F3B2-4B21-8777-0E4336CBBF78}" type="pres">
      <dgm:prSet presAssocID="{71F1B9BD-BAB9-47DD-A44E-85B3E00F49C8}" presName="sibTrans" presStyleLbl="sibTrans2D1" presStyleIdx="0" presStyleCnt="2"/>
      <dgm:spPr/>
    </dgm:pt>
    <dgm:pt modelId="{05D386AB-BB40-4A57-A052-D15C519FEC09}" type="pres">
      <dgm:prSet presAssocID="{71F1B9BD-BAB9-47DD-A44E-85B3E00F49C8}" presName="connTx" presStyleLbl="sibTrans2D1" presStyleIdx="0" presStyleCnt="2"/>
      <dgm:spPr/>
    </dgm:pt>
    <dgm:pt modelId="{F0847296-169D-4E31-A022-2967D97F4E38}" type="pres">
      <dgm:prSet presAssocID="{02FFE670-D231-45C1-B236-26EF5B5FAC8B}" presName="composite" presStyleCnt="0"/>
      <dgm:spPr/>
    </dgm:pt>
    <dgm:pt modelId="{9316DDFA-CA92-4FFC-BB28-3D2788AEA33C}" type="pres">
      <dgm:prSet presAssocID="{02FFE670-D231-45C1-B236-26EF5B5FAC8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A05ABAA-D05D-4E71-BCFA-6ACE2F4E6E74}" type="pres">
      <dgm:prSet presAssocID="{02FFE670-D231-45C1-B236-26EF5B5FAC8B}" presName="parSh" presStyleLbl="node1" presStyleIdx="1" presStyleCnt="3"/>
      <dgm:spPr/>
    </dgm:pt>
    <dgm:pt modelId="{CEFFC603-8481-42B8-9EE2-DB65E7008E3A}" type="pres">
      <dgm:prSet presAssocID="{02FFE670-D231-45C1-B236-26EF5B5FAC8B}" presName="desTx" presStyleLbl="fgAcc1" presStyleIdx="1" presStyleCnt="3">
        <dgm:presLayoutVars>
          <dgm:bulletEnabled val="1"/>
        </dgm:presLayoutVars>
      </dgm:prSet>
      <dgm:spPr/>
    </dgm:pt>
    <dgm:pt modelId="{E734401C-2092-4FB3-A154-EAA4864CC761}" type="pres">
      <dgm:prSet presAssocID="{D43A0AFA-7094-469C-AF6C-166231BFF11B}" presName="sibTrans" presStyleLbl="sibTrans2D1" presStyleIdx="1" presStyleCnt="2"/>
      <dgm:spPr/>
    </dgm:pt>
    <dgm:pt modelId="{1303FE67-924D-4EE0-9D24-5BA5B275FD59}" type="pres">
      <dgm:prSet presAssocID="{D43A0AFA-7094-469C-AF6C-166231BFF11B}" presName="connTx" presStyleLbl="sibTrans2D1" presStyleIdx="1" presStyleCnt="2"/>
      <dgm:spPr/>
    </dgm:pt>
    <dgm:pt modelId="{32DE80E2-A6A3-463A-8641-731637EDBAE2}" type="pres">
      <dgm:prSet presAssocID="{E60F8C3C-210D-428A-884B-AA4485128009}" presName="composite" presStyleCnt="0"/>
      <dgm:spPr/>
    </dgm:pt>
    <dgm:pt modelId="{DF1238F9-FD1E-41D1-B631-96C8D9996D6B}" type="pres">
      <dgm:prSet presAssocID="{E60F8C3C-210D-428A-884B-AA448512800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DD4E94F-3B83-41F9-B44E-B9030EB2C834}" type="pres">
      <dgm:prSet presAssocID="{E60F8C3C-210D-428A-884B-AA4485128009}" presName="parSh" presStyleLbl="node1" presStyleIdx="2" presStyleCnt="3"/>
      <dgm:spPr/>
    </dgm:pt>
    <dgm:pt modelId="{A36D6599-E0D1-4180-9FFD-2F68402976F1}" type="pres">
      <dgm:prSet presAssocID="{E60F8C3C-210D-428A-884B-AA448512800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F282C00-9103-4CCC-9E58-DE16C86EF8D7}" type="presOf" srcId="{D43A0AFA-7094-469C-AF6C-166231BFF11B}" destId="{1303FE67-924D-4EE0-9D24-5BA5B275FD59}" srcOrd="1" destOrd="0" presId="urn:microsoft.com/office/officeart/2005/8/layout/process3"/>
    <dgm:cxn modelId="{9AA51D13-AC5E-4548-991E-E0BAAA24BD6E}" type="presOf" srcId="{02FFE670-D231-45C1-B236-26EF5B5FAC8B}" destId="{9316DDFA-CA92-4FFC-BB28-3D2788AEA33C}" srcOrd="0" destOrd="0" presId="urn:microsoft.com/office/officeart/2005/8/layout/process3"/>
    <dgm:cxn modelId="{1A43E114-CF88-4F0A-9188-B73F7EEC67A6}" type="presOf" srcId="{02FFE670-D231-45C1-B236-26EF5B5FAC8B}" destId="{DA05ABAA-D05D-4E71-BCFA-6ACE2F4E6E74}" srcOrd="1" destOrd="0" presId="urn:microsoft.com/office/officeart/2005/8/layout/process3"/>
    <dgm:cxn modelId="{A1436316-1DF1-4557-BA12-0364D018755C}" type="presOf" srcId="{71F1B9BD-BAB9-47DD-A44E-85B3E00F49C8}" destId="{05D386AB-BB40-4A57-A052-D15C519FEC09}" srcOrd="1" destOrd="0" presId="urn:microsoft.com/office/officeart/2005/8/layout/process3"/>
    <dgm:cxn modelId="{0316AB1B-E6F9-4CA7-8494-86EFB91EF451}" type="presOf" srcId="{C13FA6E2-5AC7-45CD-8C53-81CC43901421}" destId="{1E3E5677-6D3A-41EE-8359-BC98F986F644}" srcOrd="0" destOrd="0" presId="urn:microsoft.com/office/officeart/2005/8/layout/process3"/>
    <dgm:cxn modelId="{A73FE12B-7FA9-4866-9282-99A90EC3A0E0}" type="presOf" srcId="{758C4B9E-FAA3-46A1-8F71-D6D4861378DB}" destId="{75095BEE-E478-4333-8E0F-C4423EE74748}" srcOrd="1" destOrd="0" presId="urn:microsoft.com/office/officeart/2005/8/layout/process3"/>
    <dgm:cxn modelId="{E3A50439-B36E-4BB6-A034-F568B096D06B}" type="presOf" srcId="{758C4B9E-FAA3-46A1-8F71-D6D4861378DB}" destId="{C98C153D-76B2-4F6E-A9AA-3677C286B3E1}" srcOrd="0" destOrd="0" presId="urn:microsoft.com/office/officeart/2005/8/layout/process3"/>
    <dgm:cxn modelId="{F5A2D83F-B3BA-4BEC-B615-3B806C3FB666}" srcId="{A1E1D129-8934-4502-9AE7-3690F48ED6E0}" destId="{758C4B9E-FAA3-46A1-8F71-D6D4861378DB}" srcOrd="0" destOrd="0" parTransId="{B06A479A-D2C3-465F-BB01-ECAAA717E997}" sibTransId="{71F1B9BD-BAB9-47DD-A44E-85B3E00F49C8}"/>
    <dgm:cxn modelId="{B02ADB41-6BFB-4A34-852B-F3C325BA83C6}" type="presOf" srcId="{A1E1D129-8934-4502-9AE7-3690F48ED6E0}" destId="{9B29B5C1-2149-425C-AB47-D9E406086850}" srcOrd="0" destOrd="0" presId="urn:microsoft.com/office/officeart/2005/8/layout/process3"/>
    <dgm:cxn modelId="{2580A867-6039-4C33-A148-C01F36991AAA}" type="presOf" srcId="{71F1B9BD-BAB9-47DD-A44E-85B3E00F49C8}" destId="{A691279B-F3B2-4B21-8777-0E4336CBBF78}" srcOrd="0" destOrd="0" presId="urn:microsoft.com/office/officeart/2005/8/layout/process3"/>
    <dgm:cxn modelId="{6C78AC4F-86FD-4871-A214-389094140698}" type="presOf" srcId="{4D18EC55-FC00-4BA3-A7F3-FAC7CBBC2E66}" destId="{CEFFC603-8481-42B8-9EE2-DB65E7008E3A}" srcOrd="0" destOrd="0" presId="urn:microsoft.com/office/officeart/2005/8/layout/process3"/>
    <dgm:cxn modelId="{F5568750-245C-47A9-B228-8AB872502D0E}" type="presOf" srcId="{E60F8C3C-210D-428A-884B-AA4485128009}" destId="{EDD4E94F-3B83-41F9-B44E-B9030EB2C834}" srcOrd="1" destOrd="0" presId="urn:microsoft.com/office/officeart/2005/8/layout/process3"/>
    <dgm:cxn modelId="{5FCF0476-E331-4B6F-9DC9-EE577CF308A7}" type="presOf" srcId="{337364B1-E8A2-4056-B2D0-823EE609E34D}" destId="{A36D6599-E0D1-4180-9FFD-2F68402976F1}" srcOrd="0" destOrd="0" presId="urn:microsoft.com/office/officeart/2005/8/layout/process3"/>
    <dgm:cxn modelId="{328BD1A9-3D61-4FCA-A725-AA0C6837D19E}" srcId="{02FFE670-D231-45C1-B236-26EF5B5FAC8B}" destId="{4D18EC55-FC00-4BA3-A7F3-FAC7CBBC2E66}" srcOrd="0" destOrd="0" parTransId="{BD71BB97-182A-4713-8DD4-E5F9A6CDEB43}" sibTransId="{DE7C46CC-02A3-45FC-8303-03EFCD43DE38}"/>
    <dgm:cxn modelId="{53FA94B2-40E8-463E-9CE3-5B2DED25A686}" type="presOf" srcId="{D43A0AFA-7094-469C-AF6C-166231BFF11B}" destId="{E734401C-2092-4FB3-A154-EAA4864CC761}" srcOrd="0" destOrd="0" presId="urn:microsoft.com/office/officeart/2005/8/layout/process3"/>
    <dgm:cxn modelId="{B61F7DB5-312E-4151-81B7-82C5FA559FC8}" srcId="{A1E1D129-8934-4502-9AE7-3690F48ED6E0}" destId="{02FFE670-D231-45C1-B236-26EF5B5FAC8B}" srcOrd="1" destOrd="0" parTransId="{CB81F0E7-21C8-4085-90B9-E46BF6F70FA0}" sibTransId="{D43A0AFA-7094-469C-AF6C-166231BFF11B}"/>
    <dgm:cxn modelId="{9DD299CB-71A5-4CED-BFD6-28A808A884E0}" type="presOf" srcId="{E60F8C3C-210D-428A-884B-AA4485128009}" destId="{DF1238F9-FD1E-41D1-B631-96C8D9996D6B}" srcOrd="0" destOrd="0" presId="urn:microsoft.com/office/officeart/2005/8/layout/process3"/>
    <dgm:cxn modelId="{5C7F55E8-5418-4C97-B58F-2CD959BB18F0}" srcId="{E60F8C3C-210D-428A-884B-AA4485128009}" destId="{337364B1-E8A2-4056-B2D0-823EE609E34D}" srcOrd="0" destOrd="0" parTransId="{E9C4FA13-3541-451D-A215-CE2CC0E0C41F}" sibTransId="{2EE34E24-A1A4-4F66-A682-55F4A6EBDF43}"/>
    <dgm:cxn modelId="{9A555FEB-4F4A-4A10-BCE2-7E2EC75557F1}" srcId="{A1E1D129-8934-4502-9AE7-3690F48ED6E0}" destId="{E60F8C3C-210D-428A-884B-AA4485128009}" srcOrd="2" destOrd="0" parTransId="{222BB42B-6458-4823-A996-6C1C1E75E1B8}" sibTransId="{5889D069-141D-42F4-9E9B-C4963B5005DA}"/>
    <dgm:cxn modelId="{20EBD8EE-2C14-418A-AE71-5FA30CEC0024}" srcId="{758C4B9E-FAA3-46A1-8F71-D6D4861378DB}" destId="{C13FA6E2-5AC7-45CD-8C53-81CC43901421}" srcOrd="0" destOrd="0" parTransId="{6F4C4417-C910-4464-89D9-19D18CEC9117}" sibTransId="{57DFF856-07B4-4EF1-BAE0-F75CBCACD3E4}"/>
    <dgm:cxn modelId="{F5710249-75F3-4DAB-8789-9EAD03DADBFB}" type="presParOf" srcId="{9B29B5C1-2149-425C-AB47-D9E406086850}" destId="{40A407D1-D0A1-44E0-95F0-20DDE1C4F734}" srcOrd="0" destOrd="0" presId="urn:microsoft.com/office/officeart/2005/8/layout/process3"/>
    <dgm:cxn modelId="{5FBFD02D-5B6A-450D-BB17-C8657D5A90AF}" type="presParOf" srcId="{40A407D1-D0A1-44E0-95F0-20DDE1C4F734}" destId="{C98C153D-76B2-4F6E-A9AA-3677C286B3E1}" srcOrd="0" destOrd="0" presId="urn:microsoft.com/office/officeart/2005/8/layout/process3"/>
    <dgm:cxn modelId="{E32ABADE-7C81-4F5C-82D1-0B721129E33F}" type="presParOf" srcId="{40A407D1-D0A1-44E0-95F0-20DDE1C4F734}" destId="{75095BEE-E478-4333-8E0F-C4423EE74748}" srcOrd="1" destOrd="0" presId="urn:microsoft.com/office/officeart/2005/8/layout/process3"/>
    <dgm:cxn modelId="{71D065DB-3A99-4ADA-A56C-FDB9B6C4DF22}" type="presParOf" srcId="{40A407D1-D0A1-44E0-95F0-20DDE1C4F734}" destId="{1E3E5677-6D3A-41EE-8359-BC98F986F644}" srcOrd="2" destOrd="0" presId="urn:microsoft.com/office/officeart/2005/8/layout/process3"/>
    <dgm:cxn modelId="{CAE87773-EBE5-4B9B-B89C-7CB077AC08A1}" type="presParOf" srcId="{9B29B5C1-2149-425C-AB47-D9E406086850}" destId="{A691279B-F3B2-4B21-8777-0E4336CBBF78}" srcOrd="1" destOrd="0" presId="urn:microsoft.com/office/officeart/2005/8/layout/process3"/>
    <dgm:cxn modelId="{6E0998CA-242E-4304-ADC2-74E198DEEB48}" type="presParOf" srcId="{A691279B-F3B2-4B21-8777-0E4336CBBF78}" destId="{05D386AB-BB40-4A57-A052-D15C519FEC09}" srcOrd="0" destOrd="0" presId="urn:microsoft.com/office/officeart/2005/8/layout/process3"/>
    <dgm:cxn modelId="{6F5201C9-C623-433F-925B-CA46D8BD2D65}" type="presParOf" srcId="{9B29B5C1-2149-425C-AB47-D9E406086850}" destId="{F0847296-169D-4E31-A022-2967D97F4E38}" srcOrd="2" destOrd="0" presId="urn:microsoft.com/office/officeart/2005/8/layout/process3"/>
    <dgm:cxn modelId="{E8E2DC81-8BD8-4F8B-A9AB-7F0B8973A853}" type="presParOf" srcId="{F0847296-169D-4E31-A022-2967D97F4E38}" destId="{9316DDFA-CA92-4FFC-BB28-3D2788AEA33C}" srcOrd="0" destOrd="0" presId="urn:microsoft.com/office/officeart/2005/8/layout/process3"/>
    <dgm:cxn modelId="{2245F4EC-5523-48F5-8081-DBEAB42B61BB}" type="presParOf" srcId="{F0847296-169D-4E31-A022-2967D97F4E38}" destId="{DA05ABAA-D05D-4E71-BCFA-6ACE2F4E6E74}" srcOrd="1" destOrd="0" presId="urn:microsoft.com/office/officeart/2005/8/layout/process3"/>
    <dgm:cxn modelId="{EBDCA543-C16A-4EAC-B675-304E8AAFEB99}" type="presParOf" srcId="{F0847296-169D-4E31-A022-2967D97F4E38}" destId="{CEFFC603-8481-42B8-9EE2-DB65E7008E3A}" srcOrd="2" destOrd="0" presId="urn:microsoft.com/office/officeart/2005/8/layout/process3"/>
    <dgm:cxn modelId="{58C7FACF-5B38-41DD-800D-CC44033EFD2A}" type="presParOf" srcId="{9B29B5C1-2149-425C-AB47-D9E406086850}" destId="{E734401C-2092-4FB3-A154-EAA4864CC761}" srcOrd="3" destOrd="0" presId="urn:microsoft.com/office/officeart/2005/8/layout/process3"/>
    <dgm:cxn modelId="{0F426FBB-63F1-4A67-883A-3E49008797D4}" type="presParOf" srcId="{E734401C-2092-4FB3-A154-EAA4864CC761}" destId="{1303FE67-924D-4EE0-9D24-5BA5B275FD59}" srcOrd="0" destOrd="0" presId="urn:microsoft.com/office/officeart/2005/8/layout/process3"/>
    <dgm:cxn modelId="{1F0269FE-3E06-4DCC-9153-6246CAD53327}" type="presParOf" srcId="{9B29B5C1-2149-425C-AB47-D9E406086850}" destId="{32DE80E2-A6A3-463A-8641-731637EDBAE2}" srcOrd="4" destOrd="0" presId="urn:microsoft.com/office/officeart/2005/8/layout/process3"/>
    <dgm:cxn modelId="{5C49A20C-F38B-4ED7-9B79-AF4911063D7C}" type="presParOf" srcId="{32DE80E2-A6A3-463A-8641-731637EDBAE2}" destId="{DF1238F9-FD1E-41D1-B631-96C8D9996D6B}" srcOrd="0" destOrd="0" presId="urn:microsoft.com/office/officeart/2005/8/layout/process3"/>
    <dgm:cxn modelId="{C25D93FB-BD86-44A0-96EF-E1F57239E5E4}" type="presParOf" srcId="{32DE80E2-A6A3-463A-8641-731637EDBAE2}" destId="{EDD4E94F-3B83-41F9-B44E-B9030EB2C834}" srcOrd="1" destOrd="0" presId="urn:microsoft.com/office/officeart/2005/8/layout/process3"/>
    <dgm:cxn modelId="{5D5AE50C-A220-4141-B432-3A5514734BF2}" type="presParOf" srcId="{32DE80E2-A6A3-463A-8641-731637EDBAE2}" destId="{A36D6599-E0D1-4180-9FFD-2F68402976F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F9F52-472A-440D-9078-978EC2BC908A}" type="doc">
      <dgm:prSet loTypeId="urn:microsoft.com/office/officeart/2005/8/layout/rings+Icon" loCatId="officeonline" qsTypeId="urn:microsoft.com/office/officeart/2005/8/quickstyle/simple4" qsCatId="simple" csTypeId="urn:microsoft.com/office/officeart/2005/8/colors/accent1_2" csCatId="accent1" phldr="1"/>
      <dgm:spPr/>
    </dgm:pt>
    <dgm:pt modelId="{CDE0E3FF-E24D-4BFD-97C7-DBDFB9F1DEAF}">
      <dgm:prSet phldrT="[Text]"/>
      <dgm:spPr/>
      <dgm:t>
        <a:bodyPr/>
        <a:lstStyle/>
        <a:p>
          <a:r>
            <a:rPr lang="en-SG" dirty="0"/>
            <a:t>Complex needs</a:t>
          </a:r>
        </a:p>
      </dgm:t>
    </dgm:pt>
    <dgm:pt modelId="{AA47597F-3685-4F4A-BD29-69932147B775}" type="parTrans" cxnId="{8A95B19F-746F-4734-A415-15934D997166}">
      <dgm:prSet/>
      <dgm:spPr/>
      <dgm:t>
        <a:bodyPr/>
        <a:lstStyle/>
        <a:p>
          <a:endParaRPr lang="en-SG"/>
        </a:p>
      </dgm:t>
    </dgm:pt>
    <dgm:pt modelId="{0160A536-0987-4B1F-98E8-E3721EF63DD5}" type="sibTrans" cxnId="{8A95B19F-746F-4734-A415-15934D997166}">
      <dgm:prSet/>
      <dgm:spPr/>
      <dgm:t>
        <a:bodyPr/>
        <a:lstStyle/>
        <a:p>
          <a:endParaRPr lang="en-SG"/>
        </a:p>
      </dgm:t>
    </dgm:pt>
    <dgm:pt modelId="{586FBFA2-3324-4050-8DE3-1EA17203223B}">
      <dgm:prSet phldrT="[Text]"/>
      <dgm:spPr/>
      <dgm:t>
        <a:bodyPr/>
        <a:lstStyle/>
        <a:p>
          <a:r>
            <a:rPr lang="en-SG" dirty="0"/>
            <a:t>Limited resources</a:t>
          </a:r>
        </a:p>
      </dgm:t>
    </dgm:pt>
    <dgm:pt modelId="{2D42CC21-75C6-43EB-A429-837D9CC005FC}" type="parTrans" cxnId="{B0C791E0-A643-4440-A51A-82FE1A15C132}">
      <dgm:prSet/>
      <dgm:spPr/>
      <dgm:t>
        <a:bodyPr/>
        <a:lstStyle/>
        <a:p>
          <a:endParaRPr lang="en-SG"/>
        </a:p>
      </dgm:t>
    </dgm:pt>
    <dgm:pt modelId="{9E9E6CA9-EC1C-4434-AB93-EE5DC4D3A2CE}" type="sibTrans" cxnId="{B0C791E0-A643-4440-A51A-82FE1A15C132}">
      <dgm:prSet/>
      <dgm:spPr/>
      <dgm:t>
        <a:bodyPr/>
        <a:lstStyle/>
        <a:p>
          <a:endParaRPr lang="en-SG"/>
        </a:p>
      </dgm:t>
    </dgm:pt>
    <dgm:pt modelId="{825F61F6-D279-400B-84A4-A50947D3DFE4}" type="pres">
      <dgm:prSet presAssocID="{57DF9F52-472A-440D-9078-978EC2BC908A}" presName="Name0" presStyleCnt="0">
        <dgm:presLayoutVars>
          <dgm:chMax val="7"/>
          <dgm:dir/>
          <dgm:resizeHandles val="exact"/>
        </dgm:presLayoutVars>
      </dgm:prSet>
      <dgm:spPr/>
    </dgm:pt>
    <dgm:pt modelId="{5BCA579B-4715-4A0C-B69C-6BF258B0E0CB}" type="pres">
      <dgm:prSet presAssocID="{57DF9F52-472A-440D-9078-978EC2BC908A}" presName="ellipse1" presStyleLbl="vennNode1" presStyleIdx="0" presStyleCnt="2">
        <dgm:presLayoutVars>
          <dgm:bulletEnabled val="1"/>
        </dgm:presLayoutVars>
      </dgm:prSet>
      <dgm:spPr/>
    </dgm:pt>
    <dgm:pt modelId="{33ED0E94-3C34-4E46-A0BA-D8BD7CB4BFD6}" type="pres">
      <dgm:prSet presAssocID="{57DF9F52-472A-440D-9078-978EC2BC908A}" presName="ellipse2" presStyleLbl="vennNode1" presStyleIdx="1" presStyleCnt="2" custLinFactNeighborX="38290" custLinFactNeighborY="-74135">
        <dgm:presLayoutVars>
          <dgm:bulletEnabled val="1"/>
        </dgm:presLayoutVars>
      </dgm:prSet>
      <dgm:spPr/>
    </dgm:pt>
  </dgm:ptLst>
  <dgm:cxnLst>
    <dgm:cxn modelId="{6376823A-4ED9-4A8F-BB62-F06AB1948EE7}" type="presOf" srcId="{CDE0E3FF-E24D-4BFD-97C7-DBDFB9F1DEAF}" destId="{5BCA579B-4715-4A0C-B69C-6BF258B0E0CB}" srcOrd="0" destOrd="0" presId="urn:microsoft.com/office/officeart/2005/8/layout/rings+Icon"/>
    <dgm:cxn modelId="{47BF3E70-AC24-4D64-B0F9-8ACF8B8160D7}" type="presOf" srcId="{586FBFA2-3324-4050-8DE3-1EA17203223B}" destId="{33ED0E94-3C34-4E46-A0BA-D8BD7CB4BFD6}" srcOrd="0" destOrd="0" presId="urn:microsoft.com/office/officeart/2005/8/layout/rings+Icon"/>
    <dgm:cxn modelId="{8A95B19F-746F-4734-A415-15934D997166}" srcId="{57DF9F52-472A-440D-9078-978EC2BC908A}" destId="{CDE0E3FF-E24D-4BFD-97C7-DBDFB9F1DEAF}" srcOrd="0" destOrd="0" parTransId="{AA47597F-3685-4F4A-BD29-69932147B775}" sibTransId="{0160A536-0987-4B1F-98E8-E3721EF63DD5}"/>
    <dgm:cxn modelId="{7A064DC0-52CD-4352-A660-2DB0792CFE58}" type="presOf" srcId="{57DF9F52-472A-440D-9078-978EC2BC908A}" destId="{825F61F6-D279-400B-84A4-A50947D3DFE4}" srcOrd="0" destOrd="0" presId="urn:microsoft.com/office/officeart/2005/8/layout/rings+Icon"/>
    <dgm:cxn modelId="{B0C791E0-A643-4440-A51A-82FE1A15C132}" srcId="{57DF9F52-472A-440D-9078-978EC2BC908A}" destId="{586FBFA2-3324-4050-8DE3-1EA17203223B}" srcOrd="1" destOrd="0" parTransId="{2D42CC21-75C6-43EB-A429-837D9CC005FC}" sibTransId="{9E9E6CA9-EC1C-4434-AB93-EE5DC4D3A2CE}"/>
    <dgm:cxn modelId="{D605250D-C50B-452C-8F7E-2BBF2E591F53}" type="presParOf" srcId="{825F61F6-D279-400B-84A4-A50947D3DFE4}" destId="{5BCA579B-4715-4A0C-B69C-6BF258B0E0CB}" srcOrd="0" destOrd="0" presId="urn:microsoft.com/office/officeart/2005/8/layout/rings+Icon"/>
    <dgm:cxn modelId="{7C6DE3D7-2F31-4382-88D6-AEF3ECA681B7}" type="presParOf" srcId="{825F61F6-D279-400B-84A4-A50947D3DFE4}" destId="{33ED0E94-3C34-4E46-A0BA-D8BD7CB4BFD6}" srcOrd="1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704B5D-87BA-4D1A-89AB-2C10882971AB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150E295-9EF5-4ED5-8AF2-4522A3A351FE}">
      <dgm:prSet phldrT="[Text]"/>
      <dgm:spPr/>
      <dgm:t>
        <a:bodyPr/>
        <a:lstStyle/>
        <a:p>
          <a:r>
            <a:rPr lang="en-US" dirty="0"/>
            <a:t>Take screen-time breaks</a:t>
          </a:r>
          <a:endParaRPr lang="en-SG" dirty="0"/>
        </a:p>
      </dgm:t>
    </dgm:pt>
    <dgm:pt modelId="{086A6C09-3343-4D10-80E3-3459FB05BE44}" type="parTrans" cxnId="{ABBAF550-D5CC-416D-905A-9CBC1A8EC39D}">
      <dgm:prSet/>
      <dgm:spPr/>
      <dgm:t>
        <a:bodyPr/>
        <a:lstStyle/>
        <a:p>
          <a:endParaRPr lang="en-SG"/>
        </a:p>
      </dgm:t>
    </dgm:pt>
    <dgm:pt modelId="{A3E915FF-D8AE-41B9-80FA-60A5DEE67F0D}" type="sibTrans" cxnId="{ABBAF550-D5CC-416D-905A-9CBC1A8EC39D}">
      <dgm:prSet/>
      <dgm:spPr/>
      <dgm:t>
        <a:bodyPr/>
        <a:lstStyle/>
        <a:p>
          <a:endParaRPr lang="en-SG"/>
        </a:p>
      </dgm:t>
    </dgm:pt>
    <dgm:pt modelId="{F68DC2C1-8591-4832-995F-FD171A2F86A1}">
      <dgm:prSet phldrT="[Text]"/>
      <dgm:spPr/>
      <dgm:t>
        <a:bodyPr/>
        <a:lstStyle/>
        <a:p>
          <a:r>
            <a:rPr lang="en-US" dirty="0"/>
            <a:t>Clock mindfulness minutes</a:t>
          </a:r>
          <a:endParaRPr lang="en-SG" dirty="0"/>
        </a:p>
      </dgm:t>
    </dgm:pt>
    <dgm:pt modelId="{506C22A0-B8BB-4274-AA3F-13E5F3AA07DD}" type="parTrans" cxnId="{09443C16-09DC-4487-88BB-39A07F6B7B41}">
      <dgm:prSet/>
      <dgm:spPr/>
      <dgm:t>
        <a:bodyPr/>
        <a:lstStyle/>
        <a:p>
          <a:endParaRPr lang="en-SG"/>
        </a:p>
      </dgm:t>
    </dgm:pt>
    <dgm:pt modelId="{BEAC62F1-613D-4441-A983-DEE0EB55AA97}" type="sibTrans" cxnId="{09443C16-09DC-4487-88BB-39A07F6B7B41}">
      <dgm:prSet/>
      <dgm:spPr/>
      <dgm:t>
        <a:bodyPr/>
        <a:lstStyle/>
        <a:p>
          <a:endParaRPr lang="en-SG"/>
        </a:p>
      </dgm:t>
    </dgm:pt>
    <dgm:pt modelId="{6C897298-D488-4454-9236-BB21EA40CD21}">
      <dgm:prSet phldrT="[Text]"/>
      <dgm:spPr>
        <a:solidFill>
          <a:schemeClr val="lt1">
            <a:hueOff val="0"/>
            <a:satOff val="0"/>
            <a:lumOff val="0"/>
            <a:alpha val="87000"/>
          </a:schemeClr>
        </a:solidFill>
      </dgm:spPr>
      <dgm:t>
        <a:bodyPr/>
        <a:lstStyle/>
        <a:p>
          <a:r>
            <a:rPr lang="en-US" b="1" dirty="0"/>
            <a:t>Use wellness apps to track these new habits</a:t>
          </a:r>
          <a:endParaRPr lang="en-SG" b="1" dirty="0"/>
        </a:p>
      </dgm:t>
    </dgm:pt>
    <dgm:pt modelId="{10A84E35-DAD1-4233-910D-5EFE1D13F944}" type="parTrans" cxnId="{ADB3EEB5-22CF-4535-BF8A-FF60B915CBF1}">
      <dgm:prSet/>
      <dgm:spPr/>
      <dgm:t>
        <a:bodyPr/>
        <a:lstStyle/>
        <a:p>
          <a:endParaRPr lang="en-SG"/>
        </a:p>
      </dgm:t>
    </dgm:pt>
    <dgm:pt modelId="{B4CF12C9-5C28-4B2A-B96A-09ECE166924F}" type="sibTrans" cxnId="{ADB3EEB5-22CF-4535-BF8A-FF60B915CBF1}">
      <dgm:prSet/>
      <dgm:spPr/>
      <dgm:t>
        <a:bodyPr/>
        <a:lstStyle/>
        <a:p>
          <a:endParaRPr lang="en-SG"/>
        </a:p>
      </dgm:t>
    </dgm:pt>
    <dgm:pt modelId="{F7457109-3FE7-4AEB-886D-271BD5C4C90C}">
      <dgm:prSet phldrT="[Text]"/>
      <dgm:spPr/>
      <dgm:t>
        <a:bodyPr/>
        <a:lstStyle/>
        <a:p>
          <a:r>
            <a:rPr lang="en-US" dirty="0"/>
            <a:t>Watch caffeine intake</a:t>
          </a:r>
          <a:endParaRPr lang="en-SG" dirty="0"/>
        </a:p>
      </dgm:t>
    </dgm:pt>
    <dgm:pt modelId="{41F3F093-2912-4FB6-B230-64118BF67E16}" type="parTrans" cxnId="{50EAF09E-83BC-43F4-AFE1-8BA9F84625B8}">
      <dgm:prSet/>
      <dgm:spPr/>
      <dgm:t>
        <a:bodyPr/>
        <a:lstStyle/>
        <a:p>
          <a:endParaRPr lang="en-SG"/>
        </a:p>
      </dgm:t>
    </dgm:pt>
    <dgm:pt modelId="{09EA6224-5DEC-42DD-8D81-E24F63F929AD}" type="sibTrans" cxnId="{50EAF09E-83BC-43F4-AFE1-8BA9F84625B8}">
      <dgm:prSet/>
      <dgm:spPr/>
      <dgm:t>
        <a:bodyPr/>
        <a:lstStyle/>
        <a:p>
          <a:endParaRPr lang="en-SG"/>
        </a:p>
      </dgm:t>
    </dgm:pt>
    <dgm:pt modelId="{67278DD1-83BF-434E-AD37-7AC94190EA19}" type="pres">
      <dgm:prSet presAssocID="{5A704B5D-87BA-4D1A-89AB-2C10882971A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356CA71-F530-45B6-929F-241B7EA02C2D}" type="pres">
      <dgm:prSet presAssocID="{6C897298-D488-4454-9236-BB21EA40CD21}" presName="Accent4" presStyleCnt="0"/>
      <dgm:spPr/>
    </dgm:pt>
    <dgm:pt modelId="{F1E2C4F7-84F3-4ACD-8645-170D6B924A5D}" type="pres">
      <dgm:prSet presAssocID="{6C897298-D488-4454-9236-BB21EA40CD21}" presName="Accent" presStyleLbl="node1" presStyleIdx="0" presStyleCnt="4"/>
      <dgm:spPr/>
    </dgm:pt>
    <dgm:pt modelId="{21F0D350-5DE3-42D0-B59D-13C710D91EE3}" type="pres">
      <dgm:prSet presAssocID="{6C897298-D488-4454-9236-BB21EA40CD21}" presName="ParentBackground4" presStyleCnt="0"/>
      <dgm:spPr/>
    </dgm:pt>
    <dgm:pt modelId="{C558C77C-D286-4AE9-A898-18A0F2DE3FA3}" type="pres">
      <dgm:prSet presAssocID="{6C897298-D488-4454-9236-BB21EA40CD21}" presName="ParentBackground" presStyleLbl="fgAcc1" presStyleIdx="0" presStyleCnt="4"/>
      <dgm:spPr/>
    </dgm:pt>
    <dgm:pt modelId="{4D9E2C1E-E561-4022-9CD6-F91F58165E40}" type="pres">
      <dgm:prSet presAssocID="{6C897298-D488-4454-9236-BB21EA40CD2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3613CC9-8D01-46F9-9160-5307A7CC2B2E}" type="pres">
      <dgm:prSet presAssocID="{F68DC2C1-8591-4832-995F-FD171A2F86A1}" presName="Accent3" presStyleCnt="0"/>
      <dgm:spPr/>
    </dgm:pt>
    <dgm:pt modelId="{760BFCB4-F68E-4C37-9E93-287E0CF63B0B}" type="pres">
      <dgm:prSet presAssocID="{F68DC2C1-8591-4832-995F-FD171A2F86A1}" presName="Accent" presStyleLbl="node1" presStyleIdx="1" presStyleCnt="4"/>
      <dgm:spPr/>
    </dgm:pt>
    <dgm:pt modelId="{8E5DD984-DA2D-46F0-A94E-EA65BC44C27C}" type="pres">
      <dgm:prSet presAssocID="{F68DC2C1-8591-4832-995F-FD171A2F86A1}" presName="ParentBackground3" presStyleCnt="0"/>
      <dgm:spPr/>
    </dgm:pt>
    <dgm:pt modelId="{FE6E89D6-830F-4D1B-8920-7F602EBA93F7}" type="pres">
      <dgm:prSet presAssocID="{F68DC2C1-8591-4832-995F-FD171A2F86A1}" presName="ParentBackground" presStyleLbl="fgAcc1" presStyleIdx="1" presStyleCnt="4"/>
      <dgm:spPr/>
    </dgm:pt>
    <dgm:pt modelId="{7ECF56B9-E8CB-4757-8C38-51DBF624EC6C}" type="pres">
      <dgm:prSet presAssocID="{F68DC2C1-8591-4832-995F-FD171A2F86A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211EC4-CD5F-4BD9-830F-E0F990E12402}" type="pres">
      <dgm:prSet presAssocID="{F7457109-3FE7-4AEB-886D-271BD5C4C90C}" presName="Accent2" presStyleCnt="0"/>
      <dgm:spPr/>
    </dgm:pt>
    <dgm:pt modelId="{95C25A42-A67F-486C-938E-61E60636665D}" type="pres">
      <dgm:prSet presAssocID="{F7457109-3FE7-4AEB-886D-271BD5C4C90C}" presName="Accent" presStyleLbl="node1" presStyleIdx="2" presStyleCnt="4"/>
      <dgm:spPr/>
    </dgm:pt>
    <dgm:pt modelId="{26A34909-8DF1-43A0-89D9-46203354BF52}" type="pres">
      <dgm:prSet presAssocID="{F7457109-3FE7-4AEB-886D-271BD5C4C90C}" presName="ParentBackground2" presStyleCnt="0"/>
      <dgm:spPr/>
    </dgm:pt>
    <dgm:pt modelId="{64381EC6-393C-4264-83F8-CCE74B22A7C2}" type="pres">
      <dgm:prSet presAssocID="{F7457109-3FE7-4AEB-886D-271BD5C4C90C}" presName="ParentBackground" presStyleLbl="fgAcc1" presStyleIdx="2" presStyleCnt="4"/>
      <dgm:spPr/>
    </dgm:pt>
    <dgm:pt modelId="{961E8602-B5A2-4A5C-A16E-768A54DA391C}" type="pres">
      <dgm:prSet presAssocID="{F7457109-3FE7-4AEB-886D-271BD5C4C90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13967A3-FAC3-4B53-85BF-FB801436FCEA}" type="pres">
      <dgm:prSet presAssocID="{5150E295-9EF5-4ED5-8AF2-4522A3A351FE}" presName="Accent1" presStyleCnt="0"/>
      <dgm:spPr/>
    </dgm:pt>
    <dgm:pt modelId="{95823AB5-1D23-4986-8D2F-5035AF6E8773}" type="pres">
      <dgm:prSet presAssocID="{5150E295-9EF5-4ED5-8AF2-4522A3A351FE}" presName="Accent" presStyleLbl="node1" presStyleIdx="3" presStyleCnt="4"/>
      <dgm:spPr/>
    </dgm:pt>
    <dgm:pt modelId="{BFCFFB0F-F994-4FDB-8017-8C950EEEC24F}" type="pres">
      <dgm:prSet presAssocID="{5150E295-9EF5-4ED5-8AF2-4522A3A351FE}" presName="ParentBackground1" presStyleCnt="0"/>
      <dgm:spPr/>
    </dgm:pt>
    <dgm:pt modelId="{8676E61A-A8F0-4230-8D92-99A9B9DC2D80}" type="pres">
      <dgm:prSet presAssocID="{5150E295-9EF5-4ED5-8AF2-4522A3A351FE}" presName="ParentBackground" presStyleLbl="fgAcc1" presStyleIdx="3" presStyleCnt="4"/>
      <dgm:spPr/>
    </dgm:pt>
    <dgm:pt modelId="{7BC0DE30-776A-4ABE-9414-4CDCD15FFEC1}" type="pres">
      <dgm:prSet presAssocID="{5150E295-9EF5-4ED5-8AF2-4522A3A351F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711940F-AD0A-4C1D-8F9E-89555CED4845}" type="presOf" srcId="{6C897298-D488-4454-9236-BB21EA40CD21}" destId="{4D9E2C1E-E561-4022-9CD6-F91F58165E40}" srcOrd="1" destOrd="0" presId="urn:microsoft.com/office/officeart/2011/layout/CircleProcess"/>
    <dgm:cxn modelId="{455FE514-D1EE-4335-B6A6-F840B4159244}" type="presOf" srcId="{5A704B5D-87BA-4D1A-89AB-2C10882971AB}" destId="{67278DD1-83BF-434E-AD37-7AC94190EA19}" srcOrd="0" destOrd="0" presId="urn:microsoft.com/office/officeart/2011/layout/CircleProcess"/>
    <dgm:cxn modelId="{09443C16-09DC-4487-88BB-39A07F6B7B41}" srcId="{5A704B5D-87BA-4D1A-89AB-2C10882971AB}" destId="{F68DC2C1-8591-4832-995F-FD171A2F86A1}" srcOrd="2" destOrd="0" parTransId="{506C22A0-B8BB-4274-AA3F-13E5F3AA07DD}" sibTransId="{BEAC62F1-613D-4441-A983-DEE0EB55AA97}"/>
    <dgm:cxn modelId="{ABBAF550-D5CC-416D-905A-9CBC1A8EC39D}" srcId="{5A704B5D-87BA-4D1A-89AB-2C10882971AB}" destId="{5150E295-9EF5-4ED5-8AF2-4522A3A351FE}" srcOrd="0" destOrd="0" parTransId="{086A6C09-3343-4D10-80E3-3459FB05BE44}" sibTransId="{A3E915FF-D8AE-41B9-80FA-60A5DEE67F0D}"/>
    <dgm:cxn modelId="{BCEE9C76-3DFB-47D9-A480-4F28763914BF}" type="presOf" srcId="{5150E295-9EF5-4ED5-8AF2-4522A3A351FE}" destId="{8676E61A-A8F0-4230-8D92-99A9B9DC2D80}" srcOrd="0" destOrd="0" presId="urn:microsoft.com/office/officeart/2011/layout/CircleProcess"/>
    <dgm:cxn modelId="{D59DA07A-4603-491A-8A9D-717A004F3C96}" type="presOf" srcId="{F68DC2C1-8591-4832-995F-FD171A2F86A1}" destId="{7ECF56B9-E8CB-4757-8C38-51DBF624EC6C}" srcOrd="1" destOrd="0" presId="urn:microsoft.com/office/officeart/2011/layout/CircleProcess"/>
    <dgm:cxn modelId="{355ED288-4B21-45B7-B314-93BE71375D03}" type="presOf" srcId="{F68DC2C1-8591-4832-995F-FD171A2F86A1}" destId="{FE6E89D6-830F-4D1B-8920-7F602EBA93F7}" srcOrd="0" destOrd="0" presId="urn:microsoft.com/office/officeart/2011/layout/CircleProcess"/>
    <dgm:cxn modelId="{58B36C96-0DB8-45E2-B5F1-47E17FE2CEC9}" type="presOf" srcId="{6C897298-D488-4454-9236-BB21EA40CD21}" destId="{C558C77C-D286-4AE9-A898-18A0F2DE3FA3}" srcOrd="0" destOrd="0" presId="urn:microsoft.com/office/officeart/2011/layout/CircleProcess"/>
    <dgm:cxn modelId="{50EAF09E-83BC-43F4-AFE1-8BA9F84625B8}" srcId="{5A704B5D-87BA-4D1A-89AB-2C10882971AB}" destId="{F7457109-3FE7-4AEB-886D-271BD5C4C90C}" srcOrd="1" destOrd="0" parTransId="{41F3F093-2912-4FB6-B230-64118BF67E16}" sibTransId="{09EA6224-5DEC-42DD-8D81-E24F63F929AD}"/>
    <dgm:cxn modelId="{304DCEA0-2C1D-4F36-85D0-7B7611383A12}" type="presOf" srcId="{5150E295-9EF5-4ED5-8AF2-4522A3A351FE}" destId="{7BC0DE30-776A-4ABE-9414-4CDCD15FFEC1}" srcOrd="1" destOrd="0" presId="urn:microsoft.com/office/officeart/2011/layout/CircleProcess"/>
    <dgm:cxn modelId="{ADB3EEB5-22CF-4535-BF8A-FF60B915CBF1}" srcId="{5A704B5D-87BA-4D1A-89AB-2C10882971AB}" destId="{6C897298-D488-4454-9236-BB21EA40CD21}" srcOrd="3" destOrd="0" parTransId="{10A84E35-DAD1-4233-910D-5EFE1D13F944}" sibTransId="{B4CF12C9-5C28-4B2A-B96A-09ECE166924F}"/>
    <dgm:cxn modelId="{CE4042B7-AC5B-4615-BAA2-E4FFC0766D78}" type="presOf" srcId="{F7457109-3FE7-4AEB-886D-271BD5C4C90C}" destId="{961E8602-B5A2-4A5C-A16E-768A54DA391C}" srcOrd="1" destOrd="0" presId="urn:microsoft.com/office/officeart/2011/layout/CircleProcess"/>
    <dgm:cxn modelId="{0BEA16D6-200E-443E-8E5F-27C41ACA9DFF}" type="presOf" srcId="{F7457109-3FE7-4AEB-886D-271BD5C4C90C}" destId="{64381EC6-393C-4264-83F8-CCE74B22A7C2}" srcOrd="0" destOrd="0" presId="urn:microsoft.com/office/officeart/2011/layout/CircleProcess"/>
    <dgm:cxn modelId="{9014BD36-7F2C-46FF-9216-B29ABA598433}" type="presParOf" srcId="{67278DD1-83BF-434E-AD37-7AC94190EA19}" destId="{6356CA71-F530-45B6-929F-241B7EA02C2D}" srcOrd="0" destOrd="0" presId="urn:microsoft.com/office/officeart/2011/layout/CircleProcess"/>
    <dgm:cxn modelId="{794E82F8-8D02-49CE-83EF-E17D0299625D}" type="presParOf" srcId="{6356CA71-F530-45B6-929F-241B7EA02C2D}" destId="{F1E2C4F7-84F3-4ACD-8645-170D6B924A5D}" srcOrd="0" destOrd="0" presId="urn:microsoft.com/office/officeart/2011/layout/CircleProcess"/>
    <dgm:cxn modelId="{4604088B-B3E2-4D26-A103-F04E8CDE5EFF}" type="presParOf" srcId="{67278DD1-83BF-434E-AD37-7AC94190EA19}" destId="{21F0D350-5DE3-42D0-B59D-13C710D91EE3}" srcOrd="1" destOrd="0" presId="urn:microsoft.com/office/officeart/2011/layout/CircleProcess"/>
    <dgm:cxn modelId="{8A633F58-F8CB-47EF-AAB0-A899E3A29654}" type="presParOf" srcId="{21F0D350-5DE3-42D0-B59D-13C710D91EE3}" destId="{C558C77C-D286-4AE9-A898-18A0F2DE3FA3}" srcOrd="0" destOrd="0" presId="urn:microsoft.com/office/officeart/2011/layout/CircleProcess"/>
    <dgm:cxn modelId="{ECCCB4F8-8FE4-4C1D-8212-AAC5C6054450}" type="presParOf" srcId="{67278DD1-83BF-434E-AD37-7AC94190EA19}" destId="{4D9E2C1E-E561-4022-9CD6-F91F58165E40}" srcOrd="2" destOrd="0" presId="urn:microsoft.com/office/officeart/2011/layout/CircleProcess"/>
    <dgm:cxn modelId="{406BF357-72B9-4862-8395-2A1F72802D52}" type="presParOf" srcId="{67278DD1-83BF-434E-AD37-7AC94190EA19}" destId="{E3613CC9-8D01-46F9-9160-5307A7CC2B2E}" srcOrd="3" destOrd="0" presId="urn:microsoft.com/office/officeart/2011/layout/CircleProcess"/>
    <dgm:cxn modelId="{73C5F89C-21E0-4435-A984-0BC804D9B920}" type="presParOf" srcId="{E3613CC9-8D01-46F9-9160-5307A7CC2B2E}" destId="{760BFCB4-F68E-4C37-9E93-287E0CF63B0B}" srcOrd="0" destOrd="0" presId="urn:microsoft.com/office/officeart/2011/layout/CircleProcess"/>
    <dgm:cxn modelId="{C3B9FB66-DB63-4A26-B118-969E1CFD2483}" type="presParOf" srcId="{67278DD1-83BF-434E-AD37-7AC94190EA19}" destId="{8E5DD984-DA2D-46F0-A94E-EA65BC44C27C}" srcOrd="4" destOrd="0" presId="urn:microsoft.com/office/officeart/2011/layout/CircleProcess"/>
    <dgm:cxn modelId="{80026B18-85CE-4ABA-B939-E36BC1FC2E50}" type="presParOf" srcId="{8E5DD984-DA2D-46F0-A94E-EA65BC44C27C}" destId="{FE6E89D6-830F-4D1B-8920-7F602EBA93F7}" srcOrd="0" destOrd="0" presId="urn:microsoft.com/office/officeart/2011/layout/CircleProcess"/>
    <dgm:cxn modelId="{BB71DF00-5AAD-4E3F-B006-5227DBA0EF98}" type="presParOf" srcId="{67278DD1-83BF-434E-AD37-7AC94190EA19}" destId="{7ECF56B9-E8CB-4757-8C38-51DBF624EC6C}" srcOrd="5" destOrd="0" presId="urn:microsoft.com/office/officeart/2011/layout/CircleProcess"/>
    <dgm:cxn modelId="{4FC5FB03-D260-4F97-81FD-548082CEBBC8}" type="presParOf" srcId="{67278DD1-83BF-434E-AD37-7AC94190EA19}" destId="{C7211EC4-CD5F-4BD9-830F-E0F990E12402}" srcOrd="6" destOrd="0" presId="urn:microsoft.com/office/officeart/2011/layout/CircleProcess"/>
    <dgm:cxn modelId="{84D077CD-322E-45C2-A530-232ED687E519}" type="presParOf" srcId="{C7211EC4-CD5F-4BD9-830F-E0F990E12402}" destId="{95C25A42-A67F-486C-938E-61E60636665D}" srcOrd="0" destOrd="0" presId="urn:microsoft.com/office/officeart/2011/layout/CircleProcess"/>
    <dgm:cxn modelId="{225BE863-4991-4E47-84AD-4438C3DD9C5A}" type="presParOf" srcId="{67278DD1-83BF-434E-AD37-7AC94190EA19}" destId="{26A34909-8DF1-43A0-89D9-46203354BF52}" srcOrd="7" destOrd="0" presId="urn:microsoft.com/office/officeart/2011/layout/CircleProcess"/>
    <dgm:cxn modelId="{F81F8056-4ABF-4A37-A339-624FDB00107E}" type="presParOf" srcId="{26A34909-8DF1-43A0-89D9-46203354BF52}" destId="{64381EC6-393C-4264-83F8-CCE74B22A7C2}" srcOrd="0" destOrd="0" presId="urn:microsoft.com/office/officeart/2011/layout/CircleProcess"/>
    <dgm:cxn modelId="{077CC51F-A717-4E7F-A6D8-CDE0EE9708E5}" type="presParOf" srcId="{67278DD1-83BF-434E-AD37-7AC94190EA19}" destId="{961E8602-B5A2-4A5C-A16E-768A54DA391C}" srcOrd="8" destOrd="0" presId="urn:microsoft.com/office/officeart/2011/layout/CircleProcess"/>
    <dgm:cxn modelId="{0456C5A7-257E-4F30-8452-57F19F66C0CF}" type="presParOf" srcId="{67278DD1-83BF-434E-AD37-7AC94190EA19}" destId="{113967A3-FAC3-4B53-85BF-FB801436FCEA}" srcOrd="9" destOrd="0" presId="urn:microsoft.com/office/officeart/2011/layout/CircleProcess"/>
    <dgm:cxn modelId="{1DE2DAB5-859B-46EC-9B78-5A2593B7288D}" type="presParOf" srcId="{113967A3-FAC3-4B53-85BF-FB801436FCEA}" destId="{95823AB5-1D23-4986-8D2F-5035AF6E8773}" srcOrd="0" destOrd="0" presId="urn:microsoft.com/office/officeart/2011/layout/CircleProcess"/>
    <dgm:cxn modelId="{291644C4-DFAA-4D8E-8F03-12F308163286}" type="presParOf" srcId="{67278DD1-83BF-434E-AD37-7AC94190EA19}" destId="{BFCFFB0F-F994-4FDB-8017-8C950EEEC24F}" srcOrd="10" destOrd="0" presId="urn:microsoft.com/office/officeart/2011/layout/CircleProcess"/>
    <dgm:cxn modelId="{1B82B6DD-AB46-4B35-8DC2-78747DC03FB5}" type="presParOf" srcId="{BFCFFB0F-F994-4FDB-8017-8C950EEEC24F}" destId="{8676E61A-A8F0-4230-8D92-99A9B9DC2D80}" srcOrd="0" destOrd="0" presId="urn:microsoft.com/office/officeart/2011/layout/CircleProcess"/>
    <dgm:cxn modelId="{92170770-BD56-40D0-902E-B2E1E87FE9DA}" type="presParOf" srcId="{67278DD1-83BF-434E-AD37-7AC94190EA19}" destId="{7BC0DE30-776A-4ABE-9414-4CDCD15FFEC1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This complexity of the data reflected the effect of small differences in digital diet habits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The dataset was relatively clean. But identifying trends and insights wasn’t straightforward</a:t>
          </a:r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2"/>
      <dgm:spPr/>
    </dgm:pt>
    <dgm:pt modelId="{15536E38-36FE-4A51-B620-2715BFAD5475}" type="pres">
      <dgm:prSet presAssocID="{23210C7F-6847-491E-BE1F-A79529AF2B8B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2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2"/>
      <dgm:spPr/>
    </dgm:pt>
    <dgm:pt modelId="{379B8CE4-8135-4F2C-A5A0-E55EBE328E9A}" type="pres">
      <dgm:prSet presAssocID="{FBAA44FF-54DE-45C8-9FAC-512C40277233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95BEE-E478-4333-8E0F-C4423EE74748}">
      <dsp:nvSpPr>
        <dsp:cNvPr id="0" name=""/>
        <dsp:cNvSpPr/>
      </dsp:nvSpPr>
      <dsp:spPr>
        <a:xfrm>
          <a:off x="5002" y="1152"/>
          <a:ext cx="2274632" cy="73439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1998</a:t>
          </a:r>
        </a:p>
      </dsp:txBody>
      <dsp:txXfrm>
        <a:off x="5002" y="1152"/>
        <a:ext cx="2274632" cy="489600"/>
      </dsp:txXfrm>
    </dsp:sp>
    <dsp:sp modelId="{1E3E5677-6D3A-41EE-8359-BC98F986F644}">
      <dsp:nvSpPr>
        <dsp:cNvPr id="0" name=""/>
        <dsp:cNvSpPr/>
      </dsp:nvSpPr>
      <dsp:spPr>
        <a:xfrm>
          <a:off x="470891" y="490752"/>
          <a:ext cx="2274632" cy="1262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kern="1200" dirty="0"/>
            <a:t>“internet addiction”</a:t>
          </a:r>
        </a:p>
      </dsp:txBody>
      <dsp:txXfrm>
        <a:off x="507861" y="527722"/>
        <a:ext cx="2200692" cy="1188310"/>
      </dsp:txXfrm>
    </dsp:sp>
    <dsp:sp modelId="{A691279B-F3B2-4B21-8777-0E4336CBBF78}">
      <dsp:nvSpPr>
        <dsp:cNvPr id="0" name=""/>
        <dsp:cNvSpPr/>
      </dsp:nvSpPr>
      <dsp:spPr>
        <a:xfrm>
          <a:off x="2624461" y="-37205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2624461" y="76058"/>
        <a:ext cx="561136" cy="339791"/>
      </dsp:txXfrm>
    </dsp:sp>
    <dsp:sp modelId="{DA05ABAA-D05D-4E71-BCFA-6ACE2F4E6E74}">
      <dsp:nvSpPr>
        <dsp:cNvPr id="0" name=""/>
        <dsp:cNvSpPr/>
      </dsp:nvSpPr>
      <dsp:spPr>
        <a:xfrm>
          <a:off x="3658939" y="1152"/>
          <a:ext cx="2274632" cy="73439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2013</a:t>
          </a:r>
        </a:p>
      </dsp:txBody>
      <dsp:txXfrm>
        <a:off x="3658939" y="1152"/>
        <a:ext cx="2274632" cy="489600"/>
      </dsp:txXfrm>
    </dsp:sp>
    <dsp:sp modelId="{CEFFC603-8481-42B8-9EE2-DB65E7008E3A}">
      <dsp:nvSpPr>
        <dsp:cNvPr id="0" name=""/>
        <dsp:cNvSpPr/>
      </dsp:nvSpPr>
      <dsp:spPr>
        <a:xfrm>
          <a:off x="4124828" y="490752"/>
          <a:ext cx="2274632" cy="1262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kern="1200" dirty="0"/>
            <a:t>“digital native” (SG 12.2%; 88.4% of total youth)</a:t>
          </a:r>
        </a:p>
      </dsp:txBody>
      <dsp:txXfrm>
        <a:off x="4161798" y="527722"/>
        <a:ext cx="2200692" cy="1188310"/>
      </dsp:txXfrm>
    </dsp:sp>
    <dsp:sp modelId="{E734401C-2092-4FB3-A154-EAA4864CC761}">
      <dsp:nvSpPr>
        <dsp:cNvPr id="0" name=""/>
        <dsp:cNvSpPr/>
      </dsp:nvSpPr>
      <dsp:spPr>
        <a:xfrm>
          <a:off x="6278398" y="-37205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6278398" y="76058"/>
        <a:ext cx="561136" cy="339791"/>
      </dsp:txXfrm>
    </dsp:sp>
    <dsp:sp modelId="{EDD4E94F-3B83-41F9-B44E-B9030EB2C834}">
      <dsp:nvSpPr>
        <dsp:cNvPr id="0" name=""/>
        <dsp:cNvSpPr/>
      </dsp:nvSpPr>
      <dsp:spPr>
        <a:xfrm>
          <a:off x="7312876" y="1152"/>
          <a:ext cx="2274632" cy="734399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2020</a:t>
          </a:r>
        </a:p>
      </dsp:txBody>
      <dsp:txXfrm>
        <a:off x="7312876" y="1152"/>
        <a:ext cx="2274632" cy="489600"/>
      </dsp:txXfrm>
    </dsp:sp>
    <dsp:sp modelId="{A36D6599-E0D1-4180-9FFD-2F68402976F1}">
      <dsp:nvSpPr>
        <dsp:cNvPr id="0" name=""/>
        <dsp:cNvSpPr/>
      </dsp:nvSpPr>
      <dsp:spPr>
        <a:xfrm>
          <a:off x="7778764" y="490752"/>
          <a:ext cx="2274632" cy="1262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kern="1200" dirty="0"/>
            <a:t>Distance-based learning, remote/hybrid work</a:t>
          </a:r>
        </a:p>
      </dsp:txBody>
      <dsp:txXfrm>
        <a:off x="7815734" y="527722"/>
        <a:ext cx="2200692" cy="1188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A579B-4715-4A0C-B69C-6BF258B0E0CB}">
      <dsp:nvSpPr>
        <dsp:cNvPr id="0" name=""/>
        <dsp:cNvSpPr/>
      </dsp:nvSpPr>
      <dsp:spPr>
        <a:xfrm>
          <a:off x="1165557" y="0"/>
          <a:ext cx="1518560" cy="151866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Complex needs</a:t>
          </a:r>
        </a:p>
      </dsp:txBody>
      <dsp:txXfrm>
        <a:off x="1387945" y="222404"/>
        <a:ext cx="1073784" cy="1073859"/>
      </dsp:txXfrm>
    </dsp:sp>
    <dsp:sp modelId="{33ED0E94-3C34-4E46-A0BA-D8BD7CB4BFD6}">
      <dsp:nvSpPr>
        <dsp:cNvPr id="0" name=""/>
        <dsp:cNvSpPr/>
      </dsp:nvSpPr>
      <dsp:spPr>
        <a:xfrm>
          <a:off x="2528605" y="0"/>
          <a:ext cx="1518560" cy="151866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Limited resources</a:t>
          </a:r>
        </a:p>
      </dsp:txBody>
      <dsp:txXfrm>
        <a:off x="2750993" y="222404"/>
        <a:ext cx="1073784" cy="1073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2C4F7-84F3-4ACD-8645-170D6B924A5D}">
      <dsp:nvSpPr>
        <dsp:cNvPr id="0" name=""/>
        <dsp:cNvSpPr/>
      </dsp:nvSpPr>
      <dsp:spPr>
        <a:xfrm>
          <a:off x="6671803" y="1950800"/>
          <a:ext cx="1996723" cy="1996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8C77C-D286-4AE9-A898-18A0F2DE3FA3}">
      <dsp:nvSpPr>
        <dsp:cNvPr id="0" name=""/>
        <dsp:cNvSpPr/>
      </dsp:nvSpPr>
      <dsp:spPr>
        <a:xfrm>
          <a:off x="6738589" y="2017372"/>
          <a:ext cx="1864008" cy="186368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87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Use wellness apps to track these new habits</a:t>
          </a:r>
          <a:endParaRPr lang="en-SG" sz="1600" b="1" kern="1200" dirty="0"/>
        </a:p>
      </dsp:txBody>
      <dsp:txXfrm>
        <a:off x="7004876" y="2283663"/>
        <a:ext cx="1331434" cy="1331100"/>
      </dsp:txXfrm>
    </dsp:sp>
    <dsp:sp modelId="{760BFCB4-F68E-4C37-9E93-287E0CF63B0B}">
      <dsp:nvSpPr>
        <dsp:cNvPr id="0" name=""/>
        <dsp:cNvSpPr/>
      </dsp:nvSpPr>
      <dsp:spPr>
        <a:xfrm rot="2700000">
          <a:off x="4599715" y="1950659"/>
          <a:ext cx="1996756" cy="199675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E89D6-830F-4D1B-8920-7F602EBA93F7}">
      <dsp:nvSpPr>
        <dsp:cNvPr id="0" name=""/>
        <dsp:cNvSpPr/>
      </dsp:nvSpPr>
      <dsp:spPr>
        <a:xfrm>
          <a:off x="4675080" y="2017372"/>
          <a:ext cx="1864008" cy="18636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Clock mindfulness minutes</a:t>
          </a:r>
          <a:endParaRPr lang="en-SG" sz="1600" kern="1200" dirty="0"/>
        </a:p>
      </dsp:txBody>
      <dsp:txXfrm>
        <a:off x="4941367" y="2283663"/>
        <a:ext cx="1331434" cy="1331100"/>
      </dsp:txXfrm>
    </dsp:sp>
    <dsp:sp modelId="{95C25A42-A67F-486C-938E-61E60636665D}">
      <dsp:nvSpPr>
        <dsp:cNvPr id="0" name=""/>
        <dsp:cNvSpPr/>
      </dsp:nvSpPr>
      <dsp:spPr>
        <a:xfrm rot="2700000">
          <a:off x="2544768" y="1950659"/>
          <a:ext cx="1996756" cy="199675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81EC6-393C-4264-83F8-CCE74B22A7C2}">
      <dsp:nvSpPr>
        <dsp:cNvPr id="0" name=""/>
        <dsp:cNvSpPr/>
      </dsp:nvSpPr>
      <dsp:spPr>
        <a:xfrm>
          <a:off x="2611570" y="2017372"/>
          <a:ext cx="1864008" cy="18636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Watch caffeine intake</a:t>
          </a:r>
          <a:endParaRPr lang="en-SG" sz="1600" kern="1200" dirty="0"/>
        </a:p>
      </dsp:txBody>
      <dsp:txXfrm>
        <a:off x="2877857" y="2283663"/>
        <a:ext cx="1331434" cy="1331100"/>
      </dsp:txXfrm>
    </dsp:sp>
    <dsp:sp modelId="{95823AB5-1D23-4986-8D2F-5035AF6E8773}">
      <dsp:nvSpPr>
        <dsp:cNvPr id="0" name=""/>
        <dsp:cNvSpPr/>
      </dsp:nvSpPr>
      <dsp:spPr>
        <a:xfrm rot="2700000">
          <a:off x="481259" y="1950659"/>
          <a:ext cx="1996756" cy="199675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6E61A-A8F0-4230-8D92-99A9B9DC2D80}">
      <dsp:nvSpPr>
        <dsp:cNvPr id="0" name=""/>
        <dsp:cNvSpPr/>
      </dsp:nvSpPr>
      <dsp:spPr>
        <a:xfrm>
          <a:off x="548061" y="2017372"/>
          <a:ext cx="1864008" cy="186368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Take screen-time breaks</a:t>
          </a:r>
          <a:endParaRPr lang="en-SG" sz="1600" kern="1200" dirty="0"/>
        </a:p>
      </dsp:txBody>
      <dsp:txXfrm>
        <a:off x="814348" y="2283663"/>
        <a:ext cx="1331434" cy="1331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3143" y="0"/>
          <a:ext cx="4832746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0" rIns="477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dataset was relatively clean. But identifying trends and insights wasn’t straightforward</a:t>
          </a:r>
        </a:p>
      </dsp:txBody>
      <dsp:txXfrm>
        <a:off x="3143" y="1490244"/>
        <a:ext cx="4832746" cy="2235367"/>
      </dsp:txXfrm>
    </dsp:sp>
    <dsp:sp modelId="{15536E38-36FE-4A51-B620-2715BFAD5475}">
      <dsp:nvSpPr>
        <dsp:cNvPr id="0" name=""/>
        <dsp:cNvSpPr/>
      </dsp:nvSpPr>
      <dsp:spPr>
        <a:xfrm>
          <a:off x="3143" y="0"/>
          <a:ext cx="4832746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165100" rIns="477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143" y="0"/>
        <a:ext cx="4832746" cy="1490244"/>
      </dsp:txXfrm>
    </dsp:sp>
    <dsp:sp modelId="{89A9B4CF-6439-46B1-B6A9-1D6CD5034774}">
      <dsp:nvSpPr>
        <dsp:cNvPr id="0" name=""/>
        <dsp:cNvSpPr/>
      </dsp:nvSpPr>
      <dsp:spPr>
        <a:xfrm>
          <a:off x="5222509" y="0"/>
          <a:ext cx="4832746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0" rIns="477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complexity of the data reflected the effect of small differences in digital diet habits</a:t>
          </a:r>
        </a:p>
      </dsp:txBody>
      <dsp:txXfrm>
        <a:off x="5222509" y="1490244"/>
        <a:ext cx="4832746" cy="2235367"/>
      </dsp:txXfrm>
    </dsp:sp>
    <dsp:sp modelId="{379B8CE4-8135-4F2C-A5A0-E55EBE328E9A}">
      <dsp:nvSpPr>
        <dsp:cNvPr id="0" name=""/>
        <dsp:cNvSpPr/>
      </dsp:nvSpPr>
      <dsp:spPr>
        <a:xfrm>
          <a:off x="5222509" y="0"/>
          <a:ext cx="4832746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165100" rIns="477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222509" y="0"/>
        <a:ext cx="4832746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7D949-980C-4193-9458-357D98970ED0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29470-17BF-41CA-9C58-1786B39AE3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0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 analysis into the relationship between digital consumption habits &amp; wellness.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399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BC23E-3790-293A-8FAC-ED8F5DAD8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9B4DC3-CA20-82EA-21FF-E9591C0FA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B52CE-B4C4-646B-DEC9-03FD946DC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Mindfulness is a wide-ranging term for meditation, breathing, practicing gratitude, &amp; yoga. </a:t>
            </a:r>
          </a:p>
          <a:p>
            <a:r>
              <a:rPr lang="en-US" dirty="0"/>
              <a:t>It typically requires small investments of time.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AB18C-76F1-A5CA-9EDA-D88C2DE6C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89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83EB0-D892-994E-BB44-A6F0A2D6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D93B2-17CB-F3EA-47AC-7A556C92E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963DB8-04E0-0989-8391-86D561BFC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5 features are distinctively different. </a:t>
            </a:r>
          </a:p>
          <a:p>
            <a:r>
              <a:rPr lang="en-US" dirty="0"/>
              <a:t>Categories &amp; bin thresholds also have distinguished counts.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79B20-6E10-D73F-84B7-6BCCA8256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345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069C7-35A2-9AB1-1D52-96B325784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DC1AD-03F3-F780-677E-A9F948CA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828E5-FC10-2C0C-0748-345206281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RF made more positive predictions than </a:t>
            </a:r>
            <a:r>
              <a:rPr lang="en-US" dirty="0" err="1"/>
              <a:t>kNN</a:t>
            </a:r>
            <a:r>
              <a:rPr lang="en-US" dirty="0"/>
              <a:t>. </a:t>
            </a:r>
          </a:p>
          <a:p>
            <a:r>
              <a:rPr lang="en-US" dirty="0"/>
              <a:t>Against a baseline accuracy of 56%, both models were slightly behind. Relying only on model accuracy can be misleading. Precision and recall score both focus on true positive prediction. F1-score combines them into a single value, providing a balanced assessment of model performance.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343F6-EEC6-0721-D157-033FF2611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618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BD0D2-63B9-8C11-E39A-EE9E2A260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2F924-AFE9-B436-E019-85FB7EFDD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EDB82-6444-26E9-3111-61D8F9F23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Phone usage, caffeine intake, and mindfulness minutes contributed the most to model performance (by more than 86%). Wellness app usage came in next.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22B5C-FE8A-3653-C7B6-5BD418A14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10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 &amp; recommendations ordered for optimization. </a:t>
            </a:r>
          </a:p>
          <a:p>
            <a:r>
              <a:rPr lang="en-US" dirty="0"/>
              <a:t>The granularity of the data implies that small daily changes can have a big impact on wellness.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0882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In terms of visualization &amp; feature selection. Decision to excluding outliers did help the process. </a:t>
            </a:r>
          </a:p>
          <a:p>
            <a:r>
              <a:rPr lang="en-US" dirty="0"/>
              <a:t>2. Granularity of the data sometimes came down to that of minutes and days.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256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C47EF-D0A6-E111-C80E-49E310F97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A3C42-80BD-A3BD-E75D-E2B5ECC4C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3B93D-142F-DB09-F1E4-54A91FDAC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1AE13-45FA-00BC-B018-B9C0144F1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844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BAA92-4014-4F82-6DCB-8DB9B2DDE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EB1922-0A83-C1D4-53BE-AF4AAF971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2F3DF7-4BAF-7440-A53F-D583AC648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D158F-25F2-1E6B-3C94-4E40ACBA4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352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 SG (2013), over 12% of the population were digital natives. And over 88% of total youth were digital natives.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01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 this digitized world, we all have complex needs &amp; limited resources. I will address these issues with insights &amp; optimized recommendations.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045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Decision made to exclude outliers after inspecting histograms, boxplots, quartiles, thresholds.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62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Demographics-wise, the various categories are quite well-represented. Age is more evenly spread than normally distributed.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019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gender &amp; locale: Non-binary &amp; rural-located participants scored higher.</a:t>
            </a:r>
          </a:p>
          <a:p>
            <a:r>
              <a:rPr lang="en-US" dirty="0"/>
              <a:t>Main takeaway: Wellness app users scored higher than non-wellness app users.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288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9E9D8-D7B5-3562-69CB-8F941F26A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DF35E-509F-CD64-7B43-D1C41BEDE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297B2-5A59-2F1D-F43C-90CCEB988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Wellness apps make wellness practices accessible, personalized, &amp; trackable. </a:t>
            </a:r>
          </a:p>
          <a:p>
            <a:r>
              <a:rPr lang="en-US" dirty="0"/>
              <a:t>Examples include fitness, nutrition, mindfulness, sleep, &amp; wearables.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A26BC-4E33-B7A4-4DE9-DE17218DB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9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B80C2-3CEA-71A4-20B5-2260C1B9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E212E-FA42-0767-C38C-98D18B90C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FB2AD-E252-D907-9B20-5870CC9A5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8E7F-E761-4377-83D8-55B9C2269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08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CE33-6878-C6BE-7732-5703F0643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0153B-935F-49B8-A549-800E96078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23D15-E5EB-F976-2FA3-D710CC770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takeaways: High scorers (dark blue) spent less time on their laptops, gaming, &amp; entertainment. </a:t>
            </a:r>
          </a:p>
          <a:p>
            <a:r>
              <a:rPr lang="en-US" dirty="0"/>
              <a:t>They also clocked more mindfulness minutes.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CD3E-0C6B-EA72-381F-300A8F492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29470-17BF-41CA-9C58-1786B39AE3E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21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5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Digital Diet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Predicting Wellness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5BD69-F6AE-C7E9-3C1D-D324101D6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1C8F-4D57-D01C-A2C2-23DBF5C4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9979152" cy="1106611"/>
          </a:xfrm>
        </p:spPr>
        <p:txBody>
          <a:bodyPr/>
          <a:lstStyle/>
          <a:p>
            <a:r>
              <a:rPr lang="en-SG" dirty="0"/>
              <a:t>Demographic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3D64-902B-0214-11C8-8C6B039D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44" y="2185416"/>
            <a:ext cx="3203448" cy="3168396"/>
          </a:xfrm>
        </p:spPr>
        <p:txBody>
          <a:bodyPr>
            <a:normAutofit/>
          </a:bodyPr>
          <a:lstStyle/>
          <a:p>
            <a:r>
              <a:rPr lang="en-SG" b="1" u="sng" dirty="0"/>
              <a:t>Anxiety score is the main metric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It consists of integers from 0-20. </a:t>
            </a:r>
          </a:p>
          <a:p>
            <a:pPr marL="0" indent="0">
              <a:buNone/>
            </a:pPr>
            <a:r>
              <a:rPr lang="en-SG" dirty="0"/>
              <a:t>A high score is a good score.</a:t>
            </a:r>
          </a:p>
          <a:p>
            <a:r>
              <a:rPr lang="en-SG" dirty="0"/>
              <a:t>Power BI Dashboard (page 2 / 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84FFF-471C-D053-8EDA-00C0CAC1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357" y="1261872"/>
            <a:ext cx="6622683" cy="51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7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52067-C6C0-9603-E67B-99BBB30D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5583-0D0F-5D7B-3311-E1E0BAD7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9979152" cy="1106611"/>
          </a:xfrm>
        </p:spPr>
        <p:txBody>
          <a:bodyPr/>
          <a:lstStyle/>
          <a:p>
            <a:r>
              <a:rPr lang="en-SG" dirty="0"/>
              <a:t>Demographic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7DC52-3C6E-EB8C-8AD9-21BDEA0F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357" y="1261872"/>
            <a:ext cx="6622683" cy="5154417"/>
          </a:xfrm>
          <a:prstGeom prst="rect">
            <a:avLst/>
          </a:prstGeom>
        </p:spPr>
      </p:pic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BDF6FF13-6347-F039-9E45-71382A865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191" y="1993570"/>
            <a:ext cx="1106611" cy="1106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39C68-EC2C-D231-F0B8-079D5FF739DA}"/>
              </a:ext>
            </a:extLst>
          </p:cNvPr>
          <p:cNvSpPr txBox="1"/>
          <p:nvPr/>
        </p:nvSpPr>
        <p:spPr>
          <a:xfrm>
            <a:off x="1664208" y="2638807"/>
            <a:ext cx="2035687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What are Wellness apps?</a:t>
            </a:r>
            <a:endParaRPr lang="en-SG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098783-3724-E2F6-71CF-D30E9D8EE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43" y="3428999"/>
            <a:ext cx="3884987" cy="26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6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95717-E549-D60C-F5B0-4608686F2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3813-EAE3-632B-4DC6-8BA58138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9979152" cy="1106611"/>
          </a:xfrm>
        </p:spPr>
        <p:txBody>
          <a:bodyPr/>
          <a:lstStyle/>
          <a:p>
            <a:r>
              <a:rPr lang="en-SG" dirty="0"/>
              <a:t>Deeper look (high vs low scorers)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0896-12AB-94A5-D5C3-F0C4512D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44" y="2185416"/>
            <a:ext cx="3203448" cy="3168396"/>
          </a:xfrm>
        </p:spPr>
        <p:txBody>
          <a:bodyPr>
            <a:normAutofit/>
          </a:bodyPr>
          <a:lstStyle/>
          <a:p>
            <a:r>
              <a:rPr lang="en-SG" b="1" u="sng" dirty="0"/>
              <a:t>High scorers: those between 11-20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Comparing the habits of high vs low scorers.</a:t>
            </a:r>
          </a:p>
          <a:p>
            <a:pPr marL="0" indent="0">
              <a:buNone/>
            </a:pPr>
            <a:r>
              <a:rPr lang="en-SG" dirty="0"/>
              <a:t>What sets high scorers apart?</a:t>
            </a:r>
          </a:p>
          <a:p>
            <a:r>
              <a:rPr lang="en-SG" dirty="0"/>
              <a:t>Power BI Dashboard (page 3 / 4)</a:t>
            </a:r>
          </a:p>
        </p:txBody>
      </p:sp>
    </p:spTree>
    <p:extLst>
      <p:ext uri="{BB962C8B-B14F-4D97-AF65-F5344CB8AC3E}">
        <p14:creationId xmlns:p14="http://schemas.microsoft.com/office/powerpoint/2010/main" val="35629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EAC1-5967-1452-0444-98AED42F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0BB3-61CB-B29E-C36B-066E2C5C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9979152" cy="1106611"/>
          </a:xfrm>
        </p:spPr>
        <p:txBody>
          <a:bodyPr/>
          <a:lstStyle/>
          <a:p>
            <a:r>
              <a:rPr lang="en-SG" dirty="0"/>
              <a:t>Deeper look (high vs low scorers)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3FC3-75F0-4A40-6080-535FDA1C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44" y="2185416"/>
            <a:ext cx="3203448" cy="3168396"/>
          </a:xfrm>
        </p:spPr>
        <p:txBody>
          <a:bodyPr>
            <a:normAutofit/>
          </a:bodyPr>
          <a:lstStyle/>
          <a:p>
            <a:r>
              <a:rPr lang="en-SG" b="1" u="sng" dirty="0"/>
              <a:t>High scorers: those between 11-20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Comparing the habits of high vs low scorers.</a:t>
            </a:r>
          </a:p>
          <a:p>
            <a:pPr marL="0" indent="0">
              <a:buNone/>
            </a:pPr>
            <a:r>
              <a:rPr lang="en-SG" dirty="0"/>
              <a:t>What sets high scorers apart?</a:t>
            </a:r>
          </a:p>
          <a:p>
            <a:r>
              <a:rPr lang="en-SG" dirty="0"/>
              <a:t>Power BI Dashboard (page 3 / 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8355B-3933-520C-1A33-C3474C30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188720"/>
            <a:ext cx="6550152" cy="52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2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3E796-3449-C652-8162-4DE81D8D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EAE0-3269-C845-313D-0699EBE3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9979152" cy="1106611"/>
          </a:xfrm>
        </p:spPr>
        <p:txBody>
          <a:bodyPr/>
          <a:lstStyle/>
          <a:p>
            <a:r>
              <a:rPr lang="en-SG" dirty="0"/>
              <a:t>Deeper look (high vs low scorers)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EA78-36BB-3B53-035D-35E1F20DD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32" y="1188720"/>
            <a:ext cx="6558619" cy="5238652"/>
          </a:xfrm>
          <a:prstGeom prst="rect">
            <a:avLst/>
          </a:prstGeom>
        </p:spPr>
      </p:pic>
      <p:pic>
        <p:nvPicPr>
          <p:cNvPr id="4" name="Graphic 3" descr="Lights On with solid fill">
            <a:extLst>
              <a:ext uri="{FF2B5EF4-FFF2-40B4-BE49-F238E27FC236}">
                <a16:creationId xmlns:a16="http://schemas.microsoft.com/office/drawing/2014/main" id="{12587711-6B0F-B179-C182-6C034319B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4493" y="2156359"/>
            <a:ext cx="1106611" cy="1106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EEF8B-6EAE-9712-DDA4-5FB047E45896}"/>
              </a:ext>
            </a:extLst>
          </p:cNvPr>
          <p:cNvSpPr txBox="1"/>
          <p:nvPr/>
        </p:nvSpPr>
        <p:spPr>
          <a:xfrm>
            <a:off x="1393767" y="2801305"/>
            <a:ext cx="1887174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What is Mindfulness?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7C79E-6926-B3B2-64CE-5EC12DF53649}"/>
              </a:ext>
            </a:extLst>
          </p:cNvPr>
          <p:cNvSpPr txBox="1"/>
          <p:nvPr/>
        </p:nvSpPr>
        <p:spPr>
          <a:xfrm>
            <a:off x="1296162" y="4066331"/>
            <a:ext cx="30472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Breathing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Practicing gratitude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Yoga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8409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FAA0-B6FF-3378-F046-72EB169A4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70E2-271E-131A-D5FA-E6E8B975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9979152" cy="1106611"/>
          </a:xfrm>
        </p:spPr>
        <p:txBody>
          <a:bodyPr/>
          <a:lstStyle/>
          <a:p>
            <a:r>
              <a:rPr lang="en-SG" dirty="0"/>
              <a:t>Predictive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7573-C388-108D-FD8A-D5E7B523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0889"/>
            <a:ext cx="9988296" cy="2607765"/>
          </a:xfrm>
        </p:spPr>
        <p:txBody>
          <a:bodyPr>
            <a:normAutofit/>
          </a:bodyPr>
          <a:lstStyle/>
          <a:p>
            <a:r>
              <a:rPr lang="en-SG" b="1" u="sng" dirty="0"/>
              <a:t>Target variable is if participant has a Good anxiety score (11-20), or not.</a:t>
            </a:r>
          </a:p>
          <a:p>
            <a:pPr marL="0" indent="0">
              <a:buNone/>
            </a:pPr>
            <a:r>
              <a:rPr lang="en-SG" dirty="0"/>
              <a:t>Goal is binary classification.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b="1" dirty="0"/>
              <a:t>Success</a:t>
            </a:r>
            <a:r>
              <a:rPr lang="en-SG" dirty="0"/>
              <a:t> </a:t>
            </a:r>
            <a:r>
              <a:rPr lang="en-SG" b="1" dirty="0"/>
              <a:t>criteria</a:t>
            </a:r>
            <a:r>
              <a:rPr lang="en-SG" dirty="0"/>
              <a:t>: Build a model that can accurately predict a participant’s anxiety score.</a:t>
            </a:r>
          </a:p>
          <a:p>
            <a:pPr marL="0" indent="0">
              <a:buNone/>
            </a:pPr>
            <a:r>
              <a:rPr lang="en-SG" b="1" dirty="0"/>
              <a:t>Target</a:t>
            </a:r>
            <a:r>
              <a:rPr lang="en-SG" dirty="0"/>
              <a:t> </a:t>
            </a:r>
            <a:r>
              <a:rPr lang="en-SG" b="1" dirty="0"/>
              <a:t>audience</a:t>
            </a:r>
            <a:r>
              <a:rPr lang="en-SG" dirty="0"/>
              <a:t>: Potential app users. App designers. Digital natives/immigrants interested in positive outcomes.</a:t>
            </a:r>
          </a:p>
          <a:p>
            <a:endParaRPr lang="en-SG" dirty="0"/>
          </a:p>
          <a:p>
            <a:r>
              <a:rPr lang="en-SG" b="1" dirty="0"/>
              <a:t>Feature</a:t>
            </a:r>
            <a:r>
              <a:rPr lang="en-SG" dirty="0"/>
              <a:t> </a:t>
            </a:r>
            <a:r>
              <a:rPr lang="en-SG" b="1" dirty="0"/>
              <a:t>selection</a:t>
            </a:r>
            <a:r>
              <a:rPr lang="en-SG" dirty="0"/>
              <a:t>: 2 categorical, 3 numerical.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E50E7-CEF3-B0A5-4ADD-43CA46DB6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1" y="4427345"/>
            <a:ext cx="1569466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92EDA-8918-9C84-8D50-F666417C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690" y="4427345"/>
            <a:ext cx="1960722" cy="1200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C6B8E5-CD6E-157B-2FFD-F3B1C2D35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817" y="4427345"/>
            <a:ext cx="1832705" cy="180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63889F-2825-3027-2F95-EAD807BA7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355" y="4427345"/>
            <a:ext cx="2536794" cy="1848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AD7D9A-5A4B-E3BB-EBCB-BEAC45AF1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6982" y="4427345"/>
            <a:ext cx="253679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8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E37D-0EBF-F921-AD8D-D6C2AF25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93A0-D3F0-9308-CAC9-A7303B6A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9979152" cy="1106611"/>
          </a:xfrm>
        </p:spPr>
        <p:txBody>
          <a:bodyPr/>
          <a:lstStyle/>
          <a:p>
            <a:r>
              <a:rPr lang="en-SG" dirty="0"/>
              <a:t>Comparative analysis (k-Nearest Neighbors vs Random Forest)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DAF189-E52C-BA7D-03B6-4388A6050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87" y="1512423"/>
            <a:ext cx="2843434" cy="2540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AD7260-AC2D-6B0F-B0BE-1A97BBE44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46" y="1503956"/>
            <a:ext cx="2831637" cy="25407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67AA63-B416-EEC9-2C9F-CFE667499BE1}"/>
              </a:ext>
            </a:extLst>
          </p:cNvPr>
          <p:cNvSpPr txBox="1"/>
          <p:nvPr/>
        </p:nvSpPr>
        <p:spPr>
          <a:xfrm>
            <a:off x="2534242" y="5354044"/>
            <a:ext cx="7123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Context-wise, precision and recall are both important. </a:t>
            </a:r>
          </a:p>
          <a:p>
            <a:pPr algn="ctr"/>
            <a:r>
              <a:rPr lang="en-US" sz="1400" dirty="0"/>
              <a:t>We can also rely on F1-score as a performance indicator.</a:t>
            </a:r>
          </a:p>
          <a:p>
            <a:endParaRPr lang="en-US" sz="1400" dirty="0"/>
          </a:p>
          <a:p>
            <a:pPr algn="ctr"/>
            <a:r>
              <a:rPr lang="en-US" sz="1400" b="1" dirty="0"/>
              <a:t>Random Forest outscored k-Nearest Neighbors.</a:t>
            </a:r>
            <a:endParaRPr lang="en-SG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59C09-FD41-DE5E-919C-1568F24B5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627" y="4109081"/>
            <a:ext cx="669701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2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A119F-0500-ADF5-A989-1827CCC1B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000-316C-DCA9-7027-C3A5E622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9979152" cy="1106611"/>
          </a:xfrm>
        </p:spPr>
        <p:txBody>
          <a:bodyPr/>
          <a:lstStyle/>
          <a:p>
            <a:r>
              <a:rPr lang="en-SG" dirty="0"/>
              <a:t>Performance analysis (feature importance)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E9376-2E1E-6C11-E453-16716BC4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92" y="1621474"/>
            <a:ext cx="7523416" cy="44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1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0826-06DC-7815-8CDA-0E606E9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001000" cy="1371600"/>
          </a:xfrm>
        </p:spPr>
        <p:txBody>
          <a:bodyPr/>
          <a:lstStyle/>
          <a:p>
            <a:r>
              <a:rPr lang="en-SG" dirty="0"/>
              <a:t>Insights &amp; Recommendations (ordered for optimization)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C438F1B-AD83-9666-9AE9-A99280194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290876"/>
              </p:ext>
            </p:extLst>
          </p:nvPr>
        </p:nvGraphicFramePr>
        <p:xfrm>
          <a:off x="948267" y="317330"/>
          <a:ext cx="8736245" cy="589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87915A-0C60-13A3-E4A3-AA964DBF7D11}"/>
              </a:ext>
            </a:extLst>
          </p:cNvPr>
          <p:cNvSpPr txBox="1"/>
          <p:nvPr/>
        </p:nvSpPr>
        <p:spPr>
          <a:xfrm>
            <a:off x="2152758" y="4443697"/>
            <a:ext cx="812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 positive changes can have outsized effects over time.</a:t>
            </a:r>
            <a:endParaRPr lang="en-SG" sz="2000" dirty="0"/>
          </a:p>
        </p:txBody>
      </p:sp>
      <p:pic>
        <p:nvPicPr>
          <p:cNvPr id="9" name="Graphic 8" descr="Laptop with phone and calculator">
            <a:extLst>
              <a:ext uri="{FF2B5EF4-FFF2-40B4-BE49-F238E27FC236}">
                <a16:creationId xmlns:a16="http://schemas.microsoft.com/office/drawing/2014/main" id="{85525D86-1C7A-5FB1-BF28-18977FAA6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0609" y="444351"/>
            <a:ext cx="2414303" cy="24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Reflections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26994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5C79F-A408-3083-A1B9-B2B998951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24FA-EBB8-0CAB-196D-4D9652F4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44BE-0A91-4B3D-E9AD-6B2E540A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14223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1800" dirty="0"/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Data cleaning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High-level demographics</a:t>
            </a:r>
          </a:p>
          <a:p>
            <a:pPr lvl="1"/>
            <a:r>
              <a:rPr lang="en-SG" sz="1800" dirty="0"/>
              <a:t>Demographic breakdown</a:t>
            </a:r>
          </a:p>
          <a:p>
            <a:pPr lvl="1"/>
            <a:r>
              <a:rPr lang="en-SG" sz="1800" dirty="0"/>
              <a:t>Deeper look (high vs low scorers)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Predictive modelling</a:t>
            </a:r>
          </a:p>
          <a:p>
            <a:pPr lvl="1"/>
            <a:r>
              <a:rPr lang="en-SG" sz="1800" dirty="0"/>
              <a:t>Comparative analysis (k-Nearest Neighbors vs Random Forest)</a:t>
            </a:r>
          </a:p>
          <a:p>
            <a:pPr lvl="1"/>
            <a:r>
              <a:rPr lang="en-SG" sz="1800" dirty="0"/>
              <a:t>Performance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Insights &amp; 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42785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F9FCB-F596-4690-BB44-E4E6F3305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91EA67-0105-553B-6168-45AC6AFE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1BEFB3A-66DC-4D2B-9A67-BE4E654DA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998CD-B37C-6EB7-AAFF-F429C8D4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B082-442E-4176-DA8F-E2E91B891D73}"/>
              </a:ext>
            </a:extLst>
          </p:cNvPr>
          <p:cNvSpPr txBox="1"/>
          <p:nvPr/>
        </p:nvSpPr>
        <p:spPr>
          <a:xfrm>
            <a:off x="1813625" y="3121223"/>
            <a:ext cx="36999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1930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8B0666-5B69-3745-6EE7-40468263B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21892-5559-BF36-A63F-F1EF51570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33357D-F3CF-8126-8368-C4FFD2B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C4346C-2FD7-60CB-ECE2-449C53ED6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8F759-F7F6-E321-1766-459035D4D92D}"/>
              </a:ext>
            </a:extLst>
          </p:cNvPr>
          <p:cNvSpPr txBox="1"/>
          <p:nvPr/>
        </p:nvSpPr>
        <p:spPr>
          <a:xfrm>
            <a:off x="1813625" y="3121223"/>
            <a:ext cx="36999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7076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532C9-30B2-2E2B-EDA7-2D6A89D8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8942-4196-A88C-DC89-8680EF46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 (Q&amp;A)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B210-C6C5-E893-19FB-BECE0D3B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14223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1800" dirty="0"/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Data cleaning workflow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High-level demographics</a:t>
            </a:r>
          </a:p>
          <a:p>
            <a:pPr lvl="1"/>
            <a:r>
              <a:rPr lang="en-SG" sz="1800" dirty="0"/>
              <a:t>Demographic breakdown</a:t>
            </a:r>
          </a:p>
          <a:p>
            <a:pPr lvl="1"/>
            <a:r>
              <a:rPr lang="en-SG" sz="1800" dirty="0"/>
              <a:t>Deeper look (high vs low scorers)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Predictive modelling</a:t>
            </a:r>
          </a:p>
          <a:p>
            <a:pPr lvl="1"/>
            <a:r>
              <a:rPr lang="en-SG" sz="1800" dirty="0"/>
              <a:t>Comparative analysis (k-Nearest Neighbors vs Random Forest)</a:t>
            </a:r>
          </a:p>
          <a:p>
            <a:pPr lvl="1"/>
            <a:r>
              <a:rPr lang="en-SG" sz="1800" dirty="0"/>
              <a:t>Performance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Insights &amp; 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329423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5F4F35-2E1E-FD4B-745E-CF81CCEB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1C928-17D8-B99E-4A61-D16E18BB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56" y="1370389"/>
            <a:ext cx="5151321" cy="40347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9439B-B2D7-B514-48CE-1105C137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SG" dirty="0"/>
              <a:t>Appendix (Q&amp;A)</a:t>
            </a:r>
            <a:endParaRPr lang="en-US" cap="all" spc="-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65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E8E2D-C55F-7B7A-8AD5-7648858D9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1CA97A-621D-8CF4-088A-4BDC41FF4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23527E-5DD7-F667-99E9-25C2B8582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A09587-4D92-47DC-4485-F2121163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88C69-979A-9B79-C7A8-263A302E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AD572E-23A7-6281-025A-FA2FB98F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24007C-99CC-5614-EFE5-A3D057893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E41230-AB95-E1F5-B514-F311609C3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8571E3-1B11-35E4-3EF1-7693822CE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2E0FCD0-997F-C6D9-3E54-9667A39A7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B87666-5B62-CA96-E700-66855710E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B60791-2D67-F837-B50A-FC59D44E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734646-6EB3-400E-D851-A2D76570F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B782A-A1E8-30E3-CCCE-34BE443D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SG" dirty="0"/>
              <a:t>Appendix (Q&amp;A)</a:t>
            </a:r>
            <a:endParaRPr lang="en-US" cap="all" spc="-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A64D1-0BBA-572F-69D2-DDC96466D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C5E8D9-BD9D-0438-4DA8-6304307E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7ACCBB-5231-B37D-559C-A8D5C127D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694BF3-02A0-F1AF-58BF-299ECEF63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C480620-B384-1F2B-61DA-F481A1F8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0" y="1553769"/>
            <a:ext cx="2771876" cy="3826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AEAEC-649C-2B29-1C09-B4688B8E9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097" y="2624045"/>
            <a:ext cx="402963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6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A9C4F-9208-15FC-D0F3-21B1B6C23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8A70-95D1-6B2D-D64B-5E87CCC7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4DEB-AF93-C5B3-A9CA-46220178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  <a:p>
            <a:pPr marL="0" indent="0">
              <a:buNone/>
            </a:pPr>
            <a:r>
              <a:rPr lang="en-SG" sz="1600" b="1" dirty="0"/>
              <a:t>“How do the digital diet habits of participants affect their anxiety levels? What are the best practices of those with positive anxiety scores?”</a:t>
            </a:r>
            <a:endParaRPr lang="en-SG" b="1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715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FF65A-6738-BB26-20F2-036B9F759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EA1F-B71F-E40E-723E-8C914165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98BA-91F7-9D9C-5AA5-8210980E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  <a:p>
            <a:pPr marL="0" indent="0">
              <a:buNone/>
            </a:pPr>
            <a:r>
              <a:rPr lang="en-SG" sz="1600" b="1" dirty="0"/>
              <a:t>“How do the digital diet habits of participants affect their anxiety levels? What are the best practices of those with positive anxiety scores?”</a:t>
            </a:r>
            <a:endParaRPr lang="en-SG" b="1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Setting the scene and Audience</a:t>
            </a:r>
          </a:p>
          <a:p>
            <a:pPr marL="0" indent="0">
              <a:buNone/>
            </a:pPr>
            <a:r>
              <a:rPr lang="en-SG" dirty="0"/>
              <a:t>This dataset has been collected as part of an advertising campaign to increase awareness of the impact of digital habits, and encourage positive change.</a:t>
            </a:r>
          </a:p>
        </p:txBody>
      </p:sp>
    </p:spTree>
    <p:extLst>
      <p:ext uri="{BB962C8B-B14F-4D97-AF65-F5344CB8AC3E}">
        <p14:creationId xmlns:p14="http://schemas.microsoft.com/office/powerpoint/2010/main" val="16246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B0382-A193-BF5D-2084-BA290256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3414-BC04-C91F-840C-7D7026B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7AA4-051F-B157-112A-3FD20B8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  <a:p>
            <a:pPr marL="0" indent="0">
              <a:buNone/>
            </a:pPr>
            <a:r>
              <a:rPr lang="en-SG" sz="1600" b="1" dirty="0"/>
              <a:t>“How do the digital diet habits of participants affect their anxiety levels? What are the best practices of those with positive anxiety scores?”</a:t>
            </a:r>
            <a:endParaRPr lang="en-SG" b="1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Setting the scene and Audience</a:t>
            </a:r>
          </a:p>
          <a:p>
            <a:pPr marL="0" indent="0">
              <a:buNone/>
            </a:pPr>
            <a:r>
              <a:rPr lang="en-SG" dirty="0"/>
              <a:t>This dataset has been collected as part of an advertising campaign to increase awareness of the impact of digital habits, and encourage positive change.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E5213D4-234E-8CC3-B589-4B0233799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648705"/>
              </p:ext>
            </p:extLst>
          </p:nvPr>
        </p:nvGraphicFramePr>
        <p:xfrm>
          <a:off x="1066800" y="4553339"/>
          <a:ext cx="10058400" cy="175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04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69950-8F4D-003B-782C-A062CCD8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297A-6ECB-83C0-7DB2-DC20C91A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1092-6637-71C9-7E0E-2BB3F59F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  <a:p>
            <a:pPr marL="0" indent="0">
              <a:buNone/>
            </a:pPr>
            <a:r>
              <a:rPr lang="en-SG" sz="1600" b="1" dirty="0"/>
              <a:t>“How do the digital diet habits of participants affect their anxiety levels? What are the best practices of those with positive anxiety scores?”</a:t>
            </a:r>
            <a:endParaRPr lang="en-SG" b="1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Setting the scene and Audience</a:t>
            </a:r>
          </a:p>
          <a:p>
            <a:pPr marL="0" indent="0">
              <a:buNone/>
            </a:pPr>
            <a:r>
              <a:rPr lang="en-SG" dirty="0"/>
              <a:t>This dataset has been collected as part of an advertising campaign to increase awareness of the impact of digital habits, and encourage positive change.</a:t>
            </a:r>
          </a:p>
        </p:txBody>
      </p:sp>
      <p:pic>
        <p:nvPicPr>
          <p:cNvPr id="7" name="Picture 6" descr="Squinting smile alarm clock face">
            <a:extLst>
              <a:ext uri="{FF2B5EF4-FFF2-40B4-BE49-F238E27FC236}">
                <a16:creationId xmlns:a16="http://schemas.microsoft.com/office/drawing/2014/main" id="{6AA24D90-F8C6-FD8A-4310-96589A7F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4719828"/>
            <a:ext cx="1493520" cy="1493520"/>
          </a:xfrm>
          <a:prstGeom prst="rect">
            <a:avLst/>
          </a:prstGeom>
        </p:spPr>
      </p:pic>
      <p:pic>
        <p:nvPicPr>
          <p:cNvPr id="9" name="Graphic 8" descr="Battery with solid fill">
            <a:extLst>
              <a:ext uri="{FF2B5EF4-FFF2-40B4-BE49-F238E27FC236}">
                <a16:creationId xmlns:a16="http://schemas.microsoft.com/office/drawing/2014/main" id="{6B0670C4-0767-FDBE-1818-8941AEFFC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9878" y="5165341"/>
            <a:ext cx="1224788" cy="1224788"/>
          </a:xfrm>
          <a:prstGeom prst="rect">
            <a:avLst/>
          </a:prstGeom>
        </p:spPr>
      </p:pic>
      <p:pic>
        <p:nvPicPr>
          <p:cNvPr id="11" name="Graphic 10" descr="Head with gears outline">
            <a:extLst>
              <a:ext uri="{FF2B5EF4-FFF2-40B4-BE49-F238E27FC236}">
                <a16:creationId xmlns:a16="http://schemas.microsoft.com/office/drawing/2014/main" id="{194342C7-F028-127D-AEA4-84FF0C0D5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3439" y="4285967"/>
            <a:ext cx="1068493" cy="106849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BC7ADD-DCF8-EF96-7F7C-C0D9941C7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492845"/>
              </p:ext>
            </p:extLst>
          </p:nvPr>
        </p:nvGraphicFramePr>
        <p:xfrm>
          <a:off x="3386666" y="4605867"/>
          <a:ext cx="4631267" cy="253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3436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0FBEB-AAF3-62CB-EB29-97917AAD6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A61B-B5F6-B5BB-DC6A-A8958C55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10058400" cy="1106611"/>
          </a:xfrm>
        </p:spPr>
        <p:txBody>
          <a:bodyPr/>
          <a:lstStyle/>
          <a:p>
            <a:r>
              <a:rPr lang="en-SG" dirty="0"/>
              <a:t>Data cleaning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484F-CF07-6EE9-F977-8B9E5430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3849624"/>
          </a:xfrm>
        </p:spPr>
        <p:txBody>
          <a:bodyPr>
            <a:normAutofit/>
          </a:bodyPr>
          <a:lstStyle/>
          <a:p>
            <a:r>
              <a:rPr lang="en-SG" dirty="0"/>
              <a:t>Dataset was relatively clean (nulls and duplicates).</a:t>
            </a:r>
          </a:p>
          <a:p>
            <a:r>
              <a:rPr lang="en-SG" dirty="0"/>
              <a:t>Several features were skewed by outliers.</a:t>
            </a:r>
          </a:p>
          <a:p>
            <a:pPr marL="0" indent="0">
              <a:buNone/>
            </a:pPr>
            <a:r>
              <a:rPr lang="en-SG" dirty="0"/>
              <a:t>After cleaning 1915 rows/unique participants left (of 2000).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2BCEC-D534-52FF-0919-EF4DBAA7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2694727"/>
            <a:ext cx="10058401" cy="1813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22F64-560A-08C3-218A-515D48CA5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464" y="4611747"/>
            <a:ext cx="7077456" cy="17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8300-F4AB-CAAB-4FE1-9D03D5D82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6F90-2292-CC81-48F4-D0BB4D53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10058400" cy="1106611"/>
          </a:xfrm>
        </p:spPr>
        <p:txBody>
          <a:bodyPr/>
          <a:lstStyle/>
          <a:p>
            <a:r>
              <a:rPr lang="en-SG" dirty="0"/>
              <a:t>High-level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6102-E74E-E76A-78E4-26B8BCA44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3849624"/>
          </a:xfrm>
        </p:spPr>
        <p:txBody>
          <a:bodyPr>
            <a:normAutofit/>
          </a:bodyPr>
          <a:lstStyle/>
          <a:p>
            <a:r>
              <a:rPr lang="en-SG" dirty="0"/>
              <a:t>Power BI Dashboard (page 1 / 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DBBFF-FAAF-CA11-F53D-C7F24E3E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04" y="2039112"/>
            <a:ext cx="8796528" cy="43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4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1011B-2FD6-3274-8E73-274C90E6E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29DD-18DD-363A-EC46-67674F15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4279"/>
            <a:ext cx="9979152" cy="1106611"/>
          </a:xfrm>
        </p:spPr>
        <p:txBody>
          <a:bodyPr/>
          <a:lstStyle/>
          <a:p>
            <a:r>
              <a:rPr lang="en-SG" dirty="0"/>
              <a:t>Demographic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A26F-4C11-8C8B-D244-DC33CEB9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944" y="2185416"/>
            <a:ext cx="3203448" cy="3168396"/>
          </a:xfrm>
        </p:spPr>
        <p:txBody>
          <a:bodyPr>
            <a:normAutofit/>
          </a:bodyPr>
          <a:lstStyle/>
          <a:p>
            <a:r>
              <a:rPr lang="en-SG" b="1" u="sng" dirty="0"/>
              <a:t>Anxiety score is the main metric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It consists of integers from 0-20. </a:t>
            </a:r>
          </a:p>
          <a:p>
            <a:pPr marL="0" indent="0">
              <a:buNone/>
            </a:pPr>
            <a:r>
              <a:rPr lang="en-SG" dirty="0"/>
              <a:t>A high score is a good score.</a:t>
            </a:r>
          </a:p>
          <a:p>
            <a:r>
              <a:rPr lang="en-SG" dirty="0"/>
              <a:t>Power BI Dashboard (page 2 / 4)</a:t>
            </a:r>
          </a:p>
        </p:txBody>
      </p:sp>
    </p:spTree>
    <p:extLst>
      <p:ext uri="{BB962C8B-B14F-4D97-AF65-F5344CB8AC3E}">
        <p14:creationId xmlns:p14="http://schemas.microsoft.com/office/powerpoint/2010/main" val="88542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{1DB0C9DF-E315-45EC-9F69-1DFE7FB5AA78}tf78829772_win32</Template>
  <TotalTime>2905</TotalTime>
  <Words>1088</Words>
  <Application>Microsoft Office PowerPoint</Application>
  <PresentationFormat>Widescreen</PresentationFormat>
  <Paragraphs>155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Garamond</vt:lpstr>
      <vt:lpstr>Sagona Book</vt:lpstr>
      <vt:lpstr>Sagona ExtraLight</vt:lpstr>
      <vt:lpstr>SavonVTI</vt:lpstr>
      <vt:lpstr>Digital Diet</vt:lpstr>
      <vt:lpstr>Content</vt:lpstr>
      <vt:lpstr>Overview</vt:lpstr>
      <vt:lpstr>Overview</vt:lpstr>
      <vt:lpstr>Overview</vt:lpstr>
      <vt:lpstr>Overview</vt:lpstr>
      <vt:lpstr>Data cleaning workflow</vt:lpstr>
      <vt:lpstr>High-level demographics</vt:lpstr>
      <vt:lpstr>Demographic breakdown</vt:lpstr>
      <vt:lpstr>Demographic breakdown</vt:lpstr>
      <vt:lpstr>Demographic breakdown</vt:lpstr>
      <vt:lpstr>Deeper look (high vs low scorers)</vt:lpstr>
      <vt:lpstr>Deeper look (high vs low scorers)</vt:lpstr>
      <vt:lpstr>Deeper look (high vs low scorers)</vt:lpstr>
      <vt:lpstr>Predictive modelling</vt:lpstr>
      <vt:lpstr>Comparative analysis (k-Nearest Neighbors vs Random Forest)</vt:lpstr>
      <vt:lpstr>Performance analysis (feature importance)</vt:lpstr>
      <vt:lpstr>Insights &amp; Recommendations (ordered for optimization)</vt:lpstr>
      <vt:lpstr>Reflections</vt:lpstr>
      <vt:lpstr>PowerPoint Presentation</vt:lpstr>
      <vt:lpstr>PowerPoint Presentation</vt:lpstr>
      <vt:lpstr>Appendix (Q&amp;A)</vt:lpstr>
      <vt:lpstr>Appendix (Q&amp;A)</vt:lpstr>
      <vt:lpstr>Appendix (Q&amp;A)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wong</dc:creator>
  <cp:lastModifiedBy>benjamin wong</cp:lastModifiedBy>
  <cp:revision>45</cp:revision>
  <dcterms:created xsi:type="dcterms:W3CDTF">2025-07-26T01:08:08Z</dcterms:created>
  <dcterms:modified xsi:type="dcterms:W3CDTF">2025-07-30T02:11:09Z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