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803" r:id="rId3"/>
  </p:sldMasterIdLst>
  <p:sldIdLst>
    <p:sldId id="256" r:id="rId4"/>
    <p:sldId id="259" r:id="rId5"/>
    <p:sldId id="261" r:id="rId6"/>
    <p:sldId id="263" r:id="rId7"/>
    <p:sldId id="262" r:id="rId8"/>
    <p:sldId id="260" r:id="rId9"/>
    <p:sldId id="278" r:id="rId10"/>
    <p:sldId id="264" r:id="rId11"/>
    <p:sldId id="266" r:id="rId12"/>
    <p:sldId id="267" r:id="rId13"/>
    <p:sldId id="265" r:id="rId14"/>
    <p:sldId id="268" r:id="rId15"/>
    <p:sldId id="269" r:id="rId16"/>
    <p:sldId id="311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310" r:id="rId25"/>
    <p:sldId id="257" r:id="rId26"/>
    <p:sldId id="279" r:id="rId27"/>
    <p:sldId id="280" r:id="rId28"/>
    <p:sldId id="282" r:id="rId29"/>
    <p:sldId id="281" r:id="rId30"/>
    <p:sldId id="284" r:id="rId31"/>
    <p:sldId id="295" r:id="rId32"/>
    <p:sldId id="296" r:id="rId33"/>
    <p:sldId id="285" r:id="rId34"/>
    <p:sldId id="287" r:id="rId35"/>
    <p:sldId id="288" r:id="rId36"/>
    <p:sldId id="286" r:id="rId37"/>
    <p:sldId id="289" r:id="rId38"/>
    <p:sldId id="290" r:id="rId39"/>
    <p:sldId id="291" r:id="rId40"/>
    <p:sldId id="292" r:id="rId41"/>
    <p:sldId id="293" r:id="rId42"/>
    <p:sldId id="294" r:id="rId43"/>
    <p:sldId id="298" r:id="rId44"/>
    <p:sldId id="299" r:id="rId45"/>
    <p:sldId id="300" r:id="rId46"/>
    <p:sldId id="301" r:id="rId47"/>
    <p:sldId id="302" r:id="rId48"/>
    <p:sldId id="319" r:id="rId49"/>
    <p:sldId id="314" r:id="rId50"/>
    <p:sldId id="316" r:id="rId51"/>
    <p:sldId id="317" r:id="rId52"/>
    <p:sldId id="318" r:id="rId53"/>
    <p:sldId id="312" r:id="rId54"/>
    <p:sldId id="309" r:id="rId55"/>
    <p:sldId id="315" r:id="rId56"/>
    <p:sldId id="313" r:id="rId57"/>
    <p:sldId id="320" r:id="rId58"/>
    <p:sldId id="308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17D0BE4D-DA52-4801-9576-4C90C95517C6}">
          <p14:sldIdLst>
            <p14:sldId id="256"/>
            <p14:sldId id="259"/>
            <p14:sldId id="261"/>
            <p14:sldId id="263"/>
            <p14:sldId id="262"/>
            <p14:sldId id="260"/>
            <p14:sldId id="278"/>
            <p14:sldId id="264"/>
            <p14:sldId id="266"/>
            <p14:sldId id="267"/>
            <p14:sldId id="265"/>
            <p14:sldId id="268"/>
            <p14:sldId id="269"/>
            <p14:sldId id="311"/>
            <p14:sldId id="271"/>
            <p14:sldId id="273"/>
            <p14:sldId id="272"/>
            <p14:sldId id="274"/>
            <p14:sldId id="275"/>
            <p14:sldId id="276"/>
            <p14:sldId id="277"/>
            <p14:sldId id="310"/>
            <p14:sldId id="257"/>
            <p14:sldId id="279"/>
            <p14:sldId id="280"/>
            <p14:sldId id="282"/>
            <p14:sldId id="281"/>
            <p14:sldId id="284"/>
            <p14:sldId id="295"/>
            <p14:sldId id="296"/>
            <p14:sldId id="285"/>
            <p14:sldId id="287"/>
            <p14:sldId id="288"/>
            <p14:sldId id="286"/>
            <p14:sldId id="289"/>
            <p14:sldId id="290"/>
            <p14:sldId id="291"/>
            <p14:sldId id="292"/>
            <p14:sldId id="293"/>
            <p14:sldId id="294"/>
            <p14:sldId id="298"/>
            <p14:sldId id="299"/>
            <p14:sldId id="300"/>
            <p14:sldId id="301"/>
            <p14:sldId id="302"/>
            <p14:sldId id="319"/>
            <p14:sldId id="314"/>
            <p14:sldId id="316"/>
            <p14:sldId id="317"/>
            <p14:sldId id="318"/>
            <p14:sldId id="312"/>
            <p14:sldId id="309"/>
            <p14:sldId id="315"/>
            <p14:sldId id="313"/>
            <p14:sldId id="320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562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403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8196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591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70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2977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5631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82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0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4447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485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2490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8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4872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1732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3717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8075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997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0613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3413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0169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744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23185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0450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6023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30540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493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827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2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0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299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221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124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381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117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60364B8-DD76-435A-AEDE-D7853CF82591}" type="datetimeFigureOut">
              <a:rPr lang="pl-PL" smtClean="0"/>
              <a:t>16.10.2019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C022BFD-CEFA-4932-BF58-6ECF4D9F78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032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c2.com/ppr/checks.html#1" TargetMode="Externa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github.com/kgrzybek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www.kamilgrzybek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kgrzybek/modular-monolith-with-ddd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youtube.com/watch?v=1mdpT71q6cQ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400" dirty="0" smtClean="0"/>
              <a:t>CZYSTY MODEL DOMENOWY</a:t>
            </a:r>
            <a:endParaRPr lang="pl-PL" sz="44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3200" dirty="0" err="1" smtClean="0"/>
              <a:t>Domain-Driven</a:t>
            </a:r>
            <a:r>
              <a:rPr lang="pl-PL" sz="3200" dirty="0" smtClean="0"/>
              <a:t> Design taktycznie i praktycznie</a:t>
            </a:r>
            <a:endParaRPr lang="pl-PL" sz="32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851" y="-198120"/>
            <a:ext cx="4876800" cy="487680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117" y="1123406"/>
            <a:ext cx="4434734" cy="2495277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10824611" y="3437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2450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7472" y="0"/>
            <a:ext cx="9692640" cy="855299"/>
          </a:xfrm>
        </p:spPr>
        <p:txBody>
          <a:bodyPr/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2. MODEL DOMENOWY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487681" y="1193074"/>
            <a:ext cx="10485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 smtClean="0">
                <a:solidFill>
                  <a:srgbClr val="FF0000"/>
                </a:solidFill>
              </a:rPr>
              <a:t>Model</a:t>
            </a:r>
            <a:r>
              <a:rPr lang="pl-PL" sz="3600" dirty="0" smtClean="0">
                <a:solidFill>
                  <a:schemeClr val="accent5">
                    <a:lumMod val="50000"/>
                  </a:schemeClr>
                </a:solidFill>
              </a:rPr>
              <a:t> - widok, uproszczenie rzeczywistości. Zawiera tylko to co najistotniejsze w </a:t>
            </a:r>
            <a:r>
              <a:rPr lang="pl-PL" sz="3600" b="1" dirty="0" smtClean="0">
                <a:solidFill>
                  <a:schemeClr val="accent5">
                    <a:lumMod val="50000"/>
                  </a:schemeClr>
                </a:solidFill>
              </a:rPr>
              <a:t>danym kontekście</a:t>
            </a:r>
            <a:r>
              <a:rPr lang="pl-PL" sz="3600" dirty="0" smtClean="0">
                <a:solidFill>
                  <a:schemeClr val="accent5">
                    <a:lumMod val="50000"/>
                  </a:schemeClr>
                </a:solidFill>
              </a:rPr>
              <a:t>. „Mapa to nie teren”.</a:t>
            </a:r>
            <a:r>
              <a:rPr lang="pl-PL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pl-PL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487681" y="3174274"/>
            <a:ext cx="10485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 smtClean="0">
                <a:solidFill>
                  <a:srgbClr val="FF0000"/>
                </a:solidFill>
              </a:rPr>
              <a:t>Domena</a:t>
            </a:r>
            <a:r>
              <a:rPr lang="pl-PL" sz="3600" dirty="0" smtClean="0">
                <a:solidFill>
                  <a:schemeClr val="accent5">
                    <a:lumMod val="50000"/>
                  </a:schemeClr>
                </a:solidFill>
              </a:rPr>
              <a:t> – obszar problemu biznesowego.</a:t>
            </a:r>
            <a:endParaRPr lang="pl-PL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487681" y="4232366"/>
            <a:ext cx="10485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 smtClean="0">
                <a:solidFill>
                  <a:srgbClr val="FF0000"/>
                </a:solidFill>
              </a:rPr>
              <a:t>Model Domenowy</a:t>
            </a:r>
            <a:r>
              <a:rPr lang="pl-PL" sz="3600" dirty="0" smtClean="0">
                <a:solidFill>
                  <a:schemeClr val="accent5">
                    <a:lumMod val="50000"/>
                  </a:schemeClr>
                </a:solidFill>
              </a:rPr>
              <a:t> – </a:t>
            </a:r>
            <a:r>
              <a:rPr lang="pl-PL" sz="3600" u="sng" dirty="0" smtClean="0">
                <a:solidFill>
                  <a:schemeClr val="accent5">
                    <a:lumMod val="50000"/>
                  </a:schemeClr>
                </a:solidFill>
              </a:rPr>
              <a:t>model</a:t>
            </a:r>
            <a:r>
              <a:rPr lang="pl-PL" sz="3600" dirty="0" smtClean="0">
                <a:solidFill>
                  <a:schemeClr val="accent5">
                    <a:lumMod val="50000"/>
                  </a:schemeClr>
                </a:solidFill>
              </a:rPr>
              <a:t> obiektowy </a:t>
            </a:r>
            <a:r>
              <a:rPr lang="pl-PL" sz="3600" u="sng" dirty="0" smtClean="0">
                <a:solidFill>
                  <a:schemeClr val="accent5">
                    <a:lumMod val="50000"/>
                  </a:schemeClr>
                </a:solidFill>
              </a:rPr>
              <a:t>domeny</a:t>
            </a:r>
            <a:r>
              <a:rPr lang="pl-PL" sz="3600" dirty="0" smtClean="0">
                <a:solidFill>
                  <a:schemeClr val="accent5">
                    <a:lumMod val="50000"/>
                  </a:schemeClr>
                </a:solidFill>
              </a:rPr>
              <a:t> zawierający zarówno dane jak i </a:t>
            </a:r>
            <a:r>
              <a:rPr lang="pl-PL" sz="3600" b="1" dirty="0" smtClean="0">
                <a:solidFill>
                  <a:schemeClr val="accent5">
                    <a:lumMod val="50000"/>
                  </a:schemeClr>
                </a:solidFill>
              </a:rPr>
              <a:t>zachowanie.</a:t>
            </a:r>
            <a:endParaRPr lang="pl-PL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91310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17141" y="259508"/>
            <a:ext cx="9692640" cy="759505"/>
          </a:xfrm>
        </p:spPr>
        <p:txBody>
          <a:bodyPr/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2. MODEL DOMENOWY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86" y="1654739"/>
            <a:ext cx="7225986" cy="5046107"/>
          </a:xfrm>
        </p:spPr>
      </p:pic>
      <p:sp>
        <p:nvSpPr>
          <p:cNvPr id="5" name="Prostokąt 4"/>
          <p:cNvSpPr/>
          <p:nvPr/>
        </p:nvSpPr>
        <p:spPr>
          <a:xfrm>
            <a:off x="487681" y="1193074"/>
            <a:ext cx="10485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>
                <a:solidFill>
                  <a:schemeClr val="accent5">
                    <a:lumMod val="50000"/>
                  </a:schemeClr>
                </a:solidFill>
              </a:rPr>
              <a:t>Alberto </a:t>
            </a:r>
            <a:r>
              <a:rPr lang="pl-PL" sz="2400" dirty="0" err="1" smtClean="0">
                <a:solidFill>
                  <a:schemeClr val="accent5">
                    <a:lumMod val="50000"/>
                  </a:schemeClr>
                </a:solidFill>
              </a:rPr>
              <a:t>Brandolini</a:t>
            </a:r>
            <a:r>
              <a:rPr lang="pl-PL" sz="2400" dirty="0" smtClean="0">
                <a:solidFill>
                  <a:schemeClr val="accent5">
                    <a:lumMod val="50000"/>
                  </a:schemeClr>
                </a:solidFill>
              </a:rPr>
              <a:t>: „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picture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that </a:t>
            </a:r>
            <a:r>
              <a:rPr lang="en-US" sz="2400" i="1" dirty="0" smtClean="0">
                <a:solidFill>
                  <a:schemeClr val="accent5">
                    <a:lumMod val="50000"/>
                  </a:schemeClr>
                </a:solidFill>
              </a:rPr>
              <a:t>explains</a:t>
            </a:r>
            <a:r>
              <a:rPr lang="pl-PL" sz="2400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sz="2400" i="1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pl-PL" sz="2400" i="1" dirty="0" err="1" smtClean="0">
                <a:solidFill>
                  <a:schemeClr val="accent5">
                    <a:lumMod val="50000"/>
                  </a:schemeClr>
                </a:solidFill>
              </a:rPr>
              <a:t>almost</a:t>
            </a:r>
            <a:r>
              <a:rPr lang="pl-PL" sz="2400" i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sz="24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everything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pl-PL" sz="2400" dirty="0" smtClean="0">
                <a:solidFill>
                  <a:schemeClr val="accent5">
                    <a:lumMod val="50000"/>
                  </a:schemeClr>
                </a:solidFill>
              </a:rPr>
              <a:t>”</a:t>
            </a:r>
            <a:endParaRPr lang="pl-PL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413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17141" y="259508"/>
            <a:ext cx="9692640" cy="759505"/>
          </a:xfrm>
        </p:spPr>
        <p:txBody>
          <a:bodyPr/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2. MODEL DOMENOWY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487681" y="1193074"/>
            <a:ext cx="10485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>
                <a:solidFill>
                  <a:schemeClr val="accent5">
                    <a:lumMod val="50000"/>
                  </a:schemeClr>
                </a:solidFill>
              </a:rPr>
              <a:t>Alberto </a:t>
            </a:r>
            <a:r>
              <a:rPr lang="pl-PL" sz="2400" dirty="0" err="1" smtClean="0">
                <a:solidFill>
                  <a:schemeClr val="accent5">
                    <a:lumMod val="50000"/>
                  </a:schemeClr>
                </a:solidFill>
              </a:rPr>
              <a:t>Brandolini</a:t>
            </a:r>
            <a:r>
              <a:rPr lang="pl-PL" sz="2400" dirty="0" smtClean="0">
                <a:solidFill>
                  <a:schemeClr val="accent5">
                    <a:lumMod val="50000"/>
                  </a:schemeClr>
                </a:solidFill>
              </a:rPr>
              <a:t>: „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picture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that </a:t>
            </a:r>
            <a:r>
              <a:rPr lang="en-US" sz="2400" i="1" dirty="0" smtClean="0">
                <a:solidFill>
                  <a:schemeClr val="accent5">
                    <a:lumMod val="50000"/>
                  </a:schemeClr>
                </a:solidFill>
              </a:rPr>
              <a:t>explains</a:t>
            </a:r>
            <a:r>
              <a:rPr lang="pl-PL" sz="2400" i="1" dirty="0" smtClean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pl-PL" sz="2400" i="1" dirty="0" err="1" smtClean="0">
                <a:solidFill>
                  <a:schemeClr val="accent5">
                    <a:lumMod val="50000"/>
                  </a:schemeClr>
                </a:solidFill>
              </a:rPr>
              <a:t>almost</a:t>
            </a:r>
            <a:r>
              <a:rPr lang="pl-PL" sz="2400" i="1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sz="24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everything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pl-PL" sz="2400" dirty="0" smtClean="0">
                <a:solidFill>
                  <a:schemeClr val="accent5">
                    <a:lumMod val="50000"/>
                  </a:schemeClr>
                </a:solidFill>
              </a:rPr>
              <a:t>”</a:t>
            </a:r>
            <a:endParaRPr lang="pl-PL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34" y="1654740"/>
            <a:ext cx="7345029" cy="5129238"/>
          </a:xfrm>
        </p:spPr>
      </p:pic>
      <p:sp>
        <p:nvSpPr>
          <p:cNvPr id="7" name="pole tekstowe 6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5651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30054" y="191589"/>
            <a:ext cx="11043339" cy="827314"/>
          </a:xfrm>
        </p:spPr>
        <p:txBody>
          <a:bodyPr>
            <a:no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2. DOMENA – MODEL KONCEPCYJNY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91" y="890018"/>
            <a:ext cx="8334103" cy="5819936"/>
          </a:xfrm>
        </p:spPr>
      </p:pic>
      <p:sp>
        <p:nvSpPr>
          <p:cNvPr id="5" name="pole tekstowe 4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059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39951" y="2002973"/>
            <a:ext cx="8996826" cy="3015024"/>
          </a:xfrm>
        </p:spPr>
        <p:txBody>
          <a:bodyPr>
            <a:normAutofit/>
          </a:bodyPr>
          <a:lstStyle/>
          <a:p>
            <a:pPr algn="ctr"/>
            <a:r>
              <a:rPr lang="pl-PL" sz="6600" dirty="0" smtClean="0">
                <a:solidFill>
                  <a:schemeClr val="accent5">
                    <a:lumMod val="50000"/>
                  </a:schemeClr>
                </a:solidFill>
              </a:rPr>
              <a:t>TAKTYCZNE BUILDING BLOCKS DDD</a:t>
            </a:r>
            <a:endParaRPr lang="pl-PL" sz="6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25505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30055" y="191589"/>
            <a:ext cx="10259568" cy="827314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ENTITY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1975" y="1132115"/>
            <a:ext cx="8595360" cy="4351337"/>
          </a:xfrm>
        </p:spPr>
        <p:txBody>
          <a:bodyPr/>
          <a:lstStyle/>
          <a:p>
            <a:r>
              <a:rPr lang="pl-PL" sz="2800" dirty="0" smtClean="0">
                <a:solidFill>
                  <a:srgbClr val="FF0000"/>
                </a:solidFill>
              </a:rPr>
              <a:t>Tożsamość (</a:t>
            </a:r>
            <a:r>
              <a:rPr lang="pl-PL" sz="2800" dirty="0" err="1" smtClean="0">
                <a:solidFill>
                  <a:srgbClr val="FF0000"/>
                </a:solidFill>
              </a:rPr>
              <a:t>identity</a:t>
            </a:r>
            <a:r>
              <a:rPr lang="pl-PL" sz="28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pl-PL" sz="2400" dirty="0"/>
              <a:t>definiuje i sprawia, że jest rozróżnialna od innych</a:t>
            </a:r>
          </a:p>
          <a:p>
            <a:pPr lvl="1"/>
            <a:r>
              <a:rPr lang="pl-PL" sz="2400" dirty="0" smtClean="0"/>
              <a:t>jest trwała podczas całego cyklu życia</a:t>
            </a:r>
          </a:p>
          <a:p>
            <a:r>
              <a:rPr lang="pl-PL" sz="2800" dirty="0" smtClean="0">
                <a:solidFill>
                  <a:srgbClr val="FF0000"/>
                </a:solidFill>
              </a:rPr>
              <a:t>Relacje</a:t>
            </a:r>
          </a:p>
          <a:p>
            <a:pPr lvl="1"/>
            <a:r>
              <a:rPr lang="pl-PL" sz="2400" dirty="0" smtClean="0"/>
              <a:t>Może </a:t>
            </a:r>
            <a:r>
              <a:rPr lang="pl-PL" sz="2400" u="sng" dirty="0" smtClean="0"/>
              <a:t>posiadać</a:t>
            </a:r>
            <a:r>
              <a:rPr lang="pl-PL" sz="2400" dirty="0" smtClean="0"/>
              <a:t> inne obiekty – </a:t>
            </a:r>
            <a:r>
              <a:rPr lang="pl-PL" sz="2400" dirty="0" err="1" smtClean="0"/>
              <a:t>entities</a:t>
            </a:r>
            <a:r>
              <a:rPr lang="pl-PL" sz="2400" dirty="0" smtClean="0"/>
              <a:t> lub </a:t>
            </a:r>
            <a:r>
              <a:rPr lang="pl-PL" sz="2400" dirty="0" err="1" smtClean="0"/>
              <a:t>value</a:t>
            </a:r>
            <a:r>
              <a:rPr lang="pl-PL" sz="2400" dirty="0" smtClean="0"/>
              <a:t> </a:t>
            </a:r>
            <a:r>
              <a:rPr lang="pl-PL" sz="2400" dirty="0" err="1" smtClean="0"/>
              <a:t>objects</a:t>
            </a:r>
            <a:endParaRPr lang="pl-PL" sz="2400" dirty="0" smtClean="0"/>
          </a:p>
          <a:p>
            <a:pPr lvl="1"/>
            <a:r>
              <a:rPr lang="pl-PL" sz="2400" dirty="0" smtClean="0"/>
              <a:t>Odpowiedzialna za koordynowanie zachowania obiektów, które posiada.</a:t>
            </a:r>
          </a:p>
          <a:p>
            <a:pPr lvl="1"/>
            <a:endParaRPr lang="pl-PL" dirty="0" smtClean="0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195072" y="4397450"/>
            <a:ext cx="10529534" cy="755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</a:rPr>
              <a:t>Przykłady</a:t>
            </a:r>
            <a:r>
              <a:rPr lang="pl-PL" sz="2800" dirty="0" smtClean="0"/>
              <a:t>: Osoba, Faktura, Klient, Zamówienie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66" y="4946468"/>
            <a:ext cx="1507399" cy="1507399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20" y="5129281"/>
            <a:ext cx="1039269" cy="1039269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39" y="4946468"/>
            <a:ext cx="1385098" cy="1385098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7547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30055" y="191589"/>
            <a:ext cx="10259568" cy="827314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VALUE OBJECT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114698"/>
            <a:ext cx="10529534" cy="2621279"/>
          </a:xfrm>
        </p:spPr>
        <p:txBody>
          <a:bodyPr>
            <a:normAutofit/>
          </a:bodyPr>
          <a:lstStyle/>
          <a:p>
            <a:pPr lvl="1"/>
            <a:r>
              <a:rPr lang="pl-PL" sz="2800" u="sng" dirty="0" smtClean="0"/>
              <a:t>Nie posiada </a:t>
            </a:r>
            <a:r>
              <a:rPr lang="pl-PL" sz="2800" dirty="0" smtClean="0"/>
              <a:t>tożsamości (</a:t>
            </a:r>
            <a:r>
              <a:rPr lang="pl-PL" sz="2800" dirty="0" err="1" smtClean="0"/>
              <a:t>identity</a:t>
            </a:r>
            <a:r>
              <a:rPr lang="pl-PL" sz="2800" dirty="0" smtClean="0"/>
              <a:t>)</a:t>
            </a:r>
          </a:p>
          <a:p>
            <a:pPr lvl="1"/>
            <a:r>
              <a:rPr lang="pl-PL" sz="2800" dirty="0" err="1" smtClean="0"/>
              <a:t>Immutable</a:t>
            </a:r>
            <a:endParaRPr lang="pl-PL" sz="2800" dirty="0" smtClean="0"/>
          </a:p>
          <a:p>
            <a:pPr lvl="1"/>
            <a:r>
              <a:rPr lang="pl-PL" sz="2800" dirty="0" smtClean="0"/>
              <a:t>Definiuje </a:t>
            </a:r>
            <a:r>
              <a:rPr lang="pl-PL" sz="2800" u="sng" dirty="0" smtClean="0"/>
              <a:t>ograniczenia</a:t>
            </a:r>
            <a:r>
              <a:rPr lang="pl-PL" sz="2800" dirty="0" smtClean="0"/>
              <a:t> (i ich pilnuje)</a:t>
            </a:r>
          </a:p>
          <a:p>
            <a:pPr lvl="1"/>
            <a:r>
              <a:rPr lang="pl-PL" sz="2800" dirty="0" smtClean="0"/>
              <a:t>Może posiadać inne </a:t>
            </a:r>
            <a:r>
              <a:rPr lang="pl-PL" sz="2800" dirty="0" err="1" smtClean="0"/>
              <a:t>value</a:t>
            </a:r>
            <a:r>
              <a:rPr lang="pl-PL" sz="2800" dirty="0" smtClean="0"/>
              <a:t> </a:t>
            </a:r>
            <a:r>
              <a:rPr lang="pl-PL" sz="2800" dirty="0" err="1" smtClean="0"/>
              <a:t>objects</a:t>
            </a:r>
            <a:endParaRPr lang="pl-PL" sz="2800" dirty="0" smtClean="0"/>
          </a:p>
          <a:p>
            <a:pPr lvl="1"/>
            <a:r>
              <a:rPr lang="pl-PL" sz="2800" dirty="0" smtClean="0"/>
              <a:t>Jest „koncepcyjną całością” (</a:t>
            </a:r>
            <a:r>
              <a:rPr lang="pl-PL" sz="2800" dirty="0" err="1" smtClean="0"/>
              <a:t>ang</a:t>
            </a:r>
            <a:r>
              <a:rPr lang="pl-PL" sz="2800" dirty="0" smtClean="0"/>
              <a:t> „</a:t>
            </a:r>
            <a:r>
              <a:rPr lang="pl-PL" sz="2800" dirty="0" err="1" smtClean="0"/>
              <a:t>Whole</a:t>
            </a:r>
            <a:r>
              <a:rPr lang="pl-PL" sz="2800" dirty="0" smtClean="0"/>
              <a:t> Value”*)</a:t>
            </a:r>
          </a:p>
          <a:p>
            <a:pPr lvl="1"/>
            <a:endParaRPr lang="pl-PL" sz="2800" dirty="0" smtClean="0"/>
          </a:p>
        </p:txBody>
      </p:sp>
      <p:sp>
        <p:nvSpPr>
          <p:cNvPr id="4" name="Prostokąt 3"/>
          <p:cNvSpPr/>
          <p:nvPr/>
        </p:nvSpPr>
        <p:spPr>
          <a:xfrm>
            <a:off x="330055" y="5934670"/>
            <a:ext cx="106514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Times New Roman" panose="02020603050405020304" pitchFamily="18" charset="0"/>
              </a:rPr>
              <a:t>*</a:t>
            </a:r>
            <a:r>
              <a:rPr lang="en-US" dirty="0" smtClean="0">
                <a:latin typeface="Times New Roman" panose="02020603050405020304" pitchFamily="18" charset="0"/>
              </a:rPr>
              <a:t>Cunningham </a:t>
            </a:r>
            <a:r>
              <a:rPr lang="en-US" dirty="0">
                <a:latin typeface="Times New Roman" panose="02020603050405020304" pitchFamily="18" charset="0"/>
              </a:rPr>
              <a:t>W., "The CHECKS Pattern Language of Information Integrity: 1. Whole </a:t>
            </a:r>
            <a:r>
              <a:rPr lang="en-US" dirty="0" smtClean="0">
                <a:latin typeface="Times New Roman" panose="02020603050405020304" pitchFamily="18" charset="0"/>
              </a:rPr>
              <a:t>Value</a:t>
            </a:r>
            <a:r>
              <a:rPr lang="pl-PL" dirty="0">
                <a:latin typeface="Times New Roman" panose="02020603050405020304" pitchFamily="18" charset="0"/>
              </a:rPr>
              <a:t>”. </a:t>
            </a:r>
            <a:r>
              <a:rPr lang="pl-PL" dirty="0">
                <a:latin typeface="Times New Roman" panose="02020603050405020304" pitchFamily="18" charset="0"/>
                <a:hlinkClick r:id="rId2"/>
              </a:rPr>
              <a:t>http://</a:t>
            </a:r>
            <a:r>
              <a:rPr lang="pl-PL" dirty="0" smtClean="0">
                <a:latin typeface="Times New Roman" panose="02020603050405020304" pitchFamily="18" charset="0"/>
                <a:hlinkClick r:id="rId2"/>
              </a:rPr>
              <a:t>c2.com/ppr/checks.html#1</a:t>
            </a:r>
            <a:endParaRPr lang="pl-PL" dirty="0" smtClean="0">
              <a:latin typeface="Times New Roman" panose="02020603050405020304" pitchFamily="18" charset="0"/>
            </a:endParaRPr>
          </a:p>
          <a:p>
            <a:endParaRPr lang="pl-PL" dirty="0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60089" y="3735977"/>
            <a:ext cx="10529534" cy="755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pl-PL" sz="2800" dirty="0" smtClean="0">
                <a:solidFill>
                  <a:schemeClr val="accent2">
                    <a:lumMod val="75000"/>
                  </a:schemeClr>
                </a:solidFill>
              </a:rPr>
              <a:t>Przykłady</a:t>
            </a:r>
            <a:r>
              <a:rPr lang="pl-PL" sz="2800" dirty="0" smtClean="0"/>
              <a:t>: Pieniądze, Waluta, Adres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37" y="3657600"/>
            <a:ext cx="2960914" cy="1972870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0906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30055" y="191589"/>
            <a:ext cx="10259568" cy="827314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ENTITY vs VALUE OBJECT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8" y="1002710"/>
            <a:ext cx="7463246" cy="5855290"/>
          </a:xfrm>
        </p:spPr>
      </p:pic>
      <p:sp>
        <p:nvSpPr>
          <p:cNvPr id="5" name="pole tekstowe 4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0672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30055" y="191589"/>
            <a:ext cx="10259568" cy="827314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AGGREGATE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114698"/>
            <a:ext cx="11155680" cy="4781005"/>
          </a:xfrm>
        </p:spPr>
        <p:txBody>
          <a:bodyPr>
            <a:normAutofit/>
          </a:bodyPr>
          <a:lstStyle/>
          <a:p>
            <a:pPr lvl="1"/>
            <a:r>
              <a:rPr lang="pl-PL" sz="2800" dirty="0" smtClean="0"/>
              <a:t>„</a:t>
            </a:r>
            <a:r>
              <a:rPr lang="en-US" sz="2800" dirty="0" smtClean="0"/>
              <a:t>A </a:t>
            </a:r>
            <a:r>
              <a:rPr lang="en-US" sz="2800" dirty="0"/>
              <a:t>DDD aggregate is a </a:t>
            </a:r>
            <a:r>
              <a:rPr lang="en-US" sz="2800" u="sng" dirty="0"/>
              <a:t>cluster of domain objects </a:t>
            </a:r>
            <a:r>
              <a:rPr lang="en-US" sz="2800" dirty="0"/>
              <a:t>that can be treated as a </a:t>
            </a:r>
            <a:r>
              <a:rPr lang="en-US" sz="2800" u="sng" dirty="0"/>
              <a:t>single </a:t>
            </a:r>
            <a:r>
              <a:rPr lang="en-US" sz="2800" u="sng" dirty="0" smtClean="0"/>
              <a:t>unit</a:t>
            </a:r>
            <a:r>
              <a:rPr lang="pl-PL" sz="2800" dirty="0" smtClean="0"/>
              <a:t>” (Martin Fowler).</a:t>
            </a:r>
          </a:p>
          <a:p>
            <a:pPr lvl="1"/>
            <a:r>
              <a:rPr lang="pl-PL" sz="2800" dirty="0" smtClean="0"/>
              <a:t>Dzieli Model Domenowy na mniejsze części</a:t>
            </a:r>
          </a:p>
          <a:p>
            <a:pPr lvl="1"/>
            <a:r>
              <a:rPr lang="pl-PL" sz="2800" dirty="0" smtClean="0">
                <a:solidFill>
                  <a:srgbClr val="FF0000"/>
                </a:solidFill>
              </a:rPr>
              <a:t>Wyznacza granicę</a:t>
            </a:r>
          </a:p>
          <a:p>
            <a:pPr lvl="2"/>
            <a:r>
              <a:rPr lang="pl-PL" sz="2600" dirty="0" smtClean="0"/>
              <a:t>Transakcji</a:t>
            </a:r>
          </a:p>
          <a:p>
            <a:pPr lvl="2"/>
            <a:r>
              <a:rPr lang="pl-PL" sz="2600" dirty="0" smtClean="0"/>
              <a:t>Sprawdzania niezmienników</a:t>
            </a:r>
          </a:p>
          <a:p>
            <a:pPr lvl="1"/>
            <a:r>
              <a:rPr lang="pl-PL" sz="2800" dirty="0" smtClean="0"/>
              <a:t>Składa się z grafu obiektów domenowych</a:t>
            </a:r>
          </a:p>
          <a:p>
            <a:pPr lvl="2"/>
            <a:r>
              <a:rPr lang="pl-PL" sz="2600" dirty="0" err="1" smtClean="0"/>
              <a:t>Entities</a:t>
            </a:r>
            <a:endParaRPr lang="pl-PL" sz="2600" dirty="0" smtClean="0"/>
          </a:p>
          <a:p>
            <a:pPr lvl="2"/>
            <a:r>
              <a:rPr lang="pl-PL" sz="2600" dirty="0" smtClean="0"/>
              <a:t>Value Objects</a:t>
            </a:r>
          </a:p>
          <a:p>
            <a:pPr lvl="1"/>
            <a:r>
              <a:rPr lang="pl-PL" sz="2800" dirty="0" smtClean="0"/>
              <a:t>Dostęp do agregatu tylko przez </a:t>
            </a:r>
            <a:r>
              <a:rPr lang="pl-PL" sz="2800" dirty="0" err="1" smtClean="0"/>
              <a:t>Entity</a:t>
            </a:r>
            <a:r>
              <a:rPr lang="pl-PL" sz="2800" dirty="0" smtClean="0"/>
              <a:t> zwane </a:t>
            </a:r>
            <a:r>
              <a:rPr lang="pl-PL" sz="2800" dirty="0" err="1" smtClean="0"/>
              <a:t>Aggregate</a:t>
            </a:r>
            <a:r>
              <a:rPr lang="pl-PL" sz="2800" dirty="0" smtClean="0"/>
              <a:t> Root</a:t>
            </a:r>
          </a:p>
          <a:p>
            <a:pPr lvl="1"/>
            <a:endParaRPr lang="pl-PL" sz="2800" dirty="0" smtClean="0"/>
          </a:p>
          <a:p>
            <a:pPr lvl="1"/>
            <a:endParaRPr lang="pl-PL" sz="2800" dirty="0" smtClean="0"/>
          </a:p>
        </p:txBody>
      </p:sp>
      <p:sp>
        <p:nvSpPr>
          <p:cNvPr id="4" name="pole tekstowe 3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6037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4592" y="174173"/>
            <a:ext cx="10259568" cy="827314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AGGREGATE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114698"/>
            <a:ext cx="11155680" cy="5408022"/>
          </a:xfrm>
        </p:spPr>
        <p:txBody>
          <a:bodyPr>
            <a:normAutofit/>
          </a:bodyPr>
          <a:lstStyle/>
          <a:p>
            <a:pPr lvl="1"/>
            <a:endParaRPr lang="pl-PL" sz="2800" dirty="0" smtClean="0"/>
          </a:p>
          <a:p>
            <a:pPr lvl="1"/>
            <a:endParaRPr lang="pl-PL" sz="2800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49" y="1001487"/>
            <a:ext cx="7623578" cy="584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8398" y="330925"/>
            <a:ext cx="9692640" cy="799043"/>
          </a:xfrm>
        </p:spPr>
        <p:txBody>
          <a:bodyPr/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O MNIE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100"/>
            <a:ext cx="4414219" cy="1589119"/>
          </a:xfrm>
        </p:spPr>
      </p:pic>
      <p:sp>
        <p:nvSpPr>
          <p:cNvPr id="5" name="pole tekstowe 4"/>
          <p:cNvSpPr txBox="1"/>
          <p:nvPr/>
        </p:nvSpPr>
        <p:spPr>
          <a:xfrm>
            <a:off x="909319" y="296770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rgbClr val="00B0F0"/>
                </a:solidFill>
              </a:rPr>
              <a:t>Twitter: @</a:t>
            </a:r>
            <a:r>
              <a:rPr lang="pl-PL" dirty="0" err="1" smtClean="0">
                <a:solidFill>
                  <a:srgbClr val="00B0F0"/>
                </a:solidFill>
              </a:rPr>
              <a:t>kamgrzybek</a:t>
            </a:r>
            <a:endParaRPr lang="pl-PL" dirty="0">
              <a:solidFill>
                <a:srgbClr val="00B0F0"/>
              </a:solidFill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96" y="3236862"/>
            <a:ext cx="1380853" cy="1452436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1825228" y="4772094"/>
            <a:ext cx="7031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Blog</a:t>
            </a:r>
          </a:p>
          <a:p>
            <a:pPr algn="ctr"/>
            <a:r>
              <a:rPr lang="pl-PL" dirty="0" smtClean="0">
                <a:solidFill>
                  <a:schemeClr val="accent2">
                    <a:lumMod val="75000"/>
                  </a:schemeClr>
                </a:solidFill>
                <a:hlinkClick r:id="rId4"/>
              </a:rPr>
              <a:t>http://www.kamilgrzybek.com</a:t>
            </a:r>
            <a:endParaRPr lang="pl-PL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Programming and designing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enterprise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solutions with .NET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46" y="1820945"/>
            <a:ext cx="2897869" cy="1321428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6682886" y="2967707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Programista, Architekt, Team Leader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3760300" y="1887570"/>
            <a:ext cx="3161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6"/>
              </a:rPr>
              <a:t>https://</a:t>
            </a:r>
            <a:r>
              <a:rPr lang="pl-PL" dirty="0" smtClean="0">
                <a:hlinkClick r:id="rId6"/>
              </a:rPr>
              <a:t>github.com/kgrzybek</a:t>
            </a:r>
            <a:endParaRPr lang="pl-PL" dirty="0" smtClean="0"/>
          </a:p>
          <a:p>
            <a:endParaRPr lang="pl-PL" dirty="0" smtClean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53" y="1025910"/>
            <a:ext cx="1587736" cy="833561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9073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30055" y="191589"/>
            <a:ext cx="10259568" cy="827314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COMMAND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114698"/>
            <a:ext cx="11155680" cy="5408022"/>
          </a:xfrm>
        </p:spPr>
        <p:txBody>
          <a:bodyPr>
            <a:normAutofit/>
          </a:bodyPr>
          <a:lstStyle/>
          <a:p>
            <a:pPr lvl="1"/>
            <a:endParaRPr lang="pl-PL" sz="2800" dirty="0" smtClean="0"/>
          </a:p>
          <a:p>
            <a:pPr lvl="1"/>
            <a:endParaRPr lang="pl-PL" sz="2800" dirty="0" smtClean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-118001" y="923109"/>
            <a:ext cx="11155680" cy="2525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l-PL" sz="2400" dirty="0" smtClean="0"/>
              <a:t>Zlecenie / rozkaz wykonania akcji na agregacie</a:t>
            </a:r>
          </a:p>
          <a:p>
            <a:pPr lvl="1"/>
            <a:r>
              <a:rPr lang="pl-PL" sz="2400" dirty="0" err="1" smtClean="0"/>
              <a:t>Immutable</a:t>
            </a:r>
            <a:endParaRPr lang="pl-PL" sz="2400" dirty="0" smtClean="0"/>
          </a:p>
          <a:p>
            <a:pPr lvl="1"/>
            <a:r>
              <a:rPr lang="pl-PL" sz="2400" dirty="0" smtClean="0"/>
              <a:t>Można odmówić jej wykonania</a:t>
            </a:r>
          </a:p>
          <a:p>
            <a:pPr lvl="1"/>
            <a:r>
              <a:rPr lang="pl-PL" sz="2400" dirty="0" smtClean="0"/>
              <a:t>Zlecającym może być użytkownik lub system</a:t>
            </a:r>
          </a:p>
          <a:p>
            <a:pPr lvl="1"/>
            <a:r>
              <a:rPr lang="pl-PL" sz="2400" dirty="0" smtClean="0"/>
              <a:t>Implementacja – publiczna metoda na </a:t>
            </a:r>
            <a:r>
              <a:rPr lang="pl-PL" sz="2400" dirty="0" err="1" smtClean="0"/>
              <a:t>Aggregate</a:t>
            </a:r>
            <a:r>
              <a:rPr lang="pl-PL" sz="2400" dirty="0" smtClean="0"/>
              <a:t> Root</a:t>
            </a:r>
          </a:p>
          <a:p>
            <a:pPr lvl="1"/>
            <a:endParaRPr lang="pl-PL" sz="2400" dirty="0" smtClean="0"/>
          </a:p>
          <a:p>
            <a:pPr lvl="1"/>
            <a:endParaRPr lang="pl-PL" sz="2800" dirty="0" smtClean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2957688"/>
            <a:ext cx="7210697" cy="3900312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7811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30055" y="191589"/>
            <a:ext cx="10259568" cy="827314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DOMAIN EVENT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114698"/>
            <a:ext cx="11155680" cy="5408022"/>
          </a:xfrm>
        </p:spPr>
        <p:txBody>
          <a:bodyPr>
            <a:normAutofit/>
          </a:bodyPr>
          <a:lstStyle/>
          <a:p>
            <a:pPr lvl="1"/>
            <a:endParaRPr lang="pl-PL" sz="2800" dirty="0" smtClean="0"/>
          </a:p>
          <a:p>
            <a:pPr lvl="1"/>
            <a:endParaRPr lang="pl-PL" sz="2800" dirty="0" smtClean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-1" y="923109"/>
            <a:ext cx="11286310" cy="317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l-PL" sz="2400" u="sng" dirty="0" smtClean="0"/>
              <a:t>Fakt</a:t>
            </a:r>
            <a:r>
              <a:rPr lang="pl-PL" sz="2400" dirty="0" smtClean="0"/>
              <a:t> o znaczącym z punktu widzenia biznesowego zdarzeniu</a:t>
            </a:r>
          </a:p>
          <a:p>
            <a:pPr lvl="1"/>
            <a:r>
              <a:rPr lang="pl-PL" sz="2400" dirty="0" err="1" smtClean="0"/>
              <a:t>Immutable</a:t>
            </a:r>
            <a:endParaRPr lang="pl-PL" sz="2400" dirty="0" smtClean="0"/>
          </a:p>
          <a:p>
            <a:pPr lvl="1"/>
            <a:r>
              <a:rPr lang="pl-PL" sz="2400" dirty="0" smtClean="0"/>
              <a:t>Powstaje po wykonaniu akcji na Agregacie</a:t>
            </a:r>
          </a:p>
          <a:p>
            <a:pPr lvl="1"/>
            <a:r>
              <a:rPr lang="pl-PL" sz="2400" dirty="0" smtClean="0"/>
              <a:t>Posiada dokładny punkt w czasie</a:t>
            </a:r>
          </a:p>
          <a:p>
            <a:pPr lvl="1"/>
            <a:r>
              <a:rPr lang="pl-PL" sz="2400" dirty="0" smtClean="0"/>
              <a:t>Nazewnictwo</a:t>
            </a:r>
          </a:p>
          <a:p>
            <a:pPr lvl="2"/>
            <a:r>
              <a:rPr lang="pl-PL" sz="2200" dirty="0" smtClean="0"/>
              <a:t>Bezosobowo</a:t>
            </a:r>
          </a:p>
          <a:p>
            <a:pPr lvl="2"/>
            <a:r>
              <a:rPr lang="pl-PL" sz="2200" dirty="0" smtClean="0"/>
              <a:t>Czas przeszły</a:t>
            </a:r>
          </a:p>
          <a:p>
            <a:pPr lvl="1"/>
            <a:endParaRPr lang="pl-PL" sz="2400" dirty="0" smtClean="0"/>
          </a:p>
          <a:p>
            <a:pPr lvl="1"/>
            <a:endParaRPr lang="pl-PL" sz="2800" dirty="0" smtClean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3828103"/>
            <a:ext cx="9945189" cy="2886206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8586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89185" y="3047999"/>
            <a:ext cx="7316071" cy="785631"/>
          </a:xfrm>
        </p:spPr>
        <p:txBody>
          <a:bodyPr>
            <a:normAutofit fontScale="90000"/>
          </a:bodyPr>
          <a:lstStyle/>
          <a:p>
            <a:r>
              <a:rPr lang="pl-PL" sz="6600" dirty="0" smtClean="0">
                <a:solidFill>
                  <a:schemeClr val="accent5">
                    <a:lumMod val="50000"/>
                  </a:schemeClr>
                </a:solidFill>
              </a:rPr>
              <a:t>IMPLEMENTACJA</a:t>
            </a:r>
            <a:endParaRPr lang="pl-PL" sz="6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6615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330055" y="191589"/>
            <a:ext cx="10259568" cy="827314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1. UBIQUITOUS LANGUAGE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251677" y="1018903"/>
            <a:ext cx="10712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Ekspert domenowy: </a:t>
            </a:r>
          </a:p>
          <a:p>
            <a:r>
              <a:rPr lang="pl-PL" sz="2800" dirty="0" smtClean="0"/>
              <a:t>„</a:t>
            </a:r>
            <a:r>
              <a:rPr lang="pl-PL" sz="2800" u="sng" dirty="0" err="1" smtClean="0">
                <a:solidFill>
                  <a:srgbClr val="FFC000"/>
                </a:solidFill>
              </a:rPr>
              <a:t>Customer</a:t>
            </a:r>
            <a:r>
              <a:rPr lang="pl-PL" sz="2800" dirty="0" smtClean="0"/>
              <a:t> </a:t>
            </a:r>
            <a:r>
              <a:rPr lang="pl-PL" sz="2800" u="sng" dirty="0" err="1" smtClean="0">
                <a:solidFill>
                  <a:srgbClr val="00B0F0"/>
                </a:solidFill>
              </a:rPr>
              <a:t>places</a:t>
            </a:r>
            <a:r>
              <a:rPr lang="pl-PL" sz="2800" dirty="0" smtClean="0"/>
              <a:t> the </a:t>
            </a:r>
            <a:r>
              <a:rPr lang="pl-PL" sz="2800" u="sng" dirty="0" smtClean="0">
                <a:solidFill>
                  <a:srgbClr val="FFC000"/>
                </a:solidFill>
              </a:rPr>
              <a:t>order</a:t>
            </a:r>
            <a:r>
              <a:rPr lang="pl-PL" sz="2800" dirty="0" smtClean="0"/>
              <a:t>. </a:t>
            </a:r>
            <a:r>
              <a:rPr lang="pl-PL" sz="2800" dirty="0" err="1" smtClean="0"/>
              <a:t>When</a:t>
            </a:r>
            <a:r>
              <a:rPr lang="pl-PL" sz="2800" dirty="0" smtClean="0"/>
              <a:t> </a:t>
            </a:r>
            <a:r>
              <a:rPr lang="pl-PL" sz="2800" u="sng" dirty="0" smtClean="0">
                <a:solidFill>
                  <a:srgbClr val="CC6600"/>
                </a:solidFill>
              </a:rPr>
              <a:t>order </a:t>
            </a:r>
            <a:r>
              <a:rPr lang="pl-PL" sz="2800" u="sng" dirty="0" err="1" smtClean="0">
                <a:solidFill>
                  <a:srgbClr val="CC6600"/>
                </a:solidFill>
              </a:rPr>
              <a:t>is</a:t>
            </a:r>
            <a:r>
              <a:rPr lang="pl-PL" sz="2800" u="sng" dirty="0" smtClean="0">
                <a:solidFill>
                  <a:srgbClr val="CC6600"/>
                </a:solidFill>
              </a:rPr>
              <a:t> </a:t>
            </a:r>
            <a:r>
              <a:rPr lang="pl-PL" sz="2800" u="sng" dirty="0" err="1" smtClean="0">
                <a:solidFill>
                  <a:srgbClr val="CC6600"/>
                </a:solidFill>
              </a:rPr>
              <a:t>placed</a:t>
            </a:r>
            <a:r>
              <a:rPr lang="pl-PL" sz="2800" dirty="0" smtClean="0"/>
              <a:t>, </a:t>
            </a:r>
            <a:r>
              <a:rPr lang="pl-PL" sz="2800" dirty="0" err="1" smtClean="0">
                <a:solidFill>
                  <a:srgbClr val="FFC000"/>
                </a:solidFill>
              </a:rPr>
              <a:t>customer</a:t>
            </a:r>
            <a:r>
              <a:rPr lang="pl-PL" sz="2800" dirty="0" smtClean="0"/>
              <a:t> </a:t>
            </a:r>
            <a:r>
              <a:rPr lang="pl-PL" sz="2800" dirty="0" err="1" smtClean="0"/>
              <a:t>can</a:t>
            </a:r>
            <a:r>
              <a:rPr lang="pl-PL" sz="2800" dirty="0" smtClean="0"/>
              <a:t> </a:t>
            </a:r>
            <a:r>
              <a:rPr lang="pl-PL" sz="2800" u="sng" dirty="0" err="1" smtClean="0">
                <a:solidFill>
                  <a:schemeClr val="accent1">
                    <a:lumMod val="75000"/>
                  </a:schemeClr>
                </a:solidFill>
              </a:rPr>
              <a:t>make</a:t>
            </a:r>
            <a:r>
              <a:rPr lang="pl-PL" sz="2800" dirty="0" smtClean="0"/>
              <a:t> </a:t>
            </a:r>
            <a:r>
              <a:rPr lang="pl-PL" sz="2800" u="sng" dirty="0" err="1" smtClean="0">
                <a:solidFill>
                  <a:srgbClr val="FFC000"/>
                </a:solidFill>
              </a:rPr>
              <a:t>payment</a:t>
            </a:r>
            <a:r>
              <a:rPr lang="pl-PL" sz="2800" dirty="0" smtClean="0"/>
              <a:t> for the </a:t>
            </a:r>
            <a:r>
              <a:rPr lang="pl-PL" sz="2800" u="sng" dirty="0" smtClean="0">
                <a:solidFill>
                  <a:srgbClr val="FFC000"/>
                </a:solidFill>
              </a:rPr>
              <a:t>order</a:t>
            </a:r>
            <a:r>
              <a:rPr lang="pl-PL" sz="2800" dirty="0" smtClean="0"/>
              <a:t> </a:t>
            </a:r>
            <a:r>
              <a:rPr lang="pl-PL" sz="2800" dirty="0" err="1" smtClean="0"/>
              <a:t>using</a:t>
            </a:r>
            <a:r>
              <a:rPr lang="pl-PL" sz="2800" dirty="0" smtClean="0"/>
              <a:t> </a:t>
            </a:r>
            <a:r>
              <a:rPr lang="pl-PL" sz="2800" dirty="0" err="1" smtClean="0"/>
              <a:t>selected</a:t>
            </a:r>
            <a:r>
              <a:rPr lang="pl-PL" sz="2800" dirty="0" smtClean="0"/>
              <a:t> </a:t>
            </a:r>
            <a:r>
              <a:rPr lang="pl-PL" sz="2800" u="sng" dirty="0" err="1" smtClean="0">
                <a:solidFill>
                  <a:schemeClr val="accent3">
                    <a:lumMod val="75000"/>
                  </a:schemeClr>
                </a:solidFill>
              </a:rPr>
              <a:t>payment</a:t>
            </a:r>
            <a:r>
              <a:rPr lang="pl-PL" sz="2800" u="sng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l-PL" sz="2800" u="sng" dirty="0" err="1" smtClean="0">
                <a:solidFill>
                  <a:schemeClr val="accent3">
                    <a:lumMod val="75000"/>
                  </a:schemeClr>
                </a:solidFill>
              </a:rPr>
              <a:t>method</a:t>
            </a:r>
            <a:r>
              <a:rPr lang="pl-PL" sz="2800" dirty="0" smtClean="0"/>
              <a:t>”</a:t>
            </a:r>
            <a:endParaRPr lang="pl-PL" sz="2800" dirty="0"/>
          </a:p>
        </p:txBody>
      </p:sp>
      <p:sp>
        <p:nvSpPr>
          <p:cNvPr id="4" name="Prostokąt 3"/>
          <p:cNvSpPr/>
          <p:nvPr/>
        </p:nvSpPr>
        <p:spPr>
          <a:xfrm>
            <a:off x="1936784" y="4004302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customer.</a:t>
            </a:r>
            <a:r>
              <a:rPr lang="pl-PL" strike="sngStrik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Save</a:t>
            </a:r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(order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936785" y="3477433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</a:t>
            </a:r>
            <a:r>
              <a:rPr lang="pl-PL" strike="sngStrike" dirty="0" err="1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(order);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1936783" y="4548810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customer.</a:t>
            </a:r>
            <a:r>
              <a:rPr lang="pl-PL" strike="sngStrik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Register</a:t>
            </a:r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(order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1936783" y="5106603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customer.</a:t>
            </a:r>
            <a:r>
              <a:rPr lang="pl-PL" strike="sngStrik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Make</a:t>
            </a:r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(order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8505398" y="3477433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Payment</a:t>
            </a:r>
            <a:r>
              <a:rPr lang="pl-PL" strike="sngStrik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endParaRPr lang="pl-PL" strike="sngStrike" dirty="0">
              <a:solidFill>
                <a:srgbClr val="FF0000"/>
              </a:solidFill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8505398" y="397203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Payment</a:t>
            </a:r>
            <a:r>
              <a:rPr lang="pl-PL" strike="sngStrik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Category</a:t>
            </a:r>
            <a:endParaRPr lang="pl-PL" strike="sngStrike" dirty="0">
              <a:solidFill>
                <a:srgbClr val="FF0000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8505398" y="451654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Payment</a:t>
            </a:r>
            <a:r>
              <a:rPr lang="pl-PL" strike="sngStrik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endParaRPr lang="pl-PL" strike="sngStrike" dirty="0">
              <a:solidFill>
                <a:srgbClr val="FF0000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8505398" y="5587921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PaymentMethod</a:t>
            </a:r>
            <a:endParaRPr lang="pl-PL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1936783" y="5620187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customer.</a:t>
            </a:r>
            <a:r>
              <a:rPr lang="pl-PL" b="1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Place</a:t>
            </a:r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(order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dirty="0"/>
          </a:p>
        </p:txBody>
      </p:sp>
      <p:sp>
        <p:nvSpPr>
          <p:cNvPr id="15" name="Prostokąt 14"/>
          <p:cNvSpPr/>
          <p:nvPr/>
        </p:nvSpPr>
        <p:spPr>
          <a:xfrm>
            <a:off x="8505397" y="507455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Payment</a:t>
            </a:r>
            <a:r>
              <a:rPr lang="pl-PL" strike="sngStrik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Mode</a:t>
            </a:r>
            <a:endParaRPr lang="pl-PL" strike="sngStrike" dirty="0">
              <a:solidFill>
                <a:srgbClr val="FF0000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265871" y="349066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trike="sngStrik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Client</a:t>
            </a:r>
            <a:endParaRPr lang="pl-PL" strike="sngStrike" dirty="0">
              <a:solidFill>
                <a:srgbClr val="FF0000"/>
              </a:solidFill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251677" y="394262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trike="sngStrik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Contractor</a:t>
            </a:r>
            <a:endParaRPr lang="pl-PL" strike="sngStrike" dirty="0">
              <a:solidFill>
                <a:srgbClr val="FF0000"/>
              </a:solidFill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251677" y="5045151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trike="sngStrik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Buyer</a:t>
            </a:r>
            <a:endParaRPr lang="pl-PL" strike="sngStrike" dirty="0">
              <a:solidFill>
                <a:srgbClr val="FF0000"/>
              </a:solidFill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265871" y="559077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Customer</a:t>
            </a:r>
            <a:endParaRPr lang="pl-PL" strike="sngStrike" dirty="0">
              <a:solidFill>
                <a:srgbClr val="FFC000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251677" y="451940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trike="sngStrik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Shopper</a:t>
            </a:r>
            <a:endParaRPr lang="pl-PL" strike="sngStrike" dirty="0">
              <a:solidFill>
                <a:srgbClr val="FF0000"/>
              </a:solidFill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6013807" y="348885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pl-PL" strike="sngStrik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Added</a:t>
            </a:r>
            <a:endParaRPr lang="pl-PL" strike="sngStrike" dirty="0">
              <a:solidFill>
                <a:srgbClr val="FF0000"/>
              </a:solidFill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6013807" y="402621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pl-PL" strike="sngStrik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Saved</a:t>
            </a:r>
            <a:endParaRPr lang="pl-PL" strike="sngStrike" dirty="0">
              <a:solidFill>
                <a:srgbClr val="FF0000"/>
              </a:solidFill>
            </a:endParaRPr>
          </a:p>
        </p:txBody>
      </p:sp>
      <p:sp>
        <p:nvSpPr>
          <p:cNvPr id="23" name="Prostokąt 22"/>
          <p:cNvSpPr/>
          <p:nvPr/>
        </p:nvSpPr>
        <p:spPr>
          <a:xfrm>
            <a:off x="6028859" y="4573957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pl-PL" strike="sngStrik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Registered</a:t>
            </a:r>
            <a:endParaRPr lang="pl-PL" strike="sngStrike" dirty="0">
              <a:solidFill>
                <a:srgbClr val="FF0000"/>
              </a:solidFill>
            </a:endParaRPr>
          </a:p>
        </p:txBody>
      </p:sp>
      <p:sp>
        <p:nvSpPr>
          <p:cNvPr id="24" name="Prostokąt 23"/>
          <p:cNvSpPr/>
          <p:nvPr/>
        </p:nvSpPr>
        <p:spPr>
          <a:xfrm>
            <a:off x="6028859" y="5106603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pl-PL" strike="sngStrik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Made</a:t>
            </a:r>
            <a:endParaRPr lang="pl-PL" strike="sngStrike" dirty="0">
              <a:solidFill>
                <a:srgbClr val="FF0000"/>
              </a:solidFill>
            </a:endParaRPr>
          </a:p>
        </p:txBody>
      </p:sp>
      <p:sp>
        <p:nvSpPr>
          <p:cNvPr id="25" name="Prostokąt 24"/>
          <p:cNvSpPr/>
          <p:nvPr/>
        </p:nvSpPr>
        <p:spPr>
          <a:xfrm>
            <a:off x="6013162" y="5587921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 smtClean="0">
                <a:solidFill>
                  <a:srgbClr val="CC6600"/>
                </a:solidFill>
                <a:latin typeface="Consolas" panose="020B0609020204030204" pitchFamily="49" charset="0"/>
              </a:rPr>
              <a:t>OrderPlaced</a:t>
            </a:r>
            <a:endParaRPr lang="pl-PL" strike="sngStrike" dirty="0">
              <a:solidFill>
                <a:srgbClr val="CC6600"/>
              </a:solidFill>
            </a:endParaRPr>
          </a:p>
        </p:txBody>
      </p:sp>
      <p:sp>
        <p:nvSpPr>
          <p:cNvPr id="26" name="pole tekstowe 25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288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330055" y="191589"/>
            <a:ext cx="10259568" cy="82731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. BEHAVIOR - ANEMIA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Prostokąt 26"/>
          <p:cNvSpPr/>
          <p:nvPr/>
        </p:nvSpPr>
        <p:spPr>
          <a:xfrm>
            <a:off x="487680" y="147951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List&lt;Order&gt; Orders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6159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330055" y="191589"/>
            <a:ext cx="10259568" cy="82731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. BEHAVIOR - RICH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557349" y="108227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Properties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constructors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PlaceOrder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(Order order)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placing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order...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ChangeOrder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(Order order)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changing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order...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CancelOrder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(Order order)    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canceling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order...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49" y="840377"/>
            <a:ext cx="4412846" cy="5839097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5779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330055" y="191589"/>
            <a:ext cx="10259568" cy="827314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3. ENCAPSULATION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8136" y="718457"/>
            <a:ext cx="996260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altLang="pl-PL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Wikipedia: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„A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language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mechanism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for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restricting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direct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access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to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some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of the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object’s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components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”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l-PL" altLang="pl-PL" sz="24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„A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language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construct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that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facilitates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the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bundling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of data with the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methods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(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or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other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functions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)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operating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on </a:t>
            </a:r>
            <a:r>
              <a:rPr kumimoji="0" lang="pl-PL" altLang="pl-PL" sz="2400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that</a:t>
            </a:r>
            <a:r>
              <a:rPr kumimoji="0" lang="pl-PL" altLang="pl-PL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 data”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175658" y="4112837"/>
            <a:ext cx="892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W kontekście Modelu Domenowego (przypomnienie):</a:t>
            </a:r>
            <a:endParaRPr lang="pl-PL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34399" y="4636057"/>
            <a:ext cx="1085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l-PL" sz="2800" u="sng" dirty="0">
                <a:solidFill>
                  <a:schemeClr val="accent5">
                    <a:lumMod val="50000"/>
                  </a:schemeClr>
                </a:solidFill>
              </a:rPr>
              <a:t>Dostęp do agregatu tylko przez </a:t>
            </a:r>
            <a:r>
              <a:rPr lang="pl-PL" sz="2800" u="sng" dirty="0" err="1">
                <a:solidFill>
                  <a:schemeClr val="accent5">
                    <a:lumMod val="50000"/>
                  </a:schemeClr>
                </a:solidFill>
              </a:rPr>
              <a:t>Entity</a:t>
            </a:r>
            <a:r>
              <a:rPr lang="pl-PL" sz="2800" u="sng" dirty="0">
                <a:solidFill>
                  <a:schemeClr val="accent5">
                    <a:lumMod val="50000"/>
                  </a:schemeClr>
                </a:solidFill>
              </a:rPr>
              <a:t> zwane </a:t>
            </a:r>
            <a:r>
              <a:rPr lang="pl-PL" sz="2800" u="sng" dirty="0" err="1">
                <a:solidFill>
                  <a:schemeClr val="accent5">
                    <a:lumMod val="50000"/>
                  </a:schemeClr>
                </a:solidFill>
              </a:rPr>
              <a:t>Aggregate</a:t>
            </a:r>
            <a:r>
              <a:rPr lang="pl-PL" sz="2800" u="sng" dirty="0">
                <a:solidFill>
                  <a:schemeClr val="accent5">
                    <a:lumMod val="50000"/>
                  </a:schemeClr>
                </a:solidFill>
              </a:rPr>
              <a:t> Root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42243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182010" y="48504"/>
            <a:ext cx="10259568" cy="827314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3. ENCAPSULATION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875818"/>
            <a:ext cx="11059886" cy="5688667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9873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78377" y="55164"/>
            <a:ext cx="10259568" cy="827314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3. ENCAPSULATION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-1" y="882478"/>
            <a:ext cx="64965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lang="pl-PL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pl-PL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, </a:t>
            </a:r>
            <a:r>
              <a:rPr lang="pl-PL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IAggregateRoot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set;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get; set;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List&lt;Order&gt; Orders {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get; set;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List&lt;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OrderProduct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products)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Order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.Orders.Single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order.Change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(products);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Order : </a:t>
            </a:r>
            <a:r>
              <a:rPr lang="pl-PL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set;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OrderProduct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OrderProducts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get; set;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OrderProduct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products) </a:t>
            </a:r>
            <a:r>
              <a:rPr lang="pl-PL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400" dirty="0"/>
          </a:p>
        </p:txBody>
      </p:sp>
      <p:sp>
        <p:nvSpPr>
          <p:cNvPr id="8" name="Prostokąt 7"/>
          <p:cNvSpPr/>
          <p:nvPr/>
        </p:nvSpPr>
        <p:spPr>
          <a:xfrm>
            <a:off x="6305006" y="885390"/>
            <a:ext cx="5886994" cy="52629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 : </a:t>
            </a:r>
            <a:r>
              <a:rPr lang="pl-PL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, </a:t>
            </a:r>
            <a:r>
              <a:rPr lang="pl-PL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IAggregateRoot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b="1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_email;</a:t>
            </a:r>
          </a:p>
          <a:p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b="1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List&lt;Order&gt; _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List&lt;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OrderProduct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products)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Order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pl-PL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.Single(x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order.Change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(products);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Order : </a:t>
            </a:r>
            <a:r>
              <a:rPr lang="pl-PL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b="1" u="sng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b="1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OrderProduct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orderProducts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b="1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pl-P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OrderProduct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products) { }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400" dirty="0"/>
          </a:p>
        </p:txBody>
      </p:sp>
      <p:sp>
        <p:nvSpPr>
          <p:cNvPr id="2" name="Strzałka w prawo 1"/>
          <p:cNvSpPr/>
          <p:nvPr/>
        </p:nvSpPr>
        <p:spPr>
          <a:xfrm>
            <a:off x="5355771" y="4153989"/>
            <a:ext cx="783772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44702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046" y="750296"/>
            <a:ext cx="1078641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altLang="pl-PL" sz="3200" dirty="0" smtClean="0">
                <a:solidFill>
                  <a:schemeClr val="accent5">
                    <a:lumMod val="50000"/>
                  </a:schemeClr>
                </a:solidFill>
              </a:rPr>
              <a:t>Prawo Demeter = Zasada minimalnej wiedzy = Reguła ograniczenia interakcji = Rozmawiaj tylko z przyjaciółmi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altLang="pl-PL" sz="3200" dirty="0" smtClean="0">
                <a:solidFill>
                  <a:schemeClr val="accent5">
                    <a:lumMod val="50000"/>
                  </a:schemeClr>
                </a:solidFill>
              </a:rPr>
              <a:t>Metoda obiektu może odwoływać się do metod: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3200" dirty="0" smtClean="0">
                <a:solidFill>
                  <a:schemeClr val="accent5">
                    <a:lumMod val="50000"/>
                  </a:schemeClr>
                </a:solidFill>
              </a:rPr>
              <a:t>własnych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3200" dirty="0" smtClean="0">
                <a:solidFill>
                  <a:schemeClr val="accent5">
                    <a:lumMod val="50000"/>
                  </a:schemeClr>
                </a:solidFill>
              </a:rPr>
              <a:t>parametrów tej metody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3200" dirty="0" smtClean="0">
                <a:solidFill>
                  <a:schemeClr val="accent5">
                    <a:lumMod val="50000"/>
                  </a:schemeClr>
                </a:solidFill>
              </a:rPr>
              <a:t>obiektów stworzonych przez tę metodę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3200" dirty="0" smtClean="0">
                <a:solidFill>
                  <a:schemeClr val="accent5">
                    <a:lumMod val="50000"/>
                  </a:schemeClr>
                </a:solidFill>
              </a:rPr>
              <a:t>do bezpośrednich obiektów tego obiektu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3200" dirty="0" smtClean="0">
                <a:solidFill>
                  <a:schemeClr val="accent5">
                    <a:lumMod val="50000"/>
                  </a:schemeClr>
                </a:solidFill>
              </a:rPr>
              <a:t>Zasada „</a:t>
            </a:r>
            <a:r>
              <a:rPr lang="pl-PL" altLang="pl-PL" sz="3200" dirty="0" err="1" smtClean="0">
                <a:solidFill>
                  <a:schemeClr val="accent5">
                    <a:lumMod val="50000"/>
                  </a:schemeClr>
                </a:solidFill>
              </a:rPr>
              <a:t>Use</a:t>
            </a:r>
            <a:r>
              <a:rPr lang="pl-PL" altLang="pl-PL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altLang="pl-PL" sz="3200" dirty="0" err="1" smtClean="0">
                <a:solidFill>
                  <a:schemeClr val="accent5">
                    <a:lumMod val="50000"/>
                  </a:schemeClr>
                </a:solidFill>
              </a:rPr>
              <a:t>only</a:t>
            </a:r>
            <a:r>
              <a:rPr lang="pl-PL" altLang="pl-PL" sz="3200" dirty="0" smtClean="0">
                <a:solidFill>
                  <a:schemeClr val="accent5">
                    <a:lumMod val="50000"/>
                  </a:schemeClr>
                </a:solidFill>
              </a:rPr>
              <a:t> one </a:t>
            </a:r>
            <a:r>
              <a:rPr lang="pl-PL" altLang="pl-PL" sz="3200" dirty="0" err="1" smtClean="0">
                <a:solidFill>
                  <a:schemeClr val="accent5">
                    <a:lumMod val="50000"/>
                  </a:schemeClr>
                </a:solidFill>
              </a:rPr>
              <a:t>dot</a:t>
            </a:r>
            <a:r>
              <a:rPr lang="pl-PL" altLang="pl-PL" sz="3200" dirty="0" smtClean="0">
                <a:solidFill>
                  <a:schemeClr val="accent5">
                    <a:lumMod val="50000"/>
                  </a:schemeClr>
                </a:solidFill>
              </a:rPr>
              <a:t>”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3200" dirty="0" err="1" smtClean="0">
                <a:solidFill>
                  <a:schemeClr val="accent3">
                    <a:lumMod val="75000"/>
                  </a:schemeClr>
                </a:solidFill>
              </a:rPr>
              <a:t>a.Method</a:t>
            </a:r>
            <a:r>
              <a:rPr lang="pl-PL" altLang="pl-PL" sz="3200" dirty="0" smtClean="0">
                <a:solidFill>
                  <a:schemeClr val="accent3">
                    <a:lumMod val="75000"/>
                  </a:schemeClr>
                </a:solidFill>
              </a:rPr>
              <a:t>();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3200" dirty="0" err="1" smtClean="0">
                <a:solidFill>
                  <a:srgbClr val="FF0000"/>
                </a:solidFill>
              </a:rPr>
              <a:t>a.b.Method</a:t>
            </a:r>
            <a:r>
              <a:rPr lang="pl-PL" altLang="pl-PL" sz="3200" dirty="0" smtClean="0">
                <a:solidFill>
                  <a:srgbClr val="FF0000"/>
                </a:solidFill>
              </a:rPr>
              <a:t>();</a:t>
            </a:r>
            <a:endParaRPr lang="pl-PL" altLang="pl-PL" sz="3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altLang="pl-PL" sz="32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0" y="114300"/>
            <a:ext cx="10260579" cy="654626"/>
          </a:xfrm>
        </p:spPr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5">
                    <a:lumMod val="50000"/>
                  </a:schemeClr>
                </a:solidFill>
              </a:rPr>
              <a:t>3. ENCAPSULATION: LAW OF DEMETER</a:t>
            </a: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26314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5575" y="177036"/>
            <a:ext cx="9692640" cy="799043"/>
          </a:xfrm>
        </p:spPr>
        <p:txBody>
          <a:bodyPr/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O CZYM BĘDZIEMY MÓWIĆ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74171" y="1530659"/>
            <a:ext cx="109902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>
                <a:solidFill>
                  <a:schemeClr val="accent5">
                    <a:lumMod val="50000"/>
                  </a:schemeClr>
                </a:solidFill>
              </a:rPr>
              <a:t>Jak implementować </a:t>
            </a:r>
            <a:r>
              <a:rPr lang="pl-PL" sz="3200" b="1" dirty="0" smtClean="0">
                <a:solidFill>
                  <a:schemeClr val="accent5">
                    <a:lumMod val="50000"/>
                  </a:schemeClr>
                </a:solidFill>
              </a:rPr>
              <a:t>Logikę Biznesową</a:t>
            </a:r>
            <a:r>
              <a:rPr lang="pl-PL" sz="3200" dirty="0" smtClean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>
                <a:solidFill>
                  <a:schemeClr val="accent5">
                    <a:lumMod val="50000"/>
                  </a:schemeClr>
                </a:solidFill>
              </a:rPr>
              <a:t>Implementacja </a:t>
            </a:r>
            <a:r>
              <a:rPr lang="pl-PL" sz="3200" dirty="0">
                <a:solidFill>
                  <a:schemeClr val="accent5">
                    <a:lumMod val="50000"/>
                  </a:schemeClr>
                </a:solidFill>
              </a:rPr>
              <a:t>Modelu </a:t>
            </a:r>
            <a:r>
              <a:rPr lang="pl-PL" sz="3200" dirty="0" smtClean="0">
                <a:solidFill>
                  <a:schemeClr val="accent5">
                    <a:lumMod val="50000"/>
                  </a:schemeClr>
                </a:solidFill>
              </a:rPr>
              <a:t>Domenowego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>
                <a:solidFill>
                  <a:schemeClr val="accent5">
                    <a:lumMod val="50000"/>
                  </a:schemeClr>
                </a:solidFill>
              </a:rPr>
              <a:t>Wzorce taktyczne DDD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>
                <a:solidFill>
                  <a:schemeClr val="accent5">
                    <a:lumMod val="50000"/>
                  </a:schemeClr>
                </a:solidFill>
              </a:rPr>
              <a:t>Programowanie Obiektowe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>
                <a:solidFill>
                  <a:schemeClr val="accent5">
                    <a:lumMod val="50000"/>
                  </a:schemeClr>
                </a:solidFill>
              </a:rPr>
              <a:t>Wzorce Projektowe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dirty="0" smtClean="0">
                <a:solidFill>
                  <a:schemeClr val="accent5">
                    <a:lumMod val="50000"/>
                  </a:schemeClr>
                </a:solidFill>
              </a:rPr>
              <a:t>Dobre zasady i praktyki programowania</a:t>
            </a:r>
          </a:p>
        </p:txBody>
      </p:sp>
      <p:sp>
        <p:nvSpPr>
          <p:cNvPr id="3" name="AutoShape 2" descr="data:image/png;base64,iVBORw0KGgoAAAANSUhEUgAAAOsAAADXCAMAAADMbFYxAAABI1BMVEX///8AAAAcvsr7+/vj4+OAgIC1tbW6urr39/fGxsZ8fHzBwcFLS0sdxdHf399vb2/T09Orq6s+Pj4cHBzu7u7Z2dnq6uqZmZnOzs6ioqJfX19UVFRpaWmpqamUlJSMjIwJP0MxMTEpKSlFkJdbW1t1dXUTExNHR0cXFxctLS2GhoY3NzclJSUMVVpBQUEasLtOQ0IQAAAbAACS3ONy1t4YmaMGLC8UiZEZp7IvIR82KihaUU+AkZKPoqSCoaSJr7KCvcKJzNKi4uedztKawMNY0dt0y9NOc3YnFRIyd30PHB1VtLsZLC4tRkgQaXBtpapkjJAUgIh3u8FAIx84XF8KFxgLTFANYWcZOz11hIZpkZRAiY9HZ2k+U1RANzZPw8y62Npp/WcLAAAWIElEQVR4nO1de5/aRrKdNkJISDwEAgkBkmGH9wzjsT325Ll5+Sab3fjGubGdvdn13u//KW63JKAf1dAapBnyc85fNgNCh+6uOlVdXTo7uzd0y3OE0LR1HpSr1fIyQTXG5DzAaGEs2hhIBePzpV6/v7vPBEeJQVYEuvHQxETo6c1N2xuwNz1vt9etVjy+ZSkGQYz1eEp9su8/NDcOBrmrcie3QShpptffsF2f1lz28C3peV+0ZA1Strlf+hjg+2kVcV3DS8hWirj43UB+f6+QK29MnlvI1bPBdTV/uCJ3U4gJMTdrtlzE1UWUDNft1pumpeuOF1Yng8H5+ao1pW0lQREGxNhdvoCr8+jNLhRdYRGzrLG7vFXA5VkM5Nx4FPDt9aJ/SxoG/WUXLTsIBoMJVoBhGPYcx9F13TKbTX9SENcG/fXI63Rdt1QqFfBFBOSHveiZzfoBkTAphCvzSzOYtlt2Y+lVmjkSx2bwQuV9nUK49lSWTruRk2T2EeqpvM/FX5q/SE+Mxdi27YtYYUutZCOPtewryjMy2/L3OWTUTPG7XK3T1KOGPaK8Xg66yle9SrsALeEfNL6GWV7nRtZUvci4AH1eRig6/C63kljr7rFf11HlulK6r2xoqM6VEnEDg2O/DvscR+mNMxxTH/tlPCbqNmCQg210Vbn2C3A6I/X77+awYjNxzdkQu1l+vtHxa8jIwlV0D0cBj9VI+c34+xtHfl8mrjkbYjeLvcEL1j7y+0pTNFR6I+GqpLDUgX1AqPzmQQ45oLEiA8K1euyXsZhkMTflHLiuFbkSf97e/5ZSyXU1rV6v+yZJcTDAL/n1uqbhmG3zdgtfUVO+zyVC58pvlqClyDUi0mUQuwij2+l0fB/fvmk5XrgsT4LZSm1fI41cCIjWnarf531yLWSHI4O1WeYgnFS5lrLySPZBbIKxbDsrg7Fb5mAuWqouurPa3uK0vVit7P6gEYWh1xvqFavZxNNa0zTD2CeEjG69aQ3Dsr1If44M95kP16XqW91uU+u67l46iii5vu7pWfIr98z1QbHMIVv+B+J69I0qr9cHRj5cP55xnR0dPtwP8uBq/3G4qgcKEvzJ9fRQ/Yi4DnLhGuRxK4UjH65Hh0r3AsxVLYGyBx8T1/5HxDX4k+vJIR+ux6Zd7wf9HHYl/0Bcjy4KCvLffisEf3LNho+LayGlsrkjD66NDPuCD4lZDlui1excDcNwNYxOinr3Ho4nFMzVDW2EZnaCdvtivi/Nv2pEFa2oSsKzorma+6ihp5988ukTgk8/ebp79bxXVLFooVxJVebTzwbl5bIcRZEXfv7Fl1/+leCrb7/+5lmM5wTkH998+913XvnJdcY9miywc6glq8rqM/DFv3j2/NWrV7UEjw6gVnv+7LvydQ4hNYgVQs1jryHjqiFkvzrETyT89YdiauXPFgVyHSL0e2aqGP/1tJgEVpFcJwjdKo0kN7lr3xdzSgFz7Rx7japkI7+Prq8UmH75w984sn/JUgWhjkUOl8XjCnpFhK5VZiw2vDfsS7fFnMiYFsr1x4Om99GjvyNhql8VcjiOlDDsL6otGcb+Xf147wDi2kXoH2pc33Jvu1WthMsEwlVKpOR7QVrhMLfLulTOeDDXJkI/KXD9BaHX98KVlMtLFGiljzisJTcg4eqrcf1vYbk+uilsXKHXjRCWsKB6k3C11Lj+jBD/0k0h69WAz9ZsDlujhmf5Ta3pV6J0lBeAounBXB0lrrUGesH715c7rt3yemFPQq/n6BV8K75pVXTdGfZ6nhcm8PDflI4bGVA5Yuk8pjXusRbaCuKXxbSjhKuuxPXVGr3bw3W8N1KicPjYQhcocjPiMqkFEP7UY7bCUpJw7SlxxYKQN021N7tftKpIVaGYpw4cNxhJF2ZS2CmMrA4fkXFEnwNQx2b4JfcS4brVEt2kQjOZu84Qz14yfzcgFW+m6fsqGsEXyxHJ2E2lcYZLJhV3ZQfWI7rA9avvbwS2XyLEC8na60IOQJtC2RopBp3u0Q4GJrtgX7Jgrg6vm179jxgMYNMkmGHC9eiARITFx8XkYMT+UyDGlP+MBcebeM5MWQ44dn/MDezzHwTT9Kh2mcMJKREVfmWS2u0DgTLJrDDrswkPgy9ofyJ9Od3wNUJvBK7vCjmgPOS41uVmaYeQM3sdmCt+mYvpar8i3pkCy/VR7XERh0eJ5GEUCg6vV4c/NWXvpQ6bEnIGlONBBvYlTbY2EJQEfvEfUuF6DCI2UiS3p2ABudmgSXKRSDBFZGB/pF94LnpXjLnaQemMqLLcsJtYK3yqxJ526kq4rkRVf8UN7FfiWzCuVSZXZnDHDANF0T1hDKUrSSMMEiJ0OokMLBWt1v4pehyMAs5TnsVml3aNU8WklsUoxZKEqxeP4dW79/TAXtMD++qD4ISSwZ8cQ0oCmxkgTfVLXFaCSMLNSuxP3jJDF6/YLT3I48QhXRHJ8AXjyZRPY5+x4ZGkvqROMg7YV4Y0HWbFfg5mVW+K2eWYMtbdUfbhM+awyBQeBzz6l1jGf/aMJkL7WDyFkTisdJhDYPR6utV0jWPdEGIWqKN8Yuuc8bArKVc8gdH/sVRud+IJT2FBIIpyuLyJ20Z2UPUc8657tSzXUNnWs1xtOHyMtTWK+Lju3Sb+qX3OKYv0DZeswdwmSba4W8crhObU/xxlri1m7g/gMz7kgDj69BnPJR5YQvHVE0AgYq6/cbKpO/TKk4GdpigW3t2G1WUloaOsV1gxUYXNN+lzgb4TufyUDiyewr8B0XtN5vlKrmn5dw4KuBSMqaq5NTbEL8MFiaQtzc8AmdvEFJMpDHgcIiUW0OWOBA5F6JLurupGlsN61BAu+gnEEG47sNeJFYb2tq5yOLoJoMNFZ21Fx7Zig+keOPfjI6DgpiR2oOh97RfQCsd/LaJJnM+dzpmozR6fy7RWwAXmSLmSgUW3n0tG/U0xrQUrXHcJUy2pNeNEoQlyjTspQWySgV0thD2rhOvrYro6OvxPqNSawkIcNx+yacPYQwD+k/BpxX8ELRPxv0W0UezxSranMn/mfK+RDpALw2H/NBK34KiBBcM5zPVFMe3w+BRMLKQO/aikeyirTV0gH0eKsC2J9cGE3mNVLCkwuC4kA0OyZFxGoSKmujloQPpNTK55xHM38dhKdjlqt2JaPMGVYqu6rKiKoxgcSpqugDUtWJNm/JPVxezaQRAzXEhJ/QCYsW1gx4b9iDjwU36kk3y5KzVOe7i+OL4bD4g+IJRixT6RrRjSyUtMQrQ4izZJ5iFRE5IFK6V6A35BDmhBmwlabCPBHJtLOtIBZ4P7rPi3NhZOqiakVEnaoogNjnjtAebdjXclL4TeDW7c0AU6h89W/JMsczINySx4cVVTAzZLVy/JNxRzAmYsiZ7SzrMNcysRjGYvqSIAl3KV0YzBdvsrqR9+/P715eW7xwS/vXi8w2WK+PUXP77dhOLFdNady3Kk3jYHYDfO7dm2nFsSGnhovPtPhVoBtpBTOIxiDkoYvNjboCPU+6QYwfuiDiUSDXoWGrIL7UERpYixTwCTafG6nEXDXlz9Mj5fel44SdvsgFk0uoqAzH/KuHS8atBvtVqkY8+eav9puz1q9QflyCmoAh5zHQMvk4nXEH9dLf4JwHSLv9Mfvuz3oFGike2e7woX3IEkMQhsHtyGhKy2+UTdIWN3T7efCR2oKdf5viVTgadxN/b/3WTgT7MrgY/EDgIkIbZHD5Pm0OIOpEEUxjZnXUS26GhY4n0Rhbg3qIvbrguR+RztWm7dS5v9zNDF+RYcDNZ9BCibEaG4sFzXIkVvJ/RgjC0cwdB0FJIwJGfGq3N7N3XtotTAcfAEddtXyfUQa8x6wTq1SrvCX08CEW9TNTXh3eY3+fFinW3/syjoESPHocpPxrLa6Tqfm8U4nBntfOroJLkOOK4l1ZaZVUYHeoxlNlBBAehx4Mte+NS4FCThsDVAPVZ8VE7T6fQ5rrbyISxzpxWJWKKjn1ExVSzHosUK326GlpmNzZIdcOpZR4UUxB6NNnubXoY+c/EmnH7mthA7N0qQ0jgFcEMwzmJA403zEeKoHk4vPxRYrlo2o7JMxS9jyYenKv05rl56m6rRJ3CEJY6CTlA0JWl5ylnMkulYUh4Y/OOcM5Fu/Iyigg7WHwmN8fpuOiTe3YuyZ6dqmJIZt5vDlVQejO68TUZWcPsU8y9niSndaYdJIpq6d26WTnY2pie5WM8Srrs5nOZWnLsWtGpgwuJUUKGNppbeaeOOewyl6YkKpgQOPRBOWi22L4uIUYXOFBKsTzWBmICJxSZJBdWBB9IQCdiAzE98jPTo7g3FIaLD1fTBW/6BagVy3nkqTtXJyeYPU0TUFsdGV/QOzcR4542PchO9KDt8YVSWDQ6TyaQchT2nUrFimH6zoxVp2JbUFoeZDsvBfsTJrvuKWdOpNJY8KGAjnA9jbkeVgpxWQKmcMB0W+2B2N92HprLI6daGpGJypkw1QauQZ0yvqJgkSG/1cBLQT+/J3rjmeK02bcm4xn998s///QuP3xP8/P2/fv33v/790/rDDxu27QJc15QaimlimlQSY9sRWJL55o/IPzWy0KGYgUz5T799BZV/C/US//n7778mV869ioD4j83aJKaJhNiE6yFFi6dAO30UTjutEXDj3Ask+8n8/la9DKb26G/xBfM2U11q1Znp9bsKBXIeEZPd0W6FxSLYhHdHsCv77Hmmqp9bzhrkAjK9NkkFLw1yOgpBmZ4s6W1nkUEp/SSQWyZzhz+0cogsqfvJ++ygTy2MSZpWM4EdWR7N9GNuOGujVjU1JGRLR3wvWRu9rFV6b/M/3EBnN8fpEFcUHqdTp3IPu7XdlXL1slGNC8OzPO5IBSRfnyrY0uafjkIORQN3BwzQosRcM44rKaTO8HQyJURoG9JsU4ihQkttA04jIyirRn6B8AS4Us9DrWxmzVJhU9yAJTPsmbPbpvisUt5cqcexelSx5OF0OGwmL8AkONZmk6z9IAlX2slrul7B0UGn3k3Q8ZPmMMmD6iuWr7mH/PFqx3X7pIqGSokcXCQAb3zhHy+4A1da0MifFk+hPbLXbfnyQ7tDkq3N1O2rcYXMJFRjHs+YJ5m0xB25xpD2UCC2d7b7Z+J9Vir7xFNwOVVBGYsd9oesXK9YrmeGZjnLQTBbbJ+V3l71g8GkHIbVc/rZ8dIIiTjEwe6fiQ2dq2xRjMAMxBKsXcdO5xPhBGxGrgfQ7TTjDk+m/M7JUYt0U9jcXlzpW2yQqwe75im6/rpYrgogqevUT/a2Rh4UPzwG4K0I59W2b1aPc4riSiRienPVjWVVKw5pgDGX0AoqgXcKXL3dYm5tohuVkC72I8DSEFt8xbCgY9z3zZWUhaYaqb3hWlfiugS5NuEQCcvPLx6cK0kEpTn8i40Sair1+YlAJ6zBcgp7xy8yisT8ufa3TpXM4eQ2fbrWTooeyNWQfHacWRDnz3W8E+utzW3qSlzhHoElSUuvfmZBnD9XtAtzgo2r6SmkJeKoCCp1kaz1MgoyCqdCuRKTHOuAUImrpEdgG75DD33IKJyuUM4FJrGiLlH/7jumVlV6orEJc23BqU4dXT80V5KK2M65zk4/CymHyjKYsKLahzeV+/AdYtv+TXauuVaqEnq7MNQNNly5VFL69JALg/0otOEcwFzrmYUT4ZrrQTMi/elUcCc6B7hWNj8Bneeuw1wb8Gazm1k43ebNlbDg7ZCHOP0ed2Cax80gqBjGgLkupW0SK/lwLWlN0pq3Yiq14KXgIKDOl28IQtKqOAAn1aRUTGDAUXFPkpfLnA0XubqToE8fAEKDTGzJGApxicfdbiNlxVbzSbg6ksTABYqyiYlbwQ7TrbnsspN1gnsIiK0dLme0jcqZ/GIJJqVL8uhYOGUTEzeizxlGpD261azfSWNEUH6mx3Hd1rB59OQuwQlzS3JaoIGeZHOwANfjQMIcIe8XcqZ0e/c6Y7TGINempNC/in74JjPXXDdgiYcR1E+ZdeLadlb6zJiNwMmqSUpoooxigmxK5pv370OGvcGmm5rbNKjPiMcZmFmSVW0OhRaJB7i+yXtPcg1NlD7L1dqKwQ4zZja4eQWfko49uZmJ6+u8Tx+2oJQh12+it53S7HMA+uDClCXmzIwOljSryndffQTsVBjcyERb6nVGUA7gMnlJtwo8Jz7L4mBrUARyFC6AFESXk4275cvOzwa8MCVdSEjE+EsGrjf7divuhDngIXzOkq63BFmuZbiAZCZxi9g0jP6jOotrpKlRzocP58BE0bnX2tu56jIJFkmP10BSVUvCjKcvH7F9bkCa+A83PyKlpFcWzIEtiR6r8kqUo2G49uDajbKsMDyOFq9/e3f57vLy/evXb968vLm9vbra1K6RBj+3t7cv37y5fJxo3nxPbhnQopiwr7kUdY4rmFmKpMV1kqcsYbx9K752kfMhNcJViDYD9rU6RZ3xUENYw3nywhJDjwb2enUxFZmxmPbD3CsvSZQmXHTESimLUsyM75Q/MEehE4xh4JC7og/DZXXSCPqz1uJi1LIHk2o0rDQLqR52IWPHxRcO9RaGqwUbIStvv5gToDKzEld/ElJTlVGUkranwIOHTgJNgGudKxVtUGPJcK3DRqiTu7PIB1AJLL9z1ackOM8Vyix14XZQDw4d0NcWJxFH1FuYpaxJDG7+9Wa5QAfWVo+zLbSKZExZV1LMnHc+ISfwzzYiiFgKBv1fZlxdSWZpepqHmstA0q/KvtahZyrDtSTZ4rJPk+sAkIh9NhNu0iqKdceSLNrgNLkGgNsYseZVpzX4XIVr9SQ7wZDCQ0H6cBI5ou+c5TqHkyTeaZ6AlUhEmj/zGOY587cVHKzrp9l+DEitl7hwgEkqXjB/s+HSCEuhgv4BgMQQlA992rQKWjN/C+BgvXmSghgqxtO4OcyoKLYlUBnOornFPIDsSED98jQ2+WEwTtRmuC6lGcMTFIk+MAJ1xD/UjIq82RZeIcy1ND3FXqYmsLI6LNcmw45tzeZIyoxHp+hgdUDRmuxuls4E5Gpc16fYvKkHpIZM1jaxFZbsOXbJE9WJmyqm2fcxCAHpz3GNmLGLmHhP1guocYotjaLDXAeMDx0y2x+hhGtUzCONjsMSCHM4rmvGUrN5jKWEay//05zHAwpf6wxX1r1yubiGZL3Sx4dPBgMoi4Jo4+yxwSwRkDuzfCE72oJy3088HjaUoicNPqI0ItARV06xoDb2fSDhmiDpT1CuaHlIirhLvEGhW9cImn4Ca4sKhLj1imYQJiLX5JBeK6guJ1gUcPuOpB5qbWlut26R30RWUl3dbMy0gnBYaSY3p2l1gvgkWEXHcIYYPYKwvFwuqwOCPsGMoDVeYBza+skAIDvWbdNvYFWBy35aekpWfNLlCQDcZuptKxyrfHhr0R/e1//BimfFSUESVRtNE090aGuqG9lkS3HRb3iHih8Nf7gMxvu+fd5uj1utdRAE5SqexmHoDYd4fZlNjM3E51FvbmAmSBarHi+IECPC66FcrVYb58F5/FiMzRbobtz+H1lwnFMhPy5/AAAAAElFTkSuQmCC"/>
          <p:cNvSpPr>
            <a:spLocks noChangeAspect="1" noChangeArrowheads="1"/>
          </p:cNvSpPr>
          <p:nvPr/>
        </p:nvSpPr>
        <p:spPr bwMode="auto">
          <a:xfrm flipV="1">
            <a:off x="155575" y="160337"/>
            <a:ext cx="1603556" cy="222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904" y="3788228"/>
            <a:ext cx="2535089" cy="2319337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8169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0" y="114300"/>
            <a:ext cx="10260579" cy="654626"/>
          </a:xfrm>
        </p:spPr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5">
                    <a:lumMod val="50000"/>
                  </a:schemeClr>
                </a:solidFill>
              </a:rPr>
              <a:t>3. ENCAPSULATION – LAW OF DEMETER</a:t>
            </a: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60959" y="768926"/>
            <a:ext cx="628759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l-PL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pl-PL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, </a:t>
            </a:r>
            <a:r>
              <a:rPr lang="pl-PL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IAggregateRoot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CustomerSegment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_segment;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PlaceOrder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(_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segment</a:t>
            </a:r>
            <a:r>
              <a:rPr lang="pl-PL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.Type.IsVip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apply</a:t>
            </a:r>
            <a:r>
              <a:rPr lang="pl-PL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discount</a:t>
            </a:r>
            <a:r>
              <a:rPr lang="pl-PL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CustomerSegment</a:t>
            </a:r>
            <a:r>
              <a:rPr lang="pl-PL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: </a:t>
            </a:r>
            <a:r>
              <a:rPr lang="pl-PL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ValueObject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CustomerSegment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CustomerSegmentType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CustomerSegmentType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600" dirty="0"/>
          </a:p>
        </p:txBody>
      </p:sp>
      <p:sp>
        <p:nvSpPr>
          <p:cNvPr id="5" name="Prostokąt 4"/>
          <p:cNvSpPr/>
          <p:nvPr/>
        </p:nvSpPr>
        <p:spPr>
          <a:xfrm>
            <a:off x="6217921" y="768926"/>
            <a:ext cx="5974079" cy="60939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l-PL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l-PL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, </a:t>
            </a:r>
            <a:r>
              <a:rPr lang="pl-PL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IAggregateRoot</a:t>
            </a:r>
            <a:endParaRPr lang="pl-PL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CustomerSegment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_segment;</a:t>
            </a:r>
          </a:p>
          <a:p>
            <a:endParaRPr lang="pl-PL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PlaceOrder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(_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segment</a:t>
            </a:r>
            <a:r>
              <a:rPr lang="pl-PL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.IsVip</a:t>
            </a:r>
            <a:r>
              <a:rPr lang="pl-PL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apply</a:t>
            </a:r>
            <a:r>
              <a:rPr lang="pl-PL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discount</a:t>
            </a:r>
            <a:r>
              <a:rPr lang="pl-PL" sz="15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pl-PL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CustomerSegment</a:t>
            </a:r>
            <a:r>
              <a:rPr lang="pl-PL" sz="15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: </a:t>
            </a:r>
            <a:r>
              <a:rPr lang="pl-PL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ValueObject</a:t>
            </a:r>
            <a:endParaRPr lang="pl-PL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CustomerSegment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CustomerSegmentType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l-PL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IsVip</a:t>
            </a:r>
            <a:r>
              <a:rPr lang="pl-PL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pl-PL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type.IsVip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l-PL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CustomerSegmentType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500" dirty="0"/>
          </a:p>
        </p:txBody>
      </p:sp>
      <p:sp>
        <p:nvSpPr>
          <p:cNvPr id="6" name="Strzałka w prawo 5"/>
          <p:cNvSpPr/>
          <p:nvPr/>
        </p:nvSpPr>
        <p:spPr>
          <a:xfrm>
            <a:off x="5172891" y="3187337"/>
            <a:ext cx="844732" cy="322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04266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78377" y="55164"/>
            <a:ext cx="10259568" cy="827314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4. PI – PERSISTANCE IGNORANCE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7036" y="1445939"/>
            <a:ext cx="118975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altLang="pl-PL" sz="3200" dirty="0" smtClean="0">
                <a:solidFill>
                  <a:schemeClr val="accent5">
                    <a:lumMod val="50000"/>
                  </a:schemeClr>
                </a:solidFill>
              </a:rPr>
              <a:t>Teoria – Implementacja Modelu Domenowego powinna ignorować w jaki sposób jest on zapisywany i pobierany.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87036" y="3246352"/>
            <a:ext cx="108688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pl-PL" sz="3200" dirty="0" smtClean="0">
                <a:solidFill>
                  <a:schemeClr val="accent5">
                    <a:lumMod val="50000"/>
                  </a:schemeClr>
                </a:solidFill>
              </a:rPr>
              <a:t>VS</a:t>
            </a:r>
          </a:p>
          <a:p>
            <a:pPr algn="ctr"/>
            <a:endParaRPr lang="pl-PL" altLang="pl-PL" sz="3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altLang="pl-PL" sz="3200" dirty="0" smtClean="0">
                <a:solidFill>
                  <a:schemeClr val="accent5">
                    <a:lumMod val="50000"/>
                  </a:schemeClr>
                </a:solidFill>
              </a:rPr>
              <a:t>Praktyka </a:t>
            </a:r>
            <a:r>
              <a:rPr lang="pl-PL" altLang="pl-PL" sz="3200" dirty="0">
                <a:solidFill>
                  <a:schemeClr val="accent5">
                    <a:lumMod val="50000"/>
                  </a:schemeClr>
                </a:solidFill>
              </a:rPr>
              <a:t>– Nie powinno się ignorować warstwy </a:t>
            </a:r>
            <a:r>
              <a:rPr lang="pl-PL" altLang="pl-PL" sz="3200" dirty="0" err="1">
                <a:solidFill>
                  <a:schemeClr val="accent5">
                    <a:lumMod val="50000"/>
                  </a:schemeClr>
                </a:solidFill>
              </a:rPr>
              <a:t>persystencji</a:t>
            </a:r>
            <a:r>
              <a:rPr lang="pl-PL" altLang="pl-PL" sz="3200" dirty="0">
                <a:solidFill>
                  <a:schemeClr val="accent5">
                    <a:lumMod val="50000"/>
                  </a:schemeClr>
                </a:solidFill>
              </a:rPr>
              <a:t> podczas implementacji. </a:t>
            </a:r>
            <a:r>
              <a:rPr lang="pl-PL" altLang="pl-PL" sz="3200" dirty="0" smtClean="0">
                <a:solidFill>
                  <a:schemeClr val="accent5">
                    <a:lumMod val="50000"/>
                  </a:schemeClr>
                </a:solidFill>
              </a:rPr>
              <a:t>Należy natomiast </a:t>
            </a:r>
            <a:r>
              <a:rPr lang="pl-PL" altLang="pl-PL" sz="3200" u="sng" dirty="0">
                <a:solidFill>
                  <a:schemeClr val="accent5">
                    <a:lumMod val="50000"/>
                  </a:schemeClr>
                </a:solidFill>
              </a:rPr>
              <a:t>minimalizować</a:t>
            </a:r>
            <a:r>
              <a:rPr lang="pl-PL" altLang="pl-PL" sz="3200" dirty="0">
                <a:solidFill>
                  <a:schemeClr val="accent5">
                    <a:lumMod val="50000"/>
                  </a:schemeClr>
                </a:solidFill>
              </a:rPr>
              <a:t> jej wpływ na Model </a:t>
            </a:r>
            <a:r>
              <a:rPr lang="pl-PL" altLang="pl-PL" sz="3200" dirty="0" smtClean="0">
                <a:solidFill>
                  <a:schemeClr val="accent5">
                    <a:lumMod val="50000"/>
                  </a:schemeClr>
                </a:solidFill>
              </a:rPr>
              <a:t>Domenowy.</a:t>
            </a:r>
            <a:endParaRPr lang="pl-PL" altLang="pl-PL" sz="32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pl-PL" sz="32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59264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119939" y="103909"/>
            <a:ext cx="11788041" cy="800099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4. PI – LOW IGNORANCE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510142" y="1015866"/>
            <a:ext cx="9953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pl-PL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: </a:t>
            </a:r>
            <a:r>
              <a:rPr lang="pl-P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pl-PL" dirty="0" smtClean="0">
                <a:solidFill>
                  <a:srgbClr val="2B91AF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IAggregateRoot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pl-PL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pl-PL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Column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pl-PL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CustomerEmail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", Order = 1)]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pl-PL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NotMapped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SomeDbNameColumn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PlaceOrder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(Order order)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placing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order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logic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DAL.CustomerRepository.Save</a:t>
            </a:r>
            <a:r>
              <a:rPr lang="pl-PL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(order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);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save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to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database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3071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119939" y="103909"/>
            <a:ext cx="11788041" cy="800099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4. PI – HIGH IGNORANCE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017775"/>
            <a:ext cx="10541135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Zasady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Obiekty Modelu Domenowego powinny być </a:t>
            </a:r>
            <a:r>
              <a:rPr lang="pl-PL" altLang="pl-PL" sz="2600" u="sng" dirty="0">
                <a:solidFill>
                  <a:schemeClr val="accent5">
                    <a:lumMod val="50000"/>
                  </a:schemeClr>
                </a:solidFill>
              </a:rPr>
              <a:t>POCO</a:t>
            </a:r>
            <a:r>
              <a:rPr lang="pl-PL" altLang="pl-PL" sz="2600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pl-PL" altLang="pl-PL" sz="2600" dirty="0" err="1">
                <a:solidFill>
                  <a:schemeClr val="accent5">
                    <a:lumMod val="50000"/>
                  </a:schemeClr>
                </a:solidFill>
              </a:rPr>
              <a:t>Plain</a:t>
            </a:r>
            <a:r>
              <a:rPr lang="pl-PL" altLang="pl-PL" sz="2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altLang="pl-PL" sz="2600" dirty="0" err="1">
                <a:solidFill>
                  <a:schemeClr val="accent5">
                    <a:lumMod val="50000"/>
                  </a:schemeClr>
                </a:solidFill>
              </a:rPr>
              <a:t>Old</a:t>
            </a:r>
            <a:r>
              <a:rPr lang="pl-PL" altLang="pl-PL" sz="2600" dirty="0">
                <a:solidFill>
                  <a:schemeClr val="accent5">
                    <a:lumMod val="50000"/>
                  </a:schemeClr>
                </a:solidFill>
              </a:rPr>
              <a:t> CLR 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Object)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ORM z </a:t>
            </a:r>
            <a:r>
              <a:rPr lang="pl-PL" altLang="pl-PL" sz="2600" u="sng" dirty="0" err="1" smtClean="0">
                <a:solidFill>
                  <a:schemeClr val="accent5">
                    <a:lumMod val="50000"/>
                  </a:schemeClr>
                </a:solidFill>
              </a:rPr>
              <a:t>ChangeTracking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 obsługujący </a:t>
            </a:r>
            <a:r>
              <a:rPr lang="pl-PL" altLang="pl-PL" sz="2600" u="sng" dirty="0" smtClean="0">
                <a:solidFill>
                  <a:schemeClr val="accent5">
                    <a:lumMod val="50000"/>
                  </a:schemeClr>
                </a:solidFill>
              </a:rPr>
              <a:t>Unit Of </a:t>
            </a:r>
            <a:r>
              <a:rPr lang="pl-PL" altLang="pl-PL" sz="2600" u="sng" dirty="0" err="1" smtClean="0">
                <a:solidFill>
                  <a:schemeClr val="accent5">
                    <a:lumMod val="50000"/>
                  </a:schemeClr>
                </a:solidFill>
              </a:rPr>
              <a:t>Work</a:t>
            </a:r>
            <a:endParaRPr lang="pl-PL" altLang="pl-PL" sz="2600" u="sng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Mapowanie w osobnych klasach w warstwie Infrastruktury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u="sng" dirty="0" smtClean="0">
                <a:solidFill>
                  <a:schemeClr val="accent5">
                    <a:lumMod val="50000"/>
                  </a:schemeClr>
                </a:solidFill>
              </a:rPr>
              <a:t>Wspierająca architektura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Mapowanie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err="1">
                <a:solidFill>
                  <a:schemeClr val="accent5">
                    <a:lumMod val="50000"/>
                  </a:schemeClr>
                </a:solidFill>
              </a:rPr>
              <a:t>Owned</a:t>
            </a:r>
            <a:r>
              <a:rPr lang="pl-PL" altLang="pl-PL" sz="2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altLang="pl-PL" sz="2600" dirty="0" err="1">
                <a:solidFill>
                  <a:schemeClr val="accent5">
                    <a:lumMod val="50000"/>
                  </a:schemeClr>
                </a:solidFill>
              </a:rPr>
              <a:t>Entity</a:t>
            </a:r>
            <a:r>
              <a:rPr lang="pl-PL" altLang="pl-PL" sz="2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altLang="pl-PL" sz="2600" dirty="0" err="1">
                <a:solidFill>
                  <a:schemeClr val="accent5">
                    <a:lumMod val="50000"/>
                  </a:schemeClr>
                </a:solidFill>
              </a:rPr>
              <a:t>Types</a:t>
            </a:r>
            <a:endParaRPr lang="pl-PL" altLang="pl-PL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Shadow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Properties</a:t>
            </a:r>
            <a:endParaRPr lang="pl-PL" altLang="pl-PL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Value </a:t>
            </a: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Conversions</a:t>
            </a:r>
            <a:endParaRPr lang="pl-PL" altLang="pl-PL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Pobieranie danych poza granicą Agregatu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Application Service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Method </a:t>
            </a: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Injection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 (DI)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5821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119939" y="103909"/>
            <a:ext cx="11788041" cy="800099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4. PI – WSPIERAJĄCA ARCHITEKTURA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0" y="2303318"/>
            <a:ext cx="3020294" cy="302029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00" y="2303318"/>
            <a:ext cx="4799121" cy="3203864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652" y="2303317"/>
            <a:ext cx="3703166" cy="3344559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1114911" y="1356970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 smtClean="0">
                <a:solidFill>
                  <a:schemeClr val="accent5">
                    <a:lumMod val="50000"/>
                  </a:schemeClr>
                </a:solidFill>
              </a:rPr>
              <a:t>Onion</a:t>
            </a:r>
            <a:endParaRPr lang="pl-PL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4615512" y="1331627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err="1" smtClean="0">
                <a:solidFill>
                  <a:schemeClr val="accent5">
                    <a:lumMod val="50000"/>
                  </a:schemeClr>
                </a:solidFill>
              </a:rPr>
              <a:t>Clean</a:t>
            </a:r>
            <a:endParaRPr lang="pl-PL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7026750" y="1085406"/>
            <a:ext cx="38731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dirty="0" err="1" smtClean="0">
                <a:solidFill>
                  <a:schemeClr val="accent5">
                    <a:lumMod val="50000"/>
                  </a:schemeClr>
                </a:solidFill>
              </a:rPr>
              <a:t>Hexagonal</a:t>
            </a:r>
            <a:r>
              <a:rPr lang="pl-PL" sz="3200" dirty="0" smtClean="0">
                <a:solidFill>
                  <a:schemeClr val="accent5">
                    <a:lumMod val="50000"/>
                  </a:schemeClr>
                </a:solidFill>
              </a:rPr>
              <a:t> /</a:t>
            </a:r>
          </a:p>
          <a:p>
            <a:pPr algn="ctr"/>
            <a:r>
              <a:rPr lang="pl-PL" sz="3200" dirty="0" err="1" smtClean="0">
                <a:solidFill>
                  <a:schemeClr val="accent5">
                    <a:lumMod val="50000"/>
                  </a:schemeClr>
                </a:solidFill>
              </a:rPr>
              <a:t>Ports</a:t>
            </a:r>
            <a:r>
              <a:rPr lang="pl-PL" sz="3200" dirty="0" smtClean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pl-PL" sz="3200" dirty="0" err="1" smtClean="0">
                <a:solidFill>
                  <a:schemeClr val="accent5">
                    <a:lumMod val="50000"/>
                  </a:schemeClr>
                </a:solidFill>
              </a:rPr>
              <a:t>Adapters</a:t>
            </a:r>
            <a:endParaRPr lang="pl-PL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9229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119939" y="103909"/>
            <a:ext cx="11788041" cy="800099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4. PI – MAPOWANIE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296092" y="771049"/>
            <a:ext cx="97536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EntityTypeBuilder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builder.ToTable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Customers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SchemaNames.Orders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builder.HasKey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(b =&gt;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b.Id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5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builder.OwnsMany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&lt;Order&gt;(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OrdersList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x =&gt;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x.ToTable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Orders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SchemaNames.Orders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x.Property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Guid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x.HasKey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sz="15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x.HasForeignKey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CustomerId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x.Property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"_</a:t>
            </a:r>
            <a:r>
              <a:rPr lang="pl-PL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isRemoved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HasColumnName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IsRemoved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sz="15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x.Property</a:t>
            </a:r>
            <a:r>
              <a:rPr lang="pl-PL" sz="15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pl-PL" sz="15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DateTime</a:t>
            </a:r>
            <a:r>
              <a:rPr lang="pl-PL" sz="15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"_</a:t>
            </a:r>
            <a:r>
              <a:rPr lang="pl-PL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orderDate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HasColumnName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OrderDate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x.Property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"_status"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HasColumnName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StatusId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.</a:t>
            </a:r>
            <a:r>
              <a:rPr lang="pl-PL" sz="15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HasConversion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EnumToNumberConverter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OrderStatus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x.OwnsMany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OrderProduct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OrderProducts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y =&gt;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y.ToTable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OrderProducts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SchemaNames.Orders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l-PL" sz="15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y.Property</a:t>
            </a:r>
            <a:r>
              <a:rPr lang="pl-PL" sz="15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pl-PL" sz="15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Guid</a:t>
            </a:r>
            <a:r>
              <a:rPr lang="pl-PL" sz="15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OrderId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l-PL" sz="15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y.Property</a:t>
            </a:r>
            <a:r>
              <a:rPr lang="pl-PL" sz="15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pl-PL" sz="15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Guid</a:t>
            </a:r>
            <a:r>
              <a:rPr lang="pl-PL" sz="15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ProductId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y.HasForeignKey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OrderId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l-PL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y.HasKey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OrderId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ProductId</a:t>
            </a:r>
            <a:r>
              <a:rPr lang="pl-PL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l-PL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l-PL" sz="15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9653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119939" y="103909"/>
            <a:ext cx="11788041" cy="800099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4. PI – APPLICATION SERVICE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61257" y="904008"/>
            <a:ext cx="118262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ChangeCustomerNameCommmandHandler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ICustomerRepository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customerRepository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ICustomerUniquenessChecker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customerUniquenessChecker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customerRepository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customerRepository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customerUniquenessChecker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customerUniquenessChecker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Task&lt;Unit&gt; Handle(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ChangeCustomerNameCommand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command,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isUnique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customerUniquenessChecker.IsUnique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command.NewName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isUnique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customerRepository.GetByIdAsync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command.CustomerId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customer.ChangeName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command.NewName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pl-PL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customerUniquenessChecker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l-PL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handle </a:t>
            </a:r>
            <a:r>
              <a:rPr lang="pl-PL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validation</a:t>
            </a:r>
            <a:r>
              <a:rPr lang="pl-PL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error.</a:t>
            </a:r>
            <a:endParaRPr lang="pl-PL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6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5583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119939" y="103909"/>
            <a:ext cx="11788041" cy="800099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4. PI – METHOD INJECTION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0" y="3176858"/>
            <a:ext cx="123052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pl-PL" dirty="0" smtClean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lang="pl-P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pl-PL" dirty="0" smtClean="0">
                <a:solidFill>
                  <a:srgbClr val="2B91AF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IAggregateRoot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newName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ICustomerUniquenessChecker</a:t>
            </a:r>
            <a:r>
              <a:rPr lang="pl-PL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customerUniquenessChecker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isUnique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customerUniquenessChecker.IsUnique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newName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isUnique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handle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validation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error.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81740" y="873013"/>
            <a:ext cx="1182624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Task&lt;Unit&gt; Handle(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ChangeCustomerNameCommand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command,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cancellationToken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customerRepository.GetByIdAsync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command.CustomerId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customer.ChangeName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command.NewName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_</a:t>
            </a:r>
            <a:r>
              <a:rPr lang="pl-PL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customerUniquenessChecker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7890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0" y="99008"/>
            <a:ext cx="11788041" cy="800099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5. </a:t>
            </a:r>
            <a:r>
              <a:rPr lang="pl-PL" sz="4300" dirty="0" smtClean="0">
                <a:solidFill>
                  <a:schemeClr val="accent5">
                    <a:lumMod val="50000"/>
                  </a:schemeClr>
                </a:solidFill>
              </a:rPr>
              <a:t>WALIDACJA MODELU DOMENOWEGO</a:t>
            </a:r>
            <a:endParaRPr lang="pl-PL" sz="43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9483" y="1065743"/>
            <a:ext cx="111489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altLang="pl-PL" sz="2400" dirty="0" smtClean="0">
                <a:solidFill>
                  <a:schemeClr val="accent5">
                    <a:lumMod val="50000"/>
                  </a:schemeClr>
                </a:solidFill>
              </a:rPr>
              <a:t>Ochronna niezmienników (ang. „</a:t>
            </a:r>
            <a:r>
              <a:rPr lang="pl-PL" altLang="pl-PL" sz="2400" dirty="0" err="1" smtClean="0">
                <a:solidFill>
                  <a:schemeClr val="accent5">
                    <a:lumMod val="50000"/>
                  </a:schemeClr>
                </a:solidFill>
              </a:rPr>
              <a:t>invariants</a:t>
            </a:r>
            <a:r>
              <a:rPr lang="pl-PL" altLang="pl-PL" sz="2400" dirty="0" smtClean="0">
                <a:solidFill>
                  <a:schemeClr val="accent5">
                    <a:lumMod val="50000"/>
                  </a:schemeClr>
                </a:solidFill>
              </a:rPr>
              <a:t>”) wewnątrz </a:t>
            </a:r>
            <a:r>
              <a:rPr lang="pl-PL" altLang="pl-PL" sz="2400" u="sng" dirty="0" smtClean="0">
                <a:solidFill>
                  <a:schemeClr val="accent5">
                    <a:lumMod val="50000"/>
                  </a:schemeClr>
                </a:solidFill>
              </a:rPr>
              <a:t>granicy Agregatu</a:t>
            </a:r>
            <a:endParaRPr lang="pl-PL" altLang="pl-PL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altLang="pl-PL" sz="2400" dirty="0" smtClean="0">
                <a:solidFill>
                  <a:schemeClr val="accent5">
                    <a:lumMod val="50000"/>
                  </a:schemeClr>
                </a:solidFill>
              </a:rPr>
              <a:t>Zasada „</a:t>
            </a:r>
            <a:r>
              <a:rPr lang="pl-PL" altLang="pl-PL" sz="2400" dirty="0" err="1" smtClean="0">
                <a:solidFill>
                  <a:schemeClr val="accent5">
                    <a:lumMod val="50000"/>
                  </a:schemeClr>
                </a:solidFill>
              </a:rPr>
              <a:t>Fail</a:t>
            </a:r>
            <a:r>
              <a:rPr lang="pl-PL" altLang="pl-PL" sz="2400" dirty="0" smtClean="0">
                <a:solidFill>
                  <a:schemeClr val="accent5">
                    <a:lumMod val="50000"/>
                  </a:schemeClr>
                </a:solidFill>
              </a:rPr>
              <a:t>-fast”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altLang="pl-PL" sz="2400" dirty="0" smtClean="0">
                <a:solidFill>
                  <a:schemeClr val="accent5">
                    <a:lumMod val="50000"/>
                  </a:schemeClr>
                </a:solidFill>
              </a:rPr>
              <a:t>Podział na wyjątki „domenowe” i „techniczne”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442" y="2199114"/>
            <a:ext cx="5605688" cy="457615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5404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38888" y="114300"/>
            <a:ext cx="11788041" cy="800099"/>
          </a:xfrm>
        </p:spPr>
        <p:txBody>
          <a:bodyPr>
            <a:normAutofit/>
          </a:bodyPr>
          <a:lstStyle/>
          <a:p>
            <a:r>
              <a:rPr lang="pl-PL" sz="4300" dirty="0" smtClean="0">
                <a:solidFill>
                  <a:schemeClr val="accent5">
                    <a:lumMod val="50000"/>
                  </a:schemeClr>
                </a:solidFill>
              </a:rPr>
              <a:t>5. WALIDACJA MODELU DOMENOWEGO</a:t>
            </a:r>
            <a:endParaRPr lang="pl-PL" sz="43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200986" y="1219939"/>
            <a:ext cx="116259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MoreThanTwoOrdersOnTheSameDayException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l-PL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BusinessRuleValidationException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MoreThanTwoOrdersOnTheSameDayException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endParaRPr lang="pl-PL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You cannot order more than 2 orders on the same day"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2000" dirty="0"/>
          </a:p>
        </p:txBody>
      </p:sp>
      <p:sp>
        <p:nvSpPr>
          <p:cNvPr id="5" name="Prostokąt 4"/>
          <p:cNvSpPr/>
          <p:nvPr/>
        </p:nvSpPr>
        <p:spPr>
          <a:xfrm>
            <a:off x="133000" y="4080025"/>
            <a:ext cx="117619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PlaceOrder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(Order order)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orders.Count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x.IsOrderedToday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&gt;= 2)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MoreThanTwoOrdersOnTheSameDayException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7427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5973" y="148045"/>
            <a:ext cx="9692640" cy="799043"/>
          </a:xfrm>
        </p:spPr>
        <p:txBody>
          <a:bodyPr/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AGENDA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15973" y="868711"/>
            <a:ext cx="978930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600" b="1" dirty="0" smtClean="0">
                <a:solidFill>
                  <a:schemeClr val="accent5">
                    <a:lumMod val="50000"/>
                  </a:schemeClr>
                </a:solidFill>
              </a:rPr>
              <a:t>Wprowadzanie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600" dirty="0" smtClean="0">
                <a:solidFill>
                  <a:schemeClr val="accent5">
                    <a:lumMod val="50000"/>
                  </a:schemeClr>
                </a:solidFill>
              </a:rPr>
              <a:t>Co to znaczy CLEAN?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600" dirty="0" smtClean="0">
                <a:solidFill>
                  <a:schemeClr val="accent5">
                    <a:lumMod val="50000"/>
                  </a:schemeClr>
                </a:solidFill>
              </a:rPr>
              <a:t>Model Domenowy - definicja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600" b="1" dirty="0" smtClean="0">
                <a:solidFill>
                  <a:schemeClr val="accent5">
                    <a:lumMod val="50000"/>
                  </a:schemeClr>
                </a:solidFill>
              </a:rPr>
              <a:t>Taktyczne </a:t>
            </a:r>
            <a:r>
              <a:rPr lang="pl-PL" sz="2600" b="1" dirty="0" err="1" smtClean="0">
                <a:solidFill>
                  <a:schemeClr val="accent5">
                    <a:lumMod val="50000"/>
                  </a:schemeClr>
                </a:solidFill>
              </a:rPr>
              <a:t>Building</a:t>
            </a:r>
            <a:r>
              <a:rPr lang="pl-PL" sz="2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sz="2600" b="1" dirty="0" err="1" smtClean="0">
                <a:solidFill>
                  <a:schemeClr val="accent5">
                    <a:lumMod val="50000"/>
                  </a:schemeClr>
                </a:solidFill>
              </a:rPr>
              <a:t>Blocks</a:t>
            </a:r>
            <a:r>
              <a:rPr lang="pl-PL" sz="2600" b="1" dirty="0" smtClean="0">
                <a:solidFill>
                  <a:schemeClr val="accent5">
                    <a:lumMod val="50000"/>
                  </a:schemeClr>
                </a:solidFill>
              </a:rPr>
              <a:t> DDD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600" b="1" dirty="0" smtClean="0">
                <a:solidFill>
                  <a:schemeClr val="accent5">
                    <a:lumMod val="50000"/>
                  </a:schemeClr>
                </a:solidFill>
              </a:rPr>
              <a:t>Implementacja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Ubiqiutous</a:t>
            </a:r>
            <a:r>
              <a:rPr lang="pl-PL" sz="2600" dirty="0" smtClean="0">
                <a:solidFill>
                  <a:schemeClr val="accent5">
                    <a:lumMod val="50000"/>
                  </a:schemeClr>
                </a:solidFill>
              </a:rPr>
              <a:t> Language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Rich</a:t>
            </a:r>
            <a:r>
              <a:rPr lang="pl-PL" sz="2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Behavior</a:t>
            </a:r>
            <a:endParaRPr lang="pl-PL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Encapsulation</a:t>
            </a:r>
            <a:endParaRPr lang="pl-PL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Persistance</a:t>
            </a:r>
            <a:r>
              <a:rPr lang="pl-PL" sz="2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Ignorance</a:t>
            </a:r>
            <a:r>
              <a:rPr lang="pl-PL" sz="2600" dirty="0" smtClean="0">
                <a:solidFill>
                  <a:schemeClr val="accent5">
                    <a:lumMod val="50000"/>
                  </a:schemeClr>
                </a:solidFill>
              </a:rPr>
              <a:t> (PI)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Validation</a:t>
            </a:r>
            <a:endParaRPr lang="pl-PL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Primitive</a:t>
            </a:r>
            <a:r>
              <a:rPr lang="pl-PL" sz="2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Obsession</a:t>
            </a:r>
            <a:endParaRPr lang="pl-PL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Expressive</a:t>
            </a:r>
            <a:r>
              <a:rPr lang="pl-PL" sz="2600" dirty="0" smtClean="0">
                <a:solidFill>
                  <a:schemeClr val="accent5">
                    <a:lumMod val="50000"/>
                  </a:schemeClr>
                </a:solidFill>
              </a:rPr>
              <a:t> 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600" dirty="0" smtClean="0">
                <a:solidFill>
                  <a:schemeClr val="accent5">
                    <a:lumMod val="50000"/>
                  </a:schemeClr>
                </a:solidFill>
              </a:rPr>
              <a:t>Testy jednostkowe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803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0" y="93518"/>
            <a:ext cx="11788041" cy="800099"/>
          </a:xfrm>
        </p:spPr>
        <p:txBody>
          <a:bodyPr>
            <a:normAutofit/>
          </a:bodyPr>
          <a:lstStyle/>
          <a:p>
            <a:r>
              <a:rPr lang="pl-PL" sz="4300" dirty="0" smtClean="0">
                <a:solidFill>
                  <a:schemeClr val="accent5">
                    <a:lumMod val="50000"/>
                  </a:schemeClr>
                </a:solidFill>
              </a:rPr>
              <a:t>5. WALIDACJA MODELU DOMENOWEGO</a:t>
            </a:r>
            <a:endParaRPr lang="pl-PL" sz="43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9483" y="881078"/>
            <a:ext cx="1114895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altLang="pl-PL" sz="2400" dirty="0" smtClean="0">
                <a:solidFill>
                  <a:schemeClr val="accent5">
                    <a:lumMod val="50000"/>
                  </a:schemeClr>
                </a:solidFill>
              </a:rPr>
              <a:t>Niezmienniki na poziomie więcej niż jednego Agregatu </a:t>
            </a:r>
            <a:r>
              <a:rPr lang="pl-PL" altLang="pl-PL" sz="2400" b="1" dirty="0" smtClean="0">
                <a:solidFill>
                  <a:schemeClr val="accent5">
                    <a:lumMod val="50000"/>
                  </a:schemeClr>
                </a:solidFill>
              </a:rPr>
              <a:t>mogą</a:t>
            </a:r>
            <a:r>
              <a:rPr lang="pl-PL" altLang="pl-PL" sz="2400" dirty="0" smtClean="0">
                <a:solidFill>
                  <a:schemeClr val="accent5">
                    <a:lumMod val="50000"/>
                  </a:schemeClr>
                </a:solidFill>
              </a:rPr>
              <a:t> (ale nie muszą) być przez pewien czas niespójne – </a:t>
            </a:r>
            <a:r>
              <a:rPr lang="pl-PL" altLang="pl-PL" sz="2400" dirty="0" err="1" smtClean="0">
                <a:solidFill>
                  <a:schemeClr val="accent5">
                    <a:lumMod val="50000"/>
                  </a:schemeClr>
                </a:solidFill>
              </a:rPr>
              <a:t>Eventual</a:t>
            </a:r>
            <a:r>
              <a:rPr lang="pl-PL" altLang="pl-PL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altLang="pl-PL" sz="2400" dirty="0" err="1" smtClean="0">
                <a:solidFill>
                  <a:schemeClr val="accent5">
                    <a:lumMod val="50000"/>
                  </a:schemeClr>
                </a:solidFill>
              </a:rPr>
              <a:t>Consistency</a:t>
            </a:r>
            <a:endParaRPr lang="pl-PL" altLang="pl-PL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altLang="pl-PL" sz="2400" dirty="0" smtClean="0">
                <a:solidFill>
                  <a:schemeClr val="accent5">
                    <a:lumMod val="50000"/>
                  </a:schemeClr>
                </a:solidFill>
              </a:rPr>
              <a:t>Przykład – „Złożone zamówienie musi posiadać utworzoną płatność”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l-PL" altLang="pl-PL" sz="2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23" y="2078182"/>
            <a:ext cx="8431985" cy="4779818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3959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0" y="93518"/>
            <a:ext cx="11788041" cy="800099"/>
          </a:xfrm>
        </p:spPr>
        <p:txBody>
          <a:bodyPr>
            <a:normAutofit/>
          </a:bodyPr>
          <a:lstStyle/>
          <a:p>
            <a:r>
              <a:rPr lang="pl-PL" sz="4300" dirty="0" smtClean="0">
                <a:solidFill>
                  <a:schemeClr val="accent5">
                    <a:lumMod val="50000"/>
                  </a:schemeClr>
                </a:solidFill>
              </a:rPr>
              <a:t>6. PRIMITIVE OBSESSION</a:t>
            </a:r>
            <a:endParaRPr lang="pl-PL" sz="43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9337" y="1155174"/>
            <a:ext cx="1054113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Code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smell</a:t>
            </a:r>
            <a:endParaRPr lang="pl-PL" altLang="pl-PL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Używanie typów podstawowych do reprezentacji pojęć </a:t>
            </a:r>
            <a:r>
              <a:rPr lang="pl-PL" altLang="pl-PL" sz="2600" u="sng" dirty="0" smtClean="0">
                <a:solidFill>
                  <a:schemeClr val="accent5">
                    <a:lumMod val="50000"/>
                  </a:schemeClr>
                </a:solidFill>
              </a:rPr>
              <a:t>domenowych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Przykłady – wiek, adres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l-PL" altLang="pl-PL" sz="2600" u="sng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9337" y="3008351"/>
            <a:ext cx="1044534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Rozwiązanie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b="1" dirty="0" err="1" smtClean="0">
                <a:solidFill>
                  <a:schemeClr val="accent5">
                    <a:lumMod val="50000"/>
                  </a:schemeClr>
                </a:solidFill>
              </a:rPr>
              <a:t>Domain</a:t>
            </a:r>
            <a:r>
              <a:rPr lang="pl-PL" altLang="pl-PL" sz="2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altLang="pl-PL" sz="2600" b="1" dirty="0" err="1" smtClean="0">
                <a:solidFill>
                  <a:schemeClr val="accent5">
                    <a:lumMod val="50000"/>
                  </a:schemeClr>
                </a:solidFill>
              </a:rPr>
              <a:t>Primitive</a:t>
            </a:r>
            <a:endParaRPr lang="pl-PL" altLang="pl-PL" sz="2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altLang="pl-PL" sz="2600" u="sng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l-PL" altLang="pl-PL" sz="2200" u="sng" dirty="0" smtClean="0">
                <a:solidFill>
                  <a:schemeClr val="accent5">
                    <a:lumMod val="50000"/>
                  </a:schemeClr>
                </a:solidFill>
              </a:rPr>
              <a:t>„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-US" sz="2200" u="sng" dirty="0">
                <a:solidFill>
                  <a:schemeClr val="accent5">
                    <a:lumMod val="50000"/>
                  </a:schemeClr>
                </a:solidFill>
              </a:rPr>
              <a:t>value object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so precise in its definition that it, by its mere existence, manifests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its</a:t>
            </a:r>
            <a:r>
              <a:rPr lang="pl-PL" sz="2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validity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is called a </a:t>
            </a:r>
            <a:r>
              <a:rPr lang="en-US" sz="2200" i="1" dirty="0">
                <a:solidFill>
                  <a:schemeClr val="accent5">
                    <a:lumMod val="50000"/>
                  </a:schemeClr>
                </a:solidFill>
              </a:rPr>
              <a:t>domain primitive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”*</a:t>
            </a:r>
          </a:p>
          <a:p>
            <a:endParaRPr lang="pl-PL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pl-PL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pl-PL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pl-PL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pl-PL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l-PL" i="1" dirty="0" smtClean="0">
                <a:solidFill>
                  <a:schemeClr val="accent5">
                    <a:lumMod val="50000"/>
                  </a:schemeClr>
                </a:solidFill>
              </a:rPr>
              <a:t>*„</a:t>
            </a:r>
            <a:r>
              <a:rPr lang="pl-PL" i="1" dirty="0" err="1" smtClean="0">
                <a:solidFill>
                  <a:schemeClr val="accent5">
                    <a:lumMod val="50000"/>
                  </a:schemeClr>
                </a:solidFill>
              </a:rPr>
              <a:t>Secure</a:t>
            </a:r>
            <a:r>
              <a:rPr lang="pl-PL" i="1" dirty="0" smtClean="0">
                <a:solidFill>
                  <a:schemeClr val="accent5">
                    <a:lumMod val="50000"/>
                  </a:schemeClr>
                </a:solidFill>
              </a:rPr>
              <a:t> by </a:t>
            </a:r>
            <a:r>
              <a:rPr lang="pl-PL" i="1" dirty="0">
                <a:solidFill>
                  <a:schemeClr val="accent5">
                    <a:lumMod val="50000"/>
                  </a:schemeClr>
                </a:solidFill>
              </a:rPr>
              <a:t>Design</a:t>
            </a:r>
            <a:r>
              <a:rPr lang="pl-PL" i="1" dirty="0" smtClean="0">
                <a:solidFill>
                  <a:schemeClr val="accent5">
                    <a:lumMod val="50000"/>
                  </a:schemeClr>
                </a:solidFill>
              </a:rPr>
              <a:t>” </a:t>
            </a:r>
            <a:r>
              <a:rPr lang="pl-PL" i="1" dirty="0" err="1" smtClean="0">
                <a:solidFill>
                  <a:schemeClr val="accent5">
                    <a:lumMod val="50000"/>
                  </a:schemeClr>
                </a:solidFill>
              </a:rPr>
              <a:t>book</a:t>
            </a:r>
            <a:r>
              <a:rPr lang="pl-PL" i="1" dirty="0" smtClean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pl-PL" i="1" dirty="0">
                <a:solidFill>
                  <a:schemeClr val="accent5">
                    <a:lumMod val="50000"/>
                  </a:schemeClr>
                </a:solidFill>
              </a:rPr>
              <a:t>Dan </a:t>
            </a:r>
            <a:r>
              <a:rPr lang="pl-PL" i="1" dirty="0" err="1">
                <a:solidFill>
                  <a:schemeClr val="accent5">
                    <a:lumMod val="50000"/>
                  </a:schemeClr>
                </a:solidFill>
              </a:rPr>
              <a:t>Bergh</a:t>
            </a:r>
            <a:r>
              <a:rPr lang="pl-PL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i="1" dirty="0" err="1">
                <a:solidFill>
                  <a:schemeClr val="accent5">
                    <a:lumMod val="50000"/>
                  </a:schemeClr>
                </a:solidFill>
              </a:rPr>
              <a:t>Johnsson</a:t>
            </a:r>
            <a:r>
              <a:rPr lang="pl-PL" i="1" dirty="0">
                <a:solidFill>
                  <a:schemeClr val="accent5">
                    <a:lumMod val="50000"/>
                  </a:schemeClr>
                </a:solidFill>
              </a:rPr>
              <a:t>, Daniel </a:t>
            </a:r>
            <a:r>
              <a:rPr lang="pl-PL" i="1" dirty="0" err="1">
                <a:solidFill>
                  <a:schemeClr val="accent5">
                    <a:lumMod val="50000"/>
                  </a:schemeClr>
                </a:solidFill>
              </a:rPr>
              <a:t>Deogun</a:t>
            </a:r>
            <a:r>
              <a:rPr lang="pl-PL" i="1" dirty="0">
                <a:solidFill>
                  <a:schemeClr val="accent5">
                    <a:lumMod val="50000"/>
                  </a:schemeClr>
                </a:solidFill>
              </a:rPr>
              <a:t>, Daniel </a:t>
            </a:r>
            <a:r>
              <a:rPr lang="pl-PL" i="1" dirty="0" err="1">
                <a:solidFill>
                  <a:schemeClr val="accent5">
                    <a:lumMod val="50000"/>
                  </a:schemeClr>
                </a:solidFill>
              </a:rPr>
              <a:t>Sawano</a:t>
            </a:r>
            <a:r>
              <a:rPr lang="pl-PL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pl-PL" altLang="pl-PL" i="1" u="sng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lvl="0" indent="-3429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l-PL" altLang="pl-PL" sz="2600" u="sng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37051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0" y="93518"/>
            <a:ext cx="11788041" cy="800099"/>
          </a:xfrm>
        </p:spPr>
        <p:txBody>
          <a:bodyPr>
            <a:normAutofit/>
          </a:bodyPr>
          <a:lstStyle/>
          <a:p>
            <a:r>
              <a:rPr lang="pl-PL" sz="43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pl-PL" sz="4300" dirty="0" smtClean="0">
                <a:solidFill>
                  <a:schemeClr val="accent5">
                    <a:lumMod val="50000"/>
                  </a:schemeClr>
                </a:solidFill>
              </a:rPr>
              <a:t>. PRIMITIVE OBSESSION</a:t>
            </a:r>
            <a:endParaRPr lang="pl-PL" sz="43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1382881"/>
            <a:ext cx="57877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pl-PL" dirty="0" smtClean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lang="pl-P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pl-PL" dirty="0" smtClean="0">
                <a:solidFill>
                  <a:srgbClr val="2B91AF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IAggregateRoot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addressStreet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addressPostalCode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addressCity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addressCountry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5894020" y="1424642"/>
            <a:ext cx="5338353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pl-PL" dirty="0">
                <a:solidFill>
                  <a:srgbClr val="2B91AF"/>
                </a:solidFill>
                <a:latin typeface="Consolas" panose="020B0609020204030204" pitchFamily="49" charset="0"/>
              </a:rPr>
              <a:t>: </a:t>
            </a:r>
            <a:r>
              <a:rPr lang="pl-PL" dirty="0" err="1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pl-PL" dirty="0">
                <a:solidFill>
                  <a:srgbClr val="2B91AF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2B91AF"/>
                </a:solidFill>
                <a:latin typeface="Consolas" panose="020B0609020204030204" pitchFamily="49" charset="0"/>
              </a:rPr>
              <a:t>IAggregateRoot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2B91AF"/>
                </a:solidFill>
                <a:latin typeface="Consolas" panose="020B0609020204030204" pitchFamily="49" charset="0"/>
              </a:rPr>
              <a:t>Age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Age : </a:t>
            </a:r>
            <a:r>
              <a:rPr lang="pl-P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ValueObject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r>
              <a:rPr lang="pl-PL" dirty="0">
                <a:solidFill>
                  <a:srgbClr val="2B91AF"/>
                </a:solidFill>
                <a:latin typeface="Consolas" panose="020B0609020204030204" pitchFamily="49" charset="0"/>
              </a:rPr>
              <a:t> : </a:t>
            </a:r>
            <a:r>
              <a:rPr lang="pl-PL" dirty="0" err="1">
                <a:solidFill>
                  <a:srgbClr val="2B91AF"/>
                </a:solidFill>
                <a:latin typeface="Consolas" panose="020B0609020204030204" pitchFamily="49" charset="0"/>
              </a:rPr>
              <a:t>ValueObject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pl-PL" dirty="0"/>
          </a:p>
        </p:txBody>
      </p:sp>
      <p:sp>
        <p:nvSpPr>
          <p:cNvPr id="8" name="Strzałka w prawo 7"/>
          <p:cNvSpPr/>
          <p:nvPr/>
        </p:nvSpPr>
        <p:spPr>
          <a:xfrm>
            <a:off x="4759036" y="2763982"/>
            <a:ext cx="1028700" cy="436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59228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0" y="93518"/>
            <a:ext cx="11788041" cy="800099"/>
          </a:xfrm>
        </p:spPr>
        <p:txBody>
          <a:bodyPr>
            <a:normAutofit/>
          </a:bodyPr>
          <a:lstStyle/>
          <a:p>
            <a:r>
              <a:rPr lang="pl-PL" sz="4300" dirty="0" smtClean="0">
                <a:solidFill>
                  <a:schemeClr val="accent5">
                    <a:lumMod val="50000"/>
                  </a:schemeClr>
                </a:solidFill>
              </a:rPr>
              <a:t>6. PRIMITIVE OBSESSION</a:t>
            </a:r>
            <a:endParaRPr lang="pl-PL" sz="43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342899" y="1090964"/>
            <a:ext cx="105675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rgbClr val="2B91AF"/>
                </a:solidFill>
                <a:latin typeface="Consolas" panose="020B0609020204030204" pitchFamily="49" charset="0"/>
              </a:rPr>
              <a:t>Age : </a:t>
            </a:r>
            <a:r>
              <a:rPr lang="pl-P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ValueObject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Value {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Age(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(value &lt;= 0 || value &gt; 60)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InvalidCustomerAgeException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.Value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2B91AF"/>
                </a:solidFill>
                <a:latin typeface="Consolas" panose="020B0609020204030204" pitchFamily="49" charset="0"/>
              </a:rPr>
              <a:t>InvalidCustomerAgeException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BusinessRuleValidationException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InvalidCustomerAgeException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"Invalid customer 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41355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0" y="93518"/>
            <a:ext cx="11788041" cy="800099"/>
          </a:xfrm>
        </p:spPr>
        <p:txBody>
          <a:bodyPr>
            <a:normAutofit/>
          </a:bodyPr>
          <a:lstStyle/>
          <a:p>
            <a:r>
              <a:rPr lang="pl-PL" sz="4300" dirty="0" smtClean="0">
                <a:solidFill>
                  <a:schemeClr val="accent5">
                    <a:lumMod val="50000"/>
                  </a:schemeClr>
                </a:solidFill>
              </a:rPr>
              <a:t>6. PRIMITIVE OBSESSION</a:t>
            </a:r>
            <a:endParaRPr lang="pl-PL" sz="43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0" y="980082"/>
            <a:ext cx="112533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Address</a:t>
            </a:r>
            <a:r>
              <a:rPr lang="pl-PL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: </a:t>
            </a:r>
            <a:r>
              <a:rPr lang="pl-PL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ValueObject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Address(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street,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(country == 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"USA"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postalCode.Length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!= 5 &amp;&amp;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postalCode.Length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!= 9)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InvalidUSAPostalCodeException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postalCode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Country = country;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City =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1151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0" y="93518"/>
            <a:ext cx="11788041" cy="800099"/>
          </a:xfrm>
        </p:spPr>
        <p:txBody>
          <a:bodyPr>
            <a:normAutofit/>
          </a:bodyPr>
          <a:lstStyle/>
          <a:p>
            <a:r>
              <a:rPr lang="pl-PL" sz="4300" dirty="0" smtClean="0">
                <a:solidFill>
                  <a:schemeClr val="accent5">
                    <a:lumMod val="50000"/>
                  </a:schemeClr>
                </a:solidFill>
              </a:rPr>
              <a:t>6. PRIMITIVE OBSESSION</a:t>
            </a:r>
            <a:endParaRPr lang="pl-PL" sz="43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306531" y="1373515"/>
            <a:ext cx="10325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RemoveProductFromOrder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sz="2000" dirty="0"/>
          </a:p>
        </p:txBody>
      </p:sp>
      <p:sp>
        <p:nvSpPr>
          <p:cNvPr id="4" name="Prostokąt 3"/>
          <p:cNvSpPr/>
          <p:nvPr/>
        </p:nvSpPr>
        <p:spPr>
          <a:xfrm>
            <a:off x="367144" y="4624093"/>
            <a:ext cx="1056409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RemoveProductFromOrder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0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OrderId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ProductId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sz="2000" dirty="0"/>
          </a:p>
        </p:txBody>
      </p:sp>
      <p:sp>
        <p:nvSpPr>
          <p:cNvPr id="5" name="Strzałka w dół 4"/>
          <p:cNvSpPr/>
          <p:nvPr/>
        </p:nvSpPr>
        <p:spPr>
          <a:xfrm>
            <a:off x="4748645" y="2961409"/>
            <a:ext cx="727364" cy="779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8562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4093029"/>
            <a:ext cx="11281162" cy="27649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0" y="93518"/>
            <a:ext cx="11788041" cy="800099"/>
          </a:xfrm>
        </p:spPr>
        <p:txBody>
          <a:bodyPr>
            <a:normAutofit/>
          </a:bodyPr>
          <a:lstStyle/>
          <a:p>
            <a:r>
              <a:rPr lang="pl-PL" sz="4300" dirty="0" smtClean="0">
                <a:solidFill>
                  <a:schemeClr val="accent5">
                    <a:lumMod val="50000"/>
                  </a:schemeClr>
                </a:solidFill>
              </a:rPr>
              <a:t>7. EXPRESSIVE DESIGN</a:t>
            </a:r>
            <a:endParaRPr lang="pl-PL" sz="43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25" y="2118583"/>
            <a:ext cx="10999718" cy="169277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b="1" dirty="0" err="1" smtClean="0">
                <a:solidFill>
                  <a:schemeClr val="accent5">
                    <a:lumMod val="50000"/>
                  </a:schemeClr>
                </a:solidFill>
              </a:rPr>
              <a:t>Contract</a:t>
            </a:r>
            <a:endParaRPr lang="pl-PL" altLang="pl-PL" sz="2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Status – </a:t>
            </a: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Offer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, Draft, </a:t>
            </a: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Signed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Canceled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Cession</a:t>
            </a:r>
            <a:endParaRPr lang="pl-PL" altLang="pl-PL" sz="26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Flags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 – </a:t>
            </a: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IsAnexed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IsExpired</a:t>
            </a:r>
            <a:endParaRPr lang="pl-PL" altLang="pl-PL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l-PL" altLang="pl-PL" sz="2600" u="sng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1444" y="820127"/>
            <a:ext cx="10999718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Odwzorowanie rzeczywistych pojęć biznesowych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Niemieszanie pojęć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Zwracanie uwagi na </a:t>
            </a:r>
            <a:r>
              <a:rPr lang="pl-PL" altLang="pl-PL" sz="2600" b="1" dirty="0" smtClean="0">
                <a:solidFill>
                  <a:schemeClr val="accent5">
                    <a:lumMod val="50000"/>
                  </a:schemeClr>
                </a:solidFill>
              </a:rPr>
              <a:t>zachowanie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altLang="pl-PL" sz="2600" u="sng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1704" y="4294791"/>
            <a:ext cx="204810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b="1" dirty="0" err="1" smtClean="0">
                <a:solidFill>
                  <a:schemeClr val="accent5">
                    <a:lumMod val="50000"/>
                  </a:schemeClr>
                </a:solidFill>
              </a:rPr>
              <a:t>Offer</a:t>
            </a:r>
            <a:endParaRPr lang="pl-PL" altLang="pl-PL" sz="2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Propose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Change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l-PL" altLang="pl-PL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l-PL" altLang="pl-PL" sz="2600" u="sng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43014" y="4234009"/>
            <a:ext cx="279822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b="1" dirty="0" err="1" smtClean="0">
                <a:solidFill>
                  <a:schemeClr val="accent5">
                    <a:lumMod val="50000"/>
                  </a:schemeClr>
                </a:solidFill>
              </a:rPr>
              <a:t>ContractDraft</a:t>
            </a:r>
            <a:endParaRPr lang="pl-PL" altLang="pl-PL" sz="2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Prepare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Change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l-PL" altLang="pl-PL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l-PL" altLang="pl-PL" sz="2600" u="sng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240981" y="4169905"/>
            <a:ext cx="282870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b="1" dirty="0" err="1" smtClean="0">
                <a:solidFill>
                  <a:schemeClr val="accent5">
                    <a:lumMod val="50000"/>
                  </a:schemeClr>
                </a:solidFill>
              </a:rPr>
              <a:t>Contract</a:t>
            </a:r>
            <a:endParaRPr lang="pl-PL" altLang="pl-PL" sz="2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Sign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Terminate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MakeAnnex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Expire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Cancel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l-PL" altLang="pl-PL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l-PL" altLang="pl-PL" sz="2600" u="sng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169427" y="4382805"/>
            <a:ext cx="3111735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b="1" dirty="0" err="1" smtClean="0">
                <a:solidFill>
                  <a:schemeClr val="accent5">
                    <a:lumMod val="50000"/>
                  </a:schemeClr>
                </a:solidFill>
              </a:rPr>
              <a:t>ContractCession</a:t>
            </a:r>
            <a:endParaRPr lang="pl-PL" altLang="pl-PL" sz="2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Sign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Prepare</a:t>
            </a: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altLang="pl-PL" sz="2600" dirty="0" err="1">
                <a:solidFill>
                  <a:schemeClr val="accent5">
                    <a:lumMod val="50000"/>
                  </a:schemeClr>
                </a:solidFill>
              </a:rPr>
              <a:t>Expire</a:t>
            </a:r>
            <a:r>
              <a:rPr lang="pl-PL" altLang="pl-PL" sz="26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l-PL" altLang="pl-PL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l-PL" altLang="pl-PL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l-PL" altLang="pl-PL" sz="2600" u="sng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Strzałka w dół 11"/>
          <p:cNvSpPr/>
          <p:nvPr/>
        </p:nvSpPr>
        <p:spPr>
          <a:xfrm>
            <a:off x="5240981" y="3248833"/>
            <a:ext cx="727364" cy="779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60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/>
      <p:bldP spid="8" grpId="0"/>
      <p:bldP spid="9" grpId="0"/>
      <p:bldP spid="10" grpId="0"/>
      <p:bldP spid="11" grpId="0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56" y="2381954"/>
            <a:ext cx="7593875" cy="4476046"/>
          </a:xfrm>
          <a:prstGeom prst="rect">
            <a:avLst/>
          </a:prstGeom>
        </p:spPr>
      </p:pic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0" y="93518"/>
            <a:ext cx="11788041" cy="800099"/>
          </a:xfrm>
        </p:spPr>
        <p:txBody>
          <a:bodyPr>
            <a:normAutofit/>
          </a:bodyPr>
          <a:lstStyle/>
          <a:p>
            <a:r>
              <a:rPr lang="pl-PL" sz="4300" dirty="0" smtClean="0">
                <a:solidFill>
                  <a:schemeClr val="accent5">
                    <a:lumMod val="50000"/>
                  </a:schemeClr>
                </a:solidFill>
              </a:rPr>
              <a:t>8. TESTY </a:t>
            </a:r>
            <a:r>
              <a:rPr lang="pl-PL" sz="4300" dirty="0">
                <a:solidFill>
                  <a:schemeClr val="accent5">
                    <a:lumMod val="50000"/>
                  </a:schemeClr>
                </a:solidFill>
              </a:rPr>
              <a:t>JEDNOSTKOWE</a:t>
            </a:r>
            <a:endParaRPr lang="pl-PL" sz="43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Strzałka w dół 6"/>
          <p:cNvSpPr/>
          <p:nvPr/>
        </p:nvSpPr>
        <p:spPr>
          <a:xfrm>
            <a:off x="5495109" y="2303419"/>
            <a:ext cx="256902" cy="949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24249" y="1795253"/>
            <a:ext cx="18396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Arrange</a:t>
            </a:r>
            <a:endParaRPr lang="pl-PL" altLang="pl-PL" sz="26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Strzałka w dół 8"/>
          <p:cNvSpPr/>
          <p:nvPr/>
        </p:nvSpPr>
        <p:spPr>
          <a:xfrm>
            <a:off x="2665911" y="2402674"/>
            <a:ext cx="256902" cy="949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136321" y="1790255"/>
            <a:ext cx="116259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Act</a:t>
            </a:r>
            <a:endParaRPr lang="pl-PL" altLang="pl-PL" sz="26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Strzałka w dół 10"/>
          <p:cNvSpPr/>
          <p:nvPr/>
        </p:nvSpPr>
        <p:spPr>
          <a:xfrm>
            <a:off x="8268788" y="1808081"/>
            <a:ext cx="256902" cy="949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469776" y="1221268"/>
            <a:ext cx="159802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dirty="0" smtClean="0">
                <a:solidFill>
                  <a:schemeClr val="accent5">
                    <a:lumMod val="50000"/>
                  </a:schemeClr>
                </a:solidFill>
              </a:rPr>
              <a:t>3. </a:t>
            </a:r>
            <a:r>
              <a:rPr lang="pl-PL" altLang="pl-PL" sz="2600" dirty="0" err="1" smtClean="0">
                <a:solidFill>
                  <a:schemeClr val="accent5">
                    <a:lumMod val="50000"/>
                  </a:schemeClr>
                </a:solidFill>
              </a:rPr>
              <a:t>Assert</a:t>
            </a:r>
            <a:endParaRPr lang="pl-PL" altLang="pl-PL" sz="26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54521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0" y="93518"/>
            <a:ext cx="11788041" cy="800099"/>
          </a:xfrm>
        </p:spPr>
        <p:txBody>
          <a:bodyPr>
            <a:normAutofit/>
          </a:bodyPr>
          <a:lstStyle/>
          <a:p>
            <a:r>
              <a:rPr lang="pl-PL" sz="4300" dirty="0" smtClean="0">
                <a:solidFill>
                  <a:schemeClr val="accent5">
                    <a:lumMod val="50000"/>
                  </a:schemeClr>
                </a:solidFill>
              </a:rPr>
              <a:t>8. TESTY </a:t>
            </a:r>
            <a:r>
              <a:rPr lang="pl-PL" sz="4300" dirty="0">
                <a:solidFill>
                  <a:schemeClr val="accent5">
                    <a:lumMod val="50000"/>
                  </a:schemeClr>
                </a:solidFill>
              </a:rPr>
              <a:t>JEDNOSTKOWE</a:t>
            </a:r>
            <a:endParaRPr lang="pl-PL" sz="43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  <p:sp>
        <p:nvSpPr>
          <p:cNvPr id="7" name="Prostokąt 6"/>
          <p:cNvSpPr/>
          <p:nvPr/>
        </p:nvSpPr>
        <p:spPr>
          <a:xfrm>
            <a:off x="217714" y="893617"/>
            <a:ext cx="1063316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Customer</a:t>
            </a:r>
            <a:r>
              <a:rPr lang="pl-PL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: </a:t>
            </a:r>
            <a:r>
              <a:rPr lang="pl-PL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r>
              <a:rPr lang="pl-PL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, </a:t>
            </a:r>
            <a:r>
              <a:rPr lang="pl-PL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IAggregateRoot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List&lt;Order&gt; _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CancelOrder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order = _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orders.Single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x.Id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order.Cancel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Order : </a:t>
            </a:r>
            <a:r>
              <a:rPr lang="pl-PL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Entity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IsDelivered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DeliveredOrderCannotBeCanceledRuleException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logic</a:t>
            </a:r>
            <a:r>
              <a:rPr lang="pl-PL" sz="1600" dirty="0">
                <a:solidFill>
                  <a:srgbClr val="008000"/>
                </a:solidFill>
                <a:latin typeface="Consolas" panose="020B0609020204030204" pitchFamily="49" charset="0"/>
              </a:rPr>
              <a:t> of </a:t>
            </a:r>
            <a:r>
              <a:rPr lang="pl-PL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canceling</a:t>
            </a:r>
            <a:r>
              <a:rPr lang="pl-PL" sz="1600" dirty="0">
                <a:solidFill>
                  <a:srgbClr val="008000"/>
                </a:solidFill>
                <a:latin typeface="Consolas" panose="020B0609020204030204" pitchFamily="49" charset="0"/>
              </a:rPr>
              <a:t>....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.AddDomainEvent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OrderCanceled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.Id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9302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0" y="93518"/>
            <a:ext cx="11788041" cy="800099"/>
          </a:xfrm>
        </p:spPr>
        <p:txBody>
          <a:bodyPr>
            <a:normAutofit/>
          </a:bodyPr>
          <a:lstStyle/>
          <a:p>
            <a:r>
              <a:rPr lang="pl-PL" sz="4300" dirty="0" smtClean="0">
                <a:solidFill>
                  <a:schemeClr val="accent5">
                    <a:lumMod val="50000"/>
                  </a:schemeClr>
                </a:solidFill>
              </a:rPr>
              <a:t>8. TESTY </a:t>
            </a:r>
            <a:r>
              <a:rPr lang="pl-PL" sz="4300" dirty="0" smtClean="0">
                <a:solidFill>
                  <a:schemeClr val="accent5">
                    <a:lumMod val="50000"/>
                  </a:schemeClr>
                </a:solidFill>
              </a:rPr>
              <a:t>JEDNOSTKOWE</a:t>
            </a:r>
            <a:endParaRPr lang="pl-PL" sz="43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96090" y="893618"/>
            <a:ext cx="100584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</a:p>
          <a:p>
            <a:r>
              <a:rPr lang="pl-PL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CustomerCancelOrderTest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1. </a:t>
            </a:r>
            <a:r>
              <a:rPr lang="pl-PL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Arrange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Customer.Create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l-PL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Guid.NewValue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l-PL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order 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Order.Create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customer.PlaceOrder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(order); 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pl-PL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2. </a:t>
            </a:r>
            <a:r>
              <a:rPr lang="pl-PL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Act</a:t>
            </a:r>
            <a:r>
              <a:rPr lang="pl-PL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customer.</a:t>
            </a:r>
            <a:r>
              <a:rPr lang="pl-PL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CancelOrder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3. </a:t>
            </a:r>
            <a:r>
              <a:rPr lang="pl-PL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Assert</a:t>
            </a:r>
            <a:endParaRPr lang="pl-PL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AssertPublishedDomainEvent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OrderCanceled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40413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964833" y="2752166"/>
            <a:ext cx="4777087" cy="1132114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accent4">
                    <a:lumMod val="50000"/>
                  </a:schemeClr>
                </a:solidFill>
              </a:rPr>
              <a:t>STRATEGIA JEST </a:t>
            </a:r>
            <a:r>
              <a:rPr lang="pl-PL" u="sng" dirty="0" smtClean="0">
                <a:solidFill>
                  <a:srgbClr val="FF0000"/>
                </a:solidFill>
              </a:rPr>
              <a:t>NAJWAŻNIEJSZA</a:t>
            </a:r>
            <a:endParaRPr lang="pl-PL" u="sng" dirty="0">
              <a:solidFill>
                <a:srgbClr val="FF0000"/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630065" y="1798059"/>
            <a:ext cx="9789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488435" y="5473005"/>
            <a:ext cx="40725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le niewystarczająca…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80" y="665945"/>
            <a:ext cx="2197391" cy="1965368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844732" y="4252255"/>
            <a:ext cx="99016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„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Strategy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without tactics is the </a:t>
            </a:r>
            <a:r>
              <a:rPr lang="en-US" sz="2800" u="sng" dirty="0">
                <a:solidFill>
                  <a:schemeClr val="accent5">
                    <a:lumMod val="50000"/>
                  </a:schemeClr>
                </a:solidFill>
              </a:rPr>
              <a:t>slowest route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to victory. Tactics without strategy is the noise before </a:t>
            </a:r>
            <a:r>
              <a:rPr lang="en-US" sz="2800" u="sng" dirty="0">
                <a:solidFill>
                  <a:schemeClr val="accent5">
                    <a:lumMod val="50000"/>
                  </a:schemeClr>
                </a:solidFill>
              </a:rPr>
              <a:t>defeat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”</a:t>
            </a:r>
          </a:p>
          <a:p>
            <a:pPr algn="r"/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Sun </a:t>
            </a:r>
            <a:r>
              <a:rPr lang="pl-PL" sz="2800" dirty="0" err="1" smtClean="0">
                <a:solidFill>
                  <a:schemeClr val="accent5">
                    <a:lumMod val="50000"/>
                  </a:schemeClr>
                </a:solidFill>
              </a:rPr>
              <a:t>Tzu</a:t>
            </a:r>
            <a:endParaRPr lang="pl-PL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2413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0" y="93518"/>
            <a:ext cx="11788041" cy="800099"/>
          </a:xfrm>
        </p:spPr>
        <p:txBody>
          <a:bodyPr>
            <a:normAutofit/>
          </a:bodyPr>
          <a:lstStyle/>
          <a:p>
            <a:r>
              <a:rPr lang="pl-PL" sz="4300" dirty="0" smtClean="0">
                <a:solidFill>
                  <a:schemeClr val="accent5">
                    <a:lumMod val="50000"/>
                  </a:schemeClr>
                </a:solidFill>
              </a:rPr>
              <a:t>8. TESTY </a:t>
            </a:r>
            <a:r>
              <a:rPr lang="pl-PL" sz="4300" dirty="0">
                <a:solidFill>
                  <a:schemeClr val="accent5">
                    <a:lumMod val="50000"/>
                  </a:schemeClr>
                </a:solidFill>
              </a:rPr>
              <a:t>JEDNOSTKOWE</a:t>
            </a:r>
            <a:endParaRPr lang="pl-PL" sz="43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96090" y="893618"/>
            <a:ext cx="1013677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[Test]</a:t>
            </a:r>
          </a:p>
          <a:p>
            <a:r>
              <a:rPr lang="pl-PL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CustomerCancelOrderTest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1. </a:t>
            </a:r>
            <a:r>
              <a:rPr lang="pl-PL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Arrange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Customer.Create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l-PL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Guid.NewValue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l-PL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order 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Order.Create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customer.PlaceOrder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(order);</a:t>
            </a:r>
          </a:p>
          <a:p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customer.MarkDelivered</a:t>
            </a:r>
            <a:r>
              <a:rPr lang="pl-PL" sz="2000" smtClean="0">
                <a:solidFill>
                  <a:srgbClr val="000000"/>
                </a:solidFill>
                <a:latin typeface="Consolas" panose="020B0609020204030204" pitchFamily="49" charset="0"/>
              </a:rPr>
              <a:t>(order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endParaRPr lang="pl-PL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3. </a:t>
            </a:r>
            <a:r>
              <a:rPr lang="pl-PL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Assert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AssertBrokenRule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l-PL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DeliveredOrderCannotBeCanceledRuleException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&gt;(() =&gt;</a:t>
            </a:r>
          </a:p>
          <a:p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l-P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// 2. </a:t>
            </a:r>
            <a:r>
              <a:rPr lang="pl-PL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Act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customer.</a:t>
            </a:r>
            <a:r>
              <a:rPr lang="pl-PL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CancelOrder</a:t>
            </a:r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0859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925208" y="2595155"/>
            <a:ext cx="5347935" cy="1969995"/>
          </a:xfrm>
        </p:spPr>
        <p:txBody>
          <a:bodyPr>
            <a:normAutofit/>
          </a:bodyPr>
          <a:lstStyle/>
          <a:p>
            <a:pPr algn="ctr"/>
            <a:r>
              <a:rPr lang="pl-PL" sz="6600" dirty="0" smtClean="0">
                <a:solidFill>
                  <a:schemeClr val="accent5">
                    <a:lumMod val="50000"/>
                  </a:schemeClr>
                </a:solidFill>
              </a:rPr>
              <a:t>POLECANE</a:t>
            </a:r>
            <a:br>
              <a:rPr lang="pl-PL" sz="6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pl-PL" sz="6600" dirty="0" smtClean="0">
                <a:solidFill>
                  <a:schemeClr val="accent5">
                    <a:lumMod val="50000"/>
                  </a:schemeClr>
                </a:solidFill>
              </a:rPr>
              <a:t>KSIĄŻKI</a:t>
            </a:r>
            <a:endParaRPr lang="pl-PL" sz="6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4414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93518" y="83127"/>
            <a:ext cx="11788041" cy="800099"/>
          </a:xfrm>
        </p:spPr>
        <p:txBody>
          <a:bodyPr>
            <a:normAutofit/>
          </a:bodyPr>
          <a:lstStyle/>
          <a:p>
            <a:r>
              <a:rPr lang="pl-PL" sz="4300" dirty="0" smtClean="0">
                <a:solidFill>
                  <a:schemeClr val="accent5">
                    <a:lumMod val="50000"/>
                  </a:schemeClr>
                </a:solidFill>
              </a:rPr>
              <a:t>POLECANE KSIĄŻKI</a:t>
            </a:r>
            <a:endParaRPr lang="pl-PL" sz="43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2155" y="5935873"/>
            <a:ext cx="371212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i="1" dirty="0" err="1" smtClean="0">
                <a:solidFill>
                  <a:schemeClr val="accent5">
                    <a:lumMod val="50000"/>
                  </a:schemeClr>
                </a:solidFill>
              </a:rPr>
              <a:t>Clean</a:t>
            </a:r>
            <a:r>
              <a:rPr lang="pl-PL" altLang="pl-PL" sz="26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altLang="pl-PL" sz="2600" i="1" dirty="0" err="1" smtClean="0">
                <a:solidFill>
                  <a:schemeClr val="accent5">
                    <a:lumMod val="50000"/>
                  </a:schemeClr>
                </a:solidFill>
              </a:rPr>
              <a:t>Code</a:t>
            </a:r>
            <a:r>
              <a:rPr lang="pl-PL" altLang="pl-PL" sz="2600" i="1" dirty="0" smtClean="0">
                <a:solidFill>
                  <a:schemeClr val="accent5">
                    <a:lumMod val="50000"/>
                  </a:schemeClr>
                </a:solidFill>
              </a:rPr>
              <a:t> (2008)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920292" y="5935873"/>
            <a:ext cx="420316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i="1" dirty="0" err="1" smtClean="0">
                <a:solidFill>
                  <a:schemeClr val="accent5">
                    <a:lumMod val="50000"/>
                  </a:schemeClr>
                </a:solidFill>
              </a:rPr>
              <a:t>Clean</a:t>
            </a:r>
            <a:r>
              <a:rPr lang="pl-PL" altLang="pl-PL" sz="2600" i="1" dirty="0" smtClean="0">
                <a:solidFill>
                  <a:schemeClr val="accent5">
                    <a:lumMod val="50000"/>
                  </a:schemeClr>
                </a:solidFill>
              </a:rPr>
              <a:t> Architecture (2017)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62" y="1113524"/>
            <a:ext cx="3136718" cy="4041541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66" y="984069"/>
            <a:ext cx="3311818" cy="4303638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34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93518" y="83127"/>
            <a:ext cx="11788041" cy="800099"/>
          </a:xfrm>
        </p:spPr>
        <p:txBody>
          <a:bodyPr>
            <a:normAutofit/>
          </a:bodyPr>
          <a:lstStyle/>
          <a:p>
            <a:r>
              <a:rPr lang="pl-PL" sz="4300" dirty="0" smtClean="0">
                <a:solidFill>
                  <a:schemeClr val="accent5">
                    <a:lumMod val="50000"/>
                  </a:schemeClr>
                </a:solidFill>
              </a:rPr>
              <a:t>POLECANE KSIĄŻKI</a:t>
            </a:r>
            <a:endParaRPr lang="pl-PL" sz="43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8" y="833007"/>
            <a:ext cx="3495675" cy="475297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46" y="833007"/>
            <a:ext cx="3800475" cy="475297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2155" y="5535763"/>
            <a:ext cx="371212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i="1" dirty="0" err="1" smtClean="0">
                <a:solidFill>
                  <a:schemeClr val="accent5">
                    <a:lumMod val="50000"/>
                  </a:schemeClr>
                </a:solidFill>
              </a:rPr>
              <a:t>Implementing</a:t>
            </a:r>
            <a:r>
              <a:rPr lang="pl-PL" altLang="pl-PL" sz="26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i="1" dirty="0" err="1" smtClean="0">
                <a:solidFill>
                  <a:schemeClr val="accent5">
                    <a:lumMod val="50000"/>
                  </a:schemeClr>
                </a:solidFill>
              </a:rPr>
              <a:t>Domain-Driven</a:t>
            </a:r>
            <a:r>
              <a:rPr lang="pl-PL" altLang="pl-PL" sz="2600" i="1" dirty="0" smtClean="0">
                <a:solidFill>
                  <a:schemeClr val="accent5">
                    <a:lumMod val="50000"/>
                  </a:schemeClr>
                </a:solidFill>
              </a:rPr>
              <a:t> Design (2013)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529944" y="5735818"/>
            <a:ext cx="581732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i="1" dirty="0" err="1" smtClean="0">
                <a:solidFill>
                  <a:schemeClr val="accent5">
                    <a:lumMod val="50000"/>
                  </a:schemeClr>
                </a:solidFill>
              </a:rPr>
              <a:t>Patterns</a:t>
            </a:r>
            <a:r>
              <a:rPr lang="pl-PL" altLang="pl-PL" sz="2600" i="1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l-PL" altLang="pl-PL" sz="2600" i="1" dirty="0" err="1" smtClean="0">
                <a:solidFill>
                  <a:schemeClr val="accent5">
                    <a:lumMod val="50000"/>
                  </a:schemeClr>
                </a:solidFill>
              </a:rPr>
              <a:t>Principles</a:t>
            </a:r>
            <a:r>
              <a:rPr lang="pl-PL" altLang="pl-PL" sz="2600" i="1" dirty="0" smtClean="0">
                <a:solidFill>
                  <a:schemeClr val="accent5">
                    <a:lumMod val="50000"/>
                  </a:schemeClr>
                </a:solidFill>
              </a:rPr>
              <a:t>, and </a:t>
            </a:r>
            <a:r>
              <a:rPr lang="pl-PL" altLang="pl-PL" sz="2600" i="1" dirty="0" err="1" smtClean="0">
                <a:solidFill>
                  <a:schemeClr val="accent5">
                    <a:lumMod val="50000"/>
                  </a:schemeClr>
                </a:solidFill>
              </a:rPr>
              <a:t>Practices</a:t>
            </a:r>
            <a:r>
              <a:rPr lang="pl-PL" altLang="pl-PL" sz="2600" i="1" dirty="0" smtClean="0">
                <a:solidFill>
                  <a:schemeClr val="accent5">
                    <a:lumMod val="50000"/>
                  </a:schemeClr>
                </a:solidFill>
              </a:rPr>
              <a:t> of </a:t>
            </a:r>
            <a:r>
              <a:rPr lang="pl-PL" altLang="pl-PL" sz="2600" i="1" dirty="0" err="1" smtClean="0">
                <a:solidFill>
                  <a:schemeClr val="accent5">
                    <a:lumMod val="50000"/>
                  </a:schemeClr>
                </a:solidFill>
              </a:rPr>
              <a:t>Domain-Driven</a:t>
            </a:r>
            <a:r>
              <a:rPr lang="pl-PL" altLang="pl-PL" sz="2600" i="1" dirty="0" smtClean="0">
                <a:solidFill>
                  <a:schemeClr val="accent5">
                    <a:lumMod val="50000"/>
                  </a:schemeClr>
                </a:solidFill>
              </a:rPr>
              <a:t> Design (2015)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6602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93518" y="83127"/>
            <a:ext cx="11788041" cy="800099"/>
          </a:xfrm>
        </p:spPr>
        <p:txBody>
          <a:bodyPr>
            <a:normAutofit/>
          </a:bodyPr>
          <a:lstStyle/>
          <a:p>
            <a:r>
              <a:rPr lang="pl-PL" sz="4300" dirty="0">
                <a:solidFill>
                  <a:schemeClr val="accent5">
                    <a:lumMod val="50000"/>
                  </a:schemeClr>
                </a:solidFill>
              </a:rPr>
              <a:t>POLECANE KSIĄŻKI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19" y="1107094"/>
            <a:ext cx="3780851" cy="4741817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4" y="1107094"/>
            <a:ext cx="3847014" cy="47494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51819" y="6048965"/>
            <a:ext cx="398420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i="1" dirty="0" err="1" smtClean="0">
                <a:solidFill>
                  <a:schemeClr val="accent5">
                    <a:lumMod val="50000"/>
                  </a:schemeClr>
                </a:solidFill>
              </a:rPr>
              <a:t>Secure</a:t>
            </a:r>
            <a:r>
              <a:rPr lang="pl-PL" altLang="pl-PL" sz="2600" i="1" dirty="0" smtClean="0">
                <a:solidFill>
                  <a:schemeClr val="accent5">
                    <a:lumMod val="50000"/>
                  </a:schemeClr>
                </a:solidFill>
              </a:rPr>
              <a:t> by Design (2019)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27172" y="5848911"/>
            <a:ext cx="380089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i="1" dirty="0" err="1" smtClean="0">
                <a:solidFill>
                  <a:schemeClr val="accent5">
                    <a:lumMod val="50000"/>
                  </a:schemeClr>
                </a:solidFill>
              </a:rPr>
              <a:t>Domain-Driven</a:t>
            </a:r>
            <a:r>
              <a:rPr lang="pl-PL" altLang="pl-PL" sz="2600" i="1" dirty="0" smtClean="0">
                <a:solidFill>
                  <a:schemeClr val="accent5">
                    <a:lumMod val="50000"/>
                  </a:schemeClr>
                </a:solidFill>
              </a:rPr>
              <a:t> Design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2600" i="1" dirty="0" smtClean="0">
                <a:solidFill>
                  <a:schemeClr val="accent5">
                    <a:lumMod val="50000"/>
                  </a:schemeClr>
                </a:solidFill>
              </a:rPr>
              <a:t>with .NET </a:t>
            </a:r>
            <a:r>
              <a:rPr lang="pl-PL" altLang="pl-PL" sz="2600" i="1" dirty="0" err="1" smtClean="0">
                <a:solidFill>
                  <a:schemeClr val="accent5">
                    <a:lumMod val="50000"/>
                  </a:schemeClr>
                </a:solidFill>
              </a:rPr>
              <a:t>Core</a:t>
            </a:r>
            <a:r>
              <a:rPr lang="pl-PL" altLang="pl-PL" sz="2600" i="1" dirty="0" smtClean="0">
                <a:solidFill>
                  <a:schemeClr val="accent5">
                    <a:lumMod val="50000"/>
                  </a:schemeClr>
                </a:solidFill>
              </a:rPr>
              <a:t> (2019)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4967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8398" y="330925"/>
            <a:ext cx="9692640" cy="799043"/>
          </a:xfrm>
        </p:spPr>
        <p:txBody>
          <a:bodyPr/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CO DALEJ?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739962" y="2086689"/>
            <a:ext cx="104218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>
                <a:hlinkClick r:id="rId2"/>
              </a:rPr>
              <a:t>https://</a:t>
            </a:r>
            <a:r>
              <a:rPr lang="pl-PL" sz="4000" dirty="0" smtClean="0">
                <a:hlinkClick r:id="rId2"/>
              </a:rPr>
              <a:t>github.com/kgrzybek/modular-monolith-with-ddd</a:t>
            </a:r>
            <a:endParaRPr lang="pl-PL" sz="4000" dirty="0" smtClean="0"/>
          </a:p>
          <a:p>
            <a:endParaRPr lang="pl-PL" sz="4000" dirty="0" smtClean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3" y="1191548"/>
            <a:ext cx="1587736" cy="833561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  <p:pic>
        <p:nvPicPr>
          <p:cNvPr id="14" name="Obraz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30" y="1392659"/>
            <a:ext cx="507274" cy="485688"/>
          </a:xfrm>
          <a:prstGeom prst="rect">
            <a:avLst/>
          </a:prstGeom>
        </p:spPr>
      </p:pic>
      <p:sp>
        <p:nvSpPr>
          <p:cNvPr id="15" name="Tytuł 1"/>
          <p:cNvSpPr txBox="1">
            <a:spLocks/>
          </p:cNvSpPr>
          <p:nvPr/>
        </p:nvSpPr>
        <p:spPr>
          <a:xfrm>
            <a:off x="2042160" y="1129968"/>
            <a:ext cx="5482558" cy="7990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1000     w ponad miesiąc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04" y="3900209"/>
            <a:ext cx="2804403" cy="591363"/>
          </a:xfrm>
          <a:prstGeom prst="rect">
            <a:avLst/>
          </a:prstGeom>
        </p:spPr>
      </p:pic>
      <p:sp>
        <p:nvSpPr>
          <p:cNvPr id="17" name="Tytuł 1"/>
          <p:cNvSpPr txBox="1">
            <a:spLocks/>
          </p:cNvSpPr>
          <p:nvPr/>
        </p:nvSpPr>
        <p:spPr>
          <a:xfrm>
            <a:off x="556913" y="4871617"/>
            <a:ext cx="9935609" cy="7990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chemeClr val="accent5">
                    <a:lumMod val="50000"/>
                  </a:schemeClr>
                </a:solidFill>
                <a:hlinkClick r:id="rId6"/>
              </a:rPr>
              <a:t>https://</a:t>
            </a:r>
            <a:r>
              <a:rPr lang="pl-PL" dirty="0" smtClean="0">
                <a:solidFill>
                  <a:schemeClr val="accent5">
                    <a:lumMod val="50000"/>
                  </a:schemeClr>
                </a:solidFill>
                <a:hlinkClick r:id="rId6"/>
              </a:rPr>
              <a:t>www.youtube.com/watch?v=1mdpT71q6cQ</a:t>
            </a:r>
            <a:endParaRPr lang="pl-PL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Tytuł 1"/>
          <p:cNvSpPr txBox="1">
            <a:spLocks/>
          </p:cNvSpPr>
          <p:nvPr/>
        </p:nvSpPr>
        <p:spPr>
          <a:xfrm>
            <a:off x="13168" y="5256173"/>
            <a:ext cx="11148659" cy="1428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dirty="0" smtClean="0">
                <a:solidFill>
                  <a:schemeClr val="accent5">
                    <a:lumMod val="50000"/>
                  </a:schemeClr>
                </a:solidFill>
              </a:rPr>
              <a:t>FROM ANEMIC TO RICH DOMAIN MODEL REFACTORING LIVE SESSION</a:t>
            </a:r>
            <a:endParaRPr lang="pl-PL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145473" y="124691"/>
            <a:ext cx="11788041" cy="800099"/>
          </a:xfrm>
        </p:spPr>
        <p:txBody>
          <a:bodyPr>
            <a:normAutofit/>
          </a:bodyPr>
          <a:lstStyle/>
          <a:p>
            <a:r>
              <a:rPr lang="pl-PL" sz="4300" dirty="0" smtClean="0">
                <a:solidFill>
                  <a:schemeClr val="accent5">
                    <a:lumMod val="50000"/>
                  </a:schemeClr>
                </a:solidFill>
              </a:rPr>
              <a:t>KONIEC</a:t>
            </a:r>
            <a:endParaRPr lang="pl-PL" sz="43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94264" y="2543447"/>
            <a:ext cx="43183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7200" dirty="0" smtClean="0">
                <a:solidFill>
                  <a:schemeClr val="accent5">
                    <a:lumMod val="50000"/>
                  </a:schemeClr>
                </a:solidFill>
              </a:rPr>
              <a:t>Pytania?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98269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8397" y="409891"/>
            <a:ext cx="9692640" cy="799043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O CZYM </a:t>
            </a:r>
            <a:r>
              <a:rPr lang="pl-PL" dirty="0" smtClean="0">
                <a:solidFill>
                  <a:srgbClr val="FF0000"/>
                </a:solidFill>
              </a:rPr>
              <a:t>NIE</a:t>
            </a:r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 BĘDZIEMY MÓWIĆ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748066" y="1339071"/>
            <a:ext cx="97893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Wzorce strategiczne DDD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dirty="0" err="1" smtClean="0">
                <a:solidFill>
                  <a:schemeClr val="accent5">
                    <a:lumMod val="50000"/>
                  </a:schemeClr>
                </a:solidFill>
              </a:rPr>
              <a:t>Bounded</a:t>
            </a: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sz="2800" dirty="0" err="1" smtClean="0">
                <a:solidFill>
                  <a:schemeClr val="accent5">
                    <a:lumMod val="50000"/>
                  </a:schemeClr>
                </a:solidFill>
              </a:rPr>
              <a:t>Contexty</a:t>
            </a:r>
            <a:r>
              <a:rPr lang="pl-PL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i ich granice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dirty="0" err="1" smtClean="0">
                <a:solidFill>
                  <a:schemeClr val="accent5">
                    <a:lumMod val="50000"/>
                  </a:schemeClr>
                </a:solidFill>
              </a:rPr>
              <a:t>Context</a:t>
            </a: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sz="2800" dirty="0" err="1" smtClean="0">
                <a:solidFill>
                  <a:schemeClr val="accent5">
                    <a:lumMod val="50000"/>
                  </a:schemeClr>
                </a:solidFill>
              </a:rPr>
              <a:t>Mapping</a:t>
            </a:r>
            <a:endParaRPr lang="pl-PL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dirty="0" err="1" smtClean="0">
                <a:solidFill>
                  <a:schemeClr val="accent5">
                    <a:lumMod val="50000"/>
                  </a:schemeClr>
                </a:solidFill>
              </a:rPr>
              <a:t>Upstream</a:t>
            </a: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pl-PL" sz="2800" dirty="0" err="1" smtClean="0">
                <a:solidFill>
                  <a:schemeClr val="accent5">
                    <a:lumMod val="50000"/>
                  </a:schemeClr>
                </a:solidFill>
              </a:rPr>
              <a:t>Downstream</a:t>
            </a: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sz="2800" dirty="0" err="1" smtClean="0">
                <a:solidFill>
                  <a:schemeClr val="accent5">
                    <a:lumMod val="50000"/>
                  </a:schemeClr>
                </a:solidFill>
              </a:rPr>
              <a:t>Relationships</a:t>
            </a:r>
            <a:endParaRPr lang="pl-PL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i reszta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Event </a:t>
            </a:r>
            <a:r>
              <a:rPr lang="pl-PL" sz="2800" dirty="0" err="1" smtClean="0">
                <a:solidFill>
                  <a:schemeClr val="accent5">
                    <a:lumMod val="50000"/>
                  </a:schemeClr>
                </a:solidFill>
              </a:rPr>
              <a:t>Storming</a:t>
            </a:r>
            <a:endParaRPr lang="pl-PL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Podział na moduły, komponenty, usługi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Integracja (REST, </a:t>
            </a:r>
            <a:r>
              <a:rPr lang="pl-PL" sz="2800" dirty="0" err="1" smtClean="0">
                <a:solidFill>
                  <a:schemeClr val="accent5">
                    <a:lumMod val="50000"/>
                  </a:schemeClr>
                </a:solidFill>
              </a:rPr>
              <a:t>gRPC</a:t>
            </a: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, Messaging)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Wysokopoziomowa architektura systemu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Logiczna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Fizyczna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 err="1" smtClean="0">
                <a:solidFill>
                  <a:schemeClr val="accent5">
                    <a:lumMod val="50000"/>
                  </a:schemeClr>
                </a:solidFill>
              </a:rPr>
              <a:t>Mikroserwisy</a:t>
            </a: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, service-</a:t>
            </a:r>
            <a:r>
              <a:rPr lang="pl-PL" sz="2800" dirty="0" err="1" smtClean="0">
                <a:solidFill>
                  <a:schemeClr val="accent5">
                    <a:lumMod val="50000"/>
                  </a:schemeClr>
                </a:solidFill>
              </a:rPr>
              <a:t>based</a:t>
            </a: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l-PL" sz="2800" dirty="0" err="1" smtClean="0">
                <a:solidFill>
                  <a:schemeClr val="accent5">
                    <a:lumMod val="50000"/>
                  </a:schemeClr>
                </a:solidFill>
              </a:rPr>
              <a:t>architecture</a:t>
            </a:r>
            <a:endParaRPr lang="pl-PL" sz="2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9386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71768" y="3082833"/>
            <a:ext cx="7316071" cy="785631"/>
          </a:xfrm>
        </p:spPr>
        <p:txBody>
          <a:bodyPr>
            <a:normAutofit fontScale="90000"/>
          </a:bodyPr>
          <a:lstStyle/>
          <a:p>
            <a:r>
              <a:rPr lang="pl-PL" sz="6600" dirty="0" smtClean="0">
                <a:solidFill>
                  <a:schemeClr val="accent5">
                    <a:lumMod val="50000"/>
                  </a:schemeClr>
                </a:solidFill>
              </a:rPr>
              <a:t>WPROWADZENIE</a:t>
            </a:r>
            <a:endParaRPr lang="pl-PL" sz="6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3158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1015" y="296091"/>
            <a:ext cx="9692640" cy="768213"/>
          </a:xfrm>
        </p:spPr>
        <p:txBody>
          <a:bodyPr/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1. CO TO ZNACZY </a:t>
            </a:r>
            <a:r>
              <a:rPr lang="pl-PL" dirty="0" smtClean="0">
                <a:solidFill>
                  <a:srgbClr val="FF0000"/>
                </a:solidFill>
              </a:rPr>
              <a:t>CLEAN</a:t>
            </a:r>
            <a:r>
              <a:rPr lang="pl-PL" dirty="0" smtClean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pl-PL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756774" y="1375954"/>
            <a:ext cx="10259569" cy="50858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Bjarne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Stroustrup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twórca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++:</a:t>
            </a:r>
            <a:endParaRPr lang="pl-PL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„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like my code to be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elegant and efficient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endParaRPr lang="pl-PL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logic should be straightforward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to make it hard for bugs to hide, the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dependencies minimal to ease maintenance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, error handling complete according to an articulated strategy, and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performance close to optimal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so as not to tempt people to make the code messy with unprincipled optimizations. </a:t>
            </a:r>
            <a:endParaRPr lang="pl-PL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Clean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code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does one thing 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well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pl-PL" sz="2800" dirty="0" smtClean="0">
                <a:solidFill>
                  <a:schemeClr val="accent5">
                    <a:lumMod val="50000"/>
                  </a:schemeClr>
                </a:solidFill>
              </a:rPr>
              <a:t>”</a:t>
            </a:r>
            <a:endParaRPr lang="pl-PL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78315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7472" y="0"/>
            <a:ext cx="9692640" cy="855299"/>
          </a:xfrm>
        </p:spPr>
        <p:txBody>
          <a:bodyPr/>
          <a:lstStyle/>
          <a:p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1. CO TO ZNACZY </a:t>
            </a:r>
            <a:r>
              <a:rPr lang="pl-PL" dirty="0" smtClean="0">
                <a:solidFill>
                  <a:srgbClr val="FF0000"/>
                </a:solidFill>
              </a:rPr>
              <a:t>CLEAN</a:t>
            </a:r>
            <a:r>
              <a:rPr lang="pl-PL" dirty="0" smtClean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pl-P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93" y="968510"/>
            <a:ext cx="7909623" cy="4047627"/>
          </a:xfrm>
        </p:spPr>
      </p:pic>
      <p:sp>
        <p:nvSpPr>
          <p:cNvPr id="4" name="Prostokąt 3"/>
          <p:cNvSpPr/>
          <p:nvPr/>
        </p:nvSpPr>
        <p:spPr>
          <a:xfrm>
            <a:off x="801189" y="5199017"/>
            <a:ext cx="1048512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>
                <a:solidFill>
                  <a:schemeClr val="accent5">
                    <a:lumMod val="50000"/>
                  </a:schemeClr>
                </a:solidFill>
              </a:rPr>
              <a:t>Michael </a:t>
            </a:r>
            <a:r>
              <a:rPr lang="pl-PL" sz="2200" dirty="0" err="1" smtClean="0">
                <a:solidFill>
                  <a:schemeClr val="accent5">
                    <a:lumMod val="50000"/>
                  </a:schemeClr>
                </a:solidFill>
              </a:rPr>
              <a:t>Feathers</a:t>
            </a:r>
            <a:r>
              <a:rPr lang="pl-PL" sz="2200" dirty="0" smtClean="0">
                <a:solidFill>
                  <a:schemeClr val="accent5">
                    <a:lumMod val="50000"/>
                  </a:schemeClr>
                </a:solidFill>
              </a:rPr>
              <a:t>, autor „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Working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Effectively with Legacy 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Code</a:t>
            </a:r>
            <a:r>
              <a:rPr lang="pl-PL" sz="2200" dirty="0" smtClean="0">
                <a:solidFill>
                  <a:schemeClr val="accent5">
                    <a:lumMod val="50000"/>
                  </a:schemeClr>
                </a:solidFill>
              </a:rPr>
              <a:t>”:</a:t>
            </a:r>
          </a:p>
          <a:p>
            <a:endParaRPr lang="pl-PL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pl-PL" sz="2200" dirty="0" smtClean="0">
                <a:solidFill>
                  <a:schemeClr val="accent5">
                    <a:lumMod val="50000"/>
                  </a:schemeClr>
                </a:solidFill>
              </a:rPr>
              <a:t>„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Clean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code always looks like it was written by someone </a:t>
            </a:r>
            <a:r>
              <a:rPr lang="en-US" sz="2200" u="sng" dirty="0">
                <a:solidFill>
                  <a:schemeClr val="accent5">
                    <a:lumMod val="50000"/>
                  </a:schemeClr>
                </a:solidFill>
              </a:rPr>
              <a:t>who cares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. There is </a:t>
            </a:r>
            <a:r>
              <a:rPr lang="en-US" sz="2200" u="sng" dirty="0">
                <a:solidFill>
                  <a:schemeClr val="accent5">
                    <a:lumMod val="50000"/>
                  </a:schemeClr>
                </a:solidFill>
              </a:rPr>
              <a:t>nothing obvious that you can do to make it better</a:t>
            </a:r>
            <a:r>
              <a:rPr lang="en-US" sz="22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pl-PL" sz="2200" dirty="0" smtClean="0">
                <a:solidFill>
                  <a:schemeClr val="accent5">
                    <a:lumMod val="50000"/>
                  </a:schemeClr>
                </a:solidFill>
              </a:rPr>
              <a:t>”</a:t>
            </a:r>
            <a:endParaRPr lang="pl-PL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0049691" y="23148"/>
            <a:ext cx="1367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 smtClean="0"/>
              <a:t>@</a:t>
            </a:r>
            <a:r>
              <a:rPr lang="pl-PL" sz="1400" dirty="0" err="1" smtClean="0"/>
              <a:t>kamgrzybek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53402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2692</Words>
  <Application>Microsoft Office PowerPoint</Application>
  <PresentationFormat>Panoramiczny</PresentationFormat>
  <Paragraphs>665</Paragraphs>
  <Slides>56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56</vt:i4>
      </vt:variant>
    </vt:vector>
  </HeadingPairs>
  <TitlesOfParts>
    <vt:vector size="66" baseType="lpstr">
      <vt:lpstr>Arial</vt:lpstr>
      <vt:lpstr>Calibri</vt:lpstr>
      <vt:lpstr>Calibri Light</vt:lpstr>
      <vt:lpstr>Century Schoolbook</vt:lpstr>
      <vt:lpstr>Consolas</vt:lpstr>
      <vt:lpstr>Times New Roman</vt:lpstr>
      <vt:lpstr>Wingdings 2</vt:lpstr>
      <vt:lpstr>HDOfficeLightV0</vt:lpstr>
      <vt:lpstr>1_HDOfficeLightV0</vt:lpstr>
      <vt:lpstr>View</vt:lpstr>
      <vt:lpstr>CZYSTY MODEL DOMENOWY</vt:lpstr>
      <vt:lpstr>O MNIE</vt:lpstr>
      <vt:lpstr>O CZYM BĘDZIEMY MÓWIĆ</vt:lpstr>
      <vt:lpstr>AGENDA</vt:lpstr>
      <vt:lpstr>STRATEGIA JEST NAJWAŻNIEJSZA</vt:lpstr>
      <vt:lpstr>O CZYM NIE BĘDZIEMY MÓWIĆ</vt:lpstr>
      <vt:lpstr>WPROWADZENIE</vt:lpstr>
      <vt:lpstr>1. CO TO ZNACZY CLEAN?</vt:lpstr>
      <vt:lpstr>1. CO TO ZNACZY CLEAN?</vt:lpstr>
      <vt:lpstr>2. MODEL DOMENOWY</vt:lpstr>
      <vt:lpstr>2. MODEL DOMENOWY</vt:lpstr>
      <vt:lpstr>2. MODEL DOMENOWY</vt:lpstr>
      <vt:lpstr>2. DOMENA – MODEL KONCEPCYJNY</vt:lpstr>
      <vt:lpstr>TAKTYCZNE BUILDING BLOCKS DDD</vt:lpstr>
      <vt:lpstr>ENTITY</vt:lpstr>
      <vt:lpstr>VALUE OBJECT</vt:lpstr>
      <vt:lpstr>ENTITY vs VALUE OBJECT</vt:lpstr>
      <vt:lpstr>AGGREGATE</vt:lpstr>
      <vt:lpstr>AGGREGATE</vt:lpstr>
      <vt:lpstr>COMMAND</vt:lpstr>
      <vt:lpstr>DOMAIN EVENT</vt:lpstr>
      <vt:lpstr>IMPLEMENTACJA</vt:lpstr>
      <vt:lpstr>1. UBIQUITOUS LANGUAGE</vt:lpstr>
      <vt:lpstr>2. BEHAVIOR - ANEMIA</vt:lpstr>
      <vt:lpstr>2. BEHAVIOR - RICH</vt:lpstr>
      <vt:lpstr>3. ENCAPSULATION</vt:lpstr>
      <vt:lpstr>3. ENCAPSULATION</vt:lpstr>
      <vt:lpstr>3. ENCAPSULATION</vt:lpstr>
      <vt:lpstr>3. ENCAPSULATION: LAW OF DEMETER</vt:lpstr>
      <vt:lpstr>3. ENCAPSULATION – LAW OF DEMETER</vt:lpstr>
      <vt:lpstr>4. PI – PERSISTANCE IGNORANCE</vt:lpstr>
      <vt:lpstr>4. PI – LOW IGNORANCE</vt:lpstr>
      <vt:lpstr>4. PI – HIGH IGNORANCE</vt:lpstr>
      <vt:lpstr>4. PI – WSPIERAJĄCA ARCHITEKTURA</vt:lpstr>
      <vt:lpstr>4. PI – MAPOWANIE</vt:lpstr>
      <vt:lpstr>4. PI – APPLICATION SERVICE</vt:lpstr>
      <vt:lpstr>4. PI – METHOD INJECTION</vt:lpstr>
      <vt:lpstr>5. WALIDACJA MODELU DOMENOWEGO</vt:lpstr>
      <vt:lpstr>5. WALIDACJA MODELU DOMENOWEGO</vt:lpstr>
      <vt:lpstr>5. WALIDACJA MODELU DOMENOWEGO</vt:lpstr>
      <vt:lpstr>6. PRIMITIVE OBSESSION</vt:lpstr>
      <vt:lpstr>6. PRIMITIVE OBSESSION</vt:lpstr>
      <vt:lpstr>6. PRIMITIVE OBSESSION</vt:lpstr>
      <vt:lpstr>6. PRIMITIVE OBSESSION</vt:lpstr>
      <vt:lpstr>6. PRIMITIVE OBSESSION</vt:lpstr>
      <vt:lpstr>7. EXPRESSIVE DESIGN</vt:lpstr>
      <vt:lpstr>8. TESTY JEDNOSTKOWE</vt:lpstr>
      <vt:lpstr>8. TESTY JEDNOSTKOWE</vt:lpstr>
      <vt:lpstr>8. TESTY JEDNOSTKOWE</vt:lpstr>
      <vt:lpstr>8. TESTY JEDNOSTKOWE</vt:lpstr>
      <vt:lpstr>POLECANE KSIĄŻKI</vt:lpstr>
      <vt:lpstr>POLECANE KSIĄŻKI</vt:lpstr>
      <vt:lpstr>POLECANE KSIĄŻKI</vt:lpstr>
      <vt:lpstr>POLECANE KSIĄŻKI</vt:lpstr>
      <vt:lpstr>CO DALEJ?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Kamil Grzybek</dc:creator>
  <cp:lastModifiedBy>Kamil Grzybek</cp:lastModifiedBy>
  <cp:revision>173</cp:revision>
  <dcterms:created xsi:type="dcterms:W3CDTF">2019-05-14T15:15:57Z</dcterms:created>
  <dcterms:modified xsi:type="dcterms:W3CDTF">2019-10-16T08:08:28Z</dcterms:modified>
</cp:coreProperties>
</file>