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2" r:id="rId3"/>
    <p:sldId id="261" r:id="rId4"/>
    <p:sldId id="263" r:id="rId5"/>
    <p:sldId id="262" r:id="rId6"/>
    <p:sldId id="264" r:id="rId7"/>
    <p:sldId id="265" r:id="rId8"/>
    <p:sldId id="266" r:id="rId9"/>
    <p:sldId id="267" r:id="rId10"/>
    <p:sldId id="275" r:id="rId11"/>
    <p:sldId id="268" r:id="rId12"/>
    <p:sldId id="269" r:id="rId13"/>
    <p:sldId id="270" r:id="rId14"/>
    <p:sldId id="271" r:id="rId15"/>
    <p:sldId id="273" r:id="rId16"/>
    <p:sldId id="274" r:id="rId17"/>
    <p:sldId id="260" r:id="rId18"/>
    <p:sldId id="257" r:id="rId1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26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7BF74-CE90-48F8-BD97-AEC3C7C6E9AE}" type="datetimeFigureOut">
              <a:rPr lang="pl-PL" smtClean="0"/>
              <a:t>2017-03-27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EB90B-6125-4237-B3C1-16750EEFBA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48736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6ECD8-5BC7-4C72-BF82-2A64A1A81588}" type="datetimeFigureOut">
              <a:rPr lang="pl-PL" smtClean="0"/>
              <a:t>2017-03-27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0CECF-2C53-44F2-9014-EBE35726B2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97245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0CECF-2C53-44F2-9014-EBE35726B29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889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498157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059" y="1122363"/>
            <a:ext cx="9369099" cy="1687512"/>
          </a:xfrm>
        </p:spPr>
        <p:txBody>
          <a:bodyPr lIns="0" tIns="0" rIns="0" anchor="t" anchorCtr="0">
            <a:noAutofit/>
          </a:bodyPr>
          <a:lstStyle>
            <a:lvl1pPr algn="l">
              <a:defRPr sz="6400" b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059" y="2809875"/>
            <a:ext cx="9369099" cy="2171699"/>
          </a:xfrm>
        </p:spPr>
        <p:txBody>
          <a:bodyPr lIns="0" tIns="180000" rIns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pl-PL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302159" y="5224932"/>
            <a:ext cx="944921" cy="442440"/>
          </a:xfrm>
          <a:prstGeom prst="rect">
            <a:avLst/>
          </a:prstGeom>
        </p:spPr>
        <p:txBody>
          <a:bodyPr lIns="0" rIns="0" anchor="ctr" anchorCtr="0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95730160-5975-4938-9679-6517BB3E7901}" type="datetime1">
              <a:rPr lang="pl-PL" smtClean="0"/>
              <a:t>2017-03-27</a:t>
            </a:fld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47" y="5093724"/>
            <a:ext cx="2509583" cy="16764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11247080" y="0"/>
            <a:ext cx="944920" cy="935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ectangle 16"/>
          <p:cNvSpPr/>
          <p:nvPr userDrawn="1"/>
        </p:nvSpPr>
        <p:spPr>
          <a:xfrm>
            <a:off x="10302159" y="935982"/>
            <a:ext cx="944920" cy="935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Rectangle 17"/>
          <p:cNvSpPr/>
          <p:nvPr userDrawn="1"/>
        </p:nvSpPr>
        <p:spPr>
          <a:xfrm>
            <a:off x="10302159" y="5917554"/>
            <a:ext cx="944920" cy="94044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ectangle 18"/>
          <p:cNvSpPr/>
          <p:nvPr userDrawn="1"/>
        </p:nvSpPr>
        <p:spPr>
          <a:xfrm>
            <a:off x="9357239" y="4981572"/>
            <a:ext cx="944920" cy="93598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328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 with photo in background – 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alpha val="90000"/>
            </a:schemeClr>
          </a:solidFill>
        </p:spPr>
        <p:txBody>
          <a:bodyPr tIns="2880000" anchor="t" anchorCtr="0"/>
          <a:lstStyle>
            <a:lvl1pPr marL="0" indent="0" algn="ctr">
              <a:buNone/>
              <a:defRPr/>
            </a:lvl1pPr>
          </a:lstStyle>
          <a:p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473718"/>
            <a:ext cx="11247058" cy="936000"/>
          </a:xfrm>
          <a:solidFill>
            <a:srgbClr val="FF7726">
              <a:alpha val="95000"/>
            </a:srgbClr>
          </a:solidFill>
        </p:spPr>
        <p:txBody>
          <a:bodyPr lIns="900000" tIns="108000" rIns="360000">
            <a:normAutofit/>
          </a:bodyPr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933060" y="1896895"/>
            <a:ext cx="4677165" cy="4031489"/>
          </a:xfrm>
          <a:solidFill>
            <a:schemeClr val="bg1">
              <a:alpha val="90000"/>
            </a:schemeClr>
          </a:solidFill>
        </p:spPr>
        <p:txBody>
          <a:bodyPr lIns="360000" tIns="270000" rIns="360000" bIns="36000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9427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 with photo in background – 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alpha val="90000"/>
            </a:schemeClr>
          </a:solidFill>
        </p:spPr>
        <p:txBody>
          <a:bodyPr tIns="2880000" anchor="t" anchorCtr="0"/>
          <a:lstStyle>
            <a:lvl1pPr marL="0" indent="0" algn="ctr">
              <a:buNone/>
              <a:defRPr/>
            </a:lvl1pPr>
          </a:lstStyle>
          <a:p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473718"/>
            <a:ext cx="11247058" cy="936000"/>
          </a:xfrm>
          <a:solidFill>
            <a:srgbClr val="FF7726">
              <a:alpha val="95000"/>
            </a:srgbClr>
          </a:solidFill>
        </p:spPr>
        <p:txBody>
          <a:bodyPr lIns="900000" tIns="108000" rIns="360000">
            <a:normAutofit/>
          </a:bodyPr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6562725" y="1896895"/>
            <a:ext cx="4684334" cy="4031489"/>
          </a:xfrm>
          <a:solidFill>
            <a:schemeClr val="bg1">
              <a:alpha val="90000"/>
            </a:schemeClr>
          </a:solidFill>
        </p:spPr>
        <p:txBody>
          <a:bodyPr lIns="360000" tIns="270000" rIns="360000" bIns="36000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60349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/>
              <a:t>Kurs .NET – Entity Framework</a:t>
            </a:r>
            <a:endParaRPr lang="pl-PL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6487208D-5827-4945-B6C4-24E68341798B}" type="datetime1">
              <a:rPr lang="pl-PL" smtClean="0"/>
              <a:t>2017-03-27</a:t>
            </a:fld>
            <a:endParaRPr lang="pl-PL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Rectangle 17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ectangle 18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26223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933059" y="923925"/>
            <a:ext cx="10314000" cy="4057650"/>
          </a:xfrm>
        </p:spPr>
        <p:txBody>
          <a:bodyPr lIns="0" tIns="720000" rIns="0" anchor="ctr" anchorCtr="0"/>
          <a:lstStyle>
            <a:lvl1pPr algn="ctr">
              <a:defRPr sz="6000" b="0">
                <a:solidFill>
                  <a:srgbClr val="FF7726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/>
              <a:t>Kurs .NET – Entity Framework</a:t>
            </a:r>
            <a:endParaRPr lang="pl-PL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AFF3B613-E3C1-4093-9345-74DAA54090D0}" type="datetime1">
              <a:rPr lang="pl-PL" smtClean="0"/>
              <a:t>2017-03-27</a:t>
            </a:fld>
            <a:endParaRPr lang="pl-PL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375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slide –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933059" y="923925"/>
            <a:ext cx="10314000" cy="2190750"/>
          </a:xfrm>
        </p:spPr>
        <p:txBody>
          <a:bodyPr lIns="0" tIns="0" rIns="0" anchor="b" anchorCtr="0"/>
          <a:lstStyle>
            <a:lvl1pPr algn="ctr">
              <a:defRPr sz="6000" b="0">
                <a:solidFill>
                  <a:srgbClr val="FF7726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933059" y="3114675"/>
            <a:ext cx="10314000" cy="1866899"/>
          </a:xfrm>
        </p:spPr>
        <p:txBody>
          <a:bodyPr lIns="0" tIns="180000" rIns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/>
              <a:t>Kurs .NET – Entity Framework</a:t>
            </a:r>
            <a:endParaRPr lang="pl-PL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1247D9C0-DAB3-424C-AC2A-B9F5718B67FB}" type="datetime1">
              <a:rPr lang="pl-PL" smtClean="0"/>
              <a:t>2017-03-27</a:t>
            </a:fld>
            <a:endParaRPr lang="pl-PL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49436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slide – with photo i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tIns="2880000" anchor="t" anchorCtr="0"/>
          <a:lstStyle>
            <a:lvl1pPr marL="0" indent="0" algn="ctr">
              <a:buNone/>
              <a:defRPr/>
            </a:lvl1pPr>
          </a:lstStyle>
          <a:p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0" y="3744000"/>
            <a:ext cx="12192000" cy="1248913"/>
          </a:xfrm>
          <a:solidFill>
            <a:srgbClr val="FF7726">
              <a:alpha val="95000"/>
            </a:srgbClr>
          </a:solidFill>
        </p:spPr>
        <p:txBody>
          <a:bodyPr lIns="0" tIns="36000" rIns="0" anchor="ctr" anchorCtr="0">
            <a:normAutofit/>
          </a:bodyPr>
          <a:lstStyle>
            <a:lvl1pPr algn="ctr">
              <a:defRPr sz="5000" b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6269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slide – with photo in background –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tIns="2880000" anchor="t" anchorCtr="0"/>
          <a:lstStyle>
            <a:lvl1pPr marL="0" indent="0" algn="ctr">
              <a:buNone/>
              <a:defRPr/>
            </a:lvl1pPr>
          </a:lstStyle>
          <a:p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0" y="4992912"/>
            <a:ext cx="12191999" cy="1865087"/>
          </a:xfrm>
          <a:solidFill>
            <a:schemeClr val="bg1">
              <a:alpha val="90000"/>
            </a:schemeClr>
          </a:solidFill>
        </p:spPr>
        <p:txBody>
          <a:bodyPr lIns="0" tIns="180000" rIns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0" y="3744000"/>
            <a:ext cx="12192000" cy="1248913"/>
          </a:xfrm>
          <a:solidFill>
            <a:srgbClr val="FF7726">
              <a:alpha val="95000"/>
            </a:srgbClr>
          </a:solidFill>
        </p:spPr>
        <p:txBody>
          <a:bodyPr lIns="0" tIns="36000" rIns="0" anchor="ctr" anchorCtr="0">
            <a:normAutofit/>
          </a:bodyPr>
          <a:lstStyle>
            <a:lvl1pPr algn="ctr">
              <a:defRPr sz="5000" b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67118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 – left caption posi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tIns="1800000" anchor="t" anchorCtr="0"/>
          <a:lstStyle>
            <a:lvl1pPr marL="0" indent="0" algn="ctr">
              <a:buNone/>
              <a:defRPr/>
            </a:lvl1pPr>
          </a:lstStyle>
          <a:p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-1" y="5438776"/>
            <a:ext cx="11247057" cy="476249"/>
          </a:xfrm>
          <a:solidFill>
            <a:srgbClr val="FF7726">
              <a:alpha val="95000"/>
            </a:srgbClr>
          </a:solidFill>
        </p:spPr>
        <p:txBody>
          <a:bodyPr lIns="180000" tIns="0" rIns="180000" bIns="0" anchor="ctr" anchorCtr="0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962528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slide – right caption po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tIns="1800000" anchor="t" anchorCtr="0"/>
          <a:lstStyle>
            <a:lvl1pPr marL="0" indent="0" algn="ctr">
              <a:buNone/>
              <a:defRPr/>
            </a:lvl1pPr>
          </a:lstStyle>
          <a:p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932689" y="5438776"/>
            <a:ext cx="11259312" cy="476249"/>
          </a:xfrm>
          <a:solidFill>
            <a:srgbClr val="FF7726">
              <a:alpha val="95000"/>
            </a:srgbClr>
          </a:solidFill>
        </p:spPr>
        <p:txBody>
          <a:bodyPr lIns="180000" tIns="0" rIns="180000" bIns="0" anchor="ctr" anchorCtr="0">
            <a:normAutofit/>
          </a:bodyPr>
          <a:lstStyle>
            <a:lvl1pPr algn="r">
              <a:defRPr sz="2000" b="1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728925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/>
              <a:t>Kurs .NET – Entity Framework</a:t>
            </a:r>
            <a:endParaRPr lang="pl-PL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5F89DC9C-0FF4-48DB-8B10-AAD465366FBA}" type="datetime1">
              <a:rPr lang="pl-PL" smtClean="0"/>
              <a:t>2017-03-27</a:t>
            </a:fld>
            <a:endParaRPr lang="pl-PL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9146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fo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 flipV="1">
            <a:off x="0" y="4981572"/>
            <a:ext cx="12192000" cy="1876428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05125" y="1466849"/>
            <a:ext cx="2333625" cy="981075"/>
          </a:xfrm>
        </p:spPr>
        <p:txBody>
          <a:bodyPr lIns="0" tIns="0" rIns="0" anchor="ctr" anchorCtr="0">
            <a:normAutofit/>
          </a:bodyPr>
          <a:lstStyle>
            <a:lvl1pPr algn="ctr">
              <a:defRPr sz="2400" b="1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 dirty="0"/>
              <a:t>RESPONSE TO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302159" y="5224932"/>
            <a:ext cx="944921" cy="442440"/>
          </a:xfrm>
          <a:prstGeom prst="rect">
            <a:avLst/>
          </a:prstGeom>
          <a:noFill/>
        </p:spPr>
        <p:txBody>
          <a:bodyPr lIns="0" rIns="0" anchor="ctr" anchorCtr="0"/>
          <a:lstStyle>
            <a:lvl1pPr algn="ctr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1099DA0B-0EE4-4194-BE10-A97D2A3FCFB9}" type="datetime1">
              <a:rPr lang="pl-PL" smtClean="0"/>
              <a:t>2017-03-27</a:t>
            </a:fld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47" y="1122363"/>
            <a:ext cx="2509583" cy="16764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11247080" y="0"/>
            <a:ext cx="944920" cy="93598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ectangle 16"/>
          <p:cNvSpPr/>
          <p:nvPr userDrawn="1"/>
        </p:nvSpPr>
        <p:spPr>
          <a:xfrm>
            <a:off x="9357239" y="935982"/>
            <a:ext cx="944920" cy="93598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ectangle 10"/>
          <p:cNvSpPr/>
          <p:nvPr userDrawn="1"/>
        </p:nvSpPr>
        <p:spPr>
          <a:xfrm>
            <a:off x="9357239" y="4045590"/>
            <a:ext cx="944920" cy="93598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/>
          <p:nvPr userDrawn="1"/>
        </p:nvSpPr>
        <p:spPr>
          <a:xfrm>
            <a:off x="10302159" y="3107679"/>
            <a:ext cx="944920" cy="93598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5238749" y="1122363"/>
            <a:ext cx="4118489" cy="1676401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pl-PL" dirty="0"/>
              <a:t>CLIENT’S LOGO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44920" y="5224463"/>
            <a:ext cx="9357955" cy="44291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r>
              <a:rPr lang="pl-PL" dirty="0"/>
              <a:t>add contact info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1247080" y="4977928"/>
            <a:ext cx="944920" cy="9359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37974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Last Slide – Regul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933059" y="1876425"/>
            <a:ext cx="10314000" cy="2162175"/>
          </a:xfrm>
        </p:spPr>
        <p:txBody>
          <a:bodyPr lIns="0" tIns="0" rIns="0" anchor="ctr" anchorCtr="0"/>
          <a:lstStyle>
            <a:lvl1pPr algn="ctr">
              <a:defRPr sz="6000" b="0">
                <a:solidFill>
                  <a:srgbClr val="FF7726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 dirty="0"/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805" y="4019475"/>
            <a:ext cx="1482036" cy="9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006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Last Slide –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0" y="-2905125"/>
            <a:ext cx="8442960" cy="105537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0"/>
            <a:ext cx="56292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3058" y="2371725"/>
            <a:ext cx="3715141" cy="3552825"/>
          </a:xfrm>
        </p:spPr>
        <p:txBody>
          <a:bodyPr lIns="0" tIns="180000" rIns="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PGS Software S.A.</a:t>
            </a:r>
          </a:p>
          <a:p>
            <a:r>
              <a:rPr lang="en-US" dirty="0"/>
              <a:t>Tel.: +48 71 79 82 692</a:t>
            </a:r>
            <a:br>
              <a:rPr lang="pl-PL" dirty="0"/>
            </a:br>
            <a:r>
              <a:rPr lang="en-US" dirty="0"/>
              <a:t>Fax: +48 71 79 82 690</a:t>
            </a:r>
            <a:br>
              <a:rPr lang="pl-PL" dirty="0"/>
            </a:br>
            <a:r>
              <a:rPr lang="en-US" dirty="0"/>
              <a:t>E-mail: pgs-soft@pgs-soft.com</a:t>
            </a:r>
          </a:p>
          <a:p>
            <a:endParaRPr lang="pl-PL" dirty="0"/>
          </a:p>
          <a:p>
            <a:r>
              <a:rPr lang="en-US" dirty="0"/>
              <a:t>www.pgs-soft.com</a:t>
            </a:r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29" y="562112"/>
            <a:ext cx="2580671" cy="17238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1247060" y="93600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Rectangle 19"/>
          <p:cNvSpPr/>
          <p:nvPr userDrawn="1"/>
        </p:nvSpPr>
        <p:spPr>
          <a:xfrm>
            <a:off x="10304085" y="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Rectangle 20"/>
          <p:cNvSpPr/>
          <p:nvPr userDrawn="1"/>
        </p:nvSpPr>
        <p:spPr>
          <a:xfrm>
            <a:off x="10302119" y="280800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ectangle 21"/>
          <p:cNvSpPr/>
          <p:nvPr userDrawn="1"/>
        </p:nvSpPr>
        <p:spPr>
          <a:xfrm>
            <a:off x="0" y="5920725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Rectangle 22"/>
          <p:cNvSpPr/>
          <p:nvPr userDrawn="1"/>
        </p:nvSpPr>
        <p:spPr>
          <a:xfrm>
            <a:off x="944940" y="4984725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9288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to follo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46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933059" y="1122363"/>
            <a:ext cx="8439541" cy="1687512"/>
          </a:xfrm>
        </p:spPr>
        <p:txBody>
          <a:bodyPr lIns="0" tIns="0" rIns="0" anchor="t" anchorCtr="0">
            <a:noAutofit/>
          </a:bodyPr>
          <a:lstStyle>
            <a:lvl1pPr algn="l">
              <a:defRPr sz="6400" b="0">
                <a:solidFill>
                  <a:srgbClr val="FF7726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933059" y="2809875"/>
            <a:ext cx="8439541" cy="2171699"/>
          </a:xfrm>
        </p:spPr>
        <p:txBody>
          <a:bodyPr lIns="0" tIns="180000" rIns="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pl-PL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1247060" y="93600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Rectangle 20"/>
          <p:cNvSpPr/>
          <p:nvPr userDrawn="1"/>
        </p:nvSpPr>
        <p:spPr>
          <a:xfrm>
            <a:off x="10304085" y="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ectangle 21"/>
          <p:cNvSpPr/>
          <p:nvPr userDrawn="1"/>
        </p:nvSpPr>
        <p:spPr>
          <a:xfrm>
            <a:off x="10302119" y="280800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/>
              <a:t>Kurs .NET – Entity Framework</a:t>
            </a:r>
            <a:endParaRPr lang="pl-PL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ABA8C4DF-01DD-47DB-A212-5A175101C4BD}" type="datetime1">
              <a:rPr lang="pl-PL" smtClean="0"/>
              <a:t>2017-03-27</a:t>
            </a:fld>
            <a:endParaRPr lang="pl-PL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58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060" y="1876425"/>
            <a:ext cx="10313999" cy="4039183"/>
          </a:xfrm>
        </p:spPr>
        <p:txBody>
          <a:bodyPr lIns="18000" rIns="18000"/>
          <a:lstStyle>
            <a:lvl1pPr marL="0" indent="0">
              <a:buNone/>
              <a:defRPr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None/>
              <a:defRPr>
                <a:latin typeface="+mj-lt"/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/>
              <a:t>Kurs .NET – Entity Framework</a:t>
            </a:r>
            <a:endParaRPr lang="pl-PL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8038DC96-F965-45F8-B872-9F277DB64C9E}" type="datetime1">
              <a:rPr lang="pl-PL" smtClean="0"/>
              <a:t>2017-03-27</a:t>
            </a:fld>
            <a:endParaRPr lang="pl-PL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Rectangle 17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493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with another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060" y="1876426"/>
            <a:ext cx="10313999" cy="2601322"/>
          </a:xfrm>
        </p:spPr>
        <p:txBody>
          <a:bodyPr lIns="18000" rIns="18000"/>
          <a:lstStyle>
            <a:lvl1pPr marL="0" indent="0">
              <a:buNone/>
              <a:defRPr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None/>
              <a:defRPr>
                <a:latin typeface="+mj-lt"/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33450" y="4979988"/>
            <a:ext cx="10313988" cy="935037"/>
          </a:xfrm>
          <a:solidFill>
            <a:srgbClr val="FF7726"/>
          </a:solidFill>
        </p:spPr>
        <p:txBody>
          <a:bodyPr lIns="360000" anchor="ctr" anchorCtr="0">
            <a:normAutofit/>
          </a:bodyPr>
          <a:lstStyle>
            <a:lvl1pPr marL="0" indent="0"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/>
              <a:t>Kurs .NET – Entity Framework</a:t>
            </a:r>
            <a:endParaRPr lang="pl-PL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264348A4-3050-4D58-B4C9-C0A8D201B7BF}" type="datetime1">
              <a:rPr lang="pl-PL" smtClean="0"/>
              <a:t>2017-03-27</a:t>
            </a:fld>
            <a:endParaRPr lang="pl-PL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Rectangle 20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0471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3060" y="1896895"/>
            <a:ext cx="4677165" cy="4031489"/>
          </a:xfrm>
        </p:spPr>
        <p:txBody>
          <a:bodyPr lIns="18000" rIns="1800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2725" y="1896895"/>
            <a:ext cx="4684334" cy="4031489"/>
          </a:xfrm>
        </p:spPr>
        <p:txBody>
          <a:bodyPr lIns="18000" rIns="1800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/>
              <a:t>Kurs .NET – Entity Framework</a:t>
            </a:r>
            <a:endParaRPr lang="pl-PL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F11B027-DEC1-403E-A758-32E2848A7558}" type="datetime1">
              <a:rPr lang="pl-PL" smtClean="0"/>
              <a:t>2017-03-27</a:t>
            </a:fld>
            <a:endParaRPr lang="pl-PL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ectangle 18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ectangle 23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44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Two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060" y="1866899"/>
            <a:ext cx="4677165" cy="638175"/>
          </a:xfrm>
        </p:spPr>
        <p:txBody>
          <a:bodyPr lIns="18000" rIns="18000" anchor="b"/>
          <a:lstStyle>
            <a:lvl1pPr marL="0" indent="0">
              <a:buNone/>
              <a:defRPr sz="2400" b="0">
                <a:solidFill>
                  <a:srgbClr val="FF77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3060" y="2505075"/>
            <a:ext cx="4677165" cy="3423310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2725" y="1866899"/>
            <a:ext cx="4684334" cy="638176"/>
          </a:xfrm>
        </p:spPr>
        <p:txBody>
          <a:bodyPr lIns="18000" rIns="18000" anchor="b"/>
          <a:lstStyle>
            <a:lvl1pPr marL="0" indent="0">
              <a:buNone/>
              <a:defRPr sz="2400" b="0">
                <a:solidFill>
                  <a:srgbClr val="FF77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2724" y="2505075"/>
            <a:ext cx="4684335" cy="3684588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/>
              <a:t>Kurs .NET – Entity Framework</a:t>
            </a:r>
            <a:endParaRPr lang="pl-PL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59E386B4-2382-4F3E-A57B-101F2298FE02}" type="datetime1">
              <a:rPr lang="pl-PL" smtClean="0"/>
              <a:t>2017-03-27</a:t>
            </a:fld>
            <a:endParaRPr lang="pl-PL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ectangle 21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ectangle 23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2029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gular Slide –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3061" y="1847851"/>
            <a:ext cx="2811625" cy="4080536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9086" y="1847851"/>
            <a:ext cx="3077022" cy="4080536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8432799" y="1847851"/>
            <a:ext cx="2814259" cy="4080536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/>
              <a:t>Kurs .NET – Entity Framework</a:t>
            </a:r>
            <a:endParaRPr lang="pl-PL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5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B8B55819-0A9A-430A-9A52-6E10B443761A}" type="datetime1">
              <a:rPr lang="pl-PL" smtClean="0"/>
              <a:t>2017-03-27</a:t>
            </a:fld>
            <a:endParaRPr lang="pl-PL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ectangle 21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ectangle 23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6050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Three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061" y="1866899"/>
            <a:ext cx="2817846" cy="638175"/>
          </a:xfrm>
        </p:spPr>
        <p:txBody>
          <a:bodyPr lIns="18000" rIns="18000" anchor="b">
            <a:noAutofit/>
          </a:bodyPr>
          <a:lstStyle>
            <a:lvl1pPr marL="0" indent="0">
              <a:buNone/>
              <a:defRPr sz="2000" b="0">
                <a:solidFill>
                  <a:srgbClr val="FF77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3061" y="2505075"/>
            <a:ext cx="2817846" cy="3423310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4637" y="1866899"/>
            <a:ext cx="2809875" cy="638176"/>
          </a:xfrm>
        </p:spPr>
        <p:txBody>
          <a:bodyPr lIns="18000" rIns="18000" anchor="b">
            <a:noAutofit/>
          </a:bodyPr>
          <a:lstStyle>
            <a:lvl1pPr marL="0" indent="0">
              <a:buNone/>
              <a:defRPr sz="2000" b="0">
                <a:solidFill>
                  <a:srgbClr val="FF77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4637" y="2505075"/>
            <a:ext cx="2809876" cy="3423310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437183" y="1866899"/>
            <a:ext cx="2809875" cy="638176"/>
          </a:xfrm>
        </p:spPr>
        <p:txBody>
          <a:bodyPr lIns="18000" rIns="18000" anchor="b">
            <a:noAutofit/>
          </a:bodyPr>
          <a:lstStyle>
            <a:lvl1pPr marL="0" indent="0">
              <a:buNone/>
              <a:defRPr sz="2000" b="0">
                <a:solidFill>
                  <a:srgbClr val="FF77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8437183" y="2505075"/>
            <a:ext cx="2809876" cy="3423310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/>
              <a:t>Kurs .NET – Entity Framework</a:t>
            </a:r>
            <a:endParaRPr lang="pl-PL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6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4D0CE5EB-146A-4907-896B-CC6E9D6879C5}" type="datetime1">
              <a:rPr lang="pl-PL" smtClean="0"/>
              <a:t>2017-03-27</a:t>
            </a:fld>
            <a:endParaRPr lang="pl-PL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ectangle 23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Rectangle 25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2901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3060" y="466531"/>
            <a:ext cx="10313999" cy="933061"/>
          </a:xfrm>
          <a:prstGeom prst="rect">
            <a:avLst/>
          </a:prstGeom>
        </p:spPr>
        <p:txBody>
          <a:bodyPr vert="horz" lIns="360000" tIns="108000" rIns="36000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060" y="1876425"/>
            <a:ext cx="10313999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lIns="180000"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/>
              <a:t>Kurs .NET – Entity Framework</a:t>
            </a:r>
            <a:endParaRPr lang="pl-PL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31743AF-3215-459E-B573-D5C2DDCB7BA5}" type="datetime1">
              <a:rPr lang="pl-PL" smtClean="0"/>
              <a:t>2017-03-27</a:t>
            </a:fld>
            <a:endParaRPr lang="pl-PL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619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50" r:id="rId4"/>
    <p:sldLayoutId id="2147483673" r:id="rId5"/>
    <p:sldLayoutId id="2147483652" r:id="rId6"/>
    <p:sldLayoutId id="2147483653" r:id="rId7"/>
    <p:sldLayoutId id="2147483662" r:id="rId8"/>
    <p:sldLayoutId id="2147483658" r:id="rId9"/>
    <p:sldLayoutId id="2147483671" r:id="rId10"/>
    <p:sldLayoutId id="2147483672" r:id="rId11"/>
    <p:sldLayoutId id="2147483654" r:id="rId12"/>
    <p:sldLayoutId id="2147483660" r:id="rId13"/>
    <p:sldLayoutId id="2147483663" r:id="rId14"/>
    <p:sldLayoutId id="2147483665" r:id="rId15"/>
    <p:sldLayoutId id="2147483667" r:id="rId16"/>
    <p:sldLayoutId id="2147483669" r:id="rId17"/>
    <p:sldLayoutId id="2147483670" r:id="rId18"/>
    <p:sldLayoutId id="2147483655" r:id="rId19"/>
    <p:sldLayoutId id="2147483661" r:id="rId20"/>
    <p:sldLayoutId id="2147483659" r:id="rId21"/>
    <p:sldLayoutId id="2147483664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F7726"/>
        </a:buClr>
        <a:buSzPct val="100000"/>
        <a:buFont typeface="Calibri Light" panose="020F0302020204030204" pitchFamily="34" charset="0"/>
        <a:buChar char="▪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468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7726"/>
        </a:buClr>
        <a:buSzPct val="100000"/>
        <a:buFont typeface="Calibri Light" panose="020F0302020204030204" pitchFamily="34" charset="0"/>
        <a:buChar char="▪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720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7726"/>
        </a:buClr>
        <a:buSzPct val="100000"/>
        <a:buFont typeface="Calibri Light" panose="020F0302020204030204" pitchFamily="34" charset="0"/>
        <a:buChar char="▪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972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7726"/>
        </a:buClr>
        <a:buSzPct val="100000"/>
        <a:buFont typeface="Calibri Light" panose="020F0302020204030204" pitchFamily="34" charset="0"/>
        <a:buChar char="▪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1224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7726"/>
        </a:buClr>
        <a:buSzPct val="100000"/>
        <a:buFont typeface="Calibri Light" panose="020F0302020204030204" pitchFamily="34" charset="0"/>
        <a:buChar char="▪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Maksymilian Knoski</a:t>
            </a:r>
          </a:p>
          <a:p>
            <a:r>
              <a:rPr lang="pl-PL" dirty="0"/>
              <a:t>mknoski@pgs-soft.com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4DB4EF-F80B-48B9-BDC9-2ADC67A79BF1}" type="datetime1">
              <a:rPr lang="pl-PL" smtClean="0"/>
              <a:t>2017-03-27</a:t>
            </a:fld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Kurs .NET – </a:t>
            </a:r>
            <a:r>
              <a:rPr lang="pl-PL" dirty="0" err="1"/>
              <a:t>Entity</a:t>
            </a:r>
            <a:r>
              <a:rPr lang="pl-PL" dirty="0"/>
              <a:t> Framework</a:t>
            </a: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9707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933060" y="1619339"/>
            <a:ext cx="10313999" cy="1820932"/>
          </a:xfrm>
        </p:spPr>
        <p:txBody>
          <a:bodyPr>
            <a:noAutofit/>
          </a:bodyPr>
          <a:lstStyle/>
          <a:p>
            <a:r>
              <a:rPr lang="pl-PL" sz="2000" b="1" dirty="0" err="1"/>
              <a:t>DbContext</a:t>
            </a:r>
            <a:r>
              <a:rPr lang="pl-PL" sz="2000" b="1" dirty="0"/>
              <a:t> </a:t>
            </a:r>
            <a:r>
              <a:rPr lang="pl-PL" sz="2000" dirty="0"/>
              <a:t>to obiekt odpowiedzialny za pracę z danymi: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dirty="0"/>
              <a:t>odczyt danych z bazy danych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dirty="0"/>
              <a:t>śledzenie stanu obiektów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dirty="0"/>
              <a:t>zarządzanie powiązaniami pomiędzy danymi w pamięci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dirty="0"/>
              <a:t>tłumaczenie danych relacyjnych na obiektowe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dirty="0"/>
              <a:t>zapis danych do bazy</a:t>
            </a:r>
          </a:p>
          <a:p>
            <a:r>
              <a:rPr lang="pl-PL" sz="2000" b="1" dirty="0" err="1"/>
              <a:t>DbSet</a:t>
            </a:r>
            <a:r>
              <a:rPr lang="pl-PL" sz="2000"/>
              <a:t> reprezentuje </a:t>
            </a:r>
            <a:r>
              <a:rPr lang="pl-PL" sz="2000" dirty="0"/>
              <a:t>kolekcje określonych klas (tabel) znajdujących się w obiekcie kontekstu</a:t>
            </a: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/>
              <a:t>Kurs .NET – Entity Framework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38DC96-F965-45F8-B872-9F277DB64C9E}" type="datetime1">
              <a:rPr lang="pl-PL" smtClean="0"/>
              <a:t>2017-03-27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DBContext</a:t>
            </a:r>
            <a:r>
              <a:rPr lang="pl-PL" dirty="0"/>
              <a:t> i </a:t>
            </a:r>
            <a:r>
              <a:rPr lang="pl-PL" dirty="0" err="1"/>
              <a:t>DBSet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10</a:t>
            </a:fld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933060" y="4728612"/>
            <a:ext cx="7553739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ProduktContext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DbContext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DbSet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Kategoria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&gt; Kategorie { 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DbSet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Produkt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&gt; Produkty { 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128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933060" y="1876426"/>
            <a:ext cx="10313999" cy="174141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Wczytywanie zachłanne — </a:t>
            </a:r>
            <a:r>
              <a:rPr lang="pl-PL" dirty="0" err="1"/>
              <a:t>Eager</a:t>
            </a:r>
            <a:r>
              <a:rPr lang="pl-PL" dirty="0"/>
              <a:t> </a:t>
            </a:r>
            <a:r>
              <a:rPr lang="pl-PL" dirty="0" err="1"/>
              <a:t>Loading</a:t>
            </a:r>
            <a:endParaRPr lang="pl-P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Wczytywanie leniwe — </a:t>
            </a:r>
            <a:r>
              <a:rPr lang="pl-PL" dirty="0" err="1"/>
              <a:t>Lazy</a:t>
            </a:r>
            <a:r>
              <a:rPr lang="pl-PL" dirty="0"/>
              <a:t> </a:t>
            </a:r>
            <a:r>
              <a:rPr lang="pl-PL" dirty="0" err="1"/>
              <a:t>Loading</a:t>
            </a:r>
            <a:endParaRPr lang="pl-P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Jawne ładowanie — </a:t>
            </a:r>
            <a:r>
              <a:rPr lang="pl-PL" dirty="0" err="1"/>
              <a:t>Explicit</a:t>
            </a:r>
            <a:r>
              <a:rPr lang="pl-PL" dirty="0"/>
              <a:t> </a:t>
            </a:r>
            <a:r>
              <a:rPr lang="pl-PL" dirty="0" err="1"/>
              <a:t>Loading</a:t>
            </a:r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/>
              <a:t>Kurs .NET – Entity Framework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38DC96-F965-45F8-B872-9F277DB64C9E}" type="datetime1">
              <a:rPr lang="pl-PL" smtClean="0"/>
              <a:t>2017-03-27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Odpytywanie bazy danych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11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8351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/>
              <a:t>Kurs .NET – Entity Framework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38DC96-F965-45F8-B872-9F277DB64C9E}" type="datetime1">
              <a:rPr lang="pl-PL" smtClean="0"/>
              <a:t>2017-03-27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Wczytywanie zachłanne — </a:t>
            </a:r>
            <a:r>
              <a:rPr lang="pl-PL" dirty="0" err="1"/>
              <a:t>Eager</a:t>
            </a:r>
            <a:r>
              <a:rPr lang="pl-PL" dirty="0"/>
              <a:t> </a:t>
            </a:r>
            <a:r>
              <a:rPr lang="pl-PL" dirty="0" err="1"/>
              <a:t>Loading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12</a:t>
            </a:fld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933061" y="2712310"/>
            <a:ext cx="10267095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l-PL">
                <a:solidFill>
                  <a:srgbClr val="000000"/>
                </a:solidFill>
                <a:latin typeface="Consolas" panose="020B0609020204030204" pitchFamily="49" charset="0"/>
              </a:rPr>
              <a:t> (var context = new AppContext ()) </a:t>
            </a:r>
          </a:p>
          <a:p>
            <a:r>
              <a:rPr lang="pl-PL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>
                <a:solidFill>
                  <a:srgbClr val="000000"/>
                </a:solidFill>
                <a:latin typeface="Consolas" panose="020B0609020204030204" pitchFamily="49" charset="0"/>
              </a:rPr>
              <a:t>    var uzytkownicy = context.Uzytkownik.Include (b =&gt; b.Ogloszenia).ToList ();</a:t>
            </a:r>
          </a:p>
          <a:p>
            <a:r>
              <a:rPr lang="pl-PL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855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/>
              <a:t>Kurs .NET – Entity Framework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38DC96-F965-45F8-B872-9F277DB64C9E}" type="datetime1">
              <a:rPr lang="pl-PL" smtClean="0"/>
              <a:t>2017-03-27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Wczytywanie leniwe — </a:t>
            </a:r>
            <a:r>
              <a:rPr lang="pl-PL" dirty="0" err="1"/>
              <a:t>Lazy</a:t>
            </a:r>
            <a:r>
              <a:rPr lang="pl-PL" dirty="0"/>
              <a:t> </a:t>
            </a:r>
            <a:r>
              <a:rPr lang="pl-PL" dirty="0" err="1"/>
              <a:t>Loading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13</a:t>
            </a:fld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933061" y="1596889"/>
            <a:ext cx="8926556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Uzytkownik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Uzytkownik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.Ogloszenia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HashSet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Ogloszenie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 ();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Imie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Nazwisko {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ICollection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Ogloszenie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Ogloszenia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916364" y="5114220"/>
            <a:ext cx="8943253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AppContext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.Configuration.LazyLoadingEnabled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933061" y="3786441"/>
            <a:ext cx="892655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l-PL">
                <a:solidFill>
                  <a:srgbClr val="000000"/>
                </a:solidFill>
                <a:latin typeface="Consolas" panose="020B0609020204030204" pitchFamily="49" charset="0"/>
              </a:rPr>
              <a:t> (var context = new AppContext ()) </a:t>
            </a:r>
          </a:p>
          <a:p>
            <a:r>
              <a:rPr lang="pl-PL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>
                <a:solidFill>
                  <a:srgbClr val="000000"/>
                </a:solidFill>
                <a:latin typeface="Consolas" panose="020B0609020204030204" pitchFamily="49" charset="0"/>
              </a:rPr>
              <a:t>    var uzytkownicy = context.Uzytkownik.Take(10);</a:t>
            </a:r>
          </a:p>
          <a:p>
            <a:r>
              <a:rPr lang="pl-PL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801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/>
              <a:t>Kurs .NET – Entity Framework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38DC96-F965-45F8-B872-9F277DB64C9E}" type="datetime1">
              <a:rPr lang="pl-PL" smtClean="0"/>
              <a:t>2017-03-27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Jawne ładowanie — </a:t>
            </a:r>
            <a:r>
              <a:rPr lang="pl-PL" dirty="0" err="1"/>
              <a:t>Explicit</a:t>
            </a:r>
            <a:r>
              <a:rPr lang="pl-PL" dirty="0"/>
              <a:t> </a:t>
            </a:r>
            <a:r>
              <a:rPr lang="pl-PL" dirty="0" err="1"/>
              <a:t>Loading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14</a:t>
            </a:fld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933061" y="2712310"/>
            <a:ext cx="9138857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AppContext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()) 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uzytkownik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context.Uzytkownik.Find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(2);</a:t>
            </a: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context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Entry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uzytkownik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).Collection (p =&gt; 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p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.Ogloszenia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Load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();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363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b="1" dirty="0"/>
              <a:t>Migracje</a:t>
            </a:r>
            <a:r>
              <a:rPr lang="pl-PL" dirty="0"/>
              <a:t> to aktualizacje struktury bazy danych wywoływane po wprowadzeniu zmian w klasach z modelem.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Stratne (np. zmiana typu kolumny)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Bezstratne (np. dodanie nowej klasy)</a:t>
            </a:r>
          </a:p>
          <a:p>
            <a:endParaRPr lang="pl-PL" dirty="0"/>
          </a:p>
          <a:p>
            <a:r>
              <a:rPr lang="pl-PL" dirty="0" err="1"/>
              <a:t>AutomaticMigrationsEnabled</a:t>
            </a:r>
            <a:r>
              <a:rPr lang="pl-PL" dirty="0"/>
              <a:t> = </a:t>
            </a:r>
            <a:r>
              <a:rPr lang="pl-PL" dirty="0" err="1"/>
              <a:t>true</a:t>
            </a:r>
            <a:r>
              <a:rPr lang="pl-PL" dirty="0"/>
              <a:t>;</a:t>
            </a:r>
          </a:p>
          <a:p>
            <a:r>
              <a:rPr lang="pl-PL" dirty="0" err="1"/>
              <a:t>AutomaticMigrationDataLossAllowed</a:t>
            </a:r>
            <a:r>
              <a:rPr lang="pl-PL" dirty="0"/>
              <a:t> = </a:t>
            </a:r>
            <a:r>
              <a:rPr lang="pl-PL" dirty="0" err="1"/>
              <a:t>true</a:t>
            </a:r>
            <a:r>
              <a:rPr lang="pl-PL" dirty="0"/>
              <a:t>;</a:t>
            </a:r>
          </a:p>
          <a:p>
            <a:endParaRPr lang="pl-PL" dirty="0"/>
          </a:p>
          <a:p>
            <a:r>
              <a:rPr lang="pl-PL" b="1" dirty="0" err="1"/>
              <a:t>Seed</a:t>
            </a:r>
            <a:r>
              <a:rPr lang="pl-PL" b="1" dirty="0"/>
              <a:t>()</a:t>
            </a:r>
            <a:r>
              <a:rPr lang="pl-PL" dirty="0"/>
              <a:t> jest to metoda uruchamiana po każdej migracji bazy danych lub przy pierwszym uruchomieniu aplikacji.</a:t>
            </a: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/>
              <a:t>Kurs .NET – Entity Framework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38DC96-F965-45F8-B872-9F277DB64C9E}" type="datetime1">
              <a:rPr lang="pl-PL" smtClean="0"/>
              <a:t>2017-03-27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Entity</a:t>
            </a:r>
            <a:r>
              <a:rPr lang="pl-PL" dirty="0"/>
              <a:t> Framework - migracje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15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85139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Aby zainstalować migracje: </a:t>
            </a:r>
          </a:p>
          <a:p>
            <a:r>
              <a:rPr lang="pl-PL" b="1" dirty="0" err="1"/>
              <a:t>Enable-Migrations</a:t>
            </a:r>
            <a:r>
              <a:rPr lang="pl-PL" b="1" dirty="0"/>
              <a:t> -</a:t>
            </a:r>
            <a:r>
              <a:rPr lang="pl-PL" b="1" dirty="0" err="1"/>
              <a:t>ContextTypeName</a:t>
            </a:r>
            <a:r>
              <a:rPr lang="pl-PL" b="1" dirty="0"/>
              <a:t> </a:t>
            </a:r>
            <a:r>
              <a:rPr lang="pl-PL" b="1" dirty="0" err="1"/>
              <a:t>nazwaKontekstu</a:t>
            </a:r>
            <a:endParaRPr lang="pl-PL" b="1" dirty="0"/>
          </a:p>
          <a:p>
            <a:endParaRPr lang="pl-PL" dirty="0"/>
          </a:p>
          <a:p>
            <a:r>
              <a:rPr lang="pl-PL" dirty="0"/>
              <a:t>Aby dodać nową migracje: </a:t>
            </a:r>
          </a:p>
          <a:p>
            <a:r>
              <a:rPr lang="pl-PL" b="1" dirty="0" err="1"/>
              <a:t>Add</a:t>
            </a:r>
            <a:r>
              <a:rPr lang="pl-PL" b="1" dirty="0"/>
              <a:t>-Migration</a:t>
            </a:r>
          </a:p>
          <a:p>
            <a:endParaRPr lang="pl-PL" dirty="0"/>
          </a:p>
          <a:p>
            <a:r>
              <a:rPr lang="pl-PL" dirty="0"/>
              <a:t>Aby uruchomić migrację: </a:t>
            </a:r>
          </a:p>
          <a:p>
            <a:r>
              <a:rPr lang="pl-PL" b="1" dirty="0"/>
              <a:t>Update-Database –</a:t>
            </a:r>
            <a:r>
              <a:rPr lang="pl-PL" b="1" dirty="0" err="1"/>
              <a:t>Verbose</a:t>
            </a:r>
            <a:endParaRPr lang="pl-PL" b="1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/>
              <a:t>Kurs .NET – Entity Framework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38DC96-F965-45F8-B872-9F277DB64C9E}" type="datetime1">
              <a:rPr lang="pl-PL" smtClean="0"/>
              <a:t>2017-03-27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Migracje – komendy </a:t>
            </a:r>
            <a:br>
              <a:rPr lang="pl-PL" dirty="0"/>
            </a:br>
            <a:r>
              <a:rPr lang="pl-PL" dirty="0" err="1"/>
              <a:t>Package</a:t>
            </a:r>
            <a:r>
              <a:rPr lang="pl-PL" dirty="0"/>
              <a:t> Manager </a:t>
            </a:r>
            <a:r>
              <a:rPr lang="pl-PL" dirty="0" err="1"/>
              <a:t>Console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7580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6698" y="2339153"/>
            <a:ext cx="10314000" cy="2162175"/>
          </a:xfrm>
        </p:spPr>
        <p:txBody>
          <a:bodyPr/>
          <a:lstStyle/>
          <a:p>
            <a:r>
              <a:rPr lang="pl-PL" b="1" dirty="0"/>
              <a:t>Dziękuję!</a:t>
            </a:r>
            <a:r>
              <a:rPr lang="pl-PL" dirty="0"/>
              <a:t> 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78996">
            <a:off x="8138904" y="2531164"/>
            <a:ext cx="4326835" cy="4326835"/>
          </a:xfrm>
          <a:prstGeom prst="rect">
            <a:avLst/>
          </a:prstGeom>
        </p:spPr>
      </p:pic>
      <p:pic>
        <p:nvPicPr>
          <p:cNvPr id="2050" name="Picture 2" descr="http://www.clipartkid.com/images/459/camshaft-frequently-asked-questions-NrSxzO-clipa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32" y="2814498"/>
            <a:ext cx="4498214" cy="337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allegro2.freshthing.pl/koszulka-tshirt/Smile_usmiech_4chan_wesola_Koszulka_Tshirt_M/19-8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74876">
            <a:off x="636978" y="481073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img.cda.pl/obr/oryginalne/ec5604cf3a6b7d6f6e8987f6bad42a9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6848">
            <a:off x="10036168" y="40712"/>
            <a:ext cx="2102332" cy="218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allegro2.freshthing.pl/koszulka-tshirt/Smile_usmiech_4chan_wesola_Koszulka_Tshirt_M/19-8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74876">
            <a:off x="2753605" y="556859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allegro2.freshthing.pl/koszulka-tshirt/Smile_usmiech_4chan_wesola_Koszulka_Tshirt_M/19-8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74876">
            <a:off x="4942582" y="556859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777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PGS Software S.A.</a:t>
            </a:r>
          </a:p>
          <a:p>
            <a:r>
              <a:rPr lang="en-US" dirty="0"/>
              <a:t>Tel.: +48 71 79 82 692</a:t>
            </a:r>
            <a:br>
              <a:rPr lang="pl-PL" dirty="0"/>
            </a:br>
            <a:r>
              <a:rPr lang="en-US" dirty="0"/>
              <a:t>Fax: +48 71 79 82 690</a:t>
            </a:r>
            <a:br>
              <a:rPr lang="pl-PL" dirty="0"/>
            </a:br>
            <a:r>
              <a:rPr lang="en-US" dirty="0"/>
              <a:t>E-mail: pgs-soft@pgs-soft.com</a:t>
            </a:r>
          </a:p>
          <a:p>
            <a:endParaRPr lang="pl-PL" dirty="0"/>
          </a:p>
          <a:p>
            <a:r>
              <a:rPr lang="en-US" dirty="0"/>
              <a:t>www.pgs-soft.com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2461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933060" y="1876425"/>
            <a:ext cx="10313999" cy="4246079"/>
          </a:xfrm>
        </p:spPr>
        <p:txBody>
          <a:bodyPr/>
          <a:lstStyle/>
          <a:p>
            <a:r>
              <a:rPr lang="pl-PL" b="1" dirty="0"/>
              <a:t>Mapowanie obiektowo-relacyjne </a:t>
            </a:r>
            <a:r>
              <a:rPr lang="pl-PL" dirty="0"/>
              <a:t>(ang. Object-</a:t>
            </a:r>
            <a:r>
              <a:rPr lang="pl-PL" dirty="0" err="1"/>
              <a:t>Relational</a:t>
            </a:r>
            <a:r>
              <a:rPr lang="pl-PL" dirty="0"/>
              <a:t> </a:t>
            </a:r>
            <a:r>
              <a:rPr lang="pl-PL" dirty="0" err="1"/>
              <a:t>Mapping</a:t>
            </a:r>
            <a:r>
              <a:rPr lang="pl-PL" dirty="0"/>
              <a:t> ORM) – sposób odwzorowania obiektowej architektury systemu informatycznego na bazę danych (lub inny element systemu) o relacyjnym charakterze.</a:t>
            </a:r>
          </a:p>
          <a:p>
            <a:endParaRPr lang="pl-PL" dirty="0"/>
          </a:p>
          <a:p>
            <a:r>
              <a:rPr lang="pl-PL" dirty="0" err="1"/>
              <a:t>ORMy</a:t>
            </a:r>
            <a:r>
              <a:rPr lang="pl-PL" dirty="0"/>
              <a:t> w .NET: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err="1"/>
              <a:t>Entity</a:t>
            </a:r>
            <a:r>
              <a:rPr lang="pl-PL" dirty="0"/>
              <a:t> Framework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err="1"/>
              <a:t>nHibernate</a:t>
            </a:r>
            <a:endParaRPr lang="pl-P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err="1"/>
              <a:t>Dapper</a:t>
            </a:r>
            <a:r>
              <a:rPr lang="pl-PL" dirty="0"/>
              <a:t> </a:t>
            </a: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/>
              <a:t>Kurs .NET – Entity Framework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38DC96-F965-45F8-B872-9F277DB64C9E}" type="datetime1">
              <a:rPr lang="pl-PL" smtClean="0"/>
              <a:t>2017-03-27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jest ORM?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612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Model First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Database First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err="1"/>
              <a:t>Code</a:t>
            </a:r>
            <a:r>
              <a:rPr lang="pl-PL" dirty="0"/>
              <a:t> First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dirty="0"/>
              <a:t>Kurs .NET – </a:t>
            </a:r>
            <a:r>
              <a:rPr lang="pl-PL" dirty="0" err="1"/>
              <a:t>Entity</a:t>
            </a:r>
            <a:r>
              <a:rPr lang="pl-PL" dirty="0"/>
              <a:t> Framework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272F-8C05-4617-A0A9-B75C22A2EC6D}" type="datetime1">
              <a:rPr lang="pl-PL" smtClean="0"/>
              <a:t>2017-03-27</a:t>
            </a:fld>
            <a:endParaRPr lang="pl-P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Entity</a:t>
            </a:r>
            <a:r>
              <a:rPr lang="pl-PL" dirty="0"/>
              <a:t> Framework - podejścia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9974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/>
              <a:t>Kurs .NET – Entity Framework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38DC96-F965-45F8-B872-9F277DB64C9E}" type="datetime1">
              <a:rPr lang="pl-PL" smtClean="0"/>
              <a:t>2017-03-27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Podejście </a:t>
            </a:r>
            <a:r>
              <a:rPr lang="pl-PL" dirty="0" err="1"/>
              <a:t>Code</a:t>
            </a:r>
            <a:r>
              <a:rPr lang="pl-PL" dirty="0"/>
              <a:t> First – model POCO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4</a:t>
            </a:fld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2080591" y="1882461"/>
            <a:ext cx="8097078" cy="36933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Kurs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Kurs()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.KursUser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HashSet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KursUser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Id { 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Skad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Dokad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DataWyjazdu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DataDodania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ICollection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KursUser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KursUser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986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Relacja „jeden do jednego”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Relacja „jeden do wielu”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Relacja „wiele do wielu”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/>
              <a:t>Kurs .NET – Entity Framework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38DC96-F965-45F8-B872-9F277DB64C9E}" type="datetime1">
              <a:rPr lang="pl-PL" smtClean="0"/>
              <a:t>2017-03-27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Relacyjne bazy danych i EF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1609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/>
              <a:t>Kurs .NET – Entity Framework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38DC96-F965-45F8-B872-9F277DB64C9E}" type="datetime1">
              <a:rPr lang="pl-PL" smtClean="0"/>
              <a:t>2017-03-27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Relacja „jeden do wielu” w podejściu </a:t>
            </a:r>
            <a:r>
              <a:rPr lang="pl-PL" dirty="0" err="1"/>
              <a:t>Code</a:t>
            </a:r>
            <a:r>
              <a:rPr lang="pl-PL" dirty="0"/>
              <a:t> First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6</a:t>
            </a:fld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933061" y="1819759"/>
            <a:ext cx="9766853" cy="40318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Ogloszenie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Id {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Tresc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DataDodania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UzytkownikId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Uzytkownik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Uzytkownik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Uzytkownik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Uzytkownik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.Ogloszenie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HashSet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Ogloszenie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 ();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Id {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Imie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Nazwisko {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ICollection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Ogloszenie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Ogloszenie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41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/>
              <a:t>Kurs .NET – Entity Framework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38DC96-F965-45F8-B872-9F277DB64C9E}" type="datetime1">
              <a:rPr lang="pl-PL" smtClean="0"/>
              <a:t>2017-03-27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Relacja „jeden do jednego” w podejściu </a:t>
            </a:r>
            <a:r>
              <a:rPr lang="pl-PL" dirty="0" err="1"/>
              <a:t>Code</a:t>
            </a:r>
            <a:r>
              <a:rPr lang="pl-PL" dirty="0"/>
              <a:t> First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7</a:t>
            </a:fld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958574" y="2012043"/>
            <a:ext cx="7474226" cy="37856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Uzytkownik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Uzytkownik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() { 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Id {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Imie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Nazwisko {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[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Adres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Adres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Adres {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Adres () { 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[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ForeignKey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(„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Uzytkownik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”)]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Id {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Miasto {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Uzytkownik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Uzytkownik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8912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/>
              <a:t>Kurs .NET – Entity Framework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38DC96-F965-45F8-B872-9F277DB64C9E}" type="datetime1">
              <a:rPr lang="pl-PL" smtClean="0"/>
              <a:t>2017-03-27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Relacja „wiele do wielu” w podejściu </a:t>
            </a:r>
            <a:r>
              <a:rPr lang="pl-PL" dirty="0" err="1"/>
              <a:t>Code</a:t>
            </a:r>
            <a:r>
              <a:rPr lang="pl-PL" dirty="0"/>
              <a:t> First bez dodatkowej tabeli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8</a:t>
            </a:fld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933061" y="1773592"/>
            <a:ext cx="8918713" cy="427809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sz="16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 Uzytkownik {</a:t>
            </a:r>
          </a:p>
          <a:p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16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 Uzytkownik () {</a:t>
            </a:r>
          </a:p>
          <a:p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pl-PL" sz="160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.Wiadomosc = </a:t>
            </a:r>
            <a:r>
              <a:rPr lang="pl-PL" sz="16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>
                <a:solidFill>
                  <a:srgbClr val="0000FF"/>
                </a:solidFill>
                <a:latin typeface="Consolas" panose="020B0609020204030204" pitchFamily="49" charset="0"/>
              </a:rPr>
              <a:t>HashSet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l-PL" sz="1600">
                <a:solidFill>
                  <a:srgbClr val="0000FF"/>
                </a:solidFill>
                <a:latin typeface="Consolas" panose="020B0609020204030204" pitchFamily="49" charset="0"/>
              </a:rPr>
              <a:t>Wiadomosc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&gt; ();</a:t>
            </a:r>
          </a:p>
          <a:p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16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 Id { </a:t>
            </a:r>
            <a:r>
              <a:rPr lang="pl-PL" sz="160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pl-PL" sz="160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16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 Imie { </a:t>
            </a:r>
            <a:r>
              <a:rPr lang="pl-PL" sz="160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pl-PL" sz="160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16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 Nazwisko { </a:t>
            </a:r>
            <a:r>
              <a:rPr lang="pl-PL" sz="160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pl-PL" sz="160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16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>
                <a:solidFill>
                  <a:srgbClr val="0000FF"/>
                </a:solidFill>
                <a:latin typeface="Consolas" panose="020B0609020204030204" pitchFamily="49" charset="0"/>
              </a:rPr>
              <a:t>ICollection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l-PL" sz="1600">
                <a:solidFill>
                  <a:srgbClr val="0000FF"/>
                </a:solidFill>
                <a:latin typeface="Consolas" panose="020B0609020204030204" pitchFamily="49" charset="0"/>
              </a:rPr>
              <a:t>Wiadomosc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&gt; Wiadomosc { </a:t>
            </a:r>
            <a:r>
              <a:rPr lang="pl-PL" sz="160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pl-PL" sz="16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sz="16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 Wiadomosc {</a:t>
            </a:r>
          </a:p>
          <a:p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16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 Wiadomosc () {</a:t>
            </a:r>
          </a:p>
          <a:p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pl-PL" sz="160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.Uzytkownik = </a:t>
            </a:r>
            <a:r>
              <a:rPr lang="pl-PL" sz="16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>
                <a:solidFill>
                  <a:srgbClr val="0000FF"/>
                </a:solidFill>
                <a:latin typeface="Consolas" panose="020B0609020204030204" pitchFamily="49" charset="0"/>
              </a:rPr>
              <a:t>HashSet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l-PL" sz="1600">
                <a:solidFill>
                  <a:srgbClr val="0000FF"/>
                </a:solidFill>
                <a:latin typeface="Consolas" panose="020B0609020204030204" pitchFamily="49" charset="0"/>
              </a:rPr>
              <a:t>Uzytkownik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&gt; ();</a:t>
            </a:r>
          </a:p>
          <a:p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16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 Id { </a:t>
            </a:r>
            <a:r>
              <a:rPr lang="pl-PL" sz="160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pl-PL" sz="160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16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 Tresc { </a:t>
            </a:r>
            <a:r>
              <a:rPr lang="pl-PL" sz="160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pl-PL" sz="160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16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>
                <a:solidFill>
                  <a:srgbClr val="0000FF"/>
                </a:solidFill>
                <a:latin typeface="Consolas" panose="020B0609020204030204" pitchFamily="49" charset="0"/>
              </a:rPr>
              <a:t>ICollection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l-PL" sz="1600">
                <a:solidFill>
                  <a:srgbClr val="0000FF"/>
                </a:solidFill>
                <a:latin typeface="Consolas" panose="020B0609020204030204" pitchFamily="49" charset="0"/>
              </a:rPr>
              <a:t>Uzytkownik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&gt; Uzytkownik { </a:t>
            </a:r>
            <a:r>
              <a:rPr lang="pl-PL" sz="160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pl-PL" sz="16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pl-PL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088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/>
              <a:t>Kurs .NET – Entity Framework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38DC96-F965-45F8-B872-9F277DB64C9E}" type="datetime1">
              <a:rPr lang="pl-PL" smtClean="0"/>
              <a:t>2017-03-27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>
          <a:xfrm>
            <a:off x="938804" y="195423"/>
            <a:ext cx="9371024" cy="936000"/>
          </a:xfrm>
        </p:spPr>
        <p:txBody>
          <a:bodyPr>
            <a:normAutofit fontScale="90000"/>
          </a:bodyPr>
          <a:lstStyle/>
          <a:p>
            <a:r>
              <a:rPr lang="pl-PL" dirty="0"/>
              <a:t>Relacja „wiele do wielu” w podejściu </a:t>
            </a:r>
            <a:r>
              <a:rPr lang="pl-PL" dirty="0" err="1"/>
              <a:t>Code</a:t>
            </a:r>
            <a:r>
              <a:rPr lang="pl-PL" dirty="0"/>
              <a:t> First z dodatkową tabelą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9</a:t>
            </a:fld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43070" y="1398802"/>
            <a:ext cx="12001061" cy="50167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Uzytkownik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Uzytkownik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() {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.Wiadomosc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HashSet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Wiadomosc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 (); 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Id {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Imie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Nazwisko {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ICollection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Uzytkownik_Wiadomosc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Uzytkownik_Wiadomosc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Uzytkownik_Wiadomosc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Id {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UzytkownikId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WiadomoscId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Uzytkownik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Uzytkownik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Wiadomosc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Wiadomosc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Wiadomosc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Wiadomosc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() {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.Uzytkownik_Wiadomosc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HashSet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Uzytkownik_Wiadomosc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 (); 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Id {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Tresc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ICollection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Uzytkownik_Wiadomosc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Uzytkownik_Wiadomosc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75563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GS">
      <a:dk1>
        <a:sysClr val="windowText" lastClr="000000"/>
      </a:dk1>
      <a:lt1>
        <a:sysClr val="window" lastClr="FFFFFF"/>
      </a:lt1>
      <a:dk2>
        <a:srgbClr val="FF7726"/>
      </a:dk2>
      <a:lt2>
        <a:srgbClr val="FFFFFF"/>
      </a:lt2>
      <a:accent1>
        <a:srgbClr val="FF7726"/>
      </a:accent1>
      <a:accent2>
        <a:srgbClr val="000000"/>
      </a:accent2>
      <a:accent3>
        <a:srgbClr val="00B0F0"/>
      </a:accent3>
      <a:accent4>
        <a:srgbClr val="FFD965"/>
      </a:accent4>
      <a:accent5>
        <a:srgbClr val="00B050"/>
      </a:accent5>
      <a:accent6>
        <a:srgbClr val="0563C1"/>
      </a:accent6>
      <a:hlink>
        <a:srgbClr val="FF7726"/>
      </a:hlink>
      <a:folHlink>
        <a:srgbClr val="FF772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tx1"/>
        </a:solidFill>
      </a:spPr>
      <a:bodyPr vert="horz" lIns="360000" tIns="108000" rIns="360000" bIns="45720" rtlCol="0" anchor="ctr">
        <a:normAutofit/>
      </a:bodyPr>
      <a:lstStyle>
        <a:defPPr>
          <a:defRPr b="1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-template-v7.potx" id="{81740B69-3C92-4ED6-8B77-975B328E0227}" vid="{9A016EBD-39E1-4BE8-9468-41BAC8AD9D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pgssoftware-presentation</Template>
  <TotalTime>443</TotalTime>
  <Words>448</Words>
  <Application>Microsoft Office PowerPoint</Application>
  <PresentationFormat>Panoramiczny</PresentationFormat>
  <Paragraphs>220</Paragraphs>
  <Slides>18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Motyw pakietu Office</vt:lpstr>
      <vt:lpstr>Kurs .NET – Entity Framework </vt:lpstr>
      <vt:lpstr>Czym jest ORM?</vt:lpstr>
      <vt:lpstr>Entity Framework - podejścia</vt:lpstr>
      <vt:lpstr>Podejście Code First – model POCO</vt:lpstr>
      <vt:lpstr>Relacyjne bazy danych i EF</vt:lpstr>
      <vt:lpstr>Relacja „jeden do wielu” w podejściu Code First</vt:lpstr>
      <vt:lpstr>Relacja „jeden do jednego” w podejściu Code First</vt:lpstr>
      <vt:lpstr>Relacja „wiele do wielu” w podejściu Code First bez dodatkowej tabeli</vt:lpstr>
      <vt:lpstr>Relacja „wiele do wielu” w podejściu Code First z dodatkową tabelą</vt:lpstr>
      <vt:lpstr>DBContext i DBSet</vt:lpstr>
      <vt:lpstr>Odpytywanie bazy danych</vt:lpstr>
      <vt:lpstr>Wczytywanie zachłanne — Eager Loading</vt:lpstr>
      <vt:lpstr>Wczytywanie leniwe — Lazy Loading</vt:lpstr>
      <vt:lpstr>Jawne ładowanie — Explicit Loading</vt:lpstr>
      <vt:lpstr>Entity Framework - migracje</vt:lpstr>
      <vt:lpstr>Migracje – komendy  Package Manager Console</vt:lpstr>
      <vt:lpstr>Dziękuję! 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you create your presentation</dc:title>
  <dc:creator>Maks Knoski</dc:creator>
  <cp:lastModifiedBy>Maks Knoski</cp:lastModifiedBy>
  <cp:revision>22</cp:revision>
  <dcterms:created xsi:type="dcterms:W3CDTF">2017-03-19T14:09:30Z</dcterms:created>
  <dcterms:modified xsi:type="dcterms:W3CDTF">2017-03-27T20:46:14Z</dcterms:modified>
</cp:coreProperties>
</file>