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301" r:id="rId6"/>
    <p:sldId id="261" r:id="rId7"/>
    <p:sldId id="297" r:id="rId8"/>
    <p:sldId id="264" r:id="rId9"/>
    <p:sldId id="302" r:id="rId10"/>
    <p:sldId id="305" r:id="rId11"/>
    <p:sldId id="303" r:id="rId12"/>
    <p:sldId id="298" r:id="rId13"/>
    <p:sldId id="269" r:id="rId14"/>
    <p:sldId id="299" r:id="rId15"/>
    <p:sldId id="304" r:id="rId16"/>
    <p:sldId id="300" r:id="rId17"/>
  </p:sldIdLst>
  <p:sldSz cx="9144000" cy="5143500" type="screen16x9"/>
  <p:notesSz cx="6858000" cy="9144000"/>
  <p:embeddedFontLst>
    <p:embeddedFont>
      <p:font typeface="Asap" panose="020B0604020202020204" charset="0"/>
      <p:regular r:id="rId19"/>
      <p:bold r:id="rId20"/>
      <p:italic r:id="rId21"/>
      <p:boldItalic r:id="rId22"/>
    </p:embeddedFont>
    <p:embeddedFont>
      <p:font typeface="Bebas Neue" panose="020B0606020202050201" pitchFamily="34" charset="0"/>
      <p:regular r:id="rId23"/>
    </p:embeddedFont>
    <p:embeddedFont>
      <p:font typeface="Nunito Light" pitchFamily="2" charset="0"/>
      <p:regular r:id="rId24"/>
      <p:italic r:id="rId25"/>
    </p:embeddedFont>
    <p:embeddedFont>
      <p:font typeface="Raleway" pitchFamily="2" charset="0"/>
      <p:regular r:id="rId26"/>
      <p:bold r:id="rId27"/>
      <p:italic r:id="rId28"/>
      <p:boldItalic r:id="rId29"/>
    </p:embeddedFont>
    <p:embeddedFont>
      <p:font typeface="Syne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6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5F80CB-1844-4966-9728-BE7FAF04ECF7}">
  <a:tblStyle styleId="{825F80CB-1844-4966-9728-BE7FAF04EC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776382-AE15-4491-8131-DFB2287FA2D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5b52671039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5b52671039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130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723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The MVP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2430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04a4cecd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04a4cecd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983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04a4cecd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04a4cecd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601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512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5b22d75719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5b22d75719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422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031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125d80b4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125d80b4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595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817325" y="1297600"/>
            <a:ext cx="5313300" cy="16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817325" y="3086006"/>
            <a:ext cx="2549700" cy="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674400" y="-2853400"/>
            <a:ext cx="4459203" cy="4665836"/>
            <a:chOff x="-674400" y="-2853400"/>
            <a:chExt cx="4459203" cy="4665836"/>
          </a:xfrm>
        </p:grpSpPr>
        <p:sp>
          <p:nvSpPr>
            <p:cNvPr id="12" name="Google Shape;12;p2"/>
            <p:cNvSpPr/>
            <p:nvPr/>
          </p:nvSpPr>
          <p:spPr>
            <a:xfrm>
              <a:off x="-674400" y="-2853400"/>
              <a:ext cx="4300847" cy="4665836"/>
            </a:xfrm>
            <a:custGeom>
              <a:avLst/>
              <a:gdLst/>
              <a:ahLst/>
              <a:cxnLst/>
              <a:rect l="l" t="t" r="r" b="b"/>
              <a:pathLst>
                <a:path w="91381" h="99136" extrusionOk="0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2699645">
              <a:off x="2674891" y="-1012245"/>
              <a:ext cx="358440" cy="2273920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 rot="-8100195">
            <a:off x="7166010" y="3660571"/>
            <a:ext cx="651971" cy="4135636"/>
          </a:xfrm>
          <a:custGeom>
            <a:avLst/>
            <a:gdLst/>
            <a:ahLst/>
            <a:cxnLst/>
            <a:rect l="l" t="t" r="r" b="b"/>
            <a:pathLst>
              <a:path w="10455" h="66319" extrusionOk="0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8120113" y="534988"/>
            <a:ext cx="1269225" cy="740575"/>
            <a:chOff x="878675" y="4238213"/>
            <a:chExt cx="1269225" cy="740575"/>
          </a:xfrm>
        </p:grpSpPr>
        <p:sp>
          <p:nvSpPr>
            <p:cNvPr id="16" name="Google Shape;16;p2"/>
            <p:cNvSpPr/>
            <p:nvPr/>
          </p:nvSpPr>
          <p:spPr>
            <a:xfrm>
              <a:off x="878675" y="4238213"/>
              <a:ext cx="1269225" cy="198850"/>
            </a:xfrm>
            <a:custGeom>
              <a:avLst/>
              <a:gdLst/>
              <a:ahLst/>
              <a:cxnLst/>
              <a:rect l="l" t="t" r="r" b="b"/>
              <a:pathLst>
                <a:path w="50769" h="7954" extrusionOk="0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78675" y="4509063"/>
              <a:ext cx="1269225" cy="199175"/>
            </a:xfrm>
            <a:custGeom>
              <a:avLst/>
              <a:gdLst/>
              <a:ahLst/>
              <a:cxnLst/>
              <a:rect l="l" t="t" r="r" b="b"/>
              <a:pathLst>
                <a:path w="50769" h="7967" extrusionOk="0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78675" y="4779638"/>
              <a:ext cx="1269225" cy="199150"/>
            </a:xfrm>
            <a:custGeom>
              <a:avLst/>
              <a:gdLst/>
              <a:ahLst/>
              <a:cxnLst/>
              <a:rect l="l" t="t" r="r" b="b"/>
              <a:pathLst>
                <a:path w="50769" h="7966" extrusionOk="0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7257684" y="198047"/>
            <a:ext cx="660720" cy="201300"/>
            <a:chOff x="3004984" y="4544318"/>
            <a:chExt cx="660720" cy="201300"/>
          </a:xfrm>
        </p:grpSpPr>
        <p:sp>
          <p:nvSpPr>
            <p:cNvPr id="20" name="Google Shape;20;p2"/>
            <p:cNvSpPr/>
            <p:nvPr/>
          </p:nvSpPr>
          <p:spPr>
            <a:xfrm>
              <a:off x="3004984" y="4544318"/>
              <a:ext cx="201300" cy="20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32904" y="4544318"/>
              <a:ext cx="232800" cy="2013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2577059" y="4744153"/>
            <a:ext cx="1088650" cy="201300"/>
            <a:chOff x="2577059" y="4745624"/>
            <a:chExt cx="1088650" cy="201300"/>
          </a:xfrm>
        </p:grpSpPr>
        <p:sp>
          <p:nvSpPr>
            <p:cNvPr id="23" name="Google Shape;23;p2"/>
            <p:cNvSpPr/>
            <p:nvPr/>
          </p:nvSpPr>
          <p:spPr>
            <a:xfrm>
              <a:off x="2577059" y="4745624"/>
              <a:ext cx="201300" cy="201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04984" y="4745624"/>
              <a:ext cx="201300" cy="20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432909" y="4745624"/>
              <a:ext cx="232800" cy="2013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subTitle" idx="1"/>
          </p:nvPr>
        </p:nvSpPr>
        <p:spPr>
          <a:xfrm>
            <a:off x="4321225" y="1855475"/>
            <a:ext cx="3916500" cy="18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164" name="Google Shape;164;p14"/>
          <p:cNvSpPr txBox="1">
            <a:spLocks noGrp="1"/>
          </p:cNvSpPr>
          <p:nvPr>
            <p:ph type="title"/>
          </p:nvPr>
        </p:nvSpPr>
        <p:spPr>
          <a:xfrm>
            <a:off x="4321225" y="709400"/>
            <a:ext cx="3916500" cy="109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4"/>
          <p:cNvGrpSpPr/>
          <p:nvPr/>
        </p:nvGrpSpPr>
        <p:grpSpPr>
          <a:xfrm>
            <a:off x="5585373" y="3963837"/>
            <a:ext cx="4359062" cy="1623965"/>
            <a:chOff x="5585373" y="3963837"/>
            <a:chExt cx="4359062" cy="1623965"/>
          </a:xfrm>
        </p:grpSpPr>
        <p:grpSp>
          <p:nvGrpSpPr>
            <p:cNvPr id="166" name="Google Shape;166;p14"/>
            <p:cNvGrpSpPr/>
            <p:nvPr/>
          </p:nvGrpSpPr>
          <p:grpSpPr>
            <a:xfrm>
              <a:off x="5585373" y="4608500"/>
              <a:ext cx="1269225" cy="740575"/>
              <a:chOff x="4805650" y="2718925"/>
              <a:chExt cx="1269225" cy="740575"/>
            </a:xfrm>
          </p:grpSpPr>
          <p:sp>
            <p:nvSpPr>
              <p:cNvPr id="167" name="Google Shape;167;p14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54" extrusionOk="0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4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7" extrusionOk="0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6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0" name="Google Shape;170;p14"/>
            <p:cNvSpPr/>
            <p:nvPr/>
          </p:nvSpPr>
          <p:spPr>
            <a:xfrm rot="8100000">
              <a:off x="8932588" y="3827367"/>
              <a:ext cx="399729" cy="1896905"/>
            </a:xfrm>
            <a:custGeom>
              <a:avLst/>
              <a:gdLst/>
              <a:ahLst/>
              <a:cxnLst/>
              <a:rect l="l" t="t" r="r" b="b"/>
              <a:pathLst>
                <a:path w="10455" h="49614" extrusionOk="0">
                  <a:moveTo>
                    <a:pt x="1" y="0"/>
                  </a:moveTo>
                  <a:lnTo>
                    <a:pt x="1" y="44386"/>
                  </a:lnTo>
                  <a:cubicBezTo>
                    <a:pt x="1" y="47280"/>
                    <a:pt x="2346" y="49613"/>
                    <a:pt x="5228" y="49613"/>
                  </a:cubicBezTo>
                  <a:cubicBezTo>
                    <a:pt x="8121" y="49613"/>
                    <a:pt x="10454" y="47268"/>
                    <a:pt x="10454" y="44386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14"/>
          <p:cNvSpPr/>
          <p:nvPr/>
        </p:nvSpPr>
        <p:spPr>
          <a:xfrm rot="5400000">
            <a:off x="-1091990" y="3399184"/>
            <a:ext cx="2773185" cy="3008530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9"/>
          <p:cNvSpPr txBox="1">
            <a:spLocks noGrp="1"/>
          </p:cNvSpPr>
          <p:nvPr>
            <p:ph type="subTitle" idx="1"/>
          </p:nvPr>
        </p:nvSpPr>
        <p:spPr>
          <a:xfrm>
            <a:off x="1033118" y="2040119"/>
            <a:ext cx="2259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9"/>
          <p:cNvSpPr txBox="1">
            <a:spLocks noGrp="1"/>
          </p:cNvSpPr>
          <p:nvPr>
            <p:ph type="subTitle" idx="2"/>
          </p:nvPr>
        </p:nvSpPr>
        <p:spPr>
          <a:xfrm>
            <a:off x="3442200" y="2040119"/>
            <a:ext cx="2259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19"/>
          <p:cNvSpPr txBox="1">
            <a:spLocks noGrp="1"/>
          </p:cNvSpPr>
          <p:nvPr>
            <p:ph type="subTitle" idx="3"/>
          </p:nvPr>
        </p:nvSpPr>
        <p:spPr>
          <a:xfrm>
            <a:off x="5853532" y="2040119"/>
            <a:ext cx="2255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9"/>
          <p:cNvSpPr txBox="1">
            <a:spLocks noGrp="1"/>
          </p:cNvSpPr>
          <p:nvPr>
            <p:ph type="subTitle" idx="4"/>
          </p:nvPr>
        </p:nvSpPr>
        <p:spPr>
          <a:xfrm>
            <a:off x="1033118" y="3665025"/>
            <a:ext cx="2259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subTitle" idx="5"/>
          </p:nvPr>
        </p:nvSpPr>
        <p:spPr>
          <a:xfrm>
            <a:off x="3442200" y="3665025"/>
            <a:ext cx="2259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9"/>
          <p:cNvSpPr txBox="1">
            <a:spLocks noGrp="1"/>
          </p:cNvSpPr>
          <p:nvPr>
            <p:ph type="subTitle" idx="6"/>
          </p:nvPr>
        </p:nvSpPr>
        <p:spPr>
          <a:xfrm>
            <a:off x="5853532" y="3665025"/>
            <a:ext cx="2255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9"/>
          <p:cNvSpPr txBox="1">
            <a:spLocks noGrp="1"/>
          </p:cNvSpPr>
          <p:nvPr>
            <p:ph type="subTitle" idx="7"/>
          </p:nvPr>
        </p:nvSpPr>
        <p:spPr>
          <a:xfrm>
            <a:off x="1033118" y="1314850"/>
            <a:ext cx="2259600" cy="7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subTitle" idx="8"/>
          </p:nvPr>
        </p:nvSpPr>
        <p:spPr>
          <a:xfrm>
            <a:off x="3442200" y="1314850"/>
            <a:ext cx="2259600" cy="7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subTitle" idx="9"/>
          </p:nvPr>
        </p:nvSpPr>
        <p:spPr>
          <a:xfrm>
            <a:off x="5853532" y="1314850"/>
            <a:ext cx="2255100" cy="7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2" name="Google Shape;242;p19"/>
          <p:cNvSpPr txBox="1">
            <a:spLocks noGrp="1"/>
          </p:cNvSpPr>
          <p:nvPr>
            <p:ph type="subTitle" idx="13"/>
          </p:nvPr>
        </p:nvSpPr>
        <p:spPr>
          <a:xfrm>
            <a:off x="1033118" y="2935175"/>
            <a:ext cx="2259600" cy="7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3" name="Google Shape;243;p19"/>
          <p:cNvSpPr txBox="1">
            <a:spLocks noGrp="1"/>
          </p:cNvSpPr>
          <p:nvPr>
            <p:ph type="subTitle" idx="14"/>
          </p:nvPr>
        </p:nvSpPr>
        <p:spPr>
          <a:xfrm>
            <a:off x="3442200" y="2935175"/>
            <a:ext cx="2259600" cy="7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4" name="Google Shape;244;p19"/>
          <p:cNvSpPr txBox="1">
            <a:spLocks noGrp="1"/>
          </p:cNvSpPr>
          <p:nvPr>
            <p:ph type="subTitle" idx="15"/>
          </p:nvPr>
        </p:nvSpPr>
        <p:spPr>
          <a:xfrm>
            <a:off x="5851282" y="2935175"/>
            <a:ext cx="2259600" cy="7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45" name="Google Shape;245;p19"/>
          <p:cNvGrpSpPr/>
          <p:nvPr/>
        </p:nvGrpSpPr>
        <p:grpSpPr>
          <a:xfrm>
            <a:off x="6608975" y="2335023"/>
            <a:ext cx="3459330" cy="4341052"/>
            <a:chOff x="6608975" y="2335023"/>
            <a:chExt cx="3459330" cy="4341052"/>
          </a:xfrm>
        </p:grpSpPr>
        <p:grpSp>
          <p:nvGrpSpPr>
            <p:cNvPr id="246" name="Google Shape;246;p19"/>
            <p:cNvGrpSpPr/>
            <p:nvPr/>
          </p:nvGrpSpPr>
          <p:grpSpPr>
            <a:xfrm>
              <a:off x="6608975" y="4682350"/>
              <a:ext cx="1269225" cy="740575"/>
              <a:chOff x="4805650" y="2718925"/>
              <a:chExt cx="1269225" cy="740575"/>
            </a:xfrm>
          </p:grpSpPr>
          <p:sp>
            <p:nvSpPr>
              <p:cNvPr id="247" name="Google Shape;247;p19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54" extrusionOk="0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7" extrusionOk="0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6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" name="Google Shape;250;p19"/>
            <p:cNvSpPr/>
            <p:nvPr/>
          </p:nvSpPr>
          <p:spPr>
            <a:xfrm rot="10800000">
              <a:off x="6998548" y="4197675"/>
              <a:ext cx="2284525" cy="2478400"/>
            </a:xfrm>
            <a:custGeom>
              <a:avLst/>
              <a:gdLst/>
              <a:ahLst/>
              <a:cxnLst/>
              <a:rect l="l" t="t" r="r" b="b"/>
              <a:pathLst>
                <a:path w="91381" h="99136" extrusionOk="0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 rot="2700000">
              <a:off x="8987311" y="2189227"/>
              <a:ext cx="427045" cy="2026535"/>
            </a:xfrm>
            <a:custGeom>
              <a:avLst/>
              <a:gdLst/>
              <a:ahLst/>
              <a:cxnLst/>
              <a:rect l="l" t="t" r="r" b="b"/>
              <a:pathLst>
                <a:path w="10455" h="49614" extrusionOk="0">
                  <a:moveTo>
                    <a:pt x="1" y="0"/>
                  </a:moveTo>
                  <a:lnTo>
                    <a:pt x="1" y="44386"/>
                  </a:lnTo>
                  <a:cubicBezTo>
                    <a:pt x="1" y="47280"/>
                    <a:pt x="2346" y="49613"/>
                    <a:pt x="5228" y="49613"/>
                  </a:cubicBezTo>
                  <a:cubicBezTo>
                    <a:pt x="8121" y="49613"/>
                    <a:pt x="10454" y="47268"/>
                    <a:pt x="10454" y="44386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19"/>
          <p:cNvGrpSpPr/>
          <p:nvPr/>
        </p:nvGrpSpPr>
        <p:grpSpPr>
          <a:xfrm>
            <a:off x="-1252100" y="-373650"/>
            <a:ext cx="2284525" cy="5517374"/>
            <a:chOff x="-1252100" y="-373650"/>
            <a:chExt cx="2284525" cy="5517374"/>
          </a:xfrm>
        </p:grpSpPr>
        <p:grpSp>
          <p:nvGrpSpPr>
            <p:cNvPr id="253" name="Google Shape;253;p19"/>
            <p:cNvGrpSpPr/>
            <p:nvPr/>
          </p:nvGrpSpPr>
          <p:grpSpPr>
            <a:xfrm>
              <a:off x="-73465" y="-58733"/>
              <a:ext cx="507553" cy="5202457"/>
              <a:chOff x="6539500" y="1042525"/>
              <a:chExt cx="346500" cy="3551650"/>
            </a:xfrm>
          </p:grpSpPr>
          <p:sp>
            <p:nvSpPr>
              <p:cNvPr id="254" name="Google Shape;254;p19"/>
              <p:cNvSpPr/>
              <p:nvPr/>
            </p:nvSpPr>
            <p:spPr>
              <a:xfrm>
                <a:off x="6539500" y="1042525"/>
                <a:ext cx="67000" cy="3551650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142066" extrusionOk="0">
                    <a:moveTo>
                      <a:pt x="0" y="0"/>
                    </a:moveTo>
                    <a:lnTo>
                      <a:pt x="0" y="142065"/>
                    </a:lnTo>
                    <a:lnTo>
                      <a:pt x="2679" y="14206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6679400" y="1042525"/>
                <a:ext cx="66700" cy="355165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42066" extrusionOk="0">
                    <a:moveTo>
                      <a:pt x="0" y="0"/>
                    </a:moveTo>
                    <a:lnTo>
                      <a:pt x="0" y="142065"/>
                    </a:lnTo>
                    <a:lnTo>
                      <a:pt x="2667" y="142065"/>
                    </a:lnTo>
                    <a:lnTo>
                      <a:pt x="26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6819000" y="1042525"/>
                <a:ext cx="67000" cy="3551650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142066" extrusionOk="0">
                    <a:moveTo>
                      <a:pt x="0" y="0"/>
                    </a:moveTo>
                    <a:lnTo>
                      <a:pt x="0" y="142065"/>
                    </a:lnTo>
                    <a:lnTo>
                      <a:pt x="2679" y="14206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7" name="Google Shape;257;p19"/>
            <p:cNvSpPr/>
            <p:nvPr/>
          </p:nvSpPr>
          <p:spPr>
            <a:xfrm>
              <a:off x="-1252100" y="-373650"/>
              <a:ext cx="2284525" cy="2478400"/>
            </a:xfrm>
            <a:custGeom>
              <a:avLst/>
              <a:gdLst/>
              <a:ahLst/>
              <a:cxnLst/>
              <a:rect l="l" t="t" r="r" b="b"/>
              <a:pathLst>
                <a:path w="91381" h="99136" extrusionOk="0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22"/>
          <p:cNvGrpSpPr/>
          <p:nvPr/>
        </p:nvGrpSpPr>
        <p:grpSpPr>
          <a:xfrm rot="-5400000">
            <a:off x="4309982" y="-4442520"/>
            <a:ext cx="572695" cy="9412228"/>
            <a:chOff x="6539500" y="1042525"/>
            <a:chExt cx="346500" cy="3551650"/>
          </a:xfrm>
        </p:grpSpPr>
        <p:sp>
          <p:nvSpPr>
            <p:cNvPr id="299" name="Google Shape;299;p22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22"/>
          <p:cNvSpPr/>
          <p:nvPr/>
        </p:nvSpPr>
        <p:spPr>
          <a:xfrm flipH="1">
            <a:off x="-2377380" y="-2122904"/>
            <a:ext cx="3377899" cy="3664562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3" name="Google Shape;303;p22"/>
          <p:cNvGrpSpPr/>
          <p:nvPr/>
        </p:nvGrpSpPr>
        <p:grpSpPr>
          <a:xfrm rot="10800000" flipH="1">
            <a:off x="6854276" y="-543396"/>
            <a:ext cx="3304431" cy="2359299"/>
            <a:chOff x="6398434" y="3874100"/>
            <a:chExt cx="2343070" cy="1672905"/>
          </a:xfrm>
        </p:grpSpPr>
        <p:sp>
          <p:nvSpPr>
            <p:cNvPr id="304" name="Google Shape;304;p22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22"/>
          <p:cNvGrpSpPr/>
          <p:nvPr/>
        </p:nvGrpSpPr>
        <p:grpSpPr>
          <a:xfrm rot="-5400000">
            <a:off x="4309982" y="188730"/>
            <a:ext cx="572695" cy="9412228"/>
            <a:chOff x="6539500" y="1042525"/>
            <a:chExt cx="346500" cy="3551650"/>
          </a:xfrm>
        </p:grpSpPr>
        <p:sp>
          <p:nvSpPr>
            <p:cNvPr id="307" name="Google Shape;307;p22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23"/>
          <p:cNvGrpSpPr/>
          <p:nvPr/>
        </p:nvGrpSpPr>
        <p:grpSpPr>
          <a:xfrm flipH="1">
            <a:off x="-31260" y="4593467"/>
            <a:ext cx="2421237" cy="706360"/>
            <a:chOff x="-76439" y="4569403"/>
            <a:chExt cx="2421237" cy="706360"/>
          </a:xfrm>
        </p:grpSpPr>
        <p:grpSp>
          <p:nvGrpSpPr>
            <p:cNvPr id="312" name="Google Shape;312;p23"/>
            <p:cNvGrpSpPr/>
            <p:nvPr/>
          </p:nvGrpSpPr>
          <p:grpSpPr>
            <a:xfrm>
              <a:off x="-76439" y="4569403"/>
              <a:ext cx="1210587" cy="706360"/>
              <a:chOff x="4805650" y="2718925"/>
              <a:chExt cx="1269225" cy="740575"/>
            </a:xfrm>
          </p:grpSpPr>
          <p:sp>
            <p:nvSpPr>
              <p:cNvPr id="313" name="Google Shape;313;p23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54" extrusionOk="0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3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7" extrusionOk="0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3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6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6" name="Google Shape;316;p23"/>
            <p:cNvGrpSpPr/>
            <p:nvPr/>
          </p:nvGrpSpPr>
          <p:grpSpPr>
            <a:xfrm>
              <a:off x="1134211" y="4569403"/>
              <a:ext cx="1210587" cy="706360"/>
              <a:chOff x="4805650" y="2718925"/>
              <a:chExt cx="1269225" cy="740575"/>
            </a:xfrm>
          </p:grpSpPr>
          <p:sp>
            <p:nvSpPr>
              <p:cNvPr id="317" name="Google Shape;317;p23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54" extrusionOk="0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3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7" extrusionOk="0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3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6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0" name="Google Shape;320;p23"/>
          <p:cNvSpPr/>
          <p:nvPr/>
        </p:nvSpPr>
        <p:spPr>
          <a:xfrm>
            <a:off x="-1151193" y="-239425"/>
            <a:ext cx="2284525" cy="2478400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1" name="Google Shape;321;p23"/>
          <p:cNvGrpSpPr/>
          <p:nvPr/>
        </p:nvGrpSpPr>
        <p:grpSpPr>
          <a:xfrm>
            <a:off x="6785319" y="3491150"/>
            <a:ext cx="3304431" cy="2359299"/>
            <a:chOff x="6398434" y="3874100"/>
            <a:chExt cx="2343070" cy="1672905"/>
          </a:xfrm>
        </p:grpSpPr>
        <p:sp>
          <p:nvSpPr>
            <p:cNvPr id="322" name="Google Shape;322;p23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0" y="4541375"/>
            <a:ext cx="9144000" cy="60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2391900" y="2141197"/>
            <a:ext cx="43602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3933450" y="1482841"/>
            <a:ext cx="1277100" cy="76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30" name="Google Shape;30;p3"/>
          <p:cNvGrpSpPr/>
          <p:nvPr/>
        </p:nvGrpSpPr>
        <p:grpSpPr>
          <a:xfrm flipH="1">
            <a:off x="578418" y="-286676"/>
            <a:ext cx="1269225" cy="740575"/>
            <a:chOff x="4805650" y="2718925"/>
            <a:chExt cx="1269225" cy="740575"/>
          </a:xfrm>
        </p:grpSpPr>
        <p:sp>
          <p:nvSpPr>
            <p:cNvPr id="31" name="Google Shape;31;p3"/>
            <p:cNvSpPr/>
            <p:nvPr/>
          </p:nvSpPr>
          <p:spPr>
            <a:xfrm>
              <a:off x="4805650" y="2718925"/>
              <a:ext cx="1269225" cy="198850"/>
            </a:xfrm>
            <a:custGeom>
              <a:avLst/>
              <a:gdLst/>
              <a:ahLst/>
              <a:cxnLst/>
              <a:rect l="l" t="t" r="r" b="b"/>
              <a:pathLst>
                <a:path w="50769" h="7954" extrusionOk="0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805650" y="2989775"/>
              <a:ext cx="1269225" cy="199175"/>
            </a:xfrm>
            <a:custGeom>
              <a:avLst/>
              <a:gdLst/>
              <a:ahLst/>
              <a:cxnLst/>
              <a:rect l="l" t="t" r="r" b="b"/>
              <a:pathLst>
                <a:path w="50769" h="7967" extrusionOk="0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805650" y="3260350"/>
              <a:ext cx="1269225" cy="199150"/>
            </a:xfrm>
            <a:custGeom>
              <a:avLst/>
              <a:gdLst/>
              <a:ahLst/>
              <a:cxnLst/>
              <a:rect l="l" t="t" r="r" b="b"/>
              <a:pathLst>
                <a:path w="50769" h="7966" extrusionOk="0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 rot="8100000" flipH="1">
            <a:off x="4141323" y="3975470"/>
            <a:ext cx="628203" cy="1992465"/>
          </a:xfrm>
          <a:custGeom>
            <a:avLst/>
            <a:gdLst/>
            <a:ahLst/>
            <a:cxnLst/>
            <a:rect l="l" t="t" r="r" b="b"/>
            <a:pathLst>
              <a:path w="10455" h="33160" extrusionOk="0">
                <a:moveTo>
                  <a:pt x="1" y="0"/>
                </a:moveTo>
                <a:lnTo>
                  <a:pt x="1" y="27932"/>
                </a:lnTo>
                <a:cubicBezTo>
                  <a:pt x="1" y="30826"/>
                  <a:pt x="2334" y="33159"/>
                  <a:pt x="5228" y="33159"/>
                </a:cubicBezTo>
                <a:cubicBezTo>
                  <a:pt x="8109" y="33159"/>
                  <a:pt x="10454" y="30814"/>
                  <a:pt x="10454" y="27932"/>
                </a:cubicBezTo>
                <a:lnTo>
                  <a:pt x="104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>
            <a:spLocks noGrp="1"/>
          </p:cNvSpPr>
          <p:nvPr>
            <p:ph type="subTitle" idx="1"/>
          </p:nvPr>
        </p:nvSpPr>
        <p:spPr>
          <a:xfrm>
            <a:off x="1481263" y="2146203"/>
            <a:ext cx="2907600" cy="4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2"/>
          </p:nvPr>
        </p:nvSpPr>
        <p:spPr>
          <a:xfrm>
            <a:off x="4755138" y="2146203"/>
            <a:ext cx="2907600" cy="4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3"/>
          </p:nvPr>
        </p:nvSpPr>
        <p:spPr>
          <a:xfrm>
            <a:off x="1481263" y="2585250"/>
            <a:ext cx="2907600" cy="12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4"/>
          </p:nvPr>
        </p:nvSpPr>
        <p:spPr>
          <a:xfrm>
            <a:off x="4755138" y="2585250"/>
            <a:ext cx="2907600" cy="12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6" name="Google Shape;56;p5"/>
          <p:cNvGrpSpPr/>
          <p:nvPr/>
        </p:nvGrpSpPr>
        <p:grpSpPr>
          <a:xfrm rot="5400000">
            <a:off x="4285643" y="124788"/>
            <a:ext cx="572695" cy="9412228"/>
            <a:chOff x="6539500" y="1042525"/>
            <a:chExt cx="346500" cy="3551650"/>
          </a:xfrm>
        </p:grpSpPr>
        <p:sp>
          <p:nvSpPr>
            <p:cNvPr id="57" name="Google Shape;57;p5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5"/>
          <p:cNvGrpSpPr/>
          <p:nvPr/>
        </p:nvGrpSpPr>
        <p:grpSpPr>
          <a:xfrm rot="5400000" flipH="1">
            <a:off x="-248139" y="226900"/>
            <a:ext cx="1269225" cy="740575"/>
            <a:chOff x="4805650" y="2718925"/>
            <a:chExt cx="1269225" cy="740575"/>
          </a:xfrm>
        </p:grpSpPr>
        <p:sp>
          <p:nvSpPr>
            <p:cNvPr id="61" name="Google Shape;61;p5"/>
            <p:cNvSpPr/>
            <p:nvPr/>
          </p:nvSpPr>
          <p:spPr>
            <a:xfrm>
              <a:off x="4805650" y="2718925"/>
              <a:ext cx="1269225" cy="198850"/>
            </a:xfrm>
            <a:custGeom>
              <a:avLst/>
              <a:gdLst/>
              <a:ahLst/>
              <a:cxnLst/>
              <a:rect l="l" t="t" r="r" b="b"/>
              <a:pathLst>
                <a:path w="50769" h="7954" extrusionOk="0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4805650" y="2989775"/>
              <a:ext cx="1269225" cy="199175"/>
            </a:xfrm>
            <a:custGeom>
              <a:avLst/>
              <a:gdLst/>
              <a:ahLst/>
              <a:cxnLst/>
              <a:rect l="l" t="t" r="r" b="b"/>
              <a:pathLst>
                <a:path w="50769" h="7967" extrusionOk="0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4805650" y="3260350"/>
              <a:ext cx="1269225" cy="199150"/>
            </a:xfrm>
            <a:custGeom>
              <a:avLst/>
              <a:gdLst/>
              <a:ahLst/>
              <a:cxnLst/>
              <a:rect l="l" t="t" r="r" b="b"/>
              <a:pathLst>
                <a:path w="50769" h="7966" extrusionOk="0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5"/>
          <p:cNvSpPr/>
          <p:nvPr/>
        </p:nvSpPr>
        <p:spPr>
          <a:xfrm flipH="1">
            <a:off x="8118431" y="-239425"/>
            <a:ext cx="2284525" cy="2478400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5"/>
          <p:cNvSpPr/>
          <p:nvPr/>
        </p:nvSpPr>
        <p:spPr>
          <a:xfrm rot="10800000" flipH="1">
            <a:off x="8167801" y="3552837"/>
            <a:ext cx="3377899" cy="3664562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5"/>
          <p:cNvGrpSpPr/>
          <p:nvPr/>
        </p:nvGrpSpPr>
        <p:grpSpPr>
          <a:xfrm flipH="1">
            <a:off x="-990387" y="3278592"/>
            <a:ext cx="3304431" cy="2359299"/>
            <a:chOff x="6398434" y="3874100"/>
            <a:chExt cx="2343070" cy="1672905"/>
          </a:xfrm>
        </p:grpSpPr>
        <p:sp>
          <p:nvSpPr>
            <p:cNvPr id="67" name="Google Shape;67;p5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2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1"/>
          </p:nvPr>
        </p:nvSpPr>
        <p:spPr>
          <a:xfrm>
            <a:off x="720000" y="1395175"/>
            <a:ext cx="4229700" cy="13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>
            <a:spLocks noGrp="1"/>
          </p:cNvSpPr>
          <p:nvPr>
            <p:ph type="pic" idx="2"/>
          </p:nvPr>
        </p:nvSpPr>
        <p:spPr>
          <a:xfrm>
            <a:off x="5435301" y="535000"/>
            <a:ext cx="2993700" cy="4073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86" name="Google Shape;86;p7"/>
          <p:cNvSpPr/>
          <p:nvPr/>
        </p:nvSpPr>
        <p:spPr>
          <a:xfrm rot="-8100000">
            <a:off x="16636" y="3373476"/>
            <a:ext cx="477242" cy="1513664"/>
          </a:xfrm>
          <a:custGeom>
            <a:avLst/>
            <a:gdLst/>
            <a:ahLst/>
            <a:cxnLst/>
            <a:rect l="l" t="t" r="r" b="b"/>
            <a:pathLst>
              <a:path w="10455" h="33160" extrusionOk="0">
                <a:moveTo>
                  <a:pt x="1" y="0"/>
                </a:moveTo>
                <a:lnTo>
                  <a:pt x="1" y="27932"/>
                </a:lnTo>
                <a:cubicBezTo>
                  <a:pt x="1" y="30826"/>
                  <a:pt x="2334" y="33159"/>
                  <a:pt x="5228" y="33159"/>
                </a:cubicBezTo>
                <a:cubicBezTo>
                  <a:pt x="8109" y="33159"/>
                  <a:pt x="10454" y="30814"/>
                  <a:pt x="10454" y="27932"/>
                </a:cubicBezTo>
                <a:lnTo>
                  <a:pt x="104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7"/>
          <p:cNvGrpSpPr/>
          <p:nvPr/>
        </p:nvGrpSpPr>
        <p:grpSpPr>
          <a:xfrm>
            <a:off x="4279356" y="4577170"/>
            <a:ext cx="1102576" cy="643338"/>
            <a:chOff x="4805650" y="2718925"/>
            <a:chExt cx="1269225" cy="740575"/>
          </a:xfrm>
        </p:grpSpPr>
        <p:sp>
          <p:nvSpPr>
            <p:cNvPr id="88" name="Google Shape;88;p7"/>
            <p:cNvSpPr/>
            <p:nvPr/>
          </p:nvSpPr>
          <p:spPr>
            <a:xfrm>
              <a:off x="4805650" y="2718925"/>
              <a:ext cx="1269225" cy="198850"/>
            </a:xfrm>
            <a:custGeom>
              <a:avLst/>
              <a:gdLst/>
              <a:ahLst/>
              <a:cxnLst/>
              <a:rect l="l" t="t" r="r" b="b"/>
              <a:pathLst>
                <a:path w="50769" h="7954" extrusionOk="0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4805650" y="2989775"/>
              <a:ext cx="1269225" cy="199175"/>
            </a:xfrm>
            <a:custGeom>
              <a:avLst/>
              <a:gdLst/>
              <a:ahLst/>
              <a:cxnLst/>
              <a:rect l="l" t="t" r="r" b="b"/>
              <a:pathLst>
                <a:path w="50769" h="7967" extrusionOk="0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4805650" y="3260350"/>
              <a:ext cx="1269225" cy="199150"/>
            </a:xfrm>
            <a:custGeom>
              <a:avLst/>
              <a:gdLst/>
              <a:ahLst/>
              <a:cxnLst/>
              <a:rect l="l" t="t" r="r" b="b"/>
              <a:pathLst>
                <a:path w="50769" h="7966" extrusionOk="0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93" name="Google Shape;93;p8"/>
          <p:cNvGrpSpPr/>
          <p:nvPr/>
        </p:nvGrpSpPr>
        <p:grpSpPr>
          <a:xfrm rot="-5400000">
            <a:off x="4309982" y="-4442520"/>
            <a:ext cx="572695" cy="9412228"/>
            <a:chOff x="6539500" y="1042525"/>
            <a:chExt cx="346500" cy="3551650"/>
          </a:xfrm>
        </p:grpSpPr>
        <p:sp>
          <p:nvSpPr>
            <p:cNvPr id="94" name="Google Shape;94;p8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8"/>
          <p:cNvSpPr/>
          <p:nvPr/>
        </p:nvSpPr>
        <p:spPr>
          <a:xfrm flipH="1">
            <a:off x="-2377380" y="-2122904"/>
            <a:ext cx="3377899" cy="3664562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8"/>
          <p:cNvGrpSpPr/>
          <p:nvPr/>
        </p:nvGrpSpPr>
        <p:grpSpPr>
          <a:xfrm rot="10800000" flipH="1">
            <a:off x="6854276" y="-543396"/>
            <a:ext cx="3304431" cy="2359299"/>
            <a:chOff x="6398434" y="3874100"/>
            <a:chExt cx="2343070" cy="1672905"/>
          </a:xfrm>
        </p:grpSpPr>
        <p:sp>
          <p:nvSpPr>
            <p:cNvPr id="99" name="Google Shape;99;p8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8"/>
          <p:cNvGrpSpPr/>
          <p:nvPr/>
        </p:nvGrpSpPr>
        <p:grpSpPr>
          <a:xfrm rot="5400000" flipH="1">
            <a:off x="8214086" y="4184278"/>
            <a:ext cx="1269225" cy="740575"/>
            <a:chOff x="4805650" y="2718925"/>
            <a:chExt cx="1269225" cy="740575"/>
          </a:xfrm>
        </p:grpSpPr>
        <p:sp>
          <p:nvSpPr>
            <p:cNvPr id="102" name="Google Shape;102;p8"/>
            <p:cNvSpPr/>
            <p:nvPr/>
          </p:nvSpPr>
          <p:spPr>
            <a:xfrm>
              <a:off x="4805650" y="2718925"/>
              <a:ext cx="1269225" cy="198850"/>
            </a:xfrm>
            <a:custGeom>
              <a:avLst/>
              <a:gdLst/>
              <a:ahLst/>
              <a:cxnLst/>
              <a:rect l="l" t="t" r="r" b="b"/>
              <a:pathLst>
                <a:path w="50769" h="7954" extrusionOk="0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4805650" y="2989775"/>
              <a:ext cx="1269225" cy="199175"/>
            </a:xfrm>
            <a:custGeom>
              <a:avLst/>
              <a:gdLst/>
              <a:ahLst/>
              <a:cxnLst/>
              <a:rect l="l" t="t" r="r" b="b"/>
              <a:pathLst>
                <a:path w="50769" h="7967" extrusionOk="0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4805650" y="3260350"/>
              <a:ext cx="1269225" cy="199150"/>
            </a:xfrm>
            <a:custGeom>
              <a:avLst/>
              <a:gdLst/>
              <a:ahLst/>
              <a:cxnLst/>
              <a:rect l="l" t="t" r="r" b="b"/>
              <a:pathLst>
                <a:path w="50769" h="7966" extrusionOk="0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>
            <a:spLocks noGrp="1"/>
          </p:cNvSpPr>
          <p:nvPr>
            <p:ph type="title"/>
          </p:nvPr>
        </p:nvSpPr>
        <p:spPr>
          <a:xfrm>
            <a:off x="2976700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7" name="Google Shape;107;p9"/>
          <p:cNvSpPr txBox="1">
            <a:spLocks noGrp="1"/>
          </p:cNvSpPr>
          <p:nvPr>
            <p:ph type="subTitle" idx="1"/>
          </p:nvPr>
        </p:nvSpPr>
        <p:spPr>
          <a:xfrm>
            <a:off x="2976750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9"/>
          <p:cNvSpPr/>
          <p:nvPr/>
        </p:nvSpPr>
        <p:spPr>
          <a:xfrm rot="-2700075" flipH="1">
            <a:off x="-157868" y="3504270"/>
            <a:ext cx="846457" cy="2684699"/>
          </a:xfrm>
          <a:custGeom>
            <a:avLst/>
            <a:gdLst/>
            <a:ahLst/>
            <a:cxnLst/>
            <a:rect l="l" t="t" r="r" b="b"/>
            <a:pathLst>
              <a:path w="10455" h="33160" extrusionOk="0">
                <a:moveTo>
                  <a:pt x="1" y="0"/>
                </a:moveTo>
                <a:lnTo>
                  <a:pt x="1" y="27932"/>
                </a:lnTo>
                <a:cubicBezTo>
                  <a:pt x="1" y="30826"/>
                  <a:pt x="2334" y="33159"/>
                  <a:pt x="5228" y="33159"/>
                </a:cubicBezTo>
                <a:cubicBezTo>
                  <a:pt x="8109" y="33159"/>
                  <a:pt x="10454" y="30814"/>
                  <a:pt x="10454" y="27932"/>
                </a:cubicBezTo>
                <a:lnTo>
                  <a:pt x="104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9"/>
          <p:cNvGrpSpPr/>
          <p:nvPr/>
        </p:nvGrpSpPr>
        <p:grpSpPr>
          <a:xfrm flipH="1">
            <a:off x="105210" y="-377847"/>
            <a:ext cx="613790" cy="6291393"/>
            <a:chOff x="6539500" y="1042525"/>
            <a:chExt cx="346500" cy="3551650"/>
          </a:xfrm>
        </p:grpSpPr>
        <p:sp>
          <p:nvSpPr>
            <p:cNvPr id="110" name="Google Shape;110;p9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9"/>
          <p:cNvSpPr/>
          <p:nvPr/>
        </p:nvSpPr>
        <p:spPr>
          <a:xfrm flipH="1">
            <a:off x="-553245" y="-1775075"/>
            <a:ext cx="2284525" cy="2478400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9"/>
          <p:cNvGrpSpPr/>
          <p:nvPr/>
        </p:nvGrpSpPr>
        <p:grpSpPr>
          <a:xfrm>
            <a:off x="7484250" y="4608499"/>
            <a:ext cx="1088650" cy="201300"/>
            <a:chOff x="2678325" y="4703600"/>
            <a:chExt cx="1088650" cy="201300"/>
          </a:xfrm>
        </p:grpSpPr>
        <p:sp>
          <p:nvSpPr>
            <p:cNvPr id="115" name="Google Shape;115;p9"/>
            <p:cNvSpPr/>
            <p:nvPr/>
          </p:nvSpPr>
          <p:spPr>
            <a:xfrm>
              <a:off x="2678325" y="4703600"/>
              <a:ext cx="201300" cy="201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3106250" y="4703600"/>
              <a:ext cx="201300" cy="20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3534175" y="4703600"/>
              <a:ext cx="232800" cy="2013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>
            <a:spLocks noGrp="1"/>
          </p:cNvSpPr>
          <p:nvPr>
            <p:ph type="title"/>
          </p:nvPr>
        </p:nvSpPr>
        <p:spPr>
          <a:xfrm>
            <a:off x="720000" y="3984750"/>
            <a:ext cx="7704000" cy="623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2" hasCustomPrompt="1"/>
          </p:nvPr>
        </p:nvSpPr>
        <p:spPr>
          <a:xfrm>
            <a:off x="948600" y="1623175"/>
            <a:ext cx="605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3" hasCustomPrompt="1"/>
          </p:nvPr>
        </p:nvSpPr>
        <p:spPr>
          <a:xfrm>
            <a:off x="948600" y="2500326"/>
            <a:ext cx="605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4" hasCustomPrompt="1"/>
          </p:nvPr>
        </p:nvSpPr>
        <p:spPr>
          <a:xfrm>
            <a:off x="4509973" y="1623175"/>
            <a:ext cx="605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5" hasCustomPrompt="1"/>
          </p:nvPr>
        </p:nvSpPr>
        <p:spPr>
          <a:xfrm>
            <a:off x="4509973" y="2500324"/>
            <a:ext cx="605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6" hasCustomPrompt="1"/>
          </p:nvPr>
        </p:nvSpPr>
        <p:spPr>
          <a:xfrm>
            <a:off x="4509973" y="3377478"/>
            <a:ext cx="605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7" hasCustomPrompt="1"/>
          </p:nvPr>
        </p:nvSpPr>
        <p:spPr>
          <a:xfrm>
            <a:off x="948600" y="3377478"/>
            <a:ext cx="605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"/>
          </p:nvPr>
        </p:nvSpPr>
        <p:spPr>
          <a:xfrm>
            <a:off x="1606925" y="1623175"/>
            <a:ext cx="2589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8"/>
          </p:nvPr>
        </p:nvSpPr>
        <p:spPr>
          <a:xfrm>
            <a:off x="5168503" y="1623175"/>
            <a:ext cx="2589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9"/>
          </p:nvPr>
        </p:nvSpPr>
        <p:spPr>
          <a:xfrm>
            <a:off x="5168475" y="3377476"/>
            <a:ext cx="2589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13"/>
          </p:nvPr>
        </p:nvSpPr>
        <p:spPr>
          <a:xfrm>
            <a:off x="1606925" y="2500323"/>
            <a:ext cx="2589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4"/>
          </p:nvPr>
        </p:nvSpPr>
        <p:spPr>
          <a:xfrm>
            <a:off x="5168503" y="2500325"/>
            <a:ext cx="2589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5"/>
          </p:nvPr>
        </p:nvSpPr>
        <p:spPr>
          <a:xfrm>
            <a:off x="1606925" y="3377476"/>
            <a:ext cx="2589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7" name="Google Shape;147;p13"/>
          <p:cNvSpPr/>
          <p:nvPr/>
        </p:nvSpPr>
        <p:spPr>
          <a:xfrm rot="2700075">
            <a:off x="8329316" y="3504270"/>
            <a:ext cx="846457" cy="2684699"/>
          </a:xfrm>
          <a:custGeom>
            <a:avLst/>
            <a:gdLst/>
            <a:ahLst/>
            <a:cxnLst/>
            <a:rect l="l" t="t" r="r" b="b"/>
            <a:pathLst>
              <a:path w="10455" h="33160" extrusionOk="0">
                <a:moveTo>
                  <a:pt x="1" y="0"/>
                </a:moveTo>
                <a:lnTo>
                  <a:pt x="1" y="27932"/>
                </a:lnTo>
                <a:cubicBezTo>
                  <a:pt x="1" y="30826"/>
                  <a:pt x="2334" y="33159"/>
                  <a:pt x="5228" y="33159"/>
                </a:cubicBezTo>
                <a:cubicBezTo>
                  <a:pt x="8109" y="33159"/>
                  <a:pt x="10454" y="30814"/>
                  <a:pt x="10454" y="27932"/>
                </a:cubicBezTo>
                <a:lnTo>
                  <a:pt x="104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3"/>
          <p:cNvGrpSpPr/>
          <p:nvPr/>
        </p:nvGrpSpPr>
        <p:grpSpPr>
          <a:xfrm>
            <a:off x="-76439" y="4569403"/>
            <a:ext cx="2421237" cy="706360"/>
            <a:chOff x="-76439" y="4569403"/>
            <a:chExt cx="2421237" cy="706360"/>
          </a:xfrm>
        </p:grpSpPr>
        <p:grpSp>
          <p:nvGrpSpPr>
            <p:cNvPr id="149" name="Google Shape;149;p13"/>
            <p:cNvGrpSpPr/>
            <p:nvPr/>
          </p:nvGrpSpPr>
          <p:grpSpPr>
            <a:xfrm>
              <a:off x="-76439" y="4569403"/>
              <a:ext cx="1210587" cy="706360"/>
              <a:chOff x="4805650" y="2718925"/>
              <a:chExt cx="1269225" cy="740575"/>
            </a:xfrm>
          </p:grpSpPr>
          <p:sp>
            <p:nvSpPr>
              <p:cNvPr id="150" name="Google Shape;150;p13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54" extrusionOk="0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7" extrusionOk="0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6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13"/>
            <p:cNvGrpSpPr/>
            <p:nvPr/>
          </p:nvGrpSpPr>
          <p:grpSpPr>
            <a:xfrm>
              <a:off x="1134211" y="4569403"/>
              <a:ext cx="1210587" cy="706360"/>
              <a:chOff x="4805650" y="2718925"/>
              <a:chExt cx="1269225" cy="740575"/>
            </a:xfrm>
          </p:grpSpPr>
          <p:sp>
            <p:nvSpPr>
              <p:cNvPr id="154" name="Google Shape;154;p13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54" extrusionOk="0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7" extrusionOk="0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6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7" name="Google Shape;157;p13"/>
          <p:cNvSpPr/>
          <p:nvPr/>
        </p:nvSpPr>
        <p:spPr>
          <a:xfrm>
            <a:off x="7286625" y="-1775075"/>
            <a:ext cx="2284525" cy="2478400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13"/>
          <p:cNvGrpSpPr/>
          <p:nvPr/>
        </p:nvGrpSpPr>
        <p:grpSpPr>
          <a:xfrm>
            <a:off x="8298905" y="-377847"/>
            <a:ext cx="613790" cy="6291393"/>
            <a:chOff x="6539500" y="1042525"/>
            <a:chExt cx="346500" cy="3551650"/>
          </a:xfrm>
        </p:grpSpPr>
        <p:sp>
          <p:nvSpPr>
            <p:cNvPr id="159" name="Google Shape;159;p13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5" r:id="rId11"/>
    <p:sldLayoutId id="2147483668" r:id="rId12"/>
    <p:sldLayoutId id="2147483669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2817325" y="1297600"/>
            <a:ext cx="5313300" cy="16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Pathfinder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2817325" y="3086006"/>
            <a:ext cx="2549700" cy="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Self-Driving Car Game</a:t>
            </a:r>
            <a:endParaRPr dirty="0"/>
          </a:p>
        </p:txBody>
      </p:sp>
      <p:sp>
        <p:nvSpPr>
          <p:cNvPr id="336" name="Google Shape;336;p27"/>
          <p:cNvSpPr/>
          <p:nvPr/>
        </p:nvSpPr>
        <p:spPr>
          <a:xfrm rot="2699612">
            <a:off x="8433021" y="1725010"/>
            <a:ext cx="491011" cy="3114623"/>
          </a:xfrm>
          <a:custGeom>
            <a:avLst/>
            <a:gdLst/>
            <a:ahLst/>
            <a:cxnLst/>
            <a:rect l="l" t="t" r="r" b="b"/>
            <a:pathLst>
              <a:path w="10455" h="66319" extrusionOk="0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7"/>
          <p:cNvSpPr/>
          <p:nvPr/>
        </p:nvSpPr>
        <p:spPr>
          <a:xfrm rot="10800000">
            <a:off x="-4682925" y="2330499"/>
            <a:ext cx="7057126" cy="7656025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0"/>
          <p:cNvSpPr/>
          <p:nvPr/>
        </p:nvSpPr>
        <p:spPr>
          <a:xfrm rot="10800000">
            <a:off x="8031783" y="-1160135"/>
            <a:ext cx="1888617" cy="2048893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2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Advanced Features</a:t>
            </a:r>
            <a:endParaRPr dirty="0"/>
          </a:p>
        </p:txBody>
      </p:sp>
      <p:sp>
        <p:nvSpPr>
          <p:cNvPr id="371" name="Google Shape;371;p30"/>
          <p:cNvSpPr txBox="1">
            <a:spLocks noGrp="1"/>
          </p:cNvSpPr>
          <p:nvPr>
            <p:ph type="body" idx="1"/>
          </p:nvPr>
        </p:nvSpPr>
        <p:spPr>
          <a:xfrm>
            <a:off x="719999" y="1615440"/>
            <a:ext cx="7888742" cy="1144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Dynamic Environment</a:t>
            </a:r>
          </a:p>
          <a:p>
            <a:pPr>
              <a:spcAft>
                <a:spcPts val="600"/>
              </a:spcAft>
            </a:pPr>
            <a:r>
              <a:rPr lang="en-US" sz="1400" dirty="0"/>
              <a:t>Advanced Sensors Fusion</a:t>
            </a:r>
          </a:p>
          <a:p>
            <a:pPr>
              <a:spcAft>
                <a:spcPts val="600"/>
              </a:spcAft>
            </a:pPr>
            <a:r>
              <a:rPr lang="en-US" sz="1400" dirty="0"/>
              <a:t>Advanced pathfinding (A*) </a:t>
            </a:r>
          </a:p>
        </p:txBody>
      </p:sp>
      <p:grpSp>
        <p:nvGrpSpPr>
          <p:cNvPr id="373" name="Google Shape;373;p30"/>
          <p:cNvGrpSpPr/>
          <p:nvPr/>
        </p:nvGrpSpPr>
        <p:grpSpPr>
          <a:xfrm>
            <a:off x="6281633" y="4066212"/>
            <a:ext cx="3757142" cy="643314"/>
            <a:chOff x="5105006" y="3956125"/>
            <a:chExt cx="4400494" cy="753472"/>
          </a:xfrm>
        </p:grpSpPr>
        <p:sp>
          <p:nvSpPr>
            <p:cNvPr id="374" name="Google Shape;374;p30"/>
            <p:cNvSpPr/>
            <p:nvPr/>
          </p:nvSpPr>
          <p:spPr>
            <a:xfrm rot="5400000">
              <a:off x="7371373" y="2007269"/>
              <a:ext cx="168572" cy="4066284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 rot="5400000">
              <a:off x="7220967" y="2132614"/>
              <a:ext cx="168572" cy="4400494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 rot="5400000">
              <a:off x="7584475" y="2796922"/>
              <a:ext cx="168572" cy="3656779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30"/>
          <p:cNvSpPr/>
          <p:nvPr/>
        </p:nvSpPr>
        <p:spPr>
          <a:xfrm rot="10800000">
            <a:off x="-1333726" y="3858184"/>
            <a:ext cx="4708828" cy="5108440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181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0"/>
          <p:cNvSpPr/>
          <p:nvPr/>
        </p:nvSpPr>
        <p:spPr>
          <a:xfrm rot="10800000">
            <a:off x="8031783" y="-1160135"/>
            <a:ext cx="1888617" cy="2048893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2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Use Case</a:t>
            </a:r>
            <a:endParaRPr dirty="0"/>
          </a:p>
        </p:txBody>
      </p:sp>
      <p:grpSp>
        <p:nvGrpSpPr>
          <p:cNvPr id="373" name="Google Shape;373;p30"/>
          <p:cNvGrpSpPr/>
          <p:nvPr/>
        </p:nvGrpSpPr>
        <p:grpSpPr>
          <a:xfrm>
            <a:off x="6281633" y="4066212"/>
            <a:ext cx="3757142" cy="643314"/>
            <a:chOff x="5105006" y="3956125"/>
            <a:chExt cx="4400494" cy="753472"/>
          </a:xfrm>
        </p:grpSpPr>
        <p:sp>
          <p:nvSpPr>
            <p:cNvPr id="374" name="Google Shape;374;p30"/>
            <p:cNvSpPr/>
            <p:nvPr/>
          </p:nvSpPr>
          <p:spPr>
            <a:xfrm rot="5400000">
              <a:off x="7371373" y="2007269"/>
              <a:ext cx="168572" cy="4066284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 rot="5400000">
              <a:off x="7220967" y="2132614"/>
              <a:ext cx="168572" cy="4400494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 rot="5400000">
              <a:off x="7584475" y="2796922"/>
              <a:ext cx="168572" cy="3656779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30"/>
          <p:cNvSpPr/>
          <p:nvPr/>
        </p:nvSpPr>
        <p:spPr>
          <a:xfrm rot="10800000">
            <a:off x="-1343557" y="4210139"/>
            <a:ext cx="4708828" cy="5108440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EC1278-A1E6-6FE6-F454-61FB6456F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770718"/>
              </p:ext>
            </p:extLst>
          </p:nvPr>
        </p:nvGraphicFramePr>
        <p:xfrm>
          <a:off x="719999" y="1017725"/>
          <a:ext cx="8044860" cy="311635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22430">
                  <a:extLst>
                    <a:ext uri="{9D8B030D-6E8A-4147-A177-3AD203B41FA5}">
                      <a16:colId xmlns:a16="http://schemas.microsoft.com/office/drawing/2014/main" val="1242614119"/>
                    </a:ext>
                  </a:extLst>
                </a:gridCol>
                <a:gridCol w="4022430">
                  <a:extLst>
                    <a:ext uri="{9D8B030D-6E8A-4147-A177-3AD203B41FA5}">
                      <a16:colId xmlns:a16="http://schemas.microsoft.com/office/drawing/2014/main" val="2182385150"/>
                    </a:ext>
                  </a:extLst>
                </a:gridCol>
              </a:tblGrid>
              <a:tr h="275816">
                <a:tc>
                  <a:txBody>
                    <a:bodyPr/>
                    <a:lstStyle/>
                    <a:p>
                      <a:r>
                        <a:rPr kumimoji="0" lang="en-US" sz="14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ED2"/>
                          </a:solidFill>
                          <a:effectLst/>
                          <a:uLnTx/>
                          <a:uFillTx/>
                          <a:sym typeface="Asap"/>
                        </a:rPr>
                        <a:t>User</a:t>
                      </a:r>
                      <a:r>
                        <a:rPr kumimoji="0" lang="en-US" sz="14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ED2"/>
                          </a:solidFill>
                          <a:effectLst/>
                          <a:uLnTx/>
                          <a:uFillTx/>
                          <a:sym typeface="Asap"/>
                        </a:rPr>
                        <a:t> 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ED2"/>
                          </a:solidFill>
                          <a:effectLst/>
                          <a:uLnTx/>
                          <a:uFillTx/>
                          <a:sym typeface="Asap"/>
                        </a:rPr>
                        <a:t>System</a:t>
                      </a: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04499"/>
                  </a:ext>
                </a:extLst>
              </a:tr>
              <a:tr h="647606">
                <a:tc>
                  <a:txBody>
                    <a:bodyPr/>
                    <a:lstStyle/>
                    <a:p>
                      <a:r>
                        <a:rPr kumimoji="0" lang="en-US" sz="14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ED2"/>
                          </a:solidFill>
                          <a:effectLst/>
                          <a:uLnTx/>
                          <a:uFillTx/>
                          <a:sym typeface="Asap"/>
                        </a:rPr>
                        <a:t>The </a:t>
                      </a:r>
                      <a:r>
                        <a:rPr kumimoji="0" lang="en-US" sz="14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ED2"/>
                          </a:solidFill>
                          <a:effectLst/>
                          <a:uLnTx/>
                          <a:uFillTx/>
                          <a:sym typeface="Asap"/>
                        </a:rPr>
                        <a:t>user</a:t>
                      </a:r>
                      <a:r>
                        <a:rPr kumimoji="0" lang="en-US" sz="14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ED2"/>
                          </a:solidFill>
                          <a:effectLst/>
                          <a:uLnTx/>
                          <a:uFillTx/>
                          <a:sym typeface="Asap"/>
                        </a:rPr>
                        <a:t> logs onto the Pathfinder platform, hosted on AWS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ED2"/>
                          </a:solidFill>
                          <a:effectLst/>
                          <a:uLnTx/>
                          <a:uFillTx/>
                          <a:sym typeface="Asap"/>
                        </a:rPr>
                        <a:t>The </a:t>
                      </a:r>
                      <a:r>
                        <a:rPr kumimoji="0" lang="en-US" sz="14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ED2"/>
                          </a:solidFill>
                          <a:effectLst/>
                          <a:uLnTx/>
                          <a:uFillTx/>
                          <a:sym typeface="Asap"/>
                        </a:rPr>
                        <a:t>system</a:t>
                      </a:r>
                      <a:r>
                        <a:rPr kumimoji="0" lang="en-US" sz="14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ED2"/>
                          </a:solidFill>
                          <a:effectLst/>
                          <a:uLnTx/>
                          <a:uFillTx/>
                          <a:sym typeface="Asap"/>
                        </a:rPr>
                        <a:t> initializes the project.</a:t>
                      </a: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66346"/>
                  </a:ext>
                </a:extLst>
              </a:tr>
              <a:tr h="647606">
                <a:tc>
                  <a:txBody>
                    <a:bodyPr/>
                    <a:lstStyle/>
                    <a:p>
                      <a:r>
                        <a:rPr kumimoji="0" lang="en-US" sz="14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ED2"/>
                          </a:solidFill>
                          <a:effectLst/>
                          <a:uLnTx/>
                          <a:uFillTx/>
                          <a:sym typeface="Asap"/>
                        </a:rPr>
                        <a:t>The </a:t>
                      </a:r>
                      <a:r>
                        <a:rPr kumimoji="0" lang="en-US" sz="14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ED2"/>
                          </a:solidFill>
                          <a:effectLst/>
                          <a:uLnTx/>
                          <a:uFillTx/>
                          <a:sym typeface="Asap"/>
                        </a:rPr>
                        <a:t>user</a:t>
                      </a:r>
                      <a:r>
                        <a:rPr kumimoji="0" lang="en-US" sz="14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ED2"/>
                          </a:solidFill>
                          <a:effectLst/>
                          <a:uLnTx/>
                          <a:uFillTx/>
                          <a:sym typeface="Asap"/>
                        </a:rPr>
                        <a:t> selects an environment and/or vehicle.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ED2"/>
                          </a:solidFill>
                          <a:effectLst/>
                          <a:uLnTx/>
                          <a:uFillTx/>
                          <a:sym typeface="Asap"/>
                        </a:rPr>
                        <a:t>The </a:t>
                      </a:r>
                      <a:r>
                        <a:rPr kumimoji="0" lang="en-US" sz="14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ED2"/>
                          </a:solidFill>
                          <a:effectLst/>
                          <a:uLnTx/>
                          <a:uFillTx/>
                          <a:sym typeface="Asap"/>
                        </a:rPr>
                        <a:t>system</a:t>
                      </a:r>
                      <a:r>
                        <a:rPr kumimoji="0" lang="en-US" sz="14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ED2"/>
                          </a:solidFill>
                          <a:effectLst/>
                          <a:uLnTx/>
                          <a:uFillTx/>
                          <a:sym typeface="Asap"/>
                        </a:rPr>
                        <a:t> then renders the environment and vehicle with default sensors using </a:t>
                      </a:r>
                      <a:r>
                        <a:rPr kumimoji="0" lang="en-US" sz="1400" b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FFFED2"/>
                          </a:solidFill>
                          <a:effectLst/>
                          <a:uLnTx/>
                          <a:uFillTx/>
                          <a:sym typeface="Asap"/>
                        </a:rPr>
                        <a:t>PixelStreaming</a:t>
                      </a:r>
                      <a:r>
                        <a:rPr kumimoji="0" lang="en-US" sz="14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ED2"/>
                          </a:solidFill>
                          <a:effectLst/>
                          <a:uLnTx/>
                          <a:uFillTx/>
                          <a:sym typeface="Asap"/>
                        </a:rPr>
                        <a:t> and </a:t>
                      </a:r>
                      <a:r>
                        <a:rPr kumimoji="0" lang="en-US" sz="1400" b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FFFED2"/>
                          </a:solidFill>
                          <a:effectLst/>
                          <a:uLnTx/>
                          <a:uFillTx/>
                          <a:sym typeface="Asap"/>
                        </a:rPr>
                        <a:t>AirSim</a:t>
                      </a:r>
                      <a:r>
                        <a:rPr kumimoji="0" lang="en-US" sz="14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ED2"/>
                          </a:solidFill>
                          <a:effectLst/>
                          <a:uLnTx/>
                          <a:uFillTx/>
                          <a:sym typeface="Asap"/>
                        </a:rPr>
                        <a:t> on Unreal Engine</a:t>
                      </a: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53238"/>
                  </a:ext>
                </a:extLst>
              </a:tr>
              <a:tr h="914267">
                <a:tc>
                  <a:txBody>
                    <a:bodyPr/>
                    <a:lstStyle/>
                    <a:p>
                      <a:r>
                        <a:rPr kumimoji="0" lang="en-US" sz="14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ED2"/>
                          </a:solidFill>
                          <a:effectLst/>
                          <a:uLnTx/>
                          <a:uFillTx/>
                          <a:sym typeface="Asap"/>
                        </a:rPr>
                        <a:t>The </a:t>
                      </a:r>
                      <a:r>
                        <a:rPr kumimoji="0" lang="en-US" sz="14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ED2"/>
                          </a:solidFill>
                          <a:effectLst/>
                          <a:uLnTx/>
                          <a:uFillTx/>
                          <a:sym typeface="Asap"/>
                        </a:rPr>
                        <a:t>user</a:t>
                      </a:r>
                      <a:r>
                        <a:rPr kumimoji="0" lang="en-US" sz="14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ED2"/>
                          </a:solidFill>
                          <a:effectLst/>
                          <a:uLnTx/>
                          <a:uFillTx/>
                          <a:sym typeface="Asap"/>
                        </a:rPr>
                        <a:t> can either press play to use our pre-trained model or manually control the vehicle to navigate the map. 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ED2"/>
                          </a:solidFill>
                          <a:effectLst/>
                          <a:uLnTx/>
                          <a:uFillTx/>
                          <a:sym typeface="Asap"/>
                        </a:rPr>
                        <a:t>The </a:t>
                      </a:r>
                      <a:r>
                        <a:rPr kumimoji="0" lang="en-US" sz="14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ED2"/>
                          </a:solidFill>
                          <a:effectLst/>
                          <a:uLnTx/>
                          <a:uFillTx/>
                          <a:sym typeface="Asap"/>
                        </a:rPr>
                        <a:t>system</a:t>
                      </a:r>
                      <a:r>
                        <a:rPr kumimoji="0" lang="en-US" sz="14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ED2"/>
                          </a:solidFill>
                          <a:effectLst/>
                          <a:uLnTx/>
                          <a:uFillTx/>
                          <a:sym typeface="Asap"/>
                        </a:rPr>
                        <a:t> records all sensory data, including Lidar data and images</a:t>
                      </a: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699987"/>
                  </a:ext>
                </a:extLst>
              </a:tr>
              <a:tr h="463483">
                <a:tc gridSpan="2">
                  <a:txBody>
                    <a:bodyPr/>
                    <a:lstStyle/>
                    <a:p>
                      <a:r>
                        <a:rPr kumimoji="0" lang="en-US" sz="14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ED2"/>
                          </a:solidFill>
                          <a:effectLst/>
                          <a:uLnTx/>
                          <a:uFillTx/>
                          <a:sym typeface="Asap"/>
                        </a:rPr>
                        <a:t>The </a:t>
                      </a:r>
                      <a:r>
                        <a:rPr kumimoji="0" lang="en-US" sz="14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ED2"/>
                          </a:solidFill>
                          <a:effectLst/>
                          <a:uLnTx/>
                          <a:uFillTx/>
                          <a:sym typeface="Asap"/>
                        </a:rPr>
                        <a:t>user</a:t>
                      </a:r>
                      <a:r>
                        <a:rPr kumimoji="0" lang="en-US" sz="14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ED2"/>
                          </a:solidFill>
                          <a:effectLst/>
                          <a:uLnTx/>
                          <a:uFillTx/>
                          <a:sym typeface="Asap"/>
                        </a:rPr>
                        <a:t> can then utilize this data to develop their own models and upload them to the </a:t>
                      </a:r>
                      <a:r>
                        <a:rPr kumimoji="0" lang="en-US" sz="14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ED2"/>
                          </a:solidFill>
                          <a:effectLst/>
                          <a:uLnTx/>
                          <a:uFillTx/>
                          <a:sym typeface="Asap"/>
                        </a:rPr>
                        <a:t>system</a:t>
                      </a:r>
                      <a:r>
                        <a:rPr kumimoji="0" lang="en-US" sz="14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ED2"/>
                          </a:solidFill>
                          <a:effectLst/>
                          <a:uLnTx/>
                          <a:uFillTx/>
                          <a:sym typeface="Asap"/>
                        </a:rPr>
                        <a:t> to test their training accuracy</a:t>
                      </a:r>
                      <a:endParaRPr lang="en-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929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947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"/>
          <p:cNvSpPr txBox="1">
            <a:spLocks noGrp="1"/>
          </p:cNvSpPr>
          <p:nvPr>
            <p:ph type="title"/>
          </p:nvPr>
        </p:nvSpPr>
        <p:spPr>
          <a:xfrm>
            <a:off x="2391900" y="2141197"/>
            <a:ext cx="43602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MVP</a:t>
            </a:r>
            <a:endParaRPr dirty="0"/>
          </a:p>
        </p:txBody>
      </p:sp>
      <p:sp>
        <p:nvSpPr>
          <p:cNvPr id="383" name="Google Shape;383;p31"/>
          <p:cNvSpPr txBox="1">
            <a:spLocks noGrp="1"/>
          </p:cNvSpPr>
          <p:nvPr>
            <p:ph type="title" idx="2"/>
          </p:nvPr>
        </p:nvSpPr>
        <p:spPr>
          <a:xfrm>
            <a:off x="3933450" y="1482841"/>
            <a:ext cx="1277100" cy="7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84" name="Google Shape;384;p31"/>
          <p:cNvSpPr/>
          <p:nvPr/>
        </p:nvSpPr>
        <p:spPr>
          <a:xfrm rot="10800000" flipH="1">
            <a:off x="-495932" y="2474357"/>
            <a:ext cx="5521697" cy="5990293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1"/>
          <p:cNvSpPr/>
          <p:nvPr/>
        </p:nvSpPr>
        <p:spPr>
          <a:xfrm flipH="1">
            <a:off x="5592903" y="-2586025"/>
            <a:ext cx="4300847" cy="4665836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1"/>
          <p:cNvSpPr/>
          <p:nvPr/>
        </p:nvSpPr>
        <p:spPr>
          <a:xfrm rot="-2699667" flipH="1">
            <a:off x="5526086" y="-1823512"/>
            <a:ext cx="571556" cy="3625892"/>
          </a:xfrm>
          <a:custGeom>
            <a:avLst/>
            <a:gdLst/>
            <a:ahLst/>
            <a:cxnLst/>
            <a:rect l="l" t="t" r="r" b="b"/>
            <a:pathLst>
              <a:path w="10455" h="66319" extrusionOk="0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366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0"/>
          <p:cNvSpPr txBox="1">
            <a:spLocks noGrp="1"/>
          </p:cNvSpPr>
          <p:nvPr>
            <p:ph type="subTitle" idx="1"/>
          </p:nvPr>
        </p:nvSpPr>
        <p:spPr>
          <a:xfrm>
            <a:off x="4321225" y="1855475"/>
            <a:ext cx="3916500" cy="18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dirty="0"/>
              <a:t>The MVP will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Environment:</a:t>
            </a:r>
            <a:r>
              <a:rPr lang="en-US" dirty="0"/>
              <a:t> A simulated short road circuit designed for testing.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Controllable Car:</a:t>
            </a:r>
            <a:r>
              <a:rPr lang="en-US" dirty="0"/>
              <a:t> Equipped with sensors and cameras to capture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Car Path:</a:t>
            </a:r>
            <a:r>
              <a:rPr lang="en-US" dirty="0"/>
              <a:t> Simple GPS navigation along the circuit.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Obstacles:</a:t>
            </a:r>
            <a:r>
              <a:rPr lang="en-US" dirty="0"/>
              <a:t> Placed on the path for training and testing purposes.</a:t>
            </a:r>
          </a:p>
        </p:txBody>
      </p:sp>
      <p:sp>
        <p:nvSpPr>
          <p:cNvPr id="539" name="Google Shape;539;p40"/>
          <p:cNvSpPr txBox="1">
            <a:spLocks noGrp="1"/>
          </p:cNvSpPr>
          <p:nvPr>
            <p:ph type="title"/>
          </p:nvPr>
        </p:nvSpPr>
        <p:spPr>
          <a:xfrm>
            <a:off x="4321225" y="709400"/>
            <a:ext cx="3916500" cy="109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to show in our MVP</a:t>
            </a:r>
            <a:endParaRPr dirty="0"/>
          </a:p>
        </p:txBody>
      </p:sp>
      <p:sp>
        <p:nvSpPr>
          <p:cNvPr id="540" name="Google Shape;540;p40"/>
          <p:cNvSpPr/>
          <p:nvPr/>
        </p:nvSpPr>
        <p:spPr>
          <a:xfrm>
            <a:off x="800279" y="891931"/>
            <a:ext cx="1664618" cy="3176204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rgbClr val="909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40"/>
          <p:cNvGrpSpPr/>
          <p:nvPr/>
        </p:nvGrpSpPr>
        <p:grpSpPr>
          <a:xfrm>
            <a:off x="715101" y="709411"/>
            <a:ext cx="1834973" cy="3724678"/>
            <a:chOff x="5186401" y="494525"/>
            <a:chExt cx="1834973" cy="3724678"/>
          </a:xfrm>
        </p:grpSpPr>
        <p:sp>
          <p:nvSpPr>
            <p:cNvPr id="542" name="Google Shape;542;p40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44" name="Google Shape;544;p40"/>
          <p:cNvPicPr preferRelativeResize="0"/>
          <p:nvPr/>
        </p:nvPicPr>
        <p:blipFill rotWithShape="1">
          <a:blip r:embed="rId3">
            <a:alphaModFix/>
          </a:blip>
          <a:srcRect r="70520"/>
          <a:stretch/>
        </p:blipFill>
        <p:spPr>
          <a:xfrm>
            <a:off x="800288" y="891935"/>
            <a:ext cx="1664597" cy="31761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5" name="Google Shape;545;p40"/>
          <p:cNvCxnSpPr>
            <a:stCxn id="546" idx="1"/>
          </p:cNvCxnSpPr>
          <p:nvPr/>
        </p:nvCxnSpPr>
        <p:spPr>
          <a:xfrm flipH="1">
            <a:off x="2561225" y="1179675"/>
            <a:ext cx="775800" cy="447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7" name="Google Shape;547;p40"/>
          <p:cNvCxnSpPr>
            <a:stCxn id="548" idx="1"/>
          </p:cNvCxnSpPr>
          <p:nvPr/>
        </p:nvCxnSpPr>
        <p:spPr>
          <a:xfrm flipH="1">
            <a:off x="1899125" y="2571750"/>
            <a:ext cx="1437900" cy="447900"/>
          </a:xfrm>
          <a:prstGeom prst="bentConnector3">
            <a:avLst>
              <a:gd name="adj1" fmla="val 40674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" name="Google Shape;549;p40"/>
          <p:cNvCxnSpPr>
            <a:stCxn id="550" idx="1"/>
          </p:cNvCxnSpPr>
          <p:nvPr/>
        </p:nvCxnSpPr>
        <p:spPr>
          <a:xfrm rot="10800000">
            <a:off x="1646825" y="3743625"/>
            <a:ext cx="1690200" cy="220200"/>
          </a:xfrm>
          <a:prstGeom prst="bentConnector3">
            <a:avLst>
              <a:gd name="adj1" fmla="val 23184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6" name="Google Shape;546;p40"/>
          <p:cNvSpPr/>
          <p:nvPr/>
        </p:nvSpPr>
        <p:spPr>
          <a:xfrm>
            <a:off x="3337025" y="918225"/>
            <a:ext cx="447300" cy="522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1</a:t>
            </a:r>
            <a:endParaRPr sz="1800" b="1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548" name="Google Shape;548;p40"/>
          <p:cNvSpPr/>
          <p:nvPr/>
        </p:nvSpPr>
        <p:spPr>
          <a:xfrm>
            <a:off x="3337025" y="2310300"/>
            <a:ext cx="447300" cy="522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2</a:t>
            </a:r>
            <a:endParaRPr sz="1800" b="1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550" name="Google Shape;550;p40"/>
          <p:cNvSpPr/>
          <p:nvPr/>
        </p:nvSpPr>
        <p:spPr>
          <a:xfrm>
            <a:off x="3337025" y="3702375"/>
            <a:ext cx="447300" cy="522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3</a:t>
            </a:r>
            <a:endParaRPr sz="1800" b="1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551" name="Google Shape;551;p40"/>
          <p:cNvSpPr/>
          <p:nvPr/>
        </p:nvSpPr>
        <p:spPr>
          <a:xfrm rot="5400000">
            <a:off x="6875997" y="3818283"/>
            <a:ext cx="3429986" cy="3721070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"/>
          <p:cNvSpPr txBox="1">
            <a:spLocks noGrp="1"/>
          </p:cNvSpPr>
          <p:nvPr>
            <p:ph type="title"/>
          </p:nvPr>
        </p:nvSpPr>
        <p:spPr>
          <a:xfrm>
            <a:off x="2391900" y="2141197"/>
            <a:ext cx="43602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Future</a:t>
            </a:r>
            <a:endParaRPr dirty="0"/>
          </a:p>
        </p:txBody>
      </p:sp>
      <p:sp>
        <p:nvSpPr>
          <p:cNvPr id="383" name="Google Shape;383;p31"/>
          <p:cNvSpPr txBox="1">
            <a:spLocks noGrp="1"/>
          </p:cNvSpPr>
          <p:nvPr>
            <p:ph type="title" idx="2"/>
          </p:nvPr>
        </p:nvSpPr>
        <p:spPr>
          <a:xfrm>
            <a:off x="3933450" y="1482841"/>
            <a:ext cx="1277100" cy="7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84" name="Google Shape;384;p31"/>
          <p:cNvSpPr/>
          <p:nvPr/>
        </p:nvSpPr>
        <p:spPr>
          <a:xfrm rot="10800000" flipH="1">
            <a:off x="-495932" y="2474357"/>
            <a:ext cx="5521697" cy="5990293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1"/>
          <p:cNvSpPr/>
          <p:nvPr/>
        </p:nvSpPr>
        <p:spPr>
          <a:xfrm flipH="1">
            <a:off x="5592903" y="-2586025"/>
            <a:ext cx="4300847" cy="4665836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1"/>
          <p:cNvSpPr/>
          <p:nvPr/>
        </p:nvSpPr>
        <p:spPr>
          <a:xfrm rot="-2699667" flipH="1">
            <a:off x="5526086" y="-1823512"/>
            <a:ext cx="571556" cy="3625892"/>
          </a:xfrm>
          <a:custGeom>
            <a:avLst/>
            <a:gdLst/>
            <a:ahLst/>
            <a:cxnLst/>
            <a:rect l="l" t="t" r="r" b="b"/>
            <a:pathLst>
              <a:path w="10455" h="66319" extrusionOk="0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541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0"/>
          <p:cNvSpPr txBox="1">
            <a:spLocks noGrp="1"/>
          </p:cNvSpPr>
          <p:nvPr>
            <p:ph type="subTitle" idx="1"/>
          </p:nvPr>
        </p:nvSpPr>
        <p:spPr>
          <a:xfrm>
            <a:off x="4321225" y="1855475"/>
            <a:ext cx="3916500" cy="18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dirty="0"/>
              <a:t>The MVP will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Environment:</a:t>
            </a:r>
            <a:r>
              <a:rPr lang="en-US" dirty="0"/>
              <a:t> Different terrains, and weather conditions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Controllable Car:</a:t>
            </a:r>
            <a:r>
              <a:rPr lang="en-US" dirty="0"/>
              <a:t> Or other vehicles equipped with more sensors.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Car Path:</a:t>
            </a:r>
            <a:r>
              <a:rPr lang="en-US" dirty="0"/>
              <a:t> Pathfinding algorithm to find the best path to a destination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Obstacles:</a:t>
            </a:r>
            <a:r>
              <a:rPr lang="en-US" dirty="0"/>
              <a:t> Traffic lights, pedestrians, potholes, other cars, etc.</a:t>
            </a:r>
          </a:p>
        </p:txBody>
      </p:sp>
      <p:sp>
        <p:nvSpPr>
          <p:cNvPr id="539" name="Google Shape;539;p40"/>
          <p:cNvSpPr txBox="1">
            <a:spLocks noGrp="1"/>
          </p:cNvSpPr>
          <p:nvPr>
            <p:ph type="title"/>
          </p:nvPr>
        </p:nvSpPr>
        <p:spPr>
          <a:xfrm>
            <a:off x="4321225" y="709400"/>
            <a:ext cx="3916500" cy="109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Implementations</a:t>
            </a:r>
            <a:endParaRPr dirty="0"/>
          </a:p>
        </p:txBody>
      </p:sp>
      <p:sp>
        <p:nvSpPr>
          <p:cNvPr id="540" name="Google Shape;540;p40"/>
          <p:cNvSpPr/>
          <p:nvPr/>
        </p:nvSpPr>
        <p:spPr>
          <a:xfrm>
            <a:off x="800279" y="891931"/>
            <a:ext cx="1664618" cy="3176204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rgbClr val="909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40"/>
          <p:cNvGrpSpPr/>
          <p:nvPr/>
        </p:nvGrpSpPr>
        <p:grpSpPr>
          <a:xfrm>
            <a:off x="715101" y="709411"/>
            <a:ext cx="1834973" cy="3724678"/>
            <a:chOff x="5186401" y="494525"/>
            <a:chExt cx="1834973" cy="3724678"/>
          </a:xfrm>
        </p:grpSpPr>
        <p:sp>
          <p:nvSpPr>
            <p:cNvPr id="542" name="Google Shape;542;p40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44" name="Google Shape;544;p40"/>
          <p:cNvPicPr preferRelativeResize="0"/>
          <p:nvPr/>
        </p:nvPicPr>
        <p:blipFill rotWithShape="1">
          <a:blip r:embed="rId3">
            <a:alphaModFix/>
          </a:blip>
          <a:srcRect r="70520"/>
          <a:stretch/>
        </p:blipFill>
        <p:spPr>
          <a:xfrm>
            <a:off x="800288" y="891935"/>
            <a:ext cx="1664597" cy="31761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5" name="Google Shape;545;p40"/>
          <p:cNvCxnSpPr>
            <a:stCxn id="546" idx="1"/>
          </p:cNvCxnSpPr>
          <p:nvPr/>
        </p:nvCxnSpPr>
        <p:spPr>
          <a:xfrm flipH="1">
            <a:off x="2561225" y="1179675"/>
            <a:ext cx="775800" cy="447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7" name="Google Shape;547;p40"/>
          <p:cNvCxnSpPr>
            <a:stCxn id="548" idx="1"/>
          </p:cNvCxnSpPr>
          <p:nvPr/>
        </p:nvCxnSpPr>
        <p:spPr>
          <a:xfrm flipH="1">
            <a:off x="1899125" y="2571750"/>
            <a:ext cx="1437900" cy="447900"/>
          </a:xfrm>
          <a:prstGeom prst="bentConnector3">
            <a:avLst>
              <a:gd name="adj1" fmla="val 40674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" name="Google Shape;549;p40"/>
          <p:cNvCxnSpPr>
            <a:stCxn id="550" idx="1"/>
          </p:cNvCxnSpPr>
          <p:nvPr/>
        </p:nvCxnSpPr>
        <p:spPr>
          <a:xfrm rot="10800000">
            <a:off x="1646825" y="3743625"/>
            <a:ext cx="1690200" cy="220200"/>
          </a:xfrm>
          <a:prstGeom prst="bentConnector3">
            <a:avLst>
              <a:gd name="adj1" fmla="val 23184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6" name="Google Shape;546;p40"/>
          <p:cNvSpPr/>
          <p:nvPr/>
        </p:nvSpPr>
        <p:spPr>
          <a:xfrm>
            <a:off x="3337025" y="918225"/>
            <a:ext cx="447300" cy="522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1</a:t>
            </a:r>
            <a:endParaRPr sz="1800" b="1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548" name="Google Shape;548;p40"/>
          <p:cNvSpPr/>
          <p:nvPr/>
        </p:nvSpPr>
        <p:spPr>
          <a:xfrm>
            <a:off x="3337025" y="2310300"/>
            <a:ext cx="447300" cy="522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2</a:t>
            </a:r>
            <a:endParaRPr sz="1800" b="1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550" name="Google Shape;550;p40"/>
          <p:cNvSpPr/>
          <p:nvPr/>
        </p:nvSpPr>
        <p:spPr>
          <a:xfrm>
            <a:off x="3337025" y="3702375"/>
            <a:ext cx="447300" cy="522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3</a:t>
            </a:r>
            <a:endParaRPr sz="1800" b="1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551" name="Google Shape;551;p40"/>
          <p:cNvSpPr/>
          <p:nvPr/>
        </p:nvSpPr>
        <p:spPr>
          <a:xfrm rot="5400000">
            <a:off x="6875997" y="3818283"/>
            <a:ext cx="3429986" cy="3721070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321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"/>
          <p:cNvSpPr txBox="1">
            <a:spLocks noGrp="1"/>
          </p:cNvSpPr>
          <p:nvPr>
            <p:ph type="title"/>
          </p:nvPr>
        </p:nvSpPr>
        <p:spPr>
          <a:xfrm>
            <a:off x="2391900" y="2141197"/>
            <a:ext cx="43602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83" name="Google Shape;383;p31"/>
          <p:cNvSpPr txBox="1">
            <a:spLocks noGrp="1"/>
          </p:cNvSpPr>
          <p:nvPr>
            <p:ph type="title" idx="2"/>
          </p:nvPr>
        </p:nvSpPr>
        <p:spPr>
          <a:xfrm>
            <a:off x="3933450" y="1482841"/>
            <a:ext cx="1277100" cy="7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384" name="Google Shape;384;p31"/>
          <p:cNvSpPr/>
          <p:nvPr/>
        </p:nvSpPr>
        <p:spPr>
          <a:xfrm rot="10800000" flipH="1">
            <a:off x="-495932" y="2474357"/>
            <a:ext cx="5521697" cy="5990293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1"/>
          <p:cNvSpPr/>
          <p:nvPr/>
        </p:nvSpPr>
        <p:spPr>
          <a:xfrm flipH="1">
            <a:off x="5592903" y="-2586025"/>
            <a:ext cx="4300847" cy="4665836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1"/>
          <p:cNvSpPr/>
          <p:nvPr/>
        </p:nvSpPr>
        <p:spPr>
          <a:xfrm rot="-2699667" flipH="1">
            <a:off x="5526086" y="-1823512"/>
            <a:ext cx="571556" cy="3625892"/>
          </a:xfrm>
          <a:custGeom>
            <a:avLst/>
            <a:gdLst/>
            <a:ahLst/>
            <a:cxnLst/>
            <a:rect l="l" t="t" r="r" b="b"/>
            <a:pathLst>
              <a:path w="10455" h="66319" extrusionOk="0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285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9"/>
          <p:cNvSpPr txBox="1">
            <a:spLocks noGrp="1"/>
          </p:cNvSpPr>
          <p:nvPr>
            <p:ph type="title" idx="2"/>
          </p:nvPr>
        </p:nvSpPr>
        <p:spPr>
          <a:xfrm>
            <a:off x="948600" y="1623175"/>
            <a:ext cx="605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2" name="Google Shape;352;p29"/>
          <p:cNvSpPr txBox="1">
            <a:spLocks noGrp="1"/>
          </p:cNvSpPr>
          <p:nvPr>
            <p:ph type="title" idx="3"/>
          </p:nvPr>
        </p:nvSpPr>
        <p:spPr>
          <a:xfrm>
            <a:off x="948600" y="2500326"/>
            <a:ext cx="605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title" idx="4"/>
          </p:nvPr>
        </p:nvSpPr>
        <p:spPr>
          <a:xfrm>
            <a:off x="4509973" y="1623175"/>
            <a:ext cx="605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4" name="Google Shape;354;p29"/>
          <p:cNvSpPr txBox="1">
            <a:spLocks noGrp="1"/>
          </p:cNvSpPr>
          <p:nvPr>
            <p:ph type="title" idx="5"/>
          </p:nvPr>
        </p:nvSpPr>
        <p:spPr>
          <a:xfrm>
            <a:off x="4509973" y="2500324"/>
            <a:ext cx="605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title" idx="6"/>
          </p:nvPr>
        </p:nvSpPr>
        <p:spPr>
          <a:xfrm>
            <a:off x="4509973" y="3377478"/>
            <a:ext cx="605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56" name="Google Shape;356;p29"/>
          <p:cNvSpPr txBox="1">
            <a:spLocks noGrp="1"/>
          </p:cNvSpPr>
          <p:nvPr>
            <p:ph type="title" idx="7"/>
          </p:nvPr>
        </p:nvSpPr>
        <p:spPr>
          <a:xfrm>
            <a:off x="948600" y="3377478"/>
            <a:ext cx="605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57" name="Google Shape;357;p29"/>
          <p:cNvSpPr txBox="1">
            <a:spLocks noGrp="1"/>
          </p:cNvSpPr>
          <p:nvPr>
            <p:ph type="subTitle" idx="1"/>
          </p:nvPr>
        </p:nvSpPr>
        <p:spPr>
          <a:xfrm>
            <a:off x="1606925" y="1623175"/>
            <a:ext cx="2589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58" name="Google Shape;358;p29"/>
          <p:cNvSpPr txBox="1">
            <a:spLocks noGrp="1"/>
          </p:cNvSpPr>
          <p:nvPr>
            <p:ph type="subTitle" idx="8"/>
          </p:nvPr>
        </p:nvSpPr>
        <p:spPr>
          <a:xfrm>
            <a:off x="5168503" y="1623175"/>
            <a:ext cx="2589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MVP Features</a:t>
            </a:r>
            <a:endParaRPr dirty="0"/>
          </a:p>
        </p:txBody>
      </p:sp>
      <p:sp>
        <p:nvSpPr>
          <p:cNvPr id="359" name="Google Shape;359;p29"/>
          <p:cNvSpPr txBox="1">
            <a:spLocks noGrp="1"/>
          </p:cNvSpPr>
          <p:nvPr>
            <p:ph type="subTitle" idx="9"/>
          </p:nvPr>
        </p:nvSpPr>
        <p:spPr>
          <a:xfrm>
            <a:off x="5168475" y="3377476"/>
            <a:ext cx="2589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60" name="Google Shape;360;p29"/>
          <p:cNvSpPr txBox="1">
            <a:spLocks noGrp="1"/>
          </p:cNvSpPr>
          <p:nvPr>
            <p:ph type="subTitle" idx="13"/>
          </p:nvPr>
        </p:nvSpPr>
        <p:spPr>
          <a:xfrm>
            <a:off x="1606925" y="2500323"/>
            <a:ext cx="2589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</a:t>
            </a:r>
            <a:endParaRPr dirty="0"/>
          </a:p>
        </p:txBody>
      </p:sp>
      <p:sp>
        <p:nvSpPr>
          <p:cNvPr id="361" name="Google Shape;361;p29"/>
          <p:cNvSpPr txBox="1">
            <a:spLocks noGrp="1"/>
          </p:cNvSpPr>
          <p:nvPr>
            <p:ph type="subTitle" idx="14"/>
          </p:nvPr>
        </p:nvSpPr>
        <p:spPr>
          <a:xfrm>
            <a:off x="5168503" y="2500325"/>
            <a:ext cx="2589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Features</a:t>
            </a:r>
            <a:endParaRPr dirty="0"/>
          </a:p>
        </p:txBody>
      </p:sp>
      <p:sp>
        <p:nvSpPr>
          <p:cNvPr id="362" name="Google Shape;362;p29"/>
          <p:cNvSpPr txBox="1">
            <a:spLocks noGrp="1"/>
          </p:cNvSpPr>
          <p:nvPr>
            <p:ph type="subTitle" idx="15"/>
          </p:nvPr>
        </p:nvSpPr>
        <p:spPr>
          <a:xfrm>
            <a:off x="1606925" y="3377476"/>
            <a:ext cx="2589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&amp; Tools</a:t>
            </a:r>
            <a:endParaRPr dirty="0"/>
          </a:p>
        </p:txBody>
      </p:sp>
      <p:sp>
        <p:nvSpPr>
          <p:cNvPr id="363" name="Google Shape;363;p29"/>
          <p:cNvSpPr/>
          <p:nvPr/>
        </p:nvSpPr>
        <p:spPr>
          <a:xfrm rot="2699636">
            <a:off x="8824153" y="1508820"/>
            <a:ext cx="524205" cy="3325180"/>
          </a:xfrm>
          <a:custGeom>
            <a:avLst/>
            <a:gdLst/>
            <a:ahLst/>
            <a:cxnLst/>
            <a:rect l="l" t="t" r="r" b="b"/>
            <a:pathLst>
              <a:path w="10455" h="66319" extrusionOk="0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0"/>
          <p:cNvSpPr/>
          <p:nvPr/>
        </p:nvSpPr>
        <p:spPr>
          <a:xfrm rot="10800000">
            <a:off x="8031783" y="-1160135"/>
            <a:ext cx="1888617" cy="2048893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2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371" name="Google Shape;371;p30"/>
          <p:cNvSpPr txBox="1">
            <a:spLocks noGrp="1"/>
          </p:cNvSpPr>
          <p:nvPr>
            <p:ph type="body" idx="1"/>
          </p:nvPr>
        </p:nvSpPr>
        <p:spPr>
          <a:xfrm>
            <a:off x="720000" y="1395175"/>
            <a:ext cx="4229700" cy="13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CA" dirty="0"/>
              <a:t>Walter </a:t>
            </a:r>
            <a:r>
              <a:rPr lang="en-CA" dirty="0" err="1"/>
              <a:t>Rondon</a:t>
            </a:r>
            <a:r>
              <a:rPr lang="en-CA" dirty="0"/>
              <a:t> Del Caprio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 dirty="0"/>
              <a:t>Kartik Kumar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 dirty="0"/>
              <a:t>Bhargav </a:t>
            </a:r>
            <a:r>
              <a:rPr lang="en-CA" dirty="0" err="1"/>
              <a:t>Nimbalkar</a:t>
            </a:r>
            <a:r>
              <a:rPr lang="en-CA" dirty="0"/>
              <a:t>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 dirty="0"/>
              <a:t>Ayman Bukar</a:t>
            </a:r>
            <a:endParaRPr dirty="0"/>
          </a:p>
        </p:txBody>
      </p:sp>
      <p:pic>
        <p:nvPicPr>
          <p:cNvPr id="372" name="Google Shape;372;p3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3250" r="13257"/>
          <a:stretch/>
        </p:blipFill>
        <p:spPr>
          <a:xfrm>
            <a:off x="5435301" y="535000"/>
            <a:ext cx="2993700" cy="4073400"/>
          </a:xfrm>
          <a:prstGeom prst="roundRect">
            <a:avLst>
              <a:gd name="adj" fmla="val 16667"/>
            </a:avLst>
          </a:prstGeom>
        </p:spPr>
      </p:pic>
      <p:grpSp>
        <p:nvGrpSpPr>
          <p:cNvPr id="373" name="Google Shape;373;p30"/>
          <p:cNvGrpSpPr/>
          <p:nvPr/>
        </p:nvGrpSpPr>
        <p:grpSpPr>
          <a:xfrm>
            <a:off x="6281633" y="4066212"/>
            <a:ext cx="3757142" cy="643314"/>
            <a:chOff x="5105006" y="3956125"/>
            <a:chExt cx="4400494" cy="753472"/>
          </a:xfrm>
        </p:grpSpPr>
        <p:sp>
          <p:nvSpPr>
            <p:cNvPr id="374" name="Google Shape;374;p30"/>
            <p:cNvSpPr/>
            <p:nvPr/>
          </p:nvSpPr>
          <p:spPr>
            <a:xfrm rot="5400000">
              <a:off x="7371373" y="2007269"/>
              <a:ext cx="168572" cy="4066284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 rot="5400000">
              <a:off x="7220967" y="2132614"/>
              <a:ext cx="168572" cy="4400494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 rot="5400000">
              <a:off x="7584475" y="2796922"/>
              <a:ext cx="168572" cy="3656779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30"/>
          <p:cNvSpPr/>
          <p:nvPr/>
        </p:nvSpPr>
        <p:spPr>
          <a:xfrm rot="10800000">
            <a:off x="-1333726" y="3342144"/>
            <a:ext cx="5184501" cy="5624481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"/>
          <p:cNvSpPr txBox="1">
            <a:spLocks noGrp="1"/>
          </p:cNvSpPr>
          <p:nvPr>
            <p:ph type="title"/>
          </p:nvPr>
        </p:nvSpPr>
        <p:spPr>
          <a:xfrm>
            <a:off x="2391900" y="2141197"/>
            <a:ext cx="43602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br>
              <a:rPr lang="en" dirty="0"/>
            </a:br>
            <a:r>
              <a:rPr lang="en" dirty="0"/>
              <a:t>Overview</a:t>
            </a:r>
            <a:endParaRPr dirty="0"/>
          </a:p>
        </p:txBody>
      </p:sp>
      <p:sp>
        <p:nvSpPr>
          <p:cNvPr id="383" name="Google Shape;383;p31"/>
          <p:cNvSpPr txBox="1">
            <a:spLocks noGrp="1"/>
          </p:cNvSpPr>
          <p:nvPr>
            <p:ph type="title" idx="2"/>
          </p:nvPr>
        </p:nvSpPr>
        <p:spPr>
          <a:xfrm>
            <a:off x="3933450" y="1482841"/>
            <a:ext cx="1277100" cy="7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84" name="Google Shape;384;p31"/>
          <p:cNvSpPr/>
          <p:nvPr/>
        </p:nvSpPr>
        <p:spPr>
          <a:xfrm rot="10800000" flipH="1">
            <a:off x="-495932" y="2474357"/>
            <a:ext cx="5521697" cy="5990293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1"/>
          <p:cNvSpPr/>
          <p:nvPr/>
        </p:nvSpPr>
        <p:spPr>
          <a:xfrm flipH="1">
            <a:off x="5592903" y="-2586025"/>
            <a:ext cx="4300847" cy="4665836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1"/>
          <p:cNvSpPr/>
          <p:nvPr/>
        </p:nvSpPr>
        <p:spPr>
          <a:xfrm rot="-2699667" flipH="1">
            <a:off x="5526086" y="-1823512"/>
            <a:ext cx="571556" cy="3625892"/>
          </a:xfrm>
          <a:custGeom>
            <a:avLst/>
            <a:gdLst/>
            <a:ahLst/>
            <a:cxnLst/>
            <a:rect l="l" t="t" r="r" b="b"/>
            <a:pathLst>
              <a:path w="10455" h="66319" extrusionOk="0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0"/>
          <p:cNvSpPr/>
          <p:nvPr/>
        </p:nvSpPr>
        <p:spPr>
          <a:xfrm rot="10800000">
            <a:off x="8031783" y="-1160135"/>
            <a:ext cx="1888617" cy="2048893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2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371" name="Google Shape;371;p30"/>
          <p:cNvSpPr txBox="1">
            <a:spLocks noGrp="1"/>
          </p:cNvSpPr>
          <p:nvPr>
            <p:ph type="body" idx="1"/>
          </p:nvPr>
        </p:nvSpPr>
        <p:spPr>
          <a:xfrm>
            <a:off x="719999" y="1395175"/>
            <a:ext cx="6052507" cy="13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Pathfinder is a </a:t>
            </a:r>
            <a:r>
              <a:rPr lang="en-US" b="1" dirty="0">
                <a:solidFill>
                  <a:srgbClr val="8D6CFA"/>
                </a:solidFill>
              </a:rPr>
              <a:t>self-driving</a:t>
            </a:r>
            <a:r>
              <a:rPr lang="en-US" dirty="0"/>
              <a:t> car </a:t>
            </a:r>
            <a:r>
              <a:rPr lang="en-US" b="1" dirty="0">
                <a:solidFill>
                  <a:srgbClr val="8D6CFA"/>
                </a:solidFill>
              </a:rPr>
              <a:t>simulation</a:t>
            </a:r>
            <a:r>
              <a:rPr lang="en-US" dirty="0"/>
              <a:t> game built with Unreal Engine. The project leverages advanced technologies to create a realistic environment where users can explore the capabilities of autonomous vehicles.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Pathfinder is designed for researchers, students, and enthusiasts.</a:t>
            </a:r>
            <a:endParaRPr lang="en-US" dirty="0"/>
          </a:p>
        </p:txBody>
      </p:sp>
      <p:grpSp>
        <p:nvGrpSpPr>
          <p:cNvPr id="373" name="Google Shape;373;p30"/>
          <p:cNvGrpSpPr/>
          <p:nvPr/>
        </p:nvGrpSpPr>
        <p:grpSpPr>
          <a:xfrm>
            <a:off x="6281633" y="4066212"/>
            <a:ext cx="3757142" cy="643314"/>
            <a:chOff x="5105006" y="3956125"/>
            <a:chExt cx="4400494" cy="753472"/>
          </a:xfrm>
        </p:grpSpPr>
        <p:sp>
          <p:nvSpPr>
            <p:cNvPr id="374" name="Google Shape;374;p30"/>
            <p:cNvSpPr/>
            <p:nvPr/>
          </p:nvSpPr>
          <p:spPr>
            <a:xfrm rot="5400000">
              <a:off x="7371373" y="2007269"/>
              <a:ext cx="168572" cy="4066284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 rot="5400000">
              <a:off x="7220967" y="2132614"/>
              <a:ext cx="168572" cy="4400494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 rot="5400000">
              <a:off x="7584475" y="2796922"/>
              <a:ext cx="168572" cy="3656779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30"/>
          <p:cNvSpPr/>
          <p:nvPr/>
        </p:nvSpPr>
        <p:spPr>
          <a:xfrm rot="10800000">
            <a:off x="-1333726" y="3342144"/>
            <a:ext cx="5184501" cy="5624481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64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GOALS</a:t>
            </a:r>
            <a:endParaRPr/>
          </a:p>
        </p:txBody>
      </p:sp>
      <p:sp>
        <p:nvSpPr>
          <p:cNvPr id="392" name="Google Shape;392;p32"/>
          <p:cNvSpPr txBox="1">
            <a:spLocks noGrp="1"/>
          </p:cNvSpPr>
          <p:nvPr>
            <p:ph type="subTitle" idx="3"/>
          </p:nvPr>
        </p:nvSpPr>
        <p:spPr>
          <a:xfrm>
            <a:off x="1481263" y="2585250"/>
            <a:ext cx="2907600" cy="12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main goals right now are to build a basic environment with </a:t>
            </a:r>
            <a:r>
              <a:rPr lang="en-CA" dirty="0"/>
              <a:t>a car, road and some obstacles.</a:t>
            </a:r>
            <a:r>
              <a:rPr lang="en" dirty="0"/>
              <a:t> So we can collect data and start training the model to better understand how to implement our long term goal</a:t>
            </a:r>
            <a:endParaRPr dirty="0"/>
          </a:p>
        </p:txBody>
      </p:sp>
      <p:sp>
        <p:nvSpPr>
          <p:cNvPr id="393" name="Google Shape;393;p32"/>
          <p:cNvSpPr txBox="1">
            <a:spLocks noGrp="1"/>
          </p:cNvSpPr>
          <p:nvPr>
            <p:ph type="subTitle" idx="1"/>
          </p:nvPr>
        </p:nvSpPr>
        <p:spPr>
          <a:xfrm>
            <a:off x="1481263" y="2146203"/>
            <a:ext cx="2907600" cy="4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term</a:t>
            </a:r>
            <a:endParaRPr/>
          </a:p>
        </p:txBody>
      </p:sp>
      <p:sp>
        <p:nvSpPr>
          <p:cNvPr id="394" name="Google Shape;394;p32"/>
          <p:cNvSpPr txBox="1">
            <a:spLocks noGrp="1"/>
          </p:cNvSpPr>
          <p:nvPr>
            <p:ph type="subTitle" idx="2"/>
          </p:nvPr>
        </p:nvSpPr>
        <p:spPr>
          <a:xfrm>
            <a:off x="4755138" y="2146203"/>
            <a:ext cx="2907600" cy="4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term</a:t>
            </a:r>
            <a:endParaRPr/>
          </a:p>
        </p:txBody>
      </p:sp>
      <p:sp>
        <p:nvSpPr>
          <p:cNvPr id="395" name="Google Shape;395;p32"/>
          <p:cNvSpPr txBox="1">
            <a:spLocks noGrp="1"/>
          </p:cNvSpPr>
          <p:nvPr>
            <p:ph type="subTitle" idx="4"/>
          </p:nvPr>
        </p:nvSpPr>
        <p:spPr>
          <a:xfrm>
            <a:off x="4755138" y="2585250"/>
            <a:ext cx="2907600" cy="12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The overall goal of the project is to create a fully functioning environment with more complex roads, traffics, pedestrians and different weathers and terrains, to provide researchers with a platform for training autonomous vehicles easily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96" name="Google Shape;396;p32"/>
          <p:cNvGrpSpPr/>
          <p:nvPr/>
        </p:nvGrpSpPr>
        <p:grpSpPr>
          <a:xfrm>
            <a:off x="6036153" y="1666104"/>
            <a:ext cx="345569" cy="309789"/>
            <a:chOff x="4794180" y="1511282"/>
            <a:chExt cx="365449" cy="327611"/>
          </a:xfrm>
        </p:grpSpPr>
        <p:sp>
          <p:nvSpPr>
            <p:cNvPr id="397" name="Google Shape;397;p32"/>
            <p:cNvSpPr/>
            <p:nvPr/>
          </p:nvSpPr>
          <p:spPr>
            <a:xfrm>
              <a:off x="4936161" y="1766620"/>
              <a:ext cx="81521" cy="18518"/>
            </a:xfrm>
            <a:custGeom>
              <a:avLst/>
              <a:gdLst/>
              <a:ahLst/>
              <a:cxnLst/>
              <a:rect l="l" t="t" r="r" b="b"/>
              <a:pathLst>
                <a:path w="2311" h="525" extrusionOk="0">
                  <a:moveTo>
                    <a:pt x="0" y="1"/>
                  </a:moveTo>
                  <a:lnTo>
                    <a:pt x="0" y="405"/>
                  </a:lnTo>
                  <a:cubicBezTo>
                    <a:pt x="0" y="477"/>
                    <a:pt x="48" y="525"/>
                    <a:pt x="96" y="525"/>
                  </a:cubicBezTo>
                  <a:lnTo>
                    <a:pt x="2215" y="525"/>
                  </a:lnTo>
                  <a:cubicBezTo>
                    <a:pt x="2263" y="525"/>
                    <a:pt x="2310" y="477"/>
                    <a:pt x="2310" y="429"/>
                  </a:cubicBez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4806773" y="1511282"/>
              <a:ext cx="340263" cy="232693"/>
            </a:xfrm>
            <a:custGeom>
              <a:avLst/>
              <a:gdLst/>
              <a:ahLst/>
              <a:cxnLst/>
              <a:rect l="l" t="t" r="r" b="b"/>
              <a:pathLst>
                <a:path w="9646" h="6597" extrusionOk="0">
                  <a:moveTo>
                    <a:pt x="5288" y="762"/>
                  </a:moveTo>
                  <a:cubicBezTo>
                    <a:pt x="5693" y="762"/>
                    <a:pt x="5693" y="1405"/>
                    <a:pt x="5288" y="1405"/>
                  </a:cubicBezTo>
                  <a:lnTo>
                    <a:pt x="4383" y="1405"/>
                  </a:lnTo>
                  <a:cubicBezTo>
                    <a:pt x="3954" y="1405"/>
                    <a:pt x="3954" y="762"/>
                    <a:pt x="4383" y="762"/>
                  </a:cubicBezTo>
                  <a:close/>
                  <a:moveTo>
                    <a:pt x="7645" y="2834"/>
                  </a:moveTo>
                  <a:cubicBezTo>
                    <a:pt x="7836" y="2834"/>
                    <a:pt x="7979" y="3001"/>
                    <a:pt x="7955" y="3191"/>
                  </a:cubicBezTo>
                  <a:lnTo>
                    <a:pt x="7860" y="4191"/>
                  </a:lnTo>
                  <a:cubicBezTo>
                    <a:pt x="7836" y="4358"/>
                    <a:pt x="7693" y="4477"/>
                    <a:pt x="7526" y="4477"/>
                  </a:cubicBezTo>
                  <a:lnTo>
                    <a:pt x="7502" y="4477"/>
                  </a:lnTo>
                  <a:cubicBezTo>
                    <a:pt x="7312" y="4477"/>
                    <a:pt x="7169" y="4310"/>
                    <a:pt x="7193" y="4144"/>
                  </a:cubicBezTo>
                  <a:lnTo>
                    <a:pt x="7217" y="3953"/>
                  </a:lnTo>
                  <a:lnTo>
                    <a:pt x="5550" y="5406"/>
                  </a:lnTo>
                  <a:cubicBezTo>
                    <a:pt x="5496" y="5459"/>
                    <a:pt x="5420" y="5490"/>
                    <a:pt x="5343" y="5490"/>
                  </a:cubicBezTo>
                  <a:cubicBezTo>
                    <a:pt x="5282" y="5490"/>
                    <a:pt x="5221" y="5472"/>
                    <a:pt x="5169" y="5430"/>
                  </a:cubicBezTo>
                  <a:lnTo>
                    <a:pt x="3406" y="4215"/>
                  </a:lnTo>
                  <a:lnTo>
                    <a:pt x="2049" y="5716"/>
                  </a:lnTo>
                  <a:cubicBezTo>
                    <a:pt x="1979" y="5791"/>
                    <a:pt x="1898" y="5823"/>
                    <a:pt x="1819" y="5823"/>
                  </a:cubicBezTo>
                  <a:cubicBezTo>
                    <a:pt x="1576" y="5823"/>
                    <a:pt x="1357" y="5521"/>
                    <a:pt x="1573" y="5287"/>
                  </a:cubicBezTo>
                  <a:lnTo>
                    <a:pt x="1596" y="5287"/>
                  </a:lnTo>
                  <a:lnTo>
                    <a:pt x="3144" y="3572"/>
                  </a:lnTo>
                  <a:cubicBezTo>
                    <a:pt x="3200" y="3503"/>
                    <a:pt x="3288" y="3466"/>
                    <a:pt x="3380" y="3466"/>
                  </a:cubicBezTo>
                  <a:cubicBezTo>
                    <a:pt x="3445" y="3466"/>
                    <a:pt x="3513" y="3485"/>
                    <a:pt x="3573" y="3525"/>
                  </a:cubicBezTo>
                  <a:lnTo>
                    <a:pt x="5335" y="4739"/>
                  </a:lnTo>
                  <a:lnTo>
                    <a:pt x="6788" y="3477"/>
                  </a:lnTo>
                  <a:lnTo>
                    <a:pt x="6526" y="3477"/>
                  </a:lnTo>
                  <a:cubicBezTo>
                    <a:pt x="6145" y="3453"/>
                    <a:pt x="6145" y="2882"/>
                    <a:pt x="6526" y="2834"/>
                  </a:cubicBezTo>
                  <a:close/>
                  <a:moveTo>
                    <a:pt x="358" y="0"/>
                  </a:moveTo>
                  <a:cubicBezTo>
                    <a:pt x="168" y="0"/>
                    <a:pt x="1" y="167"/>
                    <a:pt x="1" y="357"/>
                  </a:cubicBezTo>
                  <a:lnTo>
                    <a:pt x="1" y="6597"/>
                  </a:lnTo>
                  <a:lnTo>
                    <a:pt x="9646" y="6597"/>
                  </a:lnTo>
                  <a:lnTo>
                    <a:pt x="9646" y="357"/>
                  </a:lnTo>
                  <a:cubicBezTo>
                    <a:pt x="9646" y="167"/>
                    <a:pt x="9479" y="0"/>
                    <a:pt x="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4794180" y="1766620"/>
              <a:ext cx="365449" cy="72273"/>
            </a:xfrm>
            <a:custGeom>
              <a:avLst/>
              <a:gdLst/>
              <a:ahLst/>
              <a:cxnLst/>
              <a:rect l="l" t="t" r="r" b="b"/>
              <a:pathLst>
                <a:path w="10360" h="2049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144"/>
                  </a:lnTo>
                  <a:cubicBezTo>
                    <a:pt x="1" y="1644"/>
                    <a:pt x="406" y="2049"/>
                    <a:pt x="906" y="2049"/>
                  </a:cubicBezTo>
                  <a:lnTo>
                    <a:pt x="9455" y="2049"/>
                  </a:lnTo>
                  <a:cubicBezTo>
                    <a:pt x="9955" y="2049"/>
                    <a:pt x="10360" y="1644"/>
                    <a:pt x="10360" y="1144"/>
                  </a:cubicBezTo>
                  <a:lnTo>
                    <a:pt x="10360" y="167"/>
                  </a:lnTo>
                  <a:cubicBezTo>
                    <a:pt x="10360" y="72"/>
                    <a:pt x="10289" y="1"/>
                    <a:pt x="10193" y="1"/>
                  </a:cubicBezTo>
                  <a:lnTo>
                    <a:pt x="6978" y="1"/>
                  </a:lnTo>
                  <a:lnTo>
                    <a:pt x="6978" y="405"/>
                  </a:lnTo>
                  <a:cubicBezTo>
                    <a:pt x="6978" y="834"/>
                    <a:pt x="6645" y="1168"/>
                    <a:pt x="6240" y="1168"/>
                  </a:cubicBezTo>
                  <a:lnTo>
                    <a:pt x="4121" y="1168"/>
                  </a:lnTo>
                  <a:cubicBezTo>
                    <a:pt x="3716" y="1168"/>
                    <a:pt x="3382" y="834"/>
                    <a:pt x="3382" y="405"/>
                  </a:cubicBezTo>
                  <a:lnTo>
                    <a:pt x="33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32"/>
          <p:cNvGrpSpPr/>
          <p:nvPr/>
        </p:nvGrpSpPr>
        <p:grpSpPr>
          <a:xfrm>
            <a:off x="2762262" y="1648212"/>
            <a:ext cx="345602" cy="345577"/>
            <a:chOff x="2343731" y="1489413"/>
            <a:chExt cx="365484" cy="365458"/>
          </a:xfrm>
        </p:grpSpPr>
        <p:sp>
          <p:nvSpPr>
            <p:cNvPr id="401" name="Google Shape;401;p32"/>
            <p:cNvSpPr/>
            <p:nvPr/>
          </p:nvSpPr>
          <p:spPr>
            <a:xfrm>
              <a:off x="2427756" y="1790146"/>
              <a:ext cx="197434" cy="64725"/>
            </a:xfrm>
            <a:custGeom>
              <a:avLst/>
              <a:gdLst/>
              <a:ahLst/>
              <a:cxnLst/>
              <a:rect l="l" t="t" r="r" b="b"/>
              <a:pathLst>
                <a:path w="5597" h="1835" extrusionOk="0">
                  <a:moveTo>
                    <a:pt x="1382" y="0"/>
                  </a:moveTo>
                  <a:lnTo>
                    <a:pt x="1167" y="1239"/>
                  </a:lnTo>
                  <a:lnTo>
                    <a:pt x="381" y="1239"/>
                  </a:lnTo>
                  <a:cubicBezTo>
                    <a:pt x="0" y="1239"/>
                    <a:pt x="0" y="1834"/>
                    <a:pt x="381" y="1834"/>
                  </a:cubicBezTo>
                  <a:lnTo>
                    <a:pt x="5192" y="1834"/>
                  </a:lnTo>
                  <a:cubicBezTo>
                    <a:pt x="5597" y="1834"/>
                    <a:pt x="5597" y="1239"/>
                    <a:pt x="5192" y="1239"/>
                  </a:cubicBezTo>
                  <a:lnTo>
                    <a:pt x="4382" y="1239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2538626" y="1489413"/>
              <a:ext cx="170590" cy="128568"/>
            </a:xfrm>
            <a:custGeom>
              <a:avLst/>
              <a:gdLst/>
              <a:ahLst/>
              <a:cxnLst/>
              <a:rect l="l" t="t" r="r" b="b"/>
              <a:pathLst>
                <a:path w="4836" h="3645" extrusionOk="0">
                  <a:moveTo>
                    <a:pt x="1" y="1"/>
                  </a:moveTo>
                  <a:lnTo>
                    <a:pt x="1" y="3645"/>
                  </a:lnTo>
                  <a:lnTo>
                    <a:pt x="739" y="3645"/>
                  </a:lnTo>
                  <a:cubicBezTo>
                    <a:pt x="810" y="3240"/>
                    <a:pt x="1072" y="2906"/>
                    <a:pt x="1430" y="2692"/>
                  </a:cubicBezTo>
                  <a:cubicBezTo>
                    <a:pt x="1287" y="2525"/>
                    <a:pt x="1215" y="2311"/>
                    <a:pt x="1215" y="2073"/>
                  </a:cubicBezTo>
                  <a:cubicBezTo>
                    <a:pt x="1215" y="1335"/>
                    <a:pt x="1775" y="965"/>
                    <a:pt x="2335" y="965"/>
                  </a:cubicBezTo>
                  <a:cubicBezTo>
                    <a:pt x="2894" y="965"/>
                    <a:pt x="3454" y="1335"/>
                    <a:pt x="3454" y="2073"/>
                  </a:cubicBezTo>
                  <a:cubicBezTo>
                    <a:pt x="3454" y="2311"/>
                    <a:pt x="3382" y="2525"/>
                    <a:pt x="3263" y="2692"/>
                  </a:cubicBezTo>
                  <a:cubicBezTo>
                    <a:pt x="3597" y="2906"/>
                    <a:pt x="3859" y="3240"/>
                    <a:pt x="3930" y="3645"/>
                  </a:cubicBezTo>
                  <a:lnTo>
                    <a:pt x="4835" y="3645"/>
                  </a:lnTo>
                  <a:lnTo>
                    <a:pt x="4835" y="668"/>
                  </a:lnTo>
                  <a:cubicBezTo>
                    <a:pt x="4835" y="287"/>
                    <a:pt x="4526" y="1"/>
                    <a:pt x="4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2343731" y="1489413"/>
              <a:ext cx="171401" cy="129415"/>
            </a:xfrm>
            <a:custGeom>
              <a:avLst/>
              <a:gdLst/>
              <a:ahLst/>
              <a:cxnLst/>
              <a:rect l="l" t="t" r="r" b="b"/>
              <a:pathLst>
                <a:path w="4859" h="3669" extrusionOk="0">
                  <a:moveTo>
                    <a:pt x="691" y="1"/>
                  </a:moveTo>
                  <a:cubicBezTo>
                    <a:pt x="310" y="1"/>
                    <a:pt x="1" y="310"/>
                    <a:pt x="1" y="692"/>
                  </a:cubicBezTo>
                  <a:lnTo>
                    <a:pt x="1" y="3668"/>
                  </a:lnTo>
                  <a:lnTo>
                    <a:pt x="906" y="3645"/>
                  </a:lnTo>
                  <a:cubicBezTo>
                    <a:pt x="977" y="3240"/>
                    <a:pt x="1239" y="2906"/>
                    <a:pt x="1573" y="2692"/>
                  </a:cubicBezTo>
                  <a:cubicBezTo>
                    <a:pt x="1454" y="2525"/>
                    <a:pt x="1382" y="2311"/>
                    <a:pt x="1382" y="2073"/>
                  </a:cubicBezTo>
                  <a:cubicBezTo>
                    <a:pt x="1382" y="1335"/>
                    <a:pt x="1942" y="965"/>
                    <a:pt x="2501" y="965"/>
                  </a:cubicBezTo>
                  <a:cubicBezTo>
                    <a:pt x="3061" y="965"/>
                    <a:pt x="3621" y="1335"/>
                    <a:pt x="3621" y="2073"/>
                  </a:cubicBezTo>
                  <a:cubicBezTo>
                    <a:pt x="3621" y="2311"/>
                    <a:pt x="3549" y="2525"/>
                    <a:pt x="3406" y="2692"/>
                  </a:cubicBezTo>
                  <a:cubicBezTo>
                    <a:pt x="3764" y="2906"/>
                    <a:pt x="4002" y="3240"/>
                    <a:pt x="4097" y="3645"/>
                  </a:cubicBezTo>
                  <a:lnTo>
                    <a:pt x="4859" y="3645"/>
                  </a:lnTo>
                  <a:lnTo>
                    <a:pt x="48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2410930" y="1546555"/>
              <a:ext cx="42048" cy="31110"/>
            </a:xfrm>
            <a:custGeom>
              <a:avLst/>
              <a:gdLst/>
              <a:ahLst/>
              <a:cxnLst/>
              <a:rect l="l" t="t" r="r" b="b"/>
              <a:pathLst>
                <a:path w="1192" h="882" extrusionOk="0">
                  <a:moveTo>
                    <a:pt x="596" y="0"/>
                  </a:moveTo>
                  <a:cubicBezTo>
                    <a:pt x="25" y="0"/>
                    <a:pt x="1" y="858"/>
                    <a:pt x="573" y="881"/>
                  </a:cubicBezTo>
                  <a:lnTo>
                    <a:pt x="620" y="881"/>
                  </a:lnTo>
                  <a:cubicBezTo>
                    <a:pt x="1192" y="858"/>
                    <a:pt x="1144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2599969" y="1546555"/>
              <a:ext cx="42013" cy="31110"/>
            </a:xfrm>
            <a:custGeom>
              <a:avLst/>
              <a:gdLst/>
              <a:ahLst/>
              <a:cxnLst/>
              <a:rect l="l" t="t" r="r" b="b"/>
              <a:pathLst>
                <a:path w="1191" h="882" extrusionOk="0">
                  <a:moveTo>
                    <a:pt x="596" y="0"/>
                  </a:moveTo>
                  <a:cubicBezTo>
                    <a:pt x="48" y="0"/>
                    <a:pt x="0" y="858"/>
                    <a:pt x="572" y="881"/>
                  </a:cubicBezTo>
                  <a:lnTo>
                    <a:pt x="619" y="881"/>
                  </a:lnTo>
                  <a:cubicBezTo>
                    <a:pt x="1191" y="858"/>
                    <a:pt x="1167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2589034" y="1601156"/>
              <a:ext cx="63036" cy="16825"/>
            </a:xfrm>
            <a:custGeom>
              <a:avLst/>
              <a:gdLst/>
              <a:ahLst/>
              <a:cxnLst/>
              <a:rect l="l" t="t" r="r" b="b"/>
              <a:pathLst>
                <a:path w="1787" h="477" extrusionOk="0">
                  <a:moveTo>
                    <a:pt x="715" y="0"/>
                  </a:moveTo>
                  <a:cubicBezTo>
                    <a:pt x="406" y="0"/>
                    <a:pt x="120" y="191"/>
                    <a:pt x="1" y="477"/>
                  </a:cubicBezTo>
                  <a:lnTo>
                    <a:pt x="1787" y="477"/>
                  </a:lnTo>
                  <a:cubicBezTo>
                    <a:pt x="1691" y="191"/>
                    <a:pt x="1406" y="0"/>
                    <a:pt x="1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2400030" y="1601156"/>
              <a:ext cx="63036" cy="16825"/>
            </a:xfrm>
            <a:custGeom>
              <a:avLst/>
              <a:gdLst/>
              <a:ahLst/>
              <a:cxnLst/>
              <a:rect l="l" t="t" r="r" b="b"/>
              <a:pathLst>
                <a:path w="1787" h="477" extrusionOk="0">
                  <a:moveTo>
                    <a:pt x="715" y="0"/>
                  </a:moveTo>
                  <a:cubicBezTo>
                    <a:pt x="405" y="0"/>
                    <a:pt x="119" y="191"/>
                    <a:pt x="0" y="477"/>
                  </a:cubicBezTo>
                  <a:lnTo>
                    <a:pt x="1786" y="477"/>
                  </a:lnTo>
                  <a:cubicBezTo>
                    <a:pt x="1667" y="191"/>
                    <a:pt x="1382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2599969" y="1694382"/>
              <a:ext cx="42013" cy="31110"/>
            </a:xfrm>
            <a:custGeom>
              <a:avLst/>
              <a:gdLst/>
              <a:ahLst/>
              <a:cxnLst/>
              <a:rect l="l" t="t" r="r" b="b"/>
              <a:pathLst>
                <a:path w="1191" h="882" extrusionOk="0">
                  <a:moveTo>
                    <a:pt x="596" y="1"/>
                  </a:moveTo>
                  <a:cubicBezTo>
                    <a:pt x="48" y="1"/>
                    <a:pt x="0" y="858"/>
                    <a:pt x="572" y="882"/>
                  </a:cubicBezTo>
                  <a:lnTo>
                    <a:pt x="619" y="882"/>
                  </a:lnTo>
                  <a:cubicBezTo>
                    <a:pt x="1191" y="858"/>
                    <a:pt x="1167" y="1"/>
                    <a:pt x="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2589034" y="1748983"/>
              <a:ext cx="63036" cy="16825"/>
            </a:xfrm>
            <a:custGeom>
              <a:avLst/>
              <a:gdLst/>
              <a:ahLst/>
              <a:cxnLst/>
              <a:rect l="l" t="t" r="r" b="b"/>
              <a:pathLst>
                <a:path w="1787" h="477" extrusionOk="0">
                  <a:moveTo>
                    <a:pt x="715" y="1"/>
                  </a:moveTo>
                  <a:cubicBezTo>
                    <a:pt x="406" y="1"/>
                    <a:pt x="120" y="191"/>
                    <a:pt x="1" y="477"/>
                  </a:cubicBezTo>
                  <a:lnTo>
                    <a:pt x="1787" y="477"/>
                  </a:lnTo>
                  <a:cubicBezTo>
                    <a:pt x="1691" y="191"/>
                    <a:pt x="1406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2538626" y="1641473"/>
              <a:ext cx="170590" cy="124336"/>
            </a:xfrm>
            <a:custGeom>
              <a:avLst/>
              <a:gdLst/>
              <a:ahLst/>
              <a:cxnLst/>
              <a:rect l="l" t="t" r="r" b="b"/>
              <a:pathLst>
                <a:path w="4836" h="3525" extrusionOk="0">
                  <a:moveTo>
                    <a:pt x="1" y="0"/>
                  </a:moveTo>
                  <a:lnTo>
                    <a:pt x="1" y="3525"/>
                  </a:lnTo>
                  <a:lnTo>
                    <a:pt x="739" y="3525"/>
                  </a:lnTo>
                  <a:cubicBezTo>
                    <a:pt x="810" y="3120"/>
                    <a:pt x="1072" y="2787"/>
                    <a:pt x="1430" y="2572"/>
                  </a:cubicBezTo>
                  <a:cubicBezTo>
                    <a:pt x="1287" y="2406"/>
                    <a:pt x="1215" y="2191"/>
                    <a:pt x="1215" y="1953"/>
                  </a:cubicBezTo>
                  <a:cubicBezTo>
                    <a:pt x="1215" y="1215"/>
                    <a:pt x="1775" y="846"/>
                    <a:pt x="2335" y="846"/>
                  </a:cubicBezTo>
                  <a:cubicBezTo>
                    <a:pt x="2894" y="846"/>
                    <a:pt x="3454" y="1215"/>
                    <a:pt x="3454" y="1953"/>
                  </a:cubicBezTo>
                  <a:cubicBezTo>
                    <a:pt x="3454" y="2191"/>
                    <a:pt x="3382" y="2406"/>
                    <a:pt x="3263" y="2572"/>
                  </a:cubicBezTo>
                  <a:cubicBezTo>
                    <a:pt x="3597" y="2787"/>
                    <a:pt x="3859" y="3120"/>
                    <a:pt x="3930" y="3525"/>
                  </a:cubicBezTo>
                  <a:lnTo>
                    <a:pt x="4145" y="3525"/>
                  </a:lnTo>
                  <a:cubicBezTo>
                    <a:pt x="4526" y="3525"/>
                    <a:pt x="4835" y="3239"/>
                    <a:pt x="4835" y="2858"/>
                  </a:cubicBezTo>
                  <a:lnTo>
                    <a:pt x="48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2400030" y="1748983"/>
              <a:ext cx="63036" cy="16825"/>
            </a:xfrm>
            <a:custGeom>
              <a:avLst/>
              <a:gdLst/>
              <a:ahLst/>
              <a:cxnLst/>
              <a:rect l="l" t="t" r="r" b="b"/>
              <a:pathLst>
                <a:path w="1787" h="477" extrusionOk="0">
                  <a:moveTo>
                    <a:pt x="715" y="1"/>
                  </a:moveTo>
                  <a:cubicBezTo>
                    <a:pt x="405" y="1"/>
                    <a:pt x="119" y="191"/>
                    <a:pt x="0" y="477"/>
                  </a:cubicBezTo>
                  <a:lnTo>
                    <a:pt x="1786" y="477"/>
                  </a:lnTo>
                  <a:cubicBezTo>
                    <a:pt x="1667" y="191"/>
                    <a:pt x="1382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2410930" y="1694382"/>
              <a:ext cx="42048" cy="31110"/>
            </a:xfrm>
            <a:custGeom>
              <a:avLst/>
              <a:gdLst/>
              <a:ahLst/>
              <a:cxnLst/>
              <a:rect l="l" t="t" r="r" b="b"/>
              <a:pathLst>
                <a:path w="1192" h="882" extrusionOk="0">
                  <a:moveTo>
                    <a:pt x="596" y="1"/>
                  </a:moveTo>
                  <a:cubicBezTo>
                    <a:pt x="25" y="1"/>
                    <a:pt x="1" y="858"/>
                    <a:pt x="573" y="882"/>
                  </a:cubicBezTo>
                  <a:lnTo>
                    <a:pt x="620" y="882"/>
                  </a:lnTo>
                  <a:cubicBezTo>
                    <a:pt x="1192" y="858"/>
                    <a:pt x="1144" y="1"/>
                    <a:pt x="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2343731" y="1641473"/>
              <a:ext cx="171401" cy="124336"/>
            </a:xfrm>
            <a:custGeom>
              <a:avLst/>
              <a:gdLst/>
              <a:ahLst/>
              <a:cxnLst/>
              <a:rect l="l" t="t" r="r" b="b"/>
              <a:pathLst>
                <a:path w="4859" h="3525" extrusionOk="0">
                  <a:moveTo>
                    <a:pt x="1" y="0"/>
                  </a:moveTo>
                  <a:lnTo>
                    <a:pt x="1" y="2858"/>
                  </a:lnTo>
                  <a:cubicBezTo>
                    <a:pt x="1" y="3239"/>
                    <a:pt x="310" y="3525"/>
                    <a:pt x="691" y="3525"/>
                  </a:cubicBezTo>
                  <a:lnTo>
                    <a:pt x="906" y="3525"/>
                  </a:lnTo>
                  <a:cubicBezTo>
                    <a:pt x="977" y="3120"/>
                    <a:pt x="1239" y="2787"/>
                    <a:pt x="1573" y="2572"/>
                  </a:cubicBezTo>
                  <a:cubicBezTo>
                    <a:pt x="1454" y="2406"/>
                    <a:pt x="1382" y="2191"/>
                    <a:pt x="1382" y="1953"/>
                  </a:cubicBezTo>
                  <a:cubicBezTo>
                    <a:pt x="1382" y="1215"/>
                    <a:pt x="1942" y="846"/>
                    <a:pt x="2501" y="846"/>
                  </a:cubicBezTo>
                  <a:cubicBezTo>
                    <a:pt x="3061" y="846"/>
                    <a:pt x="3621" y="1215"/>
                    <a:pt x="3621" y="1953"/>
                  </a:cubicBezTo>
                  <a:cubicBezTo>
                    <a:pt x="3621" y="2191"/>
                    <a:pt x="3549" y="2406"/>
                    <a:pt x="3406" y="2572"/>
                  </a:cubicBezTo>
                  <a:cubicBezTo>
                    <a:pt x="3764" y="2787"/>
                    <a:pt x="4025" y="3120"/>
                    <a:pt x="4097" y="3525"/>
                  </a:cubicBezTo>
                  <a:lnTo>
                    <a:pt x="4859" y="3525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"/>
          <p:cNvSpPr txBox="1">
            <a:spLocks noGrp="1"/>
          </p:cNvSpPr>
          <p:nvPr>
            <p:ph type="title"/>
          </p:nvPr>
        </p:nvSpPr>
        <p:spPr>
          <a:xfrm>
            <a:off x="2391900" y="2141197"/>
            <a:ext cx="43602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Techs &amp; Tools</a:t>
            </a:r>
            <a:endParaRPr dirty="0"/>
          </a:p>
        </p:txBody>
      </p:sp>
      <p:sp>
        <p:nvSpPr>
          <p:cNvPr id="383" name="Google Shape;383;p31"/>
          <p:cNvSpPr txBox="1">
            <a:spLocks noGrp="1"/>
          </p:cNvSpPr>
          <p:nvPr>
            <p:ph type="title" idx="2"/>
          </p:nvPr>
        </p:nvSpPr>
        <p:spPr>
          <a:xfrm>
            <a:off x="3933450" y="1482841"/>
            <a:ext cx="1277100" cy="7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84" name="Google Shape;384;p31"/>
          <p:cNvSpPr/>
          <p:nvPr/>
        </p:nvSpPr>
        <p:spPr>
          <a:xfrm rot="10800000" flipH="1">
            <a:off x="-495932" y="2474357"/>
            <a:ext cx="5521697" cy="5990293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1"/>
          <p:cNvSpPr/>
          <p:nvPr/>
        </p:nvSpPr>
        <p:spPr>
          <a:xfrm flipH="1">
            <a:off x="5592903" y="-2586025"/>
            <a:ext cx="4300847" cy="4665836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1"/>
          <p:cNvSpPr/>
          <p:nvPr/>
        </p:nvSpPr>
        <p:spPr>
          <a:xfrm rot="-2699667" flipH="1">
            <a:off x="5526086" y="-1823512"/>
            <a:ext cx="571556" cy="3625892"/>
          </a:xfrm>
          <a:custGeom>
            <a:avLst/>
            <a:gdLst/>
            <a:ahLst/>
            <a:cxnLst/>
            <a:rect l="l" t="t" r="r" b="b"/>
            <a:pathLst>
              <a:path w="10455" h="66319" extrusionOk="0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768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5"/>
          <p:cNvSpPr txBox="1">
            <a:spLocks noGrp="1"/>
          </p:cNvSpPr>
          <p:nvPr>
            <p:ph type="subTitle" idx="14"/>
          </p:nvPr>
        </p:nvSpPr>
        <p:spPr>
          <a:xfrm>
            <a:off x="3442200" y="2935175"/>
            <a:ext cx="22596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AWS (Amazon Web Services)</a:t>
            </a:r>
            <a:endParaRPr dirty="0"/>
          </a:p>
        </p:txBody>
      </p:sp>
      <p:sp>
        <p:nvSpPr>
          <p:cNvPr id="486" name="Google Shape;486;p35"/>
          <p:cNvSpPr txBox="1">
            <a:spLocks noGrp="1"/>
          </p:cNvSpPr>
          <p:nvPr>
            <p:ph type="subTitle" idx="13"/>
          </p:nvPr>
        </p:nvSpPr>
        <p:spPr>
          <a:xfrm>
            <a:off x="1033118" y="2935175"/>
            <a:ext cx="22596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CA" dirty="0"/>
              <a:t>Pixel Streaming</a:t>
            </a:r>
          </a:p>
        </p:txBody>
      </p:sp>
      <p:sp>
        <p:nvSpPr>
          <p:cNvPr id="487" name="Google Shape;487;p35"/>
          <p:cNvSpPr txBox="1">
            <a:spLocks noGrp="1"/>
          </p:cNvSpPr>
          <p:nvPr>
            <p:ph type="subTitle" idx="15"/>
          </p:nvPr>
        </p:nvSpPr>
        <p:spPr>
          <a:xfrm>
            <a:off x="5851282" y="2935175"/>
            <a:ext cx="22596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GitHub</a:t>
            </a:r>
            <a:endParaRPr dirty="0"/>
          </a:p>
        </p:txBody>
      </p:sp>
      <p:sp>
        <p:nvSpPr>
          <p:cNvPr id="488" name="Google Shape;488;p35"/>
          <p:cNvSpPr txBox="1">
            <a:spLocks noGrp="1"/>
          </p:cNvSpPr>
          <p:nvPr>
            <p:ph type="subTitle" idx="7"/>
          </p:nvPr>
        </p:nvSpPr>
        <p:spPr>
          <a:xfrm>
            <a:off x="1033118" y="1314850"/>
            <a:ext cx="22596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Unreal Engine 4.7</a:t>
            </a:r>
            <a:endParaRPr dirty="0"/>
          </a:p>
        </p:txBody>
      </p:sp>
      <p:sp>
        <p:nvSpPr>
          <p:cNvPr id="489" name="Google Shape;489;p35"/>
          <p:cNvSpPr txBox="1">
            <a:spLocks noGrp="1"/>
          </p:cNvSpPr>
          <p:nvPr>
            <p:ph type="subTitle" idx="8"/>
          </p:nvPr>
        </p:nvSpPr>
        <p:spPr>
          <a:xfrm>
            <a:off x="3442200" y="1314850"/>
            <a:ext cx="22596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AirSim</a:t>
            </a:r>
            <a:endParaRPr dirty="0"/>
          </a:p>
        </p:txBody>
      </p:sp>
      <p:sp>
        <p:nvSpPr>
          <p:cNvPr id="490" name="Google Shape;490;p35"/>
          <p:cNvSpPr txBox="1">
            <a:spLocks noGrp="1"/>
          </p:cNvSpPr>
          <p:nvPr>
            <p:ph type="subTitle" idx="9"/>
          </p:nvPr>
        </p:nvSpPr>
        <p:spPr>
          <a:xfrm>
            <a:off x="5853532" y="1314850"/>
            <a:ext cx="22551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Programming Languages</a:t>
            </a:r>
          </a:p>
        </p:txBody>
      </p:sp>
      <p:sp>
        <p:nvSpPr>
          <p:cNvPr id="491" name="Google Shape;491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&amp; Technologies</a:t>
            </a:r>
            <a:endParaRPr dirty="0"/>
          </a:p>
        </p:txBody>
      </p:sp>
      <p:sp>
        <p:nvSpPr>
          <p:cNvPr id="492" name="Google Shape;492;p35"/>
          <p:cNvSpPr txBox="1">
            <a:spLocks noGrp="1"/>
          </p:cNvSpPr>
          <p:nvPr>
            <p:ph type="subTitle" idx="1"/>
          </p:nvPr>
        </p:nvSpPr>
        <p:spPr>
          <a:xfrm>
            <a:off x="1033118" y="2040119"/>
            <a:ext cx="225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dirty="0"/>
              <a:t>Builds the interactive environment with realistic graphics and physics.</a:t>
            </a:r>
          </a:p>
        </p:txBody>
      </p:sp>
      <p:sp>
        <p:nvSpPr>
          <p:cNvPr id="493" name="Google Shape;493;p35"/>
          <p:cNvSpPr txBox="1">
            <a:spLocks noGrp="1"/>
          </p:cNvSpPr>
          <p:nvPr>
            <p:ph type="subTitle" idx="4"/>
          </p:nvPr>
        </p:nvSpPr>
        <p:spPr>
          <a:xfrm>
            <a:off x="1033118" y="3665025"/>
            <a:ext cx="225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Streams high-quality graphics from a remote server to web browsers for user access.</a:t>
            </a:r>
          </a:p>
        </p:txBody>
      </p:sp>
      <p:sp>
        <p:nvSpPr>
          <p:cNvPr id="494" name="Google Shape;494;p35"/>
          <p:cNvSpPr txBox="1">
            <a:spLocks noGrp="1"/>
          </p:cNvSpPr>
          <p:nvPr>
            <p:ph type="subTitle" idx="5"/>
          </p:nvPr>
        </p:nvSpPr>
        <p:spPr>
          <a:xfrm>
            <a:off x="3442200" y="3665025"/>
            <a:ext cx="225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Hosts the project on the cloud with scalable and reliable infrastructure.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5" name="Google Shape;495;p35"/>
          <p:cNvSpPr txBox="1">
            <a:spLocks noGrp="1"/>
          </p:cNvSpPr>
          <p:nvPr>
            <p:ph type="subTitle" idx="2"/>
          </p:nvPr>
        </p:nvSpPr>
        <p:spPr>
          <a:xfrm>
            <a:off x="3442200" y="2040119"/>
            <a:ext cx="225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dirty="0"/>
              <a:t>UE Plugin that provides us with realistic sensor data(Lidar, Images, etc.) and vehicle dynamics.</a:t>
            </a:r>
          </a:p>
        </p:txBody>
      </p:sp>
      <p:sp>
        <p:nvSpPr>
          <p:cNvPr id="496" name="Google Shape;496;p35"/>
          <p:cNvSpPr txBox="1">
            <a:spLocks noGrp="1"/>
          </p:cNvSpPr>
          <p:nvPr>
            <p:ph type="subTitle" idx="3"/>
          </p:nvPr>
        </p:nvSpPr>
        <p:spPr>
          <a:xfrm>
            <a:off x="5853532" y="2040119"/>
            <a:ext cx="225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Python, C++, MySQL, HTML, CSS, JavaScript</a:t>
            </a:r>
            <a:endParaRPr dirty="0"/>
          </a:p>
        </p:txBody>
      </p:sp>
      <p:sp>
        <p:nvSpPr>
          <p:cNvPr id="497" name="Google Shape;497;p35"/>
          <p:cNvSpPr txBox="1">
            <a:spLocks noGrp="1"/>
          </p:cNvSpPr>
          <p:nvPr>
            <p:ph type="subTitle" idx="6"/>
          </p:nvPr>
        </p:nvSpPr>
        <p:spPr>
          <a:xfrm>
            <a:off x="5853532" y="3665025"/>
            <a:ext cx="225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Manages our source code, tracks changes, and allows teamwork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0"/>
          <p:cNvSpPr/>
          <p:nvPr/>
        </p:nvSpPr>
        <p:spPr>
          <a:xfrm rot="10800000">
            <a:off x="8031783" y="-1160135"/>
            <a:ext cx="1888617" cy="2048893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2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Use Case</a:t>
            </a:r>
            <a:endParaRPr dirty="0"/>
          </a:p>
        </p:txBody>
      </p:sp>
      <p:sp>
        <p:nvSpPr>
          <p:cNvPr id="371" name="Google Shape;371;p30"/>
          <p:cNvSpPr txBox="1">
            <a:spLocks noGrp="1"/>
          </p:cNvSpPr>
          <p:nvPr>
            <p:ph type="body" idx="1"/>
          </p:nvPr>
        </p:nvSpPr>
        <p:spPr>
          <a:xfrm>
            <a:off x="719999" y="1123491"/>
            <a:ext cx="7888742" cy="1636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spcAft>
                <a:spcPts val="600"/>
              </a:spcAft>
              <a:buNone/>
            </a:pPr>
            <a:r>
              <a:rPr lang="en-US" sz="1400" dirty="0"/>
              <a:t>A typical use case for a researcher using Pathfinder is as follows: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b="1" dirty="0"/>
              <a:t>user</a:t>
            </a:r>
            <a:r>
              <a:rPr lang="en-US" sz="1400" dirty="0"/>
              <a:t> logs onto the Pathfinder platform, hosted on AWS. The </a:t>
            </a:r>
            <a:r>
              <a:rPr lang="en-US" sz="1400" b="1" dirty="0"/>
              <a:t>system</a:t>
            </a:r>
            <a:r>
              <a:rPr lang="en-US" sz="1400" dirty="0"/>
              <a:t> initializes the project.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b="1" dirty="0"/>
              <a:t>user</a:t>
            </a:r>
            <a:r>
              <a:rPr lang="en-US" sz="1400" dirty="0"/>
              <a:t> selects an environment and/or vehicle. The </a:t>
            </a:r>
            <a:r>
              <a:rPr lang="en-US" sz="1400" b="1" dirty="0"/>
              <a:t>system</a:t>
            </a:r>
            <a:r>
              <a:rPr lang="en-US" sz="1400" dirty="0"/>
              <a:t> then renders the environment and vehicle with default sensors using </a:t>
            </a:r>
            <a:r>
              <a:rPr lang="en-US" sz="1400" dirty="0" err="1"/>
              <a:t>PixelStreaming</a:t>
            </a:r>
            <a:r>
              <a:rPr lang="en-US" sz="1400" dirty="0"/>
              <a:t> and </a:t>
            </a:r>
            <a:r>
              <a:rPr lang="en-US" sz="1400" dirty="0" err="1"/>
              <a:t>AirSim</a:t>
            </a:r>
            <a:r>
              <a:rPr lang="en-US" sz="1400" dirty="0"/>
              <a:t> on Unreal Engine.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b="1" dirty="0"/>
              <a:t>user</a:t>
            </a:r>
            <a:r>
              <a:rPr lang="en-US" sz="1400" dirty="0"/>
              <a:t> can either press play to use our pre-trained model or manually control the vehicle to navigate the map. The </a:t>
            </a:r>
            <a:r>
              <a:rPr lang="en-US" sz="1400" b="1" dirty="0"/>
              <a:t>system</a:t>
            </a:r>
            <a:r>
              <a:rPr lang="en-US" sz="1400" dirty="0"/>
              <a:t> records all sensory data, including Lidar data and images. 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b="1" dirty="0"/>
              <a:t>user</a:t>
            </a:r>
            <a:r>
              <a:rPr lang="en-US" sz="1400" dirty="0"/>
              <a:t> can then utilize this data to develop their own models and upload them to the </a:t>
            </a:r>
            <a:r>
              <a:rPr lang="en-US" sz="1400" b="1" dirty="0"/>
              <a:t>system</a:t>
            </a:r>
            <a:r>
              <a:rPr lang="en-US" sz="1400" dirty="0"/>
              <a:t> to test their training accuracy.</a:t>
            </a:r>
          </a:p>
        </p:txBody>
      </p:sp>
      <p:grpSp>
        <p:nvGrpSpPr>
          <p:cNvPr id="373" name="Google Shape;373;p30"/>
          <p:cNvGrpSpPr/>
          <p:nvPr/>
        </p:nvGrpSpPr>
        <p:grpSpPr>
          <a:xfrm>
            <a:off x="6281633" y="4066212"/>
            <a:ext cx="3757142" cy="643314"/>
            <a:chOff x="5105006" y="3956125"/>
            <a:chExt cx="4400494" cy="753472"/>
          </a:xfrm>
        </p:grpSpPr>
        <p:sp>
          <p:nvSpPr>
            <p:cNvPr id="374" name="Google Shape;374;p30"/>
            <p:cNvSpPr/>
            <p:nvPr/>
          </p:nvSpPr>
          <p:spPr>
            <a:xfrm rot="5400000">
              <a:off x="7371373" y="2007269"/>
              <a:ext cx="168572" cy="4066284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 rot="5400000">
              <a:off x="7220967" y="2132614"/>
              <a:ext cx="168572" cy="4400494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 rot="5400000">
              <a:off x="7584475" y="2796922"/>
              <a:ext cx="168572" cy="3656779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30"/>
          <p:cNvSpPr/>
          <p:nvPr/>
        </p:nvSpPr>
        <p:spPr>
          <a:xfrm rot="10800000">
            <a:off x="-1333726" y="3858184"/>
            <a:ext cx="4708828" cy="5108440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735291"/>
      </p:ext>
    </p:extLst>
  </p:cSld>
  <p:clrMapOvr>
    <a:masterClrMapping/>
  </p:clrMapOvr>
</p:sld>
</file>

<file path=ppt/theme/theme1.xml><?xml version="1.0" encoding="utf-8"?>
<a:theme xmlns:a="http://schemas.openxmlformats.org/drawingml/2006/main" name="Marketing Mix MK Plan by Slidesgo">
  <a:themeElements>
    <a:clrScheme name="Simple Light">
      <a:dk1>
        <a:srgbClr val="FFFED2"/>
      </a:dk1>
      <a:lt1>
        <a:srgbClr val="303030"/>
      </a:lt1>
      <a:dk2>
        <a:srgbClr val="606060"/>
      </a:dk2>
      <a:lt2>
        <a:srgbClr val="49E5B5"/>
      </a:lt2>
      <a:accent1>
        <a:srgbClr val="8D6CFA"/>
      </a:accent1>
      <a:accent2>
        <a:srgbClr val="FCC35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ED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629</Words>
  <Application>Microsoft Office PowerPoint</Application>
  <PresentationFormat>On-screen Show (16:9)</PresentationFormat>
  <Paragraphs>91</Paragraphs>
  <Slides>16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Bebas Neue</vt:lpstr>
      <vt:lpstr>Arial</vt:lpstr>
      <vt:lpstr>Asap</vt:lpstr>
      <vt:lpstr>Syne</vt:lpstr>
      <vt:lpstr>Nunito Light</vt:lpstr>
      <vt:lpstr>Raleway</vt:lpstr>
      <vt:lpstr>Marketing Mix MK Plan by Slidesgo</vt:lpstr>
      <vt:lpstr>Pathfinder</vt:lpstr>
      <vt:lpstr>01</vt:lpstr>
      <vt:lpstr>Our Team</vt:lpstr>
      <vt:lpstr>Project Overview</vt:lpstr>
      <vt:lpstr>Overview</vt:lpstr>
      <vt:lpstr>OUR GOALS</vt:lpstr>
      <vt:lpstr>Techs &amp; Tools</vt:lpstr>
      <vt:lpstr>Tools &amp; Technologies</vt:lpstr>
      <vt:lpstr>Use Case</vt:lpstr>
      <vt:lpstr>Advanced Features</vt:lpstr>
      <vt:lpstr>Use Case</vt:lpstr>
      <vt:lpstr>MVP</vt:lpstr>
      <vt:lpstr>What to show in our MVP</vt:lpstr>
      <vt:lpstr>The Future</vt:lpstr>
      <vt:lpstr>Future Implementations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Ayman Bukar</dc:creator>
  <cp:lastModifiedBy>Ayman Bukar</cp:lastModifiedBy>
  <cp:revision>5</cp:revision>
  <dcterms:modified xsi:type="dcterms:W3CDTF">2024-06-07T19:51:50Z</dcterms:modified>
</cp:coreProperties>
</file>