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9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E173B5-FF88-4CCB-BDBC-50A6D8CF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70360"/>
            <a:ext cx="8791575" cy="1258640"/>
          </a:xfrm>
        </p:spPr>
        <p:txBody>
          <a:bodyPr/>
          <a:lstStyle/>
          <a:p>
            <a:pPr algn="ctr"/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Cost of Ownership</a:t>
            </a:r>
            <a:b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it-IT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case study</a:t>
            </a: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EBD121-E39E-486D-84EA-502E43F31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5853"/>
            <a:ext cx="8791575" cy="874960"/>
          </a:xfrm>
        </p:spPr>
        <p:txBody>
          <a:bodyPr/>
          <a:lstStyle/>
          <a:p>
            <a:pPr algn="ctr"/>
            <a:r>
              <a:rPr lang="en-US" dirty="0"/>
              <a:t>short presentation about two different architectures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086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22960"/>
            <a:ext cx="9905998" cy="7347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Personal Consideration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F2DBF-BF2C-4C0F-B237-81668FDF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72768"/>
            <a:ext cx="9905999" cy="4462272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more servers have been introduced to ensure very High Availability on x86 architecture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 case of disaster both architectures guarantee 100% production, 100% Pre-Production, 50% Dev and 50% Test</a:t>
            </a:r>
            <a:b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(as shown in slide 5)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Not all cores are used on average!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6 server in Production = 6*24 cores = 144 cores -&gt; 2160 TPS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Therefore, the System is stable if the Workload has a maximum variation of ± 160 TPS (± 8%) from the average of 2000 TPS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90% of the peak (max. 4000 TPS) is manageable by redirecting the production load on the DRs (the CBUs for LinuxONE systems)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Pros: No additional costs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Cons: In case of disaster, it’s no more possible to manage Workload Peaks and Pre-Prod, Dev and Test at the same time.</a:t>
            </a:r>
          </a:p>
          <a:p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the x86 architecture it’s possible to redirect the Workload on the high availability servers</a:t>
            </a:r>
            <a:endParaRPr lang="it-IT" sz="2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Pros: Additional sustainable Workload at no additional cost (+720 TPS, +1440 TPS with the use of DRs during peaks)</a:t>
            </a:r>
          </a:p>
          <a:p>
            <a:pPr lvl="2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In case of disaster, 70% Pre-Prod, 50% dev, 50% test, 100% Prod with peaks up to 4000 TPS can be guaranteed using DRs in Production Boost.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Cons: No high availability in case of failures</a:t>
            </a:r>
          </a:p>
        </p:txBody>
      </p:sp>
    </p:spTree>
    <p:extLst>
      <p:ext uri="{BB962C8B-B14F-4D97-AF65-F5344CB8AC3E}">
        <p14:creationId xmlns:p14="http://schemas.microsoft.com/office/powerpoint/2010/main" val="307589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22960"/>
            <a:ext cx="9905998" cy="7347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Personal Consideration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F2DBF-BF2C-4C0F-B237-81668FDF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72768"/>
            <a:ext cx="9905999" cy="44622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maximum peak (8000 TPS) is not manageable by this system alone. The possible solutions are:</a:t>
            </a:r>
          </a:p>
          <a:p>
            <a:pPr lvl="1"/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Oversize The System (Assuming the choice of LinuxONE architecture)</a:t>
            </a:r>
          </a:p>
          <a:p>
            <a:pPr lvl="2"/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A System which guarantees 4000 TPS, guarantees HA, Disaster Recovery and 90% of the peak (Wonderful !) or HA and 100% peaks, but costs 5kk more !</a:t>
            </a:r>
          </a:p>
          <a:p>
            <a:pPr lvl="2"/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A System which guarantees 8000 TPS, guarantees everything but costs 15kk more</a:t>
            </a:r>
          </a:p>
          <a:p>
            <a:pPr lvl="1"/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Redirect the excess Workload to a Cloud System</a:t>
            </a:r>
          </a:p>
          <a:p>
            <a:pPr lvl="2"/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cost is per use or per rental</a:t>
            </a:r>
          </a:p>
          <a:p>
            <a:pPr lvl="2"/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Substantial short-term savings compared to system oversizing</a:t>
            </a:r>
          </a:p>
          <a:p>
            <a:pPr lvl="1"/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Do not serve the rare excess Workload, drastically reducing the availability</a:t>
            </a:r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me, the right compromise is an oversized server for 4000 TPS at the cost of 5kk more, covering the rare 8000 TPS peaks with DRs or with a cloud system, because the probability of suffering a disaster during the rare peaks (which means a disaster during holidays, Christmas etc.) is an even more rare catastrophic eventuality. If a disaster occurs, there is probably time to fix it before a peak above 4320 TPS (5460 TPS using HA cores as Production Boost)</a:t>
            </a:r>
            <a:endParaRPr lang="it-IT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4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Description of the environment</a:t>
            </a:r>
            <a:endParaRPr lang="it-IT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F2DBF-BF2C-4C0F-B237-81668FDF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Let's assume that an x86 core can perform 15 TPS (Transactions Per Second)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CC transaction must be approved by checking: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CC is valid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POS is valid</a:t>
            </a:r>
          </a:p>
          <a:p>
            <a:pPr lvl="1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money amount is valid (for single transaction and for other limits such as monthly or daily limits)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Check if the POS type requires a second identification step to run 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Check complete successfully, issue OK or abort storing the attempt.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8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8CF5E-0C0B-4E08-8643-173A041E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Nonfunctional 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E34A97-03F7-4162-9F38-D3C8690B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1619"/>
          </a:xfrm>
        </p:spPr>
        <p:txBody>
          <a:bodyPr>
            <a:noAutofit/>
          </a:bodyPr>
          <a:lstStyle/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average number of transactions per second (TPS) is 2.000. 90% of the time the peak is below double of the average. The maximum peak that the system must handle is the double of the 90% peak.</a:t>
            </a:r>
          </a:p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system must ensure a HA at 99.999%.</a:t>
            </a:r>
          </a:p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In case of a disaster, such as Earthquake or flooding in the Data Center site area, the system functionality must be restored and be able to provide Production and Non-Production capabilities and at least 50% of the Dev and Test Capabilities.</a:t>
            </a:r>
          </a:p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Development team has available an environment that is half the size of the full Production environment.</a:t>
            </a:r>
          </a:p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 putting in production any new release of software a complete round of functional test must be completed. The Test environment is the same size of the development environment.</a:t>
            </a:r>
          </a:p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 putting in production any new release of software a complete round of performance test must be completed stressing the system at TPS peaks.</a:t>
            </a:r>
          </a:p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Software is written in Java and run on the selected Application Server (See Assignment request).</a:t>
            </a:r>
          </a:p>
          <a:p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DB used by the system is the selected DB (See Assignment request).</a:t>
            </a:r>
            <a:endParaRPr lang="it-IT"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7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288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sizing</a:t>
            </a:r>
            <a:endParaRPr lang="it-IT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F2DBF-BF2C-4C0F-B237-81668FDF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29000"/>
            <a:ext cx="9905999" cy="24819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input provided is that the systems must support up to 2000 TPS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Our input is that a x86 core can process 15 TPS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Based on literature and what said previously, a LinuxONE core (aka IFL) can perform 10x TPS, therefore 200 TPS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two more servers to increase availability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D409F5-6ABF-4CCD-AC1A-B3CCE588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566554"/>
            <a:ext cx="9905998" cy="14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0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Technical Architectures for the two cases</a:t>
            </a:r>
            <a:endParaRPr lang="it-I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539C02A-A185-48A0-9E41-3156A211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83" y="1719494"/>
            <a:ext cx="9102233" cy="45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2072"/>
            <a:ext cx="9905998" cy="76884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TCO Comparison on 5 years</a:t>
            </a:r>
            <a:endParaRPr lang="it-IT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8DCCCF-6717-45DD-BD05-BCA9B3D5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6" y="1026930"/>
            <a:ext cx="10491268" cy="536694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6CEB1C2-8DA0-4BF5-8FAE-D92ED2D98784}"/>
              </a:ext>
            </a:extLst>
          </p:cNvPr>
          <p:cNvCxnSpPr>
            <a:cxnSpLocks/>
          </p:cNvCxnSpPr>
          <p:nvPr/>
        </p:nvCxnSpPr>
        <p:spPr>
          <a:xfrm>
            <a:off x="8878529" y="3849329"/>
            <a:ext cx="9733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75E4961-DBBE-4FFC-B25D-4C13EC63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03" y="3765244"/>
            <a:ext cx="2249094" cy="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72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TCO Comparison for different workloads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F98A5CC-5C02-4553-9515-B50A1E0D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35" y="2883308"/>
            <a:ext cx="8539561" cy="305588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544BBB4-6738-47E5-AA7F-CA60E9C8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04" y="1431028"/>
            <a:ext cx="2840651" cy="201170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800375-C876-4E78-85FF-5195F7CB1E1B}"/>
              </a:ext>
            </a:extLst>
          </p:cNvPr>
          <p:cNvSpPr txBox="1"/>
          <p:nvPr/>
        </p:nvSpPr>
        <p:spPr>
          <a:xfrm>
            <a:off x="3971849" y="1834003"/>
            <a:ext cx="667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Evident convenience of the LinuxONE architecture compared to the x86</a:t>
            </a:r>
          </a:p>
          <a:p>
            <a:r>
              <a:rPr lang="en-US" dirty="0"/>
              <a:t>for Workloads over 180 TPS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67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5380"/>
            <a:ext cx="9905998" cy="86589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x86 TCO Assumptions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F2DBF-BF2C-4C0F-B237-81668FDF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2835"/>
            <a:ext cx="5148775" cy="5080147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Hardware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Dell R740 Xeon Gold 6226 12C 2.7Ghz (2 Chips, 24 Cores, 128 GB RAM)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Acquisition cost: 11’875 € - 35% discount</a:t>
            </a:r>
            <a:b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including 2 years warranty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cost is 20% of purchase price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Network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7000 € per Server -30% discount</a:t>
            </a:r>
            <a:b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maintenance 10% of purchase price from year 2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People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One Full-Time Equivalent covers 30 server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Average yearly fully loaded cost: 100’000 €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Space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Fully loaded cost per square meter: 2600 €</a:t>
            </a:r>
            <a:b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(about 100’000€ in 5 years)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Electricity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per KWh: 0,10€</a:t>
            </a:r>
          </a:p>
          <a:p>
            <a:pPr lvl="1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5265CC6-B7FD-4140-B99A-039C53D051D7}"/>
              </a:ext>
            </a:extLst>
          </p:cNvPr>
          <p:cNvSpPr txBox="1">
            <a:spLocks/>
          </p:cNvSpPr>
          <p:nvPr/>
        </p:nvSpPr>
        <p:spPr>
          <a:xfrm>
            <a:off x="6094412" y="1112834"/>
            <a:ext cx="5148775" cy="508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Software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OS: subscription 2000€/year per socket -20% discount 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VM: license 5000€/socket -20% discount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 Server: license 100€/PVU (Processor Value Unit of IBM) -75% discount (70 PVU per Core)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DB: license 40’000€ for 2 cores -75% discount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Replication Tools: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subscription 3000€/year -75% discount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Monitoring Tools: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license 5000€/server -40% discount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Security Tools: license 5000€/server -40% discount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1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D7119-A349-4115-ACAB-488FF4B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5380"/>
            <a:ext cx="9905998" cy="86589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LinuxONE TCO Assumptions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F2DBF-BF2C-4C0F-B237-81668FDF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2835"/>
            <a:ext cx="5148775" cy="5080147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Hardware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LinuxONE servers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Acquisition cost: 1’420’000 €/site- 30% discount</a:t>
            </a:r>
            <a:b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including 3 years support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Maintenance cost: 10% of purchase price from year 4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Network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14000 € per Server -30% discount</a:t>
            </a:r>
            <a:b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maintenance 10% of purchase price from year 2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People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One Full-Time Equivalent covers 10 server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Average yearly fully loaded cost: 120’000 €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Space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Fully loaded cost per square meter: 2800 €</a:t>
            </a:r>
            <a:b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(about 70’000€ in 5 years)</a:t>
            </a: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Electricity</a:t>
            </a: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per KWh: 0,10€</a:t>
            </a:r>
          </a:p>
          <a:p>
            <a:pPr lvl="1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5265CC6-B7FD-4140-B99A-039C53D051D7}"/>
              </a:ext>
            </a:extLst>
          </p:cNvPr>
          <p:cNvSpPr txBox="1">
            <a:spLocks/>
          </p:cNvSpPr>
          <p:nvPr/>
        </p:nvSpPr>
        <p:spPr>
          <a:xfrm>
            <a:off x="6094412" y="1112834"/>
            <a:ext cx="5148775" cy="508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Software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OS: subscription 6000€/year per socket -20% discount 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VM: included in the Hardware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 Server: license 100€/PVU (Processor Value Unit of IBM) -50% discount (120 PVU per Core)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DB: license 40’000€ for 2 cores -50% discount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Replication Tools: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subscription 3000€/year -50% discount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Monitoring Tools: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license 5000€/server -40% discount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Security Tools: license 5000€/server -40% discount</a:t>
            </a:r>
            <a:b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	maintenance 20% of license per year from year 2</a:t>
            </a:r>
          </a:p>
          <a:p>
            <a:pPr lvl="1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81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1334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Tw Cen MT</vt:lpstr>
      <vt:lpstr>Circuito</vt:lpstr>
      <vt:lpstr>Total Cost of Ownership example case study</vt:lpstr>
      <vt:lpstr>Description of the environment</vt:lpstr>
      <vt:lpstr>Nonfunctional requirements</vt:lpstr>
      <vt:lpstr>sizing</vt:lpstr>
      <vt:lpstr>Technical Architectures for the two cases</vt:lpstr>
      <vt:lpstr>TCO Comparison on 5 years</vt:lpstr>
      <vt:lpstr>TCO Comparison for different workloads</vt:lpstr>
      <vt:lpstr>x86 TCO Assumptions</vt:lpstr>
      <vt:lpstr>LinuxONE TCO Assumptions</vt:lpstr>
      <vt:lpstr>Personal Consideration</vt:lpstr>
      <vt:lpstr>Personal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Cost of Ownership example case study</dc:title>
  <dc:creator>davide bianchi</dc:creator>
  <cp:lastModifiedBy>davide bianchi</cp:lastModifiedBy>
  <cp:revision>102</cp:revision>
  <dcterms:created xsi:type="dcterms:W3CDTF">2021-03-29T17:00:49Z</dcterms:created>
  <dcterms:modified xsi:type="dcterms:W3CDTF">2021-03-30T16:30:31Z</dcterms:modified>
</cp:coreProperties>
</file>