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8" r:id="rId14"/>
    <p:sldId id="273" r:id="rId15"/>
    <p:sldId id="275" r:id="rId16"/>
    <p:sldId id="274" r:id="rId17"/>
    <p:sldId id="276" r:id="rId18"/>
    <p:sldId id="271" r:id="rId19"/>
    <p:sldId id="272" r:id="rId20"/>
    <p:sldId id="278" r:id="rId21"/>
    <p:sldId id="277"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08"/>
  </p:normalViewPr>
  <p:slideViewPr>
    <p:cSldViewPr snapToGrid="0" snapToObjects="1">
      <p:cViewPr>
        <p:scale>
          <a:sx n="61" d="100"/>
          <a:sy n="61" d="100"/>
        </p:scale>
        <p:origin x="1352" y="1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svg"/><Relationship Id="rId1"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svg"/><Relationship Id="rId1" Type="http://schemas.openxmlformats.org/officeDocument/2006/relationships/image" Target="../media/image24.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6CB5CF-CD73-4C15-AE31-4772223ECCC1}" type="doc">
      <dgm:prSet loTypeId="urn:microsoft.com/office/officeart/2016/7/layout/BasicLinearProcessNumbered" loCatId="process" qsTypeId="urn:microsoft.com/office/officeart/2005/8/quickstyle/simple4" qsCatId="simple" csTypeId="urn:microsoft.com/office/officeart/2005/8/colors/colorful1" csCatId="colorful"/>
      <dgm:spPr/>
      <dgm:t>
        <a:bodyPr/>
        <a:lstStyle/>
        <a:p>
          <a:endParaRPr lang="en-US"/>
        </a:p>
      </dgm:t>
    </dgm:pt>
    <dgm:pt modelId="{6EC26148-98CA-41EA-B030-27D24DA198A9}">
      <dgm:prSet/>
      <dgm:spPr/>
      <dgm:t>
        <a:bodyPr/>
        <a:lstStyle/>
        <a:p>
          <a:r>
            <a:rPr lang="en-US"/>
            <a:t>Enormous availability of data in today’s world can help investors take better decisions</a:t>
          </a:r>
        </a:p>
      </dgm:t>
    </dgm:pt>
    <dgm:pt modelId="{32133B0A-B537-4604-8247-29062192436D}" type="parTrans" cxnId="{F7D02C55-B0DC-4513-8D24-B92C8AD888EF}">
      <dgm:prSet/>
      <dgm:spPr/>
      <dgm:t>
        <a:bodyPr/>
        <a:lstStyle/>
        <a:p>
          <a:endParaRPr lang="en-US"/>
        </a:p>
      </dgm:t>
    </dgm:pt>
    <dgm:pt modelId="{2BA98188-B839-4EEC-891C-2B5AEE419273}" type="sibTrans" cxnId="{F7D02C55-B0DC-4513-8D24-B92C8AD888EF}">
      <dgm:prSet phldrT="1" phldr="0"/>
      <dgm:spPr/>
      <dgm:t>
        <a:bodyPr/>
        <a:lstStyle/>
        <a:p>
          <a:r>
            <a:rPr lang="en-US"/>
            <a:t>1</a:t>
          </a:r>
        </a:p>
      </dgm:t>
    </dgm:pt>
    <dgm:pt modelId="{91D47B2E-79EE-4475-BB39-CAD9BEC5FD71}">
      <dgm:prSet/>
      <dgm:spPr/>
      <dgm:t>
        <a:bodyPr/>
        <a:lstStyle/>
        <a:p>
          <a:r>
            <a:rPr lang="en-US"/>
            <a:t>To get a better understanding of the market and to make wise choices we need to explore the data closely</a:t>
          </a:r>
        </a:p>
      </dgm:t>
    </dgm:pt>
    <dgm:pt modelId="{BED74C70-2E54-4E8F-AF62-02B0D71C8187}" type="parTrans" cxnId="{D4243466-0E58-42AD-B3F5-D74A3DD1EFB4}">
      <dgm:prSet/>
      <dgm:spPr/>
      <dgm:t>
        <a:bodyPr/>
        <a:lstStyle/>
        <a:p>
          <a:endParaRPr lang="en-US"/>
        </a:p>
      </dgm:t>
    </dgm:pt>
    <dgm:pt modelId="{2229154A-2B14-4B27-9095-FC585F35BA05}" type="sibTrans" cxnId="{D4243466-0E58-42AD-B3F5-D74A3DD1EFB4}">
      <dgm:prSet phldrT="2" phldr="0"/>
      <dgm:spPr/>
      <dgm:t>
        <a:bodyPr/>
        <a:lstStyle/>
        <a:p>
          <a:r>
            <a:rPr lang="en-US"/>
            <a:t>2</a:t>
          </a:r>
        </a:p>
      </dgm:t>
    </dgm:pt>
    <dgm:pt modelId="{D3CAB092-679C-4323-8190-48ABB0A92A92}">
      <dgm:prSet/>
      <dgm:spPr/>
      <dgm:t>
        <a:bodyPr/>
        <a:lstStyle/>
        <a:p>
          <a:r>
            <a:rPr lang="en-US"/>
            <a:t>Our goal is to use the historical price of 30 Dow Jones stocks to analyze the stock market and predict its performance</a:t>
          </a:r>
        </a:p>
      </dgm:t>
    </dgm:pt>
    <dgm:pt modelId="{C9B8E332-E5D4-4B81-B619-F70FE3D582D1}" type="parTrans" cxnId="{B86D04A0-9602-495E-BA41-F1A0B8631307}">
      <dgm:prSet/>
      <dgm:spPr/>
      <dgm:t>
        <a:bodyPr/>
        <a:lstStyle/>
        <a:p>
          <a:endParaRPr lang="en-US"/>
        </a:p>
      </dgm:t>
    </dgm:pt>
    <dgm:pt modelId="{EC8E7703-C3BD-43BD-A285-07D0168BE72D}" type="sibTrans" cxnId="{B86D04A0-9602-495E-BA41-F1A0B8631307}">
      <dgm:prSet phldrT="3" phldr="0"/>
      <dgm:spPr/>
      <dgm:t>
        <a:bodyPr/>
        <a:lstStyle/>
        <a:p>
          <a:r>
            <a:rPr lang="en-US"/>
            <a:t>3</a:t>
          </a:r>
        </a:p>
      </dgm:t>
    </dgm:pt>
    <dgm:pt modelId="{D722FE96-6601-5043-8765-278EB395CB21}" type="pres">
      <dgm:prSet presAssocID="{6F6CB5CF-CD73-4C15-AE31-4772223ECCC1}" presName="Name0" presStyleCnt="0">
        <dgm:presLayoutVars>
          <dgm:animLvl val="lvl"/>
          <dgm:resizeHandles val="exact"/>
        </dgm:presLayoutVars>
      </dgm:prSet>
      <dgm:spPr/>
    </dgm:pt>
    <dgm:pt modelId="{EBC9CC6B-E9D2-4B46-9F3B-CFB3593C5DF2}" type="pres">
      <dgm:prSet presAssocID="{6EC26148-98CA-41EA-B030-27D24DA198A9}" presName="compositeNode" presStyleCnt="0">
        <dgm:presLayoutVars>
          <dgm:bulletEnabled val="1"/>
        </dgm:presLayoutVars>
      </dgm:prSet>
      <dgm:spPr/>
    </dgm:pt>
    <dgm:pt modelId="{95D8FFE5-0D04-A249-B9A4-257FE1B52AEC}" type="pres">
      <dgm:prSet presAssocID="{6EC26148-98CA-41EA-B030-27D24DA198A9}" presName="bgRect" presStyleLbl="bgAccFollowNode1" presStyleIdx="0" presStyleCnt="3"/>
      <dgm:spPr/>
    </dgm:pt>
    <dgm:pt modelId="{D9D52E80-A4CB-3E46-974A-330EC00EC667}" type="pres">
      <dgm:prSet presAssocID="{2BA98188-B839-4EEC-891C-2B5AEE419273}" presName="sibTransNodeCircle" presStyleLbl="alignNode1" presStyleIdx="0" presStyleCnt="6">
        <dgm:presLayoutVars>
          <dgm:chMax val="0"/>
          <dgm:bulletEnabled/>
        </dgm:presLayoutVars>
      </dgm:prSet>
      <dgm:spPr/>
    </dgm:pt>
    <dgm:pt modelId="{279488BC-0793-CB44-BF8B-DF12F92118A0}" type="pres">
      <dgm:prSet presAssocID="{6EC26148-98CA-41EA-B030-27D24DA198A9}" presName="bottomLine" presStyleLbl="alignNode1" presStyleIdx="1" presStyleCnt="6">
        <dgm:presLayoutVars/>
      </dgm:prSet>
      <dgm:spPr/>
    </dgm:pt>
    <dgm:pt modelId="{38AEB592-1365-BA40-AF12-46D62FDB86D2}" type="pres">
      <dgm:prSet presAssocID="{6EC26148-98CA-41EA-B030-27D24DA198A9}" presName="nodeText" presStyleLbl="bgAccFollowNode1" presStyleIdx="0" presStyleCnt="3">
        <dgm:presLayoutVars>
          <dgm:bulletEnabled val="1"/>
        </dgm:presLayoutVars>
      </dgm:prSet>
      <dgm:spPr/>
    </dgm:pt>
    <dgm:pt modelId="{2B8F4AD3-2090-D04D-A979-A4535FA2FD7C}" type="pres">
      <dgm:prSet presAssocID="{2BA98188-B839-4EEC-891C-2B5AEE419273}" presName="sibTrans" presStyleCnt="0"/>
      <dgm:spPr/>
    </dgm:pt>
    <dgm:pt modelId="{AF919DA1-A033-B744-9871-C8C6A1859D87}" type="pres">
      <dgm:prSet presAssocID="{91D47B2E-79EE-4475-BB39-CAD9BEC5FD71}" presName="compositeNode" presStyleCnt="0">
        <dgm:presLayoutVars>
          <dgm:bulletEnabled val="1"/>
        </dgm:presLayoutVars>
      </dgm:prSet>
      <dgm:spPr/>
    </dgm:pt>
    <dgm:pt modelId="{719BAFA9-5012-ED4C-ABE5-B04523EEF947}" type="pres">
      <dgm:prSet presAssocID="{91D47B2E-79EE-4475-BB39-CAD9BEC5FD71}" presName="bgRect" presStyleLbl="bgAccFollowNode1" presStyleIdx="1" presStyleCnt="3"/>
      <dgm:spPr/>
    </dgm:pt>
    <dgm:pt modelId="{94F1B696-E33B-5C45-B865-41D56FF6F2E7}" type="pres">
      <dgm:prSet presAssocID="{2229154A-2B14-4B27-9095-FC585F35BA05}" presName="sibTransNodeCircle" presStyleLbl="alignNode1" presStyleIdx="2" presStyleCnt="6">
        <dgm:presLayoutVars>
          <dgm:chMax val="0"/>
          <dgm:bulletEnabled/>
        </dgm:presLayoutVars>
      </dgm:prSet>
      <dgm:spPr/>
    </dgm:pt>
    <dgm:pt modelId="{16856643-0EF6-114B-AD52-3796F5F9774C}" type="pres">
      <dgm:prSet presAssocID="{91D47B2E-79EE-4475-BB39-CAD9BEC5FD71}" presName="bottomLine" presStyleLbl="alignNode1" presStyleIdx="3" presStyleCnt="6">
        <dgm:presLayoutVars/>
      </dgm:prSet>
      <dgm:spPr/>
    </dgm:pt>
    <dgm:pt modelId="{EB84BFFB-6810-4846-8E5F-216A94E9E6EF}" type="pres">
      <dgm:prSet presAssocID="{91D47B2E-79EE-4475-BB39-CAD9BEC5FD71}" presName="nodeText" presStyleLbl="bgAccFollowNode1" presStyleIdx="1" presStyleCnt="3">
        <dgm:presLayoutVars>
          <dgm:bulletEnabled val="1"/>
        </dgm:presLayoutVars>
      </dgm:prSet>
      <dgm:spPr/>
    </dgm:pt>
    <dgm:pt modelId="{3EE9DDC6-8176-2641-A5DB-02610B60C6B1}" type="pres">
      <dgm:prSet presAssocID="{2229154A-2B14-4B27-9095-FC585F35BA05}" presName="sibTrans" presStyleCnt="0"/>
      <dgm:spPr/>
    </dgm:pt>
    <dgm:pt modelId="{9BEC2CE3-E304-4E44-8B53-CEF12A12D0C7}" type="pres">
      <dgm:prSet presAssocID="{D3CAB092-679C-4323-8190-48ABB0A92A92}" presName="compositeNode" presStyleCnt="0">
        <dgm:presLayoutVars>
          <dgm:bulletEnabled val="1"/>
        </dgm:presLayoutVars>
      </dgm:prSet>
      <dgm:spPr/>
    </dgm:pt>
    <dgm:pt modelId="{B06FE19D-97A6-ED4D-A169-172136A7ECD6}" type="pres">
      <dgm:prSet presAssocID="{D3CAB092-679C-4323-8190-48ABB0A92A92}" presName="bgRect" presStyleLbl="bgAccFollowNode1" presStyleIdx="2" presStyleCnt="3"/>
      <dgm:spPr/>
    </dgm:pt>
    <dgm:pt modelId="{47DB63D0-7946-BB4A-BDA8-52828B819797}" type="pres">
      <dgm:prSet presAssocID="{EC8E7703-C3BD-43BD-A285-07D0168BE72D}" presName="sibTransNodeCircle" presStyleLbl="alignNode1" presStyleIdx="4" presStyleCnt="6">
        <dgm:presLayoutVars>
          <dgm:chMax val="0"/>
          <dgm:bulletEnabled/>
        </dgm:presLayoutVars>
      </dgm:prSet>
      <dgm:spPr/>
    </dgm:pt>
    <dgm:pt modelId="{C68D5B80-74EA-A641-B83B-8C27A657E04E}" type="pres">
      <dgm:prSet presAssocID="{D3CAB092-679C-4323-8190-48ABB0A92A92}" presName="bottomLine" presStyleLbl="alignNode1" presStyleIdx="5" presStyleCnt="6">
        <dgm:presLayoutVars/>
      </dgm:prSet>
      <dgm:spPr/>
    </dgm:pt>
    <dgm:pt modelId="{F474EC8E-F808-BF42-8C6F-FABB172B5AB0}" type="pres">
      <dgm:prSet presAssocID="{D3CAB092-679C-4323-8190-48ABB0A92A92}" presName="nodeText" presStyleLbl="bgAccFollowNode1" presStyleIdx="2" presStyleCnt="3">
        <dgm:presLayoutVars>
          <dgm:bulletEnabled val="1"/>
        </dgm:presLayoutVars>
      </dgm:prSet>
      <dgm:spPr/>
    </dgm:pt>
  </dgm:ptLst>
  <dgm:cxnLst>
    <dgm:cxn modelId="{3F05061B-0614-B745-A0E3-2153C78C9D87}" type="presOf" srcId="{91D47B2E-79EE-4475-BB39-CAD9BEC5FD71}" destId="{719BAFA9-5012-ED4C-ABE5-B04523EEF947}" srcOrd="0" destOrd="0" presId="urn:microsoft.com/office/officeart/2016/7/layout/BasicLinearProcessNumbered"/>
    <dgm:cxn modelId="{9BD5B939-A187-3C41-BFDD-7FC4A3493504}" type="presOf" srcId="{2229154A-2B14-4B27-9095-FC585F35BA05}" destId="{94F1B696-E33B-5C45-B865-41D56FF6F2E7}" srcOrd="0" destOrd="0" presId="urn:microsoft.com/office/officeart/2016/7/layout/BasicLinearProcessNumbered"/>
    <dgm:cxn modelId="{3B9C7B43-23CB-E744-97F0-7209B40FD2C4}" type="presOf" srcId="{6EC26148-98CA-41EA-B030-27D24DA198A9}" destId="{38AEB592-1365-BA40-AF12-46D62FDB86D2}" srcOrd="1" destOrd="0" presId="urn:microsoft.com/office/officeart/2016/7/layout/BasicLinearProcessNumbered"/>
    <dgm:cxn modelId="{F7D02C55-B0DC-4513-8D24-B92C8AD888EF}" srcId="{6F6CB5CF-CD73-4C15-AE31-4772223ECCC1}" destId="{6EC26148-98CA-41EA-B030-27D24DA198A9}" srcOrd="0" destOrd="0" parTransId="{32133B0A-B537-4604-8247-29062192436D}" sibTransId="{2BA98188-B839-4EEC-891C-2B5AEE419273}"/>
    <dgm:cxn modelId="{C4F0AA5C-E65E-904F-9EF9-544EA5060752}" type="presOf" srcId="{6F6CB5CF-CD73-4C15-AE31-4772223ECCC1}" destId="{D722FE96-6601-5043-8765-278EB395CB21}" srcOrd="0" destOrd="0" presId="urn:microsoft.com/office/officeart/2016/7/layout/BasicLinearProcessNumbered"/>
    <dgm:cxn modelId="{D4243466-0E58-42AD-B3F5-D74A3DD1EFB4}" srcId="{6F6CB5CF-CD73-4C15-AE31-4772223ECCC1}" destId="{91D47B2E-79EE-4475-BB39-CAD9BEC5FD71}" srcOrd="1" destOrd="0" parTransId="{BED74C70-2E54-4E8F-AF62-02B0D71C8187}" sibTransId="{2229154A-2B14-4B27-9095-FC585F35BA05}"/>
    <dgm:cxn modelId="{3ED04D83-EEAE-DA4B-98BA-624A864F32BF}" type="presOf" srcId="{EC8E7703-C3BD-43BD-A285-07D0168BE72D}" destId="{47DB63D0-7946-BB4A-BDA8-52828B819797}" srcOrd="0" destOrd="0" presId="urn:microsoft.com/office/officeart/2016/7/layout/BasicLinearProcessNumbered"/>
    <dgm:cxn modelId="{99583093-975F-0E43-B6E5-FB2C427357FC}" type="presOf" srcId="{D3CAB092-679C-4323-8190-48ABB0A92A92}" destId="{F474EC8E-F808-BF42-8C6F-FABB172B5AB0}" srcOrd="1" destOrd="0" presId="urn:microsoft.com/office/officeart/2016/7/layout/BasicLinearProcessNumbered"/>
    <dgm:cxn modelId="{A8248294-10E8-DC4B-BD9E-A32D65A622D6}" type="presOf" srcId="{2BA98188-B839-4EEC-891C-2B5AEE419273}" destId="{D9D52E80-A4CB-3E46-974A-330EC00EC667}" srcOrd="0" destOrd="0" presId="urn:microsoft.com/office/officeart/2016/7/layout/BasicLinearProcessNumbered"/>
    <dgm:cxn modelId="{B86D04A0-9602-495E-BA41-F1A0B8631307}" srcId="{6F6CB5CF-CD73-4C15-AE31-4772223ECCC1}" destId="{D3CAB092-679C-4323-8190-48ABB0A92A92}" srcOrd="2" destOrd="0" parTransId="{C9B8E332-E5D4-4B81-B619-F70FE3D582D1}" sibTransId="{EC8E7703-C3BD-43BD-A285-07D0168BE72D}"/>
    <dgm:cxn modelId="{794558C2-9A71-3145-84F6-CD9B7E5C3FD9}" type="presOf" srcId="{91D47B2E-79EE-4475-BB39-CAD9BEC5FD71}" destId="{EB84BFFB-6810-4846-8E5F-216A94E9E6EF}" srcOrd="1" destOrd="0" presId="urn:microsoft.com/office/officeart/2016/7/layout/BasicLinearProcessNumbered"/>
    <dgm:cxn modelId="{F58CCBD8-078C-244A-A747-5B0F325E5B51}" type="presOf" srcId="{6EC26148-98CA-41EA-B030-27D24DA198A9}" destId="{95D8FFE5-0D04-A249-B9A4-257FE1B52AEC}" srcOrd="0" destOrd="0" presId="urn:microsoft.com/office/officeart/2016/7/layout/BasicLinearProcessNumbered"/>
    <dgm:cxn modelId="{6700FBE4-79EA-1F48-AA5F-6A814B698EC6}" type="presOf" srcId="{D3CAB092-679C-4323-8190-48ABB0A92A92}" destId="{B06FE19D-97A6-ED4D-A169-172136A7ECD6}" srcOrd="0" destOrd="0" presId="urn:microsoft.com/office/officeart/2016/7/layout/BasicLinearProcessNumbered"/>
    <dgm:cxn modelId="{6E43349D-69CE-7841-92DF-BD1CBC45A655}" type="presParOf" srcId="{D722FE96-6601-5043-8765-278EB395CB21}" destId="{EBC9CC6B-E9D2-4B46-9F3B-CFB3593C5DF2}" srcOrd="0" destOrd="0" presId="urn:microsoft.com/office/officeart/2016/7/layout/BasicLinearProcessNumbered"/>
    <dgm:cxn modelId="{C32AA7DE-5CFD-E849-86FB-4BE64925D60A}" type="presParOf" srcId="{EBC9CC6B-E9D2-4B46-9F3B-CFB3593C5DF2}" destId="{95D8FFE5-0D04-A249-B9A4-257FE1B52AEC}" srcOrd="0" destOrd="0" presId="urn:microsoft.com/office/officeart/2016/7/layout/BasicLinearProcessNumbered"/>
    <dgm:cxn modelId="{1929F72F-6725-E44F-9081-59F52B4B3F25}" type="presParOf" srcId="{EBC9CC6B-E9D2-4B46-9F3B-CFB3593C5DF2}" destId="{D9D52E80-A4CB-3E46-974A-330EC00EC667}" srcOrd="1" destOrd="0" presId="urn:microsoft.com/office/officeart/2016/7/layout/BasicLinearProcessNumbered"/>
    <dgm:cxn modelId="{6C9C3571-8248-BC46-A546-03239F49205F}" type="presParOf" srcId="{EBC9CC6B-E9D2-4B46-9F3B-CFB3593C5DF2}" destId="{279488BC-0793-CB44-BF8B-DF12F92118A0}" srcOrd="2" destOrd="0" presId="urn:microsoft.com/office/officeart/2016/7/layout/BasicLinearProcessNumbered"/>
    <dgm:cxn modelId="{ADE5844B-FE6C-F142-AF2B-5B95B6531F26}" type="presParOf" srcId="{EBC9CC6B-E9D2-4B46-9F3B-CFB3593C5DF2}" destId="{38AEB592-1365-BA40-AF12-46D62FDB86D2}" srcOrd="3" destOrd="0" presId="urn:microsoft.com/office/officeart/2016/7/layout/BasicLinearProcessNumbered"/>
    <dgm:cxn modelId="{6B7DAF4F-E947-F24E-9CE5-2074A12F6E1C}" type="presParOf" srcId="{D722FE96-6601-5043-8765-278EB395CB21}" destId="{2B8F4AD3-2090-D04D-A979-A4535FA2FD7C}" srcOrd="1" destOrd="0" presId="urn:microsoft.com/office/officeart/2016/7/layout/BasicLinearProcessNumbered"/>
    <dgm:cxn modelId="{6161DE14-796F-FD4B-96C7-2A2731E088BE}" type="presParOf" srcId="{D722FE96-6601-5043-8765-278EB395CB21}" destId="{AF919DA1-A033-B744-9871-C8C6A1859D87}" srcOrd="2" destOrd="0" presId="urn:microsoft.com/office/officeart/2016/7/layout/BasicLinearProcessNumbered"/>
    <dgm:cxn modelId="{E90BEAD0-C26E-B34F-B7C1-82CD12D490EC}" type="presParOf" srcId="{AF919DA1-A033-B744-9871-C8C6A1859D87}" destId="{719BAFA9-5012-ED4C-ABE5-B04523EEF947}" srcOrd="0" destOrd="0" presId="urn:microsoft.com/office/officeart/2016/7/layout/BasicLinearProcessNumbered"/>
    <dgm:cxn modelId="{0E3EDCCF-94BE-5A45-BD4C-8D83BD85CD7D}" type="presParOf" srcId="{AF919DA1-A033-B744-9871-C8C6A1859D87}" destId="{94F1B696-E33B-5C45-B865-41D56FF6F2E7}" srcOrd="1" destOrd="0" presId="urn:microsoft.com/office/officeart/2016/7/layout/BasicLinearProcessNumbered"/>
    <dgm:cxn modelId="{79473330-1625-7A40-A6EE-7EC580EF9BAB}" type="presParOf" srcId="{AF919DA1-A033-B744-9871-C8C6A1859D87}" destId="{16856643-0EF6-114B-AD52-3796F5F9774C}" srcOrd="2" destOrd="0" presId="urn:microsoft.com/office/officeart/2016/7/layout/BasicLinearProcessNumbered"/>
    <dgm:cxn modelId="{818919E6-A47E-A644-AE16-1811A97E03B4}" type="presParOf" srcId="{AF919DA1-A033-B744-9871-C8C6A1859D87}" destId="{EB84BFFB-6810-4846-8E5F-216A94E9E6EF}" srcOrd="3" destOrd="0" presId="urn:microsoft.com/office/officeart/2016/7/layout/BasicLinearProcessNumbered"/>
    <dgm:cxn modelId="{0B9B3BD7-C991-E547-9048-328E0BB6DE16}" type="presParOf" srcId="{D722FE96-6601-5043-8765-278EB395CB21}" destId="{3EE9DDC6-8176-2641-A5DB-02610B60C6B1}" srcOrd="3" destOrd="0" presId="urn:microsoft.com/office/officeart/2016/7/layout/BasicLinearProcessNumbered"/>
    <dgm:cxn modelId="{B63E0698-1E35-F141-8ED5-82CD2AFD3BF6}" type="presParOf" srcId="{D722FE96-6601-5043-8765-278EB395CB21}" destId="{9BEC2CE3-E304-4E44-8B53-CEF12A12D0C7}" srcOrd="4" destOrd="0" presId="urn:microsoft.com/office/officeart/2016/7/layout/BasicLinearProcessNumbered"/>
    <dgm:cxn modelId="{B8861C4C-D91C-9F4D-B6D3-17692FBD152B}" type="presParOf" srcId="{9BEC2CE3-E304-4E44-8B53-CEF12A12D0C7}" destId="{B06FE19D-97A6-ED4D-A169-172136A7ECD6}" srcOrd="0" destOrd="0" presId="urn:microsoft.com/office/officeart/2016/7/layout/BasicLinearProcessNumbered"/>
    <dgm:cxn modelId="{4A08C762-F9BB-3543-BFC0-2DB2947F90D4}" type="presParOf" srcId="{9BEC2CE3-E304-4E44-8B53-CEF12A12D0C7}" destId="{47DB63D0-7946-BB4A-BDA8-52828B819797}" srcOrd="1" destOrd="0" presId="urn:microsoft.com/office/officeart/2016/7/layout/BasicLinearProcessNumbered"/>
    <dgm:cxn modelId="{1561B5FB-D081-A945-9F83-4CEDFBE399FD}" type="presParOf" srcId="{9BEC2CE3-E304-4E44-8B53-CEF12A12D0C7}" destId="{C68D5B80-74EA-A641-B83B-8C27A657E04E}" srcOrd="2" destOrd="0" presId="urn:microsoft.com/office/officeart/2016/7/layout/BasicLinearProcessNumbered"/>
    <dgm:cxn modelId="{CE2DEA49-C93E-6841-BF39-37C5E8285A15}" type="presParOf" srcId="{9BEC2CE3-E304-4E44-8B53-CEF12A12D0C7}" destId="{F474EC8E-F808-BF42-8C6F-FABB172B5AB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BBE139-EBFA-4E04-87FB-7EEDD99C72DF}"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DE66C6DC-A2C7-4F11-846C-D81F6BD33C66}">
      <dgm:prSet/>
      <dgm:spPr/>
      <dgm:t>
        <a:bodyPr/>
        <a:lstStyle/>
        <a:p>
          <a:r>
            <a:rPr lang="en-US" dirty="0"/>
            <a:t>Distribution of the dataset</a:t>
          </a:r>
        </a:p>
      </dgm:t>
    </dgm:pt>
    <dgm:pt modelId="{BD6C70C1-B8CE-441D-8930-C929D0B47758}" type="parTrans" cxnId="{482C8987-7516-42DB-A1D3-E82903BB6F0C}">
      <dgm:prSet/>
      <dgm:spPr/>
      <dgm:t>
        <a:bodyPr/>
        <a:lstStyle/>
        <a:p>
          <a:endParaRPr lang="en-US"/>
        </a:p>
      </dgm:t>
    </dgm:pt>
    <dgm:pt modelId="{8A8F9790-30E4-42C2-AE4C-0E8B08D80844}" type="sibTrans" cxnId="{482C8987-7516-42DB-A1D3-E82903BB6F0C}">
      <dgm:prSet/>
      <dgm:spPr/>
      <dgm:t>
        <a:bodyPr/>
        <a:lstStyle/>
        <a:p>
          <a:endParaRPr lang="en-US"/>
        </a:p>
      </dgm:t>
    </dgm:pt>
    <dgm:pt modelId="{ABCC84B3-240B-48C7-A8C8-E35D37F4D7F8}">
      <dgm:prSet/>
      <dgm:spPr/>
      <dgm:t>
        <a:bodyPr/>
        <a:lstStyle/>
        <a:p>
          <a:r>
            <a:rPr lang="en-US"/>
            <a:t>Missing numerical values, outliers or anomalies</a:t>
          </a:r>
        </a:p>
      </dgm:t>
    </dgm:pt>
    <dgm:pt modelId="{9CBECBAB-A860-4527-8AB2-231569E7103F}" type="parTrans" cxnId="{04C5E9D5-076D-4704-A4A7-B2869C912A19}">
      <dgm:prSet/>
      <dgm:spPr/>
      <dgm:t>
        <a:bodyPr/>
        <a:lstStyle/>
        <a:p>
          <a:endParaRPr lang="en-US"/>
        </a:p>
      </dgm:t>
    </dgm:pt>
    <dgm:pt modelId="{6A4AA712-FB32-46C2-8FFD-CC60F41E6704}" type="sibTrans" cxnId="{04C5E9D5-076D-4704-A4A7-B2869C912A19}">
      <dgm:prSet/>
      <dgm:spPr/>
      <dgm:t>
        <a:bodyPr/>
        <a:lstStyle/>
        <a:p>
          <a:endParaRPr lang="en-US"/>
        </a:p>
      </dgm:t>
    </dgm:pt>
    <dgm:pt modelId="{9E1F9240-D2F0-436A-9906-CC1642BCD8E4}">
      <dgm:prSet/>
      <dgm:spPr/>
      <dgm:t>
        <a:bodyPr/>
        <a:lstStyle/>
        <a:p>
          <a:r>
            <a:rPr lang="en-US"/>
            <a:t>Underlying assumptions </a:t>
          </a:r>
        </a:p>
      </dgm:t>
    </dgm:pt>
    <dgm:pt modelId="{A3A82480-6600-4683-8804-8B634544C3D1}" type="parTrans" cxnId="{2471C9EC-9B5E-45B3-BF1F-D3C03042042A}">
      <dgm:prSet/>
      <dgm:spPr/>
      <dgm:t>
        <a:bodyPr/>
        <a:lstStyle/>
        <a:p>
          <a:endParaRPr lang="en-US"/>
        </a:p>
      </dgm:t>
    </dgm:pt>
    <dgm:pt modelId="{5D549A4F-822F-458E-9DCA-BDADD3AC15F1}" type="sibTrans" cxnId="{2471C9EC-9B5E-45B3-BF1F-D3C03042042A}">
      <dgm:prSet/>
      <dgm:spPr/>
      <dgm:t>
        <a:bodyPr/>
        <a:lstStyle/>
        <a:p>
          <a:endParaRPr lang="en-US"/>
        </a:p>
      </dgm:t>
    </dgm:pt>
    <dgm:pt modelId="{7C4A06DB-AA3F-4EC6-A69B-50484EB2F379}">
      <dgm:prSet/>
      <dgm:spPr/>
      <dgm:t>
        <a:bodyPr/>
        <a:lstStyle/>
        <a:p>
          <a:r>
            <a:rPr lang="en-US" dirty="0"/>
            <a:t>Patterns and relationships between variables </a:t>
          </a:r>
        </a:p>
      </dgm:t>
    </dgm:pt>
    <dgm:pt modelId="{BA130440-25B3-4819-947A-8051AFF906DA}" type="parTrans" cxnId="{4D9DC465-742A-443B-B64E-002A48669AEF}">
      <dgm:prSet/>
      <dgm:spPr/>
      <dgm:t>
        <a:bodyPr/>
        <a:lstStyle/>
        <a:p>
          <a:endParaRPr lang="en-US"/>
        </a:p>
      </dgm:t>
    </dgm:pt>
    <dgm:pt modelId="{857F549B-D7E1-442B-BA5F-516412B38081}" type="sibTrans" cxnId="{4D9DC465-742A-443B-B64E-002A48669AEF}">
      <dgm:prSet/>
      <dgm:spPr/>
      <dgm:t>
        <a:bodyPr/>
        <a:lstStyle/>
        <a:p>
          <a:endParaRPr lang="en-US"/>
        </a:p>
      </dgm:t>
    </dgm:pt>
    <dgm:pt modelId="{6B349A5D-5C52-40A0-BC09-1B4573CB25A3}">
      <dgm:prSet/>
      <dgm:spPr/>
      <dgm:t>
        <a:bodyPr/>
        <a:lstStyle/>
        <a:p>
          <a:r>
            <a:rPr lang="en-US"/>
            <a:t>Most suitable algorithm </a:t>
          </a:r>
        </a:p>
      </dgm:t>
    </dgm:pt>
    <dgm:pt modelId="{D7924273-7E66-4E15-BAA2-DDD4442CA26C}" type="parTrans" cxnId="{1B4C3F5B-53D6-4E95-97E0-C02A20B05A5C}">
      <dgm:prSet/>
      <dgm:spPr/>
      <dgm:t>
        <a:bodyPr/>
        <a:lstStyle/>
        <a:p>
          <a:endParaRPr lang="en-US"/>
        </a:p>
      </dgm:t>
    </dgm:pt>
    <dgm:pt modelId="{E9CB17A6-682A-4EDD-ADEE-C3BFF611D249}" type="sibTrans" cxnId="{1B4C3F5B-53D6-4E95-97E0-C02A20B05A5C}">
      <dgm:prSet/>
      <dgm:spPr/>
      <dgm:t>
        <a:bodyPr/>
        <a:lstStyle/>
        <a:p>
          <a:endParaRPr lang="en-US"/>
        </a:p>
      </dgm:t>
    </dgm:pt>
    <dgm:pt modelId="{1297C016-4F22-8646-913A-77DE17E8E45C}" type="pres">
      <dgm:prSet presAssocID="{8DBBE139-EBFA-4E04-87FB-7EEDD99C72DF}" presName="outerComposite" presStyleCnt="0">
        <dgm:presLayoutVars>
          <dgm:chMax val="5"/>
          <dgm:dir/>
          <dgm:resizeHandles val="exact"/>
        </dgm:presLayoutVars>
      </dgm:prSet>
      <dgm:spPr/>
    </dgm:pt>
    <dgm:pt modelId="{3E4EA5F3-D46D-4F49-9B31-181294DC1B4C}" type="pres">
      <dgm:prSet presAssocID="{8DBBE139-EBFA-4E04-87FB-7EEDD99C72DF}" presName="dummyMaxCanvas" presStyleCnt="0">
        <dgm:presLayoutVars/>
      </dgm:prSet>
      <dgm:spPr/>
    </dgm:pt>
    <dgm:pt modelId="{295FA72C-AE7A-F548-952C-5C77CA95A564}" type="pres">
      <dgm:prSet presAssocID="{8DBBE139-EBFA-4E04-87FB-7EEDD99C72DF}" presName="FiveNodes_1" presStyleLbl="node1" presStyleIdx="0" presStyleCnt="5">
        <dgm:presLayoutVars>
          <dgm:bulletEnabled val="1"/>
        </dgm:presLayoutVars>
      </dgm:prSet>
      <dgm:spPr/>
    </dgm:pt>
    <dgm:pt modelId="{011D1AF9-F6C4-3D42-93A7-72B933586EB5}" type="pres">
      <dgm:prSet presAssocID="{8DBBE139-EBFA-4E04-87FB-7EEDD99C72DF}" presName="FiveNodes_2" presStyleLbl="node1" presStyleIdx="1" presStyleCnt="5">
        <dgm:presLayoutVars>
          <dgm:bulletEnabled val="1"/>
        </dgm:presLayoutVars>
      </dgm:prSet>
      <dgm:spPr/>
    </dgm:pt>
    <dgm:pt modelId="{A9B392A9-F1ED-3B44-A1A2-E5DDFC0DC771}" type="pres">
      <dgm:prSet presAssocID="{8DBBE139-EBFA-4E04-87FB-7EEDD99C72DF}" presName="FiveNodes_3" presStyleLbl="node1" presStyleIdx="2" presStyleCnt="5">
        <dgm:presLayoutVars>
          <dgm:bulletEnabled val="1"/>
        </dgm:presLayoutVars>
      </dgm:prSet>
      <dgm:spPr/>
    </dgm:pt>
    <dgm:pt modelId="{2F984A29-F419-464F-A1C2-20865F25EE07}" type="pres">
      <dgm:prSet presAssocID="{8DBBE139-EBFA-4E04-87FB-7EEDD99C72DF}" presName="FiveNodes_4" presStyleLbl="node1" presStyleIdx="3" presStyleCnt="5">
        <dgm:presLayoutVars>
          <dgm:bulletEnabled val="1"/>
        </dgm:presLayoutVars>
      </dgm:prSet>
      <dgm:spPr/>
    </dgm:pt>
    <dgm:pt modelId="{E51A2465-6BCA-904A-8798-0E9E2C706D76}" type="pres">
      <dgm:prSet presAssocID="{8DBBE139-EBFA-4E04-87FB-7EEDD99C72DF}" presName="FiveNodes_5" presStyleLbl="node1" presStyleIdx="4" presStyleCnt="5">
        <dgm:presLayoutVars>
          <dgm:bulletEnabled val="1"/>
        </dgm:presLayoutVars>
      </dgm:prSet>
      <dgm:spPr/>
    </dgm:pt>
    <dgm:pt modelId="{40B8D417-15AA-AF4B-9B30-34CD3756036E}" type="pres">
      <dgm:prSet presAssocID="{8DBBE139-EBFA-4E04-87FB-7EEDD99C72DF}" presName="FiveConn_1-2" presStyleLbl="fgAccFollowNode1" presStyleIdx="0" presStyleCnt="4">
        <dgm:presLayoutVars>
          <dgm:bulletEnabled val="1"/>
        </dgm:presLayoutVars>
      </dgm:prSet>
      <dgm:spPr/>
    </dgm:pt>
    <dgm:pt modelId="{AB945351-026B-134E-B097-C36F7A4B9B9E}" type="pres">
      <dgm:prSet presAssocID="{8DBBE139-EBFA-4E04-87FB-7EEDD99C72DF}" presName="FiveConn_2-3" presStyleLbl="fgAccFollowNode1" presStyleIdx="1" presStyleCnt="4">
        <dgm:presLayoutVars>
          <dgm:bulletEnabled val="1"/>
        </dgm:presLayoutVars>
      </dgm:prSet>
      <dgm:spPr/>
    </dgm:pt>
    <dgm:pt modelId="{8AD9DFB4-EAD4-F842-B10C-5E687E366DEB}" type="pres">
      <dgm:prSet presAssocID="{8DBBE139-EBFA-4E04-87FB-7EEDD99C72DF}" presName="FiveConn_3-4" presStyleLbl="fgAccFollowNode1" presStyleIdx="2" presStyleCnt="4">
        <dgm:presLayoutVars>
          <dgm:bulletEnabled val="1"/>
        </dgm:presLayoutVars>
      </dgm:prSet>
      <dgm:spPr/>
    </dgm:pt>
    <dgm:pt modelId="{2ACB2A06-B32C-AE47-9CEF-8DF0BF853F80}" type="pres">
      <dgm:prSet presAssocID="{8DBBE139-EBFA-4E04-87FB-7EEDD99C72DF}" presName="FiveConn_4-5" presStyleLbl="fgAccFollowNode1" presStyleIdx="3" presStyleCnt="4">
        <dgm:presLayoutVars>
          <dgm:bulletEnabled val="1"/>
        </dgm:presLayoutVars>
      </dgm:prSet>
      <dgm:spPr/>
    </dgm:pt>
    <dgm:pt modelId="{E0FBDF19-6F2B-6540-B94D-8C787AFD53AD}" type="pres">
      <dgm:prSet presAssocID="{8DBBE139-EBFA-4E04-87FB-7EEDD99C72DF}" presName="FiveNodes_1_text" presStyleLbl="node1" presStyleIdx="4" presStyleCnt="5">
        <dgm:presLayoutVars>
          <dgm:bulletEnabled val="1"/>
        </dgm:presLayoutVars>
      </dgm:prSet>
      <dgm:spPr/>
    </dgm:pt>
    <dgm:pt modelId="{CF7DED35-588F-9642-89CF-8FC3AE45129D}" type="pres">
      <dgm:prSet presAssocID="{8DBBE139-EBFA-4E04-87FB-7EEDD99C72DF}" presName="FiveNodes_2_text" presStyleLbl="node1" presStyleIdx="4" presStyleCnt="5">
        <dgm:presLayoutVars>
          <dgm:bulletEnabled val="1"/>
        </dgm:presLayoutVars>
      </dgm:prSet>
      <dgm:spPr/>
    </dgm:pt>
    <dgm:pt modelId="{4BF030CF-C8CE-6A41-A2D2-99DEF9F6A255}" type="pres">
      <dgm:prSet presAssocID="{8DBBE139-EBFA-4E04-87FB-7EEDD99C72DF}" presName="FiveNodes_3_text" presStyleLbl="node1" presStyleIdx="4" presStyleCnt="5">
        <dgm:presLayoutVars>
          <dgm:bulletEnabled val="1"/>
        </dgm:presLayoutVars>
      </dgm:prSet>
      <dgm:spPr/>
    </dgm:pt>
    <dgm:pt modelId="{D8B3EC5F-F10D-8C4C-8CA3-38D367823A29}" type="pres">
      <dgm:prSet presAssocID="{8DBBE139-EBFA-4E04-87FB-7EEDD99C72DF}" presName="FiveNodes_4_text" presStyleLbl="node1" presStyleIdx="4" presStyleCnt="5">
        <dgm:presLayoutVars>
          <dgm:bulletEnabled val="1"/>
        </dgm:presLayoutVars>
      </dgm:prSet>
      <dgm:spPr/>
    </dgm:pt>
    <dgm:pt modelId="{403A4AEA-ABE2-2547-AB8B-10F73C38D601}" type="pres">
      <dgm:prSet presAssocID="{8DBBE139-EBFA-4E04-87FB-7EEDD99C72DF}" presName="FiveNodes_5_text" presStyleLbl="node1" presStyleIdx="4" presStyleCnt="5">
        <dgm:presLayoutVars>
          <dgm:bulletEnabled val="1"/>
        </dgm:presLayoutVars>
      </dgm:prSet>
      <dgm:spPr/>
    </dgm:pt>
  </dgm:ptLst>
  <dgm:cxnLst>
    <dgm:cxn modelId="{FC2E2107-A8EB-DE45-A719-4ED7441E0DBB}" type="presOf" srcId="{7C4A06DB-AA3F-4EC6-A69B-50484EB2F379}" destId="{D8B3EC5F-F10D-8C4C-8CA3-38D367823A29}" srcOrd="1" destOrd="0" presId="urn:microsoft.com/office/officeart/2005/8/layout/vProcess5"/>
    <dgm:cxn modelId="{95529D1B-4779-9D4A-8453-C5C0CC83E9E1}" type="presOf" srcId="{8DBBE139-EBFA-4E04-87FB-7EEDD99C72DF}" destId="{1297C016-4F22-8646-913A-77DE17E8E45C}" srcOrd="0" destOrd="0" presId="urn:microsoft.com/office/officeart/2005/8/layout/vProcess5"/>
    <dgm:cxn modelId="{3D74D21C-D8B8-F149-B4A6-2FC18BDADD11}" type="presOf" srcId="{DE66C6DC-A2C7-4F11-846C-D81F6BD33C66}" destId="{295FA72C-AE7A-F548-952C-5C77CA95A564}" srcOrd="0" destOrd="0" presId="urn:microsoft.com/office/officeart/2005/8/layout/vProcess5"/>
    <dgm:cxn modelId="{D43C333B-C86C-B04E-93BF-4D9F60E8FCC9}" type="presOf" srcId="{857F549B-D7E1-442B-BA5F-516412B38081}" destId="{2ACB2A06-B32C-AE47-9CEF-8DF0BF853F80}" srcOrd="0" destOrd="0" presId="urn:microsoft.com/office/officeart/2005/8/layout/vProcess5"/>
    <dgm:cxn modelId="{4CA8713B-0BBA-5F41-A9F9-5C1025A998FB}" type="presOf" srcId="{7C4A06DB-AA3F-4EC6-A69B-50484EB2F379}" destId="{2F984A29-F419-464F-A1C2-20865F25EE07}" srcOrd="0" destOrd="0" presId="urn:microsoft.com/office/officeart/2005/8/layout/vProcess5"/>
    <dgm:cxn modelId="{C43D065A-FE61-A54A-A587-815A10D66644}" type="presOf" srcId="{6B349A5D-5C52-40A0-BC09-1B4573CB25A3}" destId="{E51A2465-6BCA-904A-8798-0E9E2C706D76}" srcOrd="0" destOrd="0" presId="urn:microsoft.com/office/officeart/2005/8/layout/vProcess5"/>
    <dgm:cxn modelId="{1B4C3F5B-53D6-4E95-97E0-C02A20B05A5C}" srcId="{8DBBE139-EBFA-4E04-87FB-7EEDD99C72DF}" destId="{6B349A5D-5C52-40A0-BC09-1B4573CB25A3}" srcOrd="4" destOrd="0" parTransId="{D7924273-7E66-4E15-BAA2-DDD4442CA26C}" sibTransId="{E9CB17A6-682A-4EDD-ADEE-C3BFF611D249}"/>
    <dgm:cxn modelId="{4D9DC465-742A-443B-B64E-002A48669AEF}" srcId="{8DBBE139-EBFA-4E04-87FB-7EEDD99C72DF}" destId="{7C4A06DB-AA3F-4EC6-A69B-50484EB2F379}" srcOrd="3" destOrd="0" parTransId="{BA130440-25B3-4819-947A-8051AFF906DA}" sibTransId="{857F549B-D7E1-442B-BA5F-516412B38081}"/>
    <dgm:cxn modelId="{482C8987-7516-42DB-A1D3-E82903BB6F0C}" srcId="{8DBBE139-EBFA-4E04-87FB-7EEDD99C72DF}" destId="{DE66C6DC-A2C7-4F11-846C-D81F6BD33C66}" srcOrd="0" destOrd="0" parTransId="{BD6C70C1-B8CE-441D-8930-C929D0B47758}" sibTransId="{8A8F9790-30E4-42C2-AE4C-0E8B08D80844}"/>
    <dgm:cxn modelId="{66730B94-4553-E141-9C60-BDF71D6B7D56}" type="presOf" srcId="{DE66C6DC-A2C7-4F11-846C-D81F6BD33C66}" destId="{E0FBDF19-6F2B-6540-B94D-8C787AFD53AD}" srcOrd="1" destOrd="0" presId="urn:microsoft.com/office/officeart/2005/8/layout/vProcess5"/>
    <dgm:cxn modelId="{627F40B1-E9EB-4D49-B4A8-29C206E85767}" type="presOf" srcId="{6B349A5D-5C52-40A0-BC09-1B4573CB25A3}" destId="{403A4AEA-ABE2-2547-AB8B-10F73C38D601}" srcOrd="1" destOrd="0" presId="urn:microsoft.com/office/officeart/2005/8/layout/vProcess5"/>
    <dgm:cxn modelId="{C222C0B2-0504-534B-8B58-6E6B16185F26}" type="presOf" srcId="{8A8F9790-30E4-42C2-AE4C-0E8B08D80844}" destId="{40B8D417-15AA-AF4B-9B30-34CD3756036E}" srcOrd="0" destOrd="0" presId="urn:microsoft.com/office/officeart/2005/8/layout/vProcess5"/>
    <dgm:cxn modelId="{89705FB8-626E-3B4C-9E73-3FAF5E037AF9}" type="presOf" srcId="{5D549A4F-822F-458E-9DCA-BDADD3AC15F1}" destId="{8AD9DFB4-EAD4-F842-B10C-5E687E366DEB}" srcOrd="0" destOrd="0" presId="urn:microsoft.com/office/officeart/2005/8/layout/vProcess5"/>
    <dgm:cxn modelId="{582239C9-5FAE-E04E-9C0C-72AB9193F57F}" type="presOf" srcId="{ABCC84B3-240B-48C7-A8C8-E35D37F4D7F8}" destId="{011D1AF9-F6C4-3D42-93A7-72B933586EB5}" srcOrd="0" destOrd="0" presId="urn:microsoft.com/office/officeart/2005/8/layout/vProcess5"/>
    <dgm:cxn modelId="{978757D1-BCB6-1448-86C4-0D8D25D76B16}" type="presOf" srcId="{ABCC84B3-240B-48C7-A8C8-E35D37F4D7F8}" destId="{CF7DED35-588F-9642-89CF-8FC3AE45129D}" srcOrd="1" destOrd="0" presId="urn:microsoft.com/office/officeart/2005/8/layout/vProcess5"/>
    <dgm:cxn modelId="{DBD26FD3-00C8-9C4E-BCDB-574D6538DBF7}" type="presOf" srcId="{6A4AA712-FB32-46C2-8FFD-CC60F41E6704}" destId="{AB945351-026B-134E-B097-C36F7A4B9B9E}" srcOrd="0" destOrd="0" presId="urn:microsoft.com/office/officeart/2005/8/layout/vProcess5"/>
    <dgm:cxn modelId="{9DEB3DD4-C905-4B45-BDA7-9F215792EFA5}" type="presOf" srcId="{9E1F9240-D2F0-436A-9906-CC1642BCD8E4}" destId="{A9B392A9-F1ED-3B44-A1A2-E5DDFC0DC771}" srcOrd="0" destOrd="0" presId="urn:microsoft.com/office/officeart/2005/8/layout/vProcess5"/>
    <dgm:cxn modelId="{04C5E9D5-076D-4704-A4A7-B2869C912A19}" srcId="{8DBBE139-EBFA-4E04-87FB-7EEDD99C72DF}" destId="{ABCC84B3-240B-48C7-A8C8-E35D37F4D7F8}" srcOrd="1" destOrd="0" parTransId="{9CBECBAB-A860-4527-8AB2-231569E7103F}" sibTransId="{6A4AA712-FB32-46C2-8FFD-CC60F41E6704}"/>
    <dgm:cxn modelId="{578359EB-8A88-0D4F-AF41-560BE1EC20B8}" type="presOf" srcId="{9E1F9240-D2F0-436A-9906-CC1642BCD8E4}" destId="{4BF030CF-C8CE-6A41-A2D2-99DEF9F6A255}" srcOrd="1" destOrd="0" presId="urn:microsoft.com/office/officeart/2005/8/layout/vProcess5"/>
    <dgm:cxn modelId="{2471C9EC-9B5E-45B3-BF1F-D3C03042042A}" srcId="{8DBBE139-EBFA-4E04-87FB-7EEDD99C72DF}" destId="{9E1F9240-D2F0-436A-9906-CC1642BCD8E4}" srcOrd="2" destOrd="0" parTransId="{A3A82480-6600-4683-8804-8B634544C3D1}" sibTransId="{5D549A4F-822F-458E-9DCA-BDADD3AC15F1}"/>
    <dgm:cxn modelId="{4A6A8628-86CF-054F-B005-E02206DAAC5B}" type="presParOf" srcId="{1297C016-4F22-8646-913A-77DE17E8E45C}" destId="{3E4EA5F3-D46D-4F49-9B31-181294DC1B4C}" srcOrd="0" destOrd="0" presId="urn:microsoft.com/office/officeart/2005/8/layout/vProcess5"/>
    <dgm:cxn modelId="{24FC9174-3836-A14D-9EBC-23983E33A99C}" type="presParOf" srcId="{1297C016-4F22-8646-913A-77DE17E8E45C}" destId="{295FA72C-AE7A-F548-952C-5C77CA95A564}" srcOrd="1" destOrd="0" presId="urn:microsoft.com/office/officeart/2005/8/layout/vProcess5"/>
    <dgm:cxn modelId="{0715E411-86D9-2141-93E9-D801220390BD}" type="presParOf" srcId="{1297C016-4F22-8646-913A-77DE17E8E45C}" destId="{011D1AF9-F6C4-3D42-93A7-72B933586EB5}" srcOrd="2" destOrd="0" presId="urn:microsoft.com/office/officeart/2005/8/layout/vProcess5"/>
    <dgm:cxn modelId="{0E969C1A-094F-544B-B7BB-E5201719967E}" type="presParOf" srcId="{1297C016-4F22-8646-913A-77DE17E8E45C}" destId="{A9B392A9-F1ED-3B44-A1A2-E5DDFC0DC771}" srcOrd="3" destOrd="0" presId="urn:microsoft.com/office/officeart/2005/8/layout/vProcess5"/>
    <dgm:cxn modelId="{A0C218C0-7D1B-C94E-BC24-8984234FDEAC}" type="presParOf" srcId="{1297C016-4F22-8646-913A-77DE17E8E45C}" destId="{2F984A29-F419-464F-A1C2-20865F25EE07}" srcOrd="4" destOrd="0" presId="urn:microsoft.com/office/officeart/2005/8/layout/vProcess5"/>
    <dgm:cxn modelId="{769CB218-AB26-814E-98EF-DAEFE3974D6F}" type="presParOf" srcId="{1297C016-4F22-8646-913A-77DE17E8E45C}" destId="{E51A2465-6BCA-904A-8798-0E9E2C706D76}" srcOrd="5" destOrd="0" presId="urn:microsoft.com/office/officeart/2005/8/layout/vProcess5"/>
    <dgm:cxn modelId="{038734C6-3CFC-F544-90E6-4B834B82200E}" type="presParOf" srcId="{1297C016-4F22-8646-913A-77DE17E8E45C}" destId="{40B8D417-15AA-AF4B-9B30-34CD3756036E}" srcOrd="6" destOrd="0" presId="urn:microsoft.com/office/officeart/2005/8/layout/vProcess5"/>
    <dgm:cxn modelId="{D54DBEA6-FB88-5942-8678-71CDBA92EFEE}" type="presParOf" srcId="{1297C016-4F22-8646-913A-77DE17E8E45C}" destId="{AB945351-026B-134E-B097-C36F7A4B9B9E}" srcOrd="7" destOrd="0" presId="urn:microsoft.com/office/officeart/2005/8/layout/vProcess5"/>
    <dgm:cxn modelId="{570110D5-7644-8F42-8526-2A44F9E29460}" type="presParOf" srcId="{1297C016-4F22-8646-913A-77DE17E8E45C}" destId="{8AD9DFB4-EAD4-F842-B10C-5E687E366DEB}" srcOrd="8" destOrd="0" presId="urn:microsoft.com/office/officeart/2005/8/layout/vProcess5"/>
    <dgm:cxn modelId="{79DB8F53-462D-E04E-B58E-04D0A45C37A2}" type="presParOf" srcId="{1297C016-4F22-8646-913A-77DE17E8E45C}" destId="{2ACB2A06-B32C-AE47-9CEF-8DF0BF853F80}" srcOrd="9" destOrd="0" presId="urn:microsoft.com/office/officeart/2005/8/layout/vProcess5"/>
    <dgm:cxn modelId="{54661948-27BF-B745-9AA1-C1BA4DBA32D7}" type="presParOf" srcId="{1297C016-4F22-8646-913A-77DE17E8E45C}" destId="{E0FBDF19-6F2B-6540-B94D-8C787AFD53AD}" srcOrd="10" destOrd="0" presId="urn:microsoft.com/office/officeart/2005/8/layout/vProcess5"/>
    <dgm:cxn modelId="{A1519521-8652-AC4F-A107-8F6F512728EA}" type="presParOf" srcId="{1297C016-4F22-8646-913A-77DE17E8E45C}" destId="{CF7DED35-588F-9642-89CF-8FC3AE45129D}" srcOrd="11" destOrd="0" presId="urn:microsoft.com/office/officeart/2005/8/layout/vProcess5"/>
    <dgm:cxn modelId="{A7CC475F-664C-2247-A30B-108E0C74A267}" type="presParOf" srcId="{1297C016-4F22-8646-913A-77DE17E8E45C}" destId="{4BF030CF-C8CE-6A41-A2D2-99DEF9F6A255}" srcOrd="12" destOrd="0" presId="urn:microsoft.com/office/officeart/2005/8/layout/vProcess5"/>
    <dgm:cxn modelId="{E06BB076-4BCC-ED4E-984A-CFEAF764D6AE}" type="presParOf" srcId="{1297C016-4F22-8646-913A-77DE17E8E45C}" destId="{D8B3EC5F-F10D-8C4C-8CA3-38D367823A29}" srcOrd="13" destOrd="0" presId="urn:microsoft.com/office/officeart/2005/8/layout/vProcess5"/>
    <dgm:cxn modelId="{5F6C6F18-419B-4748-8533-7086C976C2C2}" type="presParOf" srcId="{1297C016-4F22-8646-913A-77DE17E8E45C}" destId="{403A4AEA-ABE2-2547-AB8B-10F73C38D601}"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C37783-218E-47B9-A615-470A3555C2F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D3D612C-3C54-4B59-B10A-FFCA97906044}">
      <dgm:prSet/>
      <dgm:spPr/>
      <dgm:t>
        <a:bodyPr/>
        <a:lstStyle/>
        <a:p>
          <a:r>
            <a:rPr lang="en-US"/>
            <a:t>Linear regression is a linear approach to modeling the relationship between a scalar response and one or more explanatory variables</a:t>
          </a:r>
        </a:p>
      </dgm:t>
    </dgm:pt>
    <dgm:pt modelId="{1E8E3154-9D8A-40BE-A6A3-55A5F460FF9D}" type="parTrans" cxnId="{449EE464-8A94-472F-9725-DE97B1AF52EF}">
      <dgm:prSet/>
      <dgm:spPr/>
      <dgm:t>
        <a:bodyPr/>
        <a:lstStyle/>
        <a:p>
          <a:endParaRPr lang="en-US"/>
        </a:p>
      </dgm:t>
    </dgm:pt>
    <dgm:pt modelId="{C89BF21B-D0E8-44CA-9FEE-41E2670DDF68}" type="sibTrans" cxnId="{449EE464-8A94-472F-9725-DE97B1AF52EF}">
      <dgm:prSet/>
      <dgm:spPr/>
      <dgm:t>
        <a:bodyPr/>
        <a:lstStyle/>
        <a:p>
          <a:endParaRPr lang="en-US"/>
        </a:p>
      </dgm:t>
    </dgm:pt>
    <dgm:pt modelId="{87194AC6-EFB4-4D9F-B242-7325829AA297}">
      <dgm:prSet/>
      <dgm:spPr/>
      <dgm:t>
        <a:bodyPr/>
        <a:lstStyle/>
        <a:p>
          <a:r>
            <a:rPr lang="en-US" i="1" dirty="0"/>
            <a:t>Split the dataset into 66% training and 34% test dataset</a:t>
          </a:r>
          <a:endParaRPr lang="en-US" dirty="0"/>
        </a:p>
      </dgm:t>
    </dgm:pt>
    <dgm:pt modelId="{2552CEF4-44D7-441F-BE9F-1E21D9ECB5BE}" type="parTrans" cxnId="{4BC44BD9-54C2-4145-87BE-CBADB02B4436}">
      <dgm:prSet/>
      <dgm:spPr/>
      <dgm:t>
        <a:bodyPr/>
        <a:lstStyle/>
        <a:p>
          <a:endParaRPr lang="en-US"/>
        </a:p>
      </dgm:t>
    </dgm:pt>
    <dgm:pt modelId="{F8CCA9B7-8E97-43F8-9A3F-3B30B3E3CD16}" type="sibTrans" cxnId="{4BC44BD9-54C2-4145-87BE-CBADB02B4436}">
      <dgm:prSet/>
      <dgm:spPr/>
      <dgm:t>
        <a:bodyPr/>
        <a:lstStyle/>
        <a:p>
          <a:endParaRPr lang="en-US"/>
        </a:p>
      </dgm:t>
    </dgm:pt>
    <dgm:pt modelId="{6E0C688E-282A-4CF9-A2CF-36D8D75B90CE}" type="pres">
      <dgm:prSet presAssocID="{7FC37783-218E-47B9-A615-470A3555C2FE}" presName="root" presStyleCnt="0">
        <dgm:presLayoutVars>
          <dgm:dir/>
          <dgm:resizeHandles val="exact"/>
        </dgm:presLayoutVars>
      </dgm:prSet>
      <dgm:spPr/>
    </dgm:pt>
    <dgm:pt modelId="{4993479D-3D86-4D15-897B-64DE9769EE72}" type="pres">
      <dgm:prSet presAssocID="{7FC37783-218E-47B9-A615-470A3555C2FE}" presName="container" presStyleCnt="0">
        <dgm:presLayoutVars>
          <dgm:dir/>
          <dgm:resizeHandles val="exact"/>
        </dgm:presLayoutVars>
      </dgm:prSet>
      <dgm:spPr/>
    </dgm:pt>
    <dgm:pt modelId="{C0F2DF61-0454-4B1E-AF50-3E45C614E333}" type="pres">
      <dgm:prSet presAssocID="{CD3D612C-3C54-4B59-B10A-FFCA97906044}" presName="compNode" presStyleCnt="0"/>
      <dgm:spPr/>
    </dgm:pt>
    <dgm:pt modelId="{E3017018-EBFB-4CAA-9D38-88DE7E2189BA}" type="pres">
      <dgm:prSet presAssocID="{CD3D612C-3C54-4B59-B10A-FFCA97906044}" presName="iconBgRect" presStyleLbl="bgShp" presStyleIdx="0" presStyleCnt="2"/>
      <dgm:spPr/>
    </dgm:pt>
    <dgm:pt modelId="{9B75B2F9-069E-45A7-88B9-A22862975B79}" type="pres">
      <dgm:prSet presAssocID="{CD3D612C-3C54-4B59-B10A-FFCA9790604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uzzle"/>
        </a:ext>
      </dgm:extLst>
    </dgm:pt>
    <dgm:pt modelId="{DABF371C-F434-4BF8-BB72-22082297351F}" type="pres">
      <dgm:prSet presAssocID="{CD3D612C-3C54-4B59-B10A-FFCA97906044}" presName="spaceRect" presStyleCnt="0"/>
      <dgm:spPr/>
    </dgm:pt>
    <dgm:pt modelId="{318A3B19-D8AF-485D-B6C3-DE5753C6097B}" type="pres">
      <dgm:prSet presAssocID="{CD3D612C-3C54-4B59-B10A-FFCA97906044}" presName="textRect" presStyleLbl="revTx" presStyleIdx="0" presStyleCnt="2">
        <dgm:presLayoutVars>
          <dgm:chMax val="1"/>
          <dgm:chPref val="1"/>
        </dgm:presLayoutVars>
      </dgm:prSet>
      <dgm:spPr/>
    </dgm:pt>
    <dgm:pt modelId="{63175D31-2895-497B-92F1-1FABC3694538}" type="pres">
      <dgm:prSet presAssocID="{C89BF21B-D0E8-44CA-9FEE-41E2670DDF68}" presName="sibTrans" presStyleLbl="sibTrans2D1" presStyleIdx="0" presStyleCnt="0"/>
      <dgm:spPr/>
    </dgm:pt>
    <dgm:pt modelId="{ADFF7AC5-8B02-4B3F-9D0C-B6112AC87EE8}" type="pres">
      <dgm:prSet presAssocID="{87194AC6-EFB4-4D9F-B242-7325829AA297}" presName="compNode" presStyleCnt="0"/>
      <dgm:spPr/>
    </dgm:pt>
    <dgm:pt modelId="{9712B655-4952-42C1-BCDD-7858C23C6E82}" type="pres">
      <dgm:prSet presAssocID="{87194AC6-EFB4-4D9F-B242-7325829AA297}" presName="iconBgRect" presStyleLbl="bgShp" presStyleIdx="1" presStyleCnt="2"/>
      <dgm:spPr/>
    </dgm:pt>
    <dgm:pt modelId="{FEA55258-DABD-4835-A607-16E976852AA2}" type="pres">
      <dgm:prSet presAssocID="{87194AC6-EFB4-4D9F-B242-7325829AA29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05CC8883-0475-4EA8-A877-D8795CA5C3C4}" type="pres">
      <dgm:prSet presAssocID="{87194AC6-EFB4-4D9F-B242-7325829AA297}" presName="spaceRect" presStyleCnt="0"/>
      <dgm:spPr/>
    </dgm:pt>
    <dgm:pt modelId="{7159DC45-CDDF-4E53-BC5D-7F9C0543E6BF}" type="pres">
      <dgm:prSet presAssocID="{87194AC6-EFB4-4D9F-B242-7325829AA297}" presName="textRect" presStyleLbl="revTx" presStyleIdx="1" presStyleCnt="2">
        <dgm:presLayoutVars>
          <dgm:chMax val="1"/>
          <dgm:chPref val="1"/>
        </dgm:presLayoutVars>
      </dgm:prSet>
      <dgm:spPr/>
    </dgm:pt>
  </dgm:ptLst>
  <dgm:cxnLst>
    <dgm:cxn modelId="{463EA704-6E4B-48D5-9FCC-604A3FC4BA3C}" type="presOf" srcId="{7FC37783-218E-47B9-A615-470A3555C2FE}" destId="{6E0C688E-282A-4CF9-A2CF-36D8D75B90CE}" srcOrd="0" destOrd="0" presId="urn:microsoft.com/office/officeart/2018/2/layout/IconCircleList"/>
    <dgm:cxn modelId="{0B287905-66CC-4136-AB58-71A6331A93FF}" type="presOf" srcId="{C89BF21B-D0E8-44CA-9FEE-41E2670DDF68}" destId="{63175D31-2895-497B-92F1-1FABC3694538}" srcOrd="0" destOrd="0" presId="urn:microsoft.com/office/officeart/2018/2/layout/IconCircleList"/>
    <dgm:cxn modelId="{449EE464-8A94-472F-9725-DE97B1AF52EF}" srcId="{7FC37783-218E-47B9-A615-470A3555C2FE}" destId="{CD3D612C-3C54-4B59-B10A-FFCA97906044}" srcOrd="0" destOrd="0" parTransId="{1E8E3154-9D8A-40BE-A6A3-55A5F460FF9D}" sibTransId="{C89BF21B-D0E8-44CA-9FEE-41E2670DDF68}"/>
    <dgm:cxn modelId="{FEBB856F-CBB3-4EBD-8718-4B3D2F421489}" type="presOf" srcId="{CD3D612C-3C54-4B59-B10A-FFCA97906044}" destId="{318A3B19-D8AF-485D-B6C3-DE5753C6097B}" srcOrd="0" destOrd="0" presId="urn:microsoft.com/office/officeart/2018/2/layout/IconCircleList"/>
    <dgm:cxn modelId="{4BC44BD9-54C2-4145-87BE-CBADB02B4436}" srcId="{7FC37783-218E-47B9-A615-470A3555C2FE}" destId="{87194AC6-EFB4-4D9F-B242-7325829AA297}" srcOrd="1" destOrd="0" parTransId="{2552CEF4-44D7-441F-BE9F-1E21D9ECB5BE}" sibTransId="{F8CCA9B7-8E97-43F8-9A3F-3B30B3E3CD16}"/>
    <dgm:cxn modelId="{7B2C48F0-22BA-48BC-AAE3-C673D6E2D8F1}" type="presOf" srcId="{87194AC6-EFB4-4D9F-B242-7325829AA297}" destId="{7159DC45-CDDF-4E53-BC5D-7F9C0543E6BF}" srcOrd="0" destOrd="0" presId="urn:microsoft.com/office/officeart/2018/2/layout/IconCircleList"/>
    <dgm:cxn modelId="{B6B1DA81-F23E-4153-B01D-71C9B1ED42AF}" type="presParOf" srcId="{6E0C688E-282A-4CF9-A2CF-36D8D75B90CE}" destId="{4993479D-3D86-4D15-897B-64DE9769EE72}" srcOrd="0" destOrd="0" presId="urn:microsoft.com/office/officeart/2018/2/layout/IconCircleList"/>
    <dgm:cxn modelId="{E4140339-D5DB-4E24-A338-0D977CD360AF}" type="presParOf" srcId="{4993479D-3D86-4D15-897B-64DE9769EE72}" destId="{C0F2DF61-0454-4B1E-AF50-3E45C614E333}" srcOrd="0" destOrd="0" presId="urn:microsoft.com/office/officeart/2018/2/layout/IconCircleList"/>
    <dgm:cxn modelId="{A5E6A58F-31C5-4AF6-965F-24F63D2E96C8}" type="presParOf" srcId="{C0F2DF61-0454-4B1E-AF50-3E45C614E333}" destId="{E3017018-EBFB-4CAA-9D38-88DE7E2189BA}" srcOrd="0" destOrd="0" presId="urn:microsoft.com/office/officeart/2018/2/layout/IconCircleList"/>
    <dgm:cxn modelId="{8315BA27-D42D-4914-829F-F4A27A3BF202}" type="presParOf" srcId="{C0F2DF61-0454-4B1E-AF50-3E45C614E333}" destId="{9B75B2F9-069E-45A7-88B9-A22862975B79}" srcOrd="1" destOrd="0" presId="urn:microsoft.com/office/officeart/2018/2/layout/IconCircleList"/>
    <dgm:cxn modelId="{2C29C20B-F634-48E1-B369-D226DC60324B}" type="presParOf" srcId="{C0F2DF61-0454-4B1E-AF50-3E45C614E333}" destId="{DABF371C-F434-4BF8-BB72-22082297351F}" srcOrd="2" destOrd="0" presId="urn:microsoft.com/office/officeart/2018/2/layout/IconCircleList"/>
    <dgm:cxn modelId="{4F2911ED-A18C-426D-BB9F-E27067E4012E}" type="presParOf" srcId="{C0F2DF61-0454-4B1E-AF50-3E45C614E333}" destId="{318A3B19-D8AF-485D-B6C3-DE5753C6097B}" srcOrd="3" destOrd="0" presId="urn:microsoft.com/office/officeart/2018/2/layout/IconCircleList"/>
    <dgm:cxn modelId="{40ACB717-24B7-4EFE-8ADF-6758C2F18EEE}" type="presParOf" srcId="{4993479D-3D86-4D15-897B-64DE9769EE72}" destId="{63175D31-2895-497B-92F1-1FABC3694538}" srcOrd="1" destOrd="0" presId="urn:microsoft.com/office/officeart/2018/2/layout/IconCircleList"/>
    <dgm:cxn modelId="{ABE41771-28F9-4E13-89C2-2E274D811B71}" type="presParOf" srcId="{4993479D-3D86-4D15-897B-64DE9769EE72}" destId="{ADFF7AC5-8B02-4B3F-9D0C-B6112AC87EE8}" srcOrd="2" destOrd="0" presId="urn:microsoft.com/office/officeart/2018/2/layout/IconCircleList"/>
    <dgm:cxn modelId="{02787A52-0017-4033-9E48-BA2D91627417}" type="presParOf" srcId="{ADFF7AC5-8B02-4B3F-9D0C-B6112AC87EE8}" destId="{9712B655-4952-42C1-BCDD-7858C23C6E82}" srcOrd="0" destOrd="0" presId="urn:microsoft.com/office/officeart/2018/2/layout/IconCircleList"/>
    <dgm:cxn modelId="{EFFC7106-5818-4127-B1A8-2BD0792FF2DB}" type="presParOf" srcId="{ADFF7AC5-8B02-4B3F-9D0C-B6112AC87EE8}" destId="{FEA55258-DABD-4835-A607-16E976852AA2}" srcOrd="1" destOrd="0" presId="urn:microsoft.com/office/officeart/2018/2/layout/IconCircleList"/>
    <dgm:cxn modelId="{A3C2A1C2-1B70-439A-8E52-4F54D66A4AB3}" type="presParOf" srcId="{ADFF7AC5-8B02-4B3F-9D0C-B6112AC87EE8}" destId="{05CC8883-0475-4EA8-A877-D8795CA5C3C4}" srcOrd="2" destOrd="0" presId="urn:microsoft.com/office/officeart/2018/2/layout/IconCircleList"/>
    <dgm:cxn modelId="{5AC91D22-0194-4556-A8D0-F6E59F017691}" type="presParOf" srcId="{ADFF7AC5-8B02-4B3F-9D0C-B6112AC87EE8}" destId="{7159DC45-CDDF-4E53-BC5D-7F9C0543E6B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5A1E59-A834-4C5E-B6DF-123DE417DC0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2B922C8-5E06-424C-B97A-D55E00C2D5ED}">
      <dgm:prSet/>
      <dgm:spPr/>
      <dgm:t>
        <a:bodyPr/>
        <a:lstStyle/>
        <a:p>
          <a:r>
            <a:rPr lang="en-US" i="1"/>
            <a:t>Using ARIMA model, you can forecast a time series using the series past values</a:t>
          </a:r>
          <a:endParaRPr lang="en-US"/>
        </a:p>
      </dgm:t>
    </dgm:pt>
    <dgm:pt modelId="{964C0BD2-DBBD-4CEA-B988-B1D3FB6C0564}" type="parTrans" cxnId="{7275A4B9-D2ED-479B-9B83-2D296D38BA88}">
      <dgm:prSet/>
      <dgm:spPr/>
      <dgm:t>
        <a:bodyPr/>
        <a:lstStyle/>
        <a:p>
          <a:endParaRPr lang="en-US"/>
        </a:p>
      </dgm:t>
    </dgm:pt>
    <dgm:pt modelId="{B7DCB091-1B73-40A0-94AF-64426983AA0F}" type="sibTrans" cxnId="{7275A4B9-D2ED-479B-9B83-2D296D38BA88}">
      <dgm:prSet/>
      <dgm:spPr/>
      <dgm:t>
        <a:bodyPr/>
        <a:lstStyle/>
        <a:p>
          <a:endParaRPr lang="en-US"/>
        </a:p>
      </dgm:t>
    </dgm:pt>
    <dgm:pt modelId="{9ADFFCD7-A50C-47DF-9B49-0F0052D39FE5}">
      <dgm:prSet/>
      <dgm:spPr/>
      <dgm:t>
        <a:bodyPr/>
        <a:lstStyle/>
        <a:p>
          <a:r>
            <a:rPr lang="en-US" i="1" dirty="0"/>
            <a:t>Dataset is initialized as 66% and increases sequentially</a:t>
          </a:r>
        </a:p>
        <a:p>
          <a:endParaRPr lang="en-US" dirty="0"/>
        </a:p>
      </dgm:t>
    </dgm:pt>
    <dgm:pt modelId="{36552B99-AB2A-47C5-AF08-39E98F275646}" type="parTrans" cxnId="{83C8D437-1AF2-4910-8067-98D02506DF51}">
      <dgm:prSet/>
      <dgm:spPr/>
      <dgm:t>
        <a:bodyPr/>
        <a:lstStyle/>
        <a:p>
          <a:endParaRPr lang="en-US"/>
        </a:p>
      </dgm:t>
    </dgm:pt>
    <dgm:pt modelId="{AE20CDDE-A513-4C28-83D3-9F5D693C93CD}" type="sibTrans" cxnId="{83C8D437-1AF2-4910-8067-98D02506DF51}">
      <dgm:prSet/>
      <dgm:spPr/>
      <dgm:t>
        <a:bodyPr/>
        <a:lstStyle/>
        <a:p>
          <a:endParaRPr lang="en-US"/>
        </a:p>
      </dgm:t>
    </dgm:pt>
    <dgm:pt modelId="{CBA63A67-466C-4D17-AAAD-A8B02B37D6BB}" type="pres">
      <dgm:prSet presAssocID="{D65A1E59-A834-4C5E-B6DF-123DE417DC0C}" presName="root" presStyleCnt="0">
        <dgm:presLayoutVars>
          <dgm:dir/>
          <dgm:resizeHandles val="exact"/>
        </dgm:presLayoutVars>
      </dgm:prSet>
      <dgm:spPr/>
    </dgm:pt>
    <dgm:pt modelId="{CEE3BFD2-911B-4B4A-9921-C44258192168}" type="pres">
      <dgm:prSet presAssocID="{D65A1E59-A834-4C5E-B6DF-123DE417DC0C}" presName="container" presStyleCnt="0">
        <dgm:presLayoutVars>
          <dgm:dir/>
          <dgm:resizeHandles val="exact"/>
        </dgm:presLayoutVars>
      </dgm:prSet>
      <dgm:spPr/>
    </dgm:pt>
    <dgm:pt modelId="{441495AF-A7DE-403D-98F5-508C9BED6F2A}" type="pres">
      <dgm:prSet presAssocID="{D2B922C8-5E06-424C-B97A-D55E00C2D5ED}" presName="compNode" presStyleCnt="0"/>
      <dgm:spPr/>
    </dgm:pt>
    <dgm:pt modelId="{DA5B6701-3CBA-403E-B090-34D11BD4D5EA}" type="pres">
      <dgm:prSet presAssocID="{D2B922C8-5E06-424C-B97A-D55E00C2D5ED}" presName="iconBgRect" presStyleLbl="bgShp" presStyleIdx="0" presStyleCnt="2"/>
      <dgm:spPr/>
    </dgm:pt>
    <dgm:pt modelId="{D3EC36E2-4F3F-4BEE-A8E7-8FD6EA36C3B7}" type="pres">
      <dgm:prSet presAssocID="{D2B922C8-5E06-424C-B97A-D55E00C2D5E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me"/>
        </a:ext>
      </dgm:extLst>
    </dgm:pt>
    <dgm:pt modelId="{52FE18CB-7016-428C-99CE-3F44F345E2D2}" type="pres">
      <dgm:prSet presAssocID="{D2B922C8-5E06-424C-B97A-D55E00C2D5ED}" presName="spaceRect" presStyleCnt="0"/>
      <dgm:spPr/>
    </dgm:pt>
    <dgm:pt modelId="{3791710E-55A0-4C21-8892-C7C0276DA6CC}" type="pres">
      <dgm:prSet presAssocID="{D2B922C8-5E06-424C-B97A-D55E00C2D5ED}" presName="textRect" presStyleLbl="revTx" presStyleIdx="0" presStyleCnt="2">
        <dgm:presLayoutVars>
          <dgm:chMax val="1"/>
          <dgm:chPref val="1"/>
        </dgm:presLayoutVars>
      </dgm:prSet>
      <dgm:spPr/>
    </dgm:pt>
    <dgm:pt modelId="{B75F0884-D778-42E4-B016-F853E36912B6}" type="pres">
      <dgm:prSet presAssocID="{B7DCB091-1B73-40A0-94AF-64426983AA0F}" presName="sibTrans" presStyleLbl="sibTrans2D1" presStyleIdx="0" presStyleCnt="0"/>
      <dgm:spPr/>
    </dgm:pt>
    <dgm:pt modelId="{8FA3C7DB-126D-4D65-9094-BCC682610360}" type="pres">
      <dgm:prSet presAssocID="{9ADFFCD7-A50C-47DF-9B49-0F0052D39FE5}" presName="compNode" presStyleCnt="0"/>
      <dgm:spPr/>
    </dgm:pt>
    <dgm:pt modelId="{601089FD-758A-4591-93EE-3E7D6B76CC6A}" type="pres">
      <dgm:prSet presAssocID="{9ADFFCD7-A50C-47DF-9B49-0F0052D39FE5}" presName="iconBgRect" presStyleLbl="bgShp" presStyleIdx="1" presStyleCnt="2"/>
      <dgm:spPr/>
    </dgm:pt>
    <dgm:pt modelId="{262703B5-9CA1-4565-AD1B-68551B16BC58}" type="pres">
      <dgm:prSet presAssocID="{9ADFFCD7-A50C-47DF-9B49-0F0052D39FE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61F5A50E-5315-4E75-9DBF-158F7A7FF49C}" type="pres">
      <dgm:prSet presAssocID="{9ADFFCD7-A50C-47DF-9B49-0F0052D39FE5}" presName="spaceRect" presStyleCnt="0"/>
      <dgm:spPr/>
    </dgm:pt>
    <dgm:pt modelId="{64B6A8C5-DDE1-4601-9F4B-6999F0616986}" type="pres">
      <dgm:prSet presAssocID="{9ADFFCD7-A50C-47DF-9B49-0F0052D39FE5}" presName="textRect" presStyleLbl="revTx" presStyleIdx="1" presStyleCnt="2">
        <dgm:presLayoutVars>
          <dgm:chMax val="1"/>
          <dgm:chPref val="1"/>
        </dgm:presLayoutVars>
      </dgm:prSet>
      <dgm:spPr/>
    </dgm:pt>
  </dgm:ptLst>
  <dgm:cxnLst>
    <dgm:cxn modelId="{136EFA07-32C9-47CC-A16D-7ED44BE7273B}" type="presOf" srcId="{9ADFFCD7-A50C-47DF-9B49-0F0052D39FE5}" destId="{64B6A8C5-DDE1-4601-9F4B-6999F0616986}" srcOrd="0" destOrd="0" presId="urn:microsoft.com/office/officeart/2018/2/layout/IconCircleList"/>
    <dgm:cxn modelId="{E8884A24-94EC-430B-9251-4127A7EB6496}" type="presOf" srcId="{D65A1E59-A834-4C5E-B6DF-123DE417DC0C}" destId="{CBA63A67-466C-4D17-AAAD-A8B02B37D6BB}" srcOrd="0" destOrd="0" presId="urn:microsoft.com/office/officeart/2018/2/layout/IconCircleList"/>
    <dgm:cxn modelId="{83C8D437-1AF2-4910-8067-98D02506DF51}" srcId="{D65A1E59-A834-4C5E-B6DF-123DE417DC0C}" destId="{9ADFFCD7-A50C-47DF-9B49-0F0052D39FE5}" srcOrd="1" destOrd="0" parTransId="{36552B99-AB2A-47C5-AF08-39E98F275646}" sibTransId="{AE20CDDE-A513-4C28-83D3-9F5D693C93CD}"/>
    <dgm:cxn modelId="{FA68C438-1828-409E-B18A-E7E712D4DDE1}" type="presOf" srcId="{D2B922C8-5E06-424C-B97A-D55E00C2D5ED}" destId="{3791710E-55A0-4C21-8892-C7C0276DA6CC}" srcOrd="0" destOrd="0" presId="urn:microsoft.com/office/officeart/2018/2/layout/IconCircleList"/>
    <dgm:cxn modelId="{069CB14E-295C-436D-8084-AF5ECD98BD4B}" type="presOf" srcId="{B7DCB091-1B73-40A0-94AF-64426983AA0F}" destId="{B75F0884-D778-42E4-B016-F853E36912B6}" srcOrd="0" destOrd="0" presId="urn:microsoft.com/office/officeart/2018/2/layout/IconCircleList"/>
    <dgm:cxn modelId="{7275A4B9-D2ED-479B-9B83-2D296D38BA88}" srcId="{D65A1E59-A834-4C5E-B6DF-123DE417DC0C}" destId="{D2B922C8-5E06-424C-B97A-D55E00C2D5ED}" srcOrd="0" destOrd="0" parTransId="{964C0BD2-DBBD-4CEA-B988-B1D3FB6C0564}" sibTransId="{B7DCB091-1B73-40A0-94AF-64426983AA0F}"/>
    <dgm:cxn modelId="{34A45B0C-500E-4B26-96F9-D9AE09321CBC}" type="presParOf" srcId="{CBA63A67-466C-4D17-AAAD-A8B02B37D6BB}" destId="{CEE3BFD2-911B-4B4A-9921-C44258192168}" srcOrd="0" destOrd="0" presId="urn:microsoft.com/office/officeart/2018/2/layout/IconCircleList"/>
    <dgm:cxn modelId="{AAA3DAC4-4D4B-40A0-8F51-E10707057C67}" type="presParOf" srcId="{CEE3BFD2-911B-4B4A-9921-C44258192168}" destId="{441495AF-A7DE-403D-98F5-508C9BED6F2A}" srcOrd="0" destOrd="0" presId="urn:microsoft.com/office/officeart/2018/2/layout/IconCircleList"/>
    <dgm:cxn modelId="{C63B0D64-27D4-4469-B3E0-C0DF6778E30A}" type="presParOf" srcId="{441495AF-A7DE-403D-98F5-508C9BED6F2A}" destId="{DA5B6701-3CBA-403E-B090-34D11BD4D5EA}" srcOrd="0" destOrd="0" presId="urn:microsoft.com/office/officeart/2018/2/layout/IconCircleList"/>
    <dgm:cxn modelId="{1FE5E1D8-BF08-4878-B25F-4080F2F1BCC7}" type="presParOf" srcId="{441495AF-A7DE-403D-98F5-508C9BED6F2A}" destId="{D3EC36E2-4F3F-4BEE-A8E7-8FD6EA36C3B7}" srcOrd="1" destOrd="0" presId="urn:microsoft.com/office/officeart/2018/2/layout/IconCircleList"/>
    <dgm:cxn modelId="{53507485-3F10-47A3-B0E9-C63539B60ED8}" type="presParOf" srcId="{441495AF-A7DE-403D-98F5-508C9BED6F2A}" destId="{52FE18CB-7016-428C-99CE-3F44F345E2D2}" srcOrd="2" destOrd="0" presId="urn:microsoft.com/office/officeart/2018/2/layout/IconCircleList"/>
    <dgm:cxn modelId="{DA1D4CB1-A61F-4973-8B1E-36E387032621}" type="presParOf" srcId="{441495AF-A7DE-403D-98F5-508C9BED6F2A}" destId="{3791710E-55A0-4C21-8892-C7C0276DA6CC}" srcOrd="3" destOrd="0" presId="urn:microsoft.com/office/officeart/2018/2/layout/IconCircleList"/>
    <dgm:cxn modelId="{7844BA85-D035-482B-9F8F-22647EB35F7D}" type="presParOf" srcId="{CEE3BFD2-911B-4B4A-9921-C44258192168}" destId="{B75F0884-D778-42E4-B016-F853E36912B6}" srcOrd="1" destOrd="0" presId="urn:microsoft.com/office/officeart/2018/2/layout/IconCircleList"/>
    <dgm:cxn modelId="{7450D90B-14A3-4D7E-9A74-F70F3D5535A6}" type="presParOf" srcId="{CEE3BFD2-911B-4B4A-9921-C44258192168}" destId="{8FA3C7DB-126D-4D65-9094-BCC682610360}" srcOrd="2" destOrd="0" presId="urn:microsoft.com/office/officeart/2018/2/layout/IconCircleList"/>
    <dgm:cxn modelId="{187FF70E-2930-4F45-8520-69776ED2686D}" type="presParOf" srcId="{8FA3C7DB-126D-4D65-9094-BCC682610360}" destId="{601089FD-758A-4591-93EE-3E7D6B76CC6A}" srcOrd="0" destOrd="0" presId="urn:microsoft.com/office/officeart/2018/2/layout/IconCircleList"/>
    <dgm:cxn modelId="{A5B3872C-AA40-413E-878F-2C0DC491CC95}" type="presParOf" srcId="{8FA3C7DB-126D-4D65-9094-BCC682610360}" destId="{262703B5-9CA1-4565-AD1B-68551B16BC58}" srcOrd="1" destOrd="0" presId="urn:microsoft.com/office/officeart/2018/2/layout/IconCircleList"/>
    <dgm:cxn modelId="{59CA4B23-A4E3-4686-A1E7-E5C5F1D6FAB6}" type="presParOf" srcId="{8FA3C7DB-126D-4D65-9094-BCC682610360}" destId="{61F5A50E-5315-4E75-9DBF-158F7A7FF49C}" srcOrd="2" destOrd="0" presId="urn:microsoft.com/office/officeart/2018/2/layout/IconCircleList"/>
    <dgm:cxn modelId="{6B47CF90-B284-4C8C-BE42-A01756476E7A}" type="presParOf" srcId="{8FA3C7DB-126D-4D65-9094-BCC682610360}" destId="{64B6A8C5-DDE1-4601-9F4B-6999F061698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8FFE5-0D04-A249-B9A4-257FE1B52AEC}">
      <dsp:nvSpPr>
        <dsp:cNvPr id="0" name=""/>
        <dsp:cNvSpPr/>
      </dsp:nvSpPr>
      <dsp:spPr>
        <a:xfrm>
          <a:off x="0" y="0"/>
          <a:ext cx="3407833" cy="3966596"/>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5688" tIns="330200" rIns="265688" bIns="330200" numCol="1" spcCol="1270" anchor="t" anchorCtr="0">
          <a:noAutofit/>
        </a:bodyPr>
        <a:lstStyle/>
        <a:p>
          <a:pPr marL="0" lvl="0" indent="0" algn="l" defTabSz="889000">
            <a:lnSpc>
              <a:spcPct val="90000"/>
            </a:lnSpc>
            <a:spcBef>
              <a:spcPct val="0"/>
            </a:spcBef>
            <a:spcAft>
              <a:spcPct val="35000"/>
            </a:spcAft>
            <a:buNone/>
          </a:pPr>
          <a:r>
            <a:rPr lang="en-US" sz="2000" kern="1200"/>
            <a:t>Enormous availability of data in today’s world can help investors take better decisions</a:t>
          </a:r>
        </a:p>
      </dsp:txBody>
      <dsp:txXfrm>
        <a:off x="0" y="1507306"/>
        <a:ext cx="3407833" cy="2379957"/>
      </dsp:txXfrm>
    </dsp:sp>
    <dsp:sp modelId="{D9D52E80-A4CB-3E46-974A-330EC00EC667}">
      <dsp:nvSpPr>
        <dsp:cNvPr id="0" name=""/>
        <dsp:cNvSpPr/>
      </dsp:nvSpPr>
      <dsp:spPr>
        <a:xfrm>
          <a:off x="1108927" y="396659"/>
          <a:ext cx="1189978" cy="1189978"/>
        </a:xfrm>
        <a:prstGeom prst="ellipse">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w="9525" cap="rnd"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2775" tIns="12700" rIns="92775"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83195" y="570927"/>
        <a:ext cx="841442" cy="841442"/>
      </dsp:txXfrm>
    </dsp:sp>
    <dsp:sp modelId="{279488BC-0793-CB44-BF8B-DF12F92118A0}">
      <dsp:nvSpPr>
        <dsp:cNvPr id="0" name=""/>
        <dsp:cNvSpPr/>
      </dsp:nvSpPr>
      <dsp:spPr>
        <a:xfrm>
          <a:off x="0" y="3966524"/>
          <a:ext cx="3407833" cy="72"/>
        </a:xfrm>
        <a:prstGeom prst="rect">
          <a:avLst/>
        </a:prstGeom>
        <a:blipFill rotWithShape="1">
          <a:blip xmlns:r="http://schemas.openxmlformats.org/officeDocument/2006/relationships" r:embed="rId1">
            <a:duotone>
              <a:schemeClr val="accent3">
                <a:hueOff val="0"/>
                <a:satOff val="0"/>
                <a:lumOff val="0"/>
                <a:alphaOff val="0"/>
                <a:tint val="98000"/>
                <a:lumMod val="102000"/>
              </a:schemeClr>
              <a:schemeClr val="accent3">
                <a:hueOff val="0"/>
                <a:satOff val="0"/>
                <a:lumOff val="0"/>
                <a:alphaOff val="0"/>
                <a:shade val="98000"/>
                <a:lumMod val="98000"/>
              </a:schemeClr>
            </a:duotone>
          </a:blip>
          <a:tile tx="0" ty="0" sx="100000" sy="100000" flip="none" algn="tl"/>
        </a:blipFill>
        <a:ln w="9525" cap="rnd"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19BAFA9-5012-ED4C-ABE5-B04523EEF947}">
      <dsp:nvSpPr>
        <dsp:cNvPr id="0" name=""/>
        <dsp:cNvSpPr/>
      </dsp:nvSpPr>
      <dsp:spPr>
        <a:xfrm>
          <a:off x="3748616" y="0"/>
          <a:ext cx="3407833" cy="3966596"/>
        </a:xfrm>
        <a:prstGeom prst="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5688" tIns="330200" rIns="265688" bIns="330200" numCol="1" spcCol="1270" anchor="t" anchorCtr="0">
          <a:noAutofit/>
        </a:bodyPr>
        <a:lstStyle/>
        <a:p>
          <a:pPr marL="0" lvl="0" indent="0" algn="l" defTabSz="889000">
            <a:lnSpc>
              <a:spcPct val="90000"/>
            </a:lnSpc>
            <a:spcBef>
              <a:spcPct val="0"/>
            </a:spcBef>
            <a:spcAft>
              <a:spcPct val="35000"/>
            </a:spcAft>
            <a:buNone/>
          </a:pPr>
          <a:r>
            <a:rPr lang="en-US" sz="2000" kern="1200"/>
            <a:t>To get a better understanding of the market and to make wise choices we need to explore the data closely</a:t>
          </a:r>
        </a:p>
      </dsp:txBody>
      <dsp:txXfrm>
        <a:off x="3748616" y="1507306"/>
        <a:ext cx="3407833" cy="2379957"/>
      </dsp:txXfrm>
    </dsp:sp>
    <dsp:sp modelId="{94F1B696-E33B-5C45-B865-41D56FF6F2E7}">
      <dsp:nvSpPr>
        <dsp:cNvPr id="0" name=""/>
        <dsp:cNvSpPr/>
      </dsp:nvSpPr>
      <dsp:spPr>
        <a:xfrm>
          <a:off x="4857543" y="396659"/>
          <a:ext cx="1189978" cy="1189978"/>
        </a:xfrm>
        <a:prstGeom prst="ellipse">
          <a:avLst/>
        </a:prstGeom>
        <a:blipFill rotWithShape="1">
          <a:blip xmlns:r="http://schemas.openxmlformats.org/officeDocument/2006/relationships" r:embed="rId1">
            <a:duotone>
              <a:schemeClr val="accent4">
                <a:hueOff val="0"/>
                <a:satOff val="0"/>
                <a:lumOff val="0"/>
                <a:alphaOff val="0"/>
                <a:tint val="98000"/>
                <a:lumMod val="102000"/>
              </a:schemeClr>
              <a:schemeClr val="accent4">
                <a:hueOff val="0"/>
                <a:satOff val="0"/>
                <a:lumOff val="0"/>
                <a:alphaOff val="0"/>
                <a:shade val="98000"/>
                <a:lumMod val="98000"/>
              </a:schemeClr>
            </a:duotone>
          </a:blip>
          <a:tile tx="0" ty="0" sx="100000" sy="100000" flip="none" algn="tl"/>
        </a:blipFill>
        <a:ln w="9525" cap="rnd"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2775" tIns="12700" rIns="92775"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31811" y="570927"/>
        <a:ext cx="841442" cy="841442"/>
      </dsp:txXfrm>
    </dsp:sp>
    <dsp:sp modelId="{16856643-0EF6-114B-AD52-3796F5F9774C}">
      <dsp:nvSpPr>
        <dsp:cNvPr id="0" name=""/>
        <dsp:cNvSpPr/>
      </dsp:nvSpPr>
      <dsp:spPr>
        <a:xfrm>
          <a:off x="3748616" y="3966524"/>
          <a:ext cx="3407833" cy="72"/>
        </a:xfrm>
        <a:prstGeom prst="rect">
          <a:avLst/>
        </a:prstGeom>
        <a:blipFill rotWithShape="1">
          <a:blip xmlns:r="http://schemas.openxmlformats.org/officeDocument/2006/relationships" r:embed="rId1">
            <a:duotone>
              <a:schemeClr val="accent5">
                <a:hueOff val="0"/>
                <a:satOff val="0"/>
                <a:lumOff val="0"/>
                <a:alphaOff val="0"/>
                <a:tint val="98000"/>
                <a:lumMod val="102000"/>
              </a:schemeClr>
              <a:schemeClr val="accent5">
                <a:hueOff val="0"/>
                <a:satOff val="0"/>
                <a:lumOff val="0"/>
                <a:alphaOff val="0"/>
                <a:shade val="98000"/>
                <a:lumMod val="98000"/>
              </a:schemeClr>
            </a:duotone>
          </a:blip>
          <a:tile tx="0" ty="0" sx="100000" sy="100000" flip="none" algn="tl"/>
        </a:blipFill>
        <a:ln w="9525" cap="rnd"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06FE19D-97A6-ED4D-A169-172136A7ECD6}">
      <dsp:nvSpPr>
        <dsp:cNvPr id="0" name=""/>
        <dsp:cNvSpPr/>
      </dsp:nvSpPr>
      <dsp:spPr>
        <a:xfrm>
          <a:off x="7497232" y="0"/>
          <a:ext cx="3407833" cy="3966596"/>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5688" tIns="330200" rIns="265688" bIns="330200" numCol="1" spcCol="1270" anchor="t" anchorCtr="0">
          <a:noAutofit/>
        </a:bodyPr>
        <a:lstStyle/>
        <a:p>
          <a:pPr marL="0" lvl="0" indent="0" algn="l" defTabSz="889000">
            <a:lnSpc>
              <a:spcPct val="90000"/>
            </a:lnSpc>
            <a:spcBef>
              <a:spcPct val="0"/>
            </a:spcBef>
            <a:spcAft>
              <a:spcPct val="35000"/>
            </a:spcAft>
            <a:buNone/>
          </a:pPr>
          <a:r>
            <a:rPr lang="en-US" sz="2000" kern="1200"/>
            <a:t>Our goal is to use the historical price of 30 Dow Jones stocks to analyze the stock market and predict its performance</a:t>
          </a:r>
        </a:p>
      </dsp:txBody>
      <dsp:txXfrm>
        <a:off x="7497232" y="1507306"/>
        <a:ext cx="3407833" cy="2379957"/>
      </dsp:txXfrm>
    </dsp:sp>
    <dsp:sp modelId="{47DB63D0-7946-BB4A-BDA8-52828B819797}">
      <dsp:nvSpPr>
        <dsp:cNvPr id="0" name=""/>
        <dsp:cNvSpPr/>
      </dsp:nvSpPr>
      <dsp:spPr>
        <a:xfrm>
          <a:off x="8606160" y="396659"/>
          <a:ext cx="1189978" cy="1189978"/>
        </a:xfrm>
        <a:prstGeom prst="ellipse">
          <a:avLst/>
        </a:prstGeom>
        <a:blipFill rotWithShape="1">
          <a:blip xmlns:r="http://schemas.openxmlformats.org/officeDocument/2006/relationships" r:embed="rId1">
            <a:duotone>
              <a:schemeClr val="accent6">
                <a:hueOff val="0"/>
                <a:satOff val="0"/>
                <a:lumOff val="0"/>
                <a:alphaOff val="0"/>
                <a:tint val="98000"/>
                <a:lumMod val="102000"/>
              </a:schemeClr>
              <a:schemeClr val="accent6">
                <a:hueOff val="0"/>
                <a:satOff val="0"/>
                <a:lumOff val="0"/>
                <a:alphaOff val="0"/>
                <a:shade val="98000"/>
                <a:lumMod val="98000"/>
              </a:schemeClr>
            </a:duotone>
          </a:blip>
          <a:tile tx="0" ty="0" sx="100000" sy="100000" flip="none" algn="tl"/>
        </a:blipFill>
        <a:ln w="9525" cap="rnd"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2775" tIns="12700" rIns="92775"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780428" y="570927"/>
        <a:ext cx="841442" cy="841442"/>
      </dsp:txXfrm>
    </dsp:sp>
    <dsp:sp modelId="{C68D5B80-74EA-A641-B83B-8C27A657E04E}">
      <dsp:nvSpPr>
        <dsp:cNvPr id="0" name=""/>
        <dsp:cNvSpPr/>
      </dsp:nvSpPr>
      <dsp:spPr>
        <a:xfrm>
          <a:off x="7497232" y="3966524"/>
          <a:ext cx="3407833" cy="72"/>
        </a:xfrm>
        <a:prstGeom prst="rect">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w="9525" cap="rnd"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FA72C-AE7A-F548-952C-5C77CA95A564}">
      <dsp:nvSpPr>
        <dsp:cNvPr id="0" name=""/>
        <dsp:cNvSpPr/>
      </dsp:nvSpPr>
      <dsp:spPr>
        <a:xfrm>
          <a:off x="0" y="0"/>
          <a:ext cx="8396900" cy="713987"/>
        </a:xfrm>
        <a:prstGeom prst="roundRect">
          <a:avLst>
            <a:gd name="adj" fmla="val 10000"/>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Distribution of the dataset</a:t>
          </a:r>
        </a:p>
      </dsp:txBody>
      <dsp:txXfrm>
        <a:off x="20912" y="20912"/>
        <a:ext cx="7542916" cy="672163"/>
      </dsp:txXfrm>
    </dsp:sp>
    <dsp:sp modelId="{011D1AF9-F6C4-3D42-93A7-72B933586EB5}">
      <dsp:nvSpPr>
        <dsp:cNvPr id="0" name=""/>
        <dsp:cNvSpPr/>
      </dsp:nvSpPr>
      <dsp:spPr>
        <a:xfrm>
          <a:off x="627041" y="813152"/>
          <a:ext cx="8396900" cy="713987"/>
        </a:xfrm>
        <a:prstGeom prst="roundRect">
          <a:avLst>
            <a:gd name="adj" fmla="val 10000"/>
          </a:avLst>
        </a:prstGeom>
        <a:blipFill rotWithShape="1">
          <a:blip xmlns:r="http://schemas.openxmlformats.org/officeDocument/2006/relationships" r:embed="rId1">
            <a:duotone>
              <a:schemeClr val="accent3">
                <a:hueOff val="0"/>
                <a:satOff val="0"/>
                <a:lumOff val="0"/>
                <a:alphaOff val="0"/>
                <a:tint val="98000"/>
                <a:lumMod val="102000"/>
              </a:schemeClr>
              <a:schemeClr val="accent3">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Missing numerical values, outliers or anomalies</a:t>
          </a:r>
        </a:p>
      </dsp:txBody>
      <dsp:txXfrm>
        <a:off x="647953" y="834064"/>
        <a:ext cx="7263943" cy="672163"/>
      </dsp:txXfrm>
    </dsp:sp>
    <dsp:sp modelId="{A9B392A9-F1ED-3B44-A1A2-E5DDFC0DC771}">
      <dsp:nvSpPr>
        <dsp:cNvPr id="0" name=""/>
        <dsp:cNvSpPr/>
      </dsp:nvSpPr>
      <dsp:spPr>
        <a:xfrm>
          <a:off x="1254082" y="1626304"/>
          <a:ext cx="8396900" cy="713987"/>
        </a:xfrm>
        <a:prstGeom prst="roundRect">
          <a:avLst>
            <a:gd name="adj" fmla="val 10000"/>
          </a:avLst>
        </a:prstGeom>
        <a:blipFill rotWithShape="1">
          <a:blip xmlns:r="http://schemas.openxmlformats.org/officeDocument/2006/relationships" r:embed="rId1">
            <a:duotone>
              <a:schemeClr val="accent4">
                <a:hueOff val="0"/>
                <a:satOff val="0"/>
                <a:lumOff val="0"/>
                <a:alphaOff val="0"/>
                <a:tint val="98000"/>
                <a:lumMod val="102000"/>
              </a:schemeClr>
              <a:schemeClr val="accent4">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Underlying assumptions </a:t>
          </a:r>
        </a:p>
      </dsp:txBody>
      <dsp:txXfrm>
        <a:off x="1274994" y="1647216"/>
        <a:ext cx="7263943" cy="672163"/>
      </dsp:txXfrm>
    </dsp:sp>
    <dsp:sp modelId="{2F984A29-F419-464F-A1C2-20865F25EE07}">
      <dsp:nvSpPr>
        <dsp:cNvPr id="0" name=""/>
        <dsp:cNvSpPr/>
      </dsp:nvSpPr>
      <dsp:spPr>
        <a:xfrm>
          <a:off x="1881123" y="2439456"/>
          <a:ext cx="8396900" cy="713987"/>
        </a:xfrm>
        <a:prstGeom prst="roundRect">
          <a:avLst>
            <a:gd name="adj" fmla="val 10000"/>
          </a:avLst>
        </a:prstGeom>
        <a:blipFill rotWithShape="1">
          <a:blip xmlns:r="http://schemas.openxmlformats.org/officeDocument/2006/relationships" r:embed="rId1">
            <a:duotone>
              <a:schemeClr val="accent5">
                <a:hueOff val="0"/>
                <a:satOff val="0"/>
                <a:lumOff val="0"/>
                <a:alphaOff val="0"/>
                <a:tint val="98000"/>
                <a:lumMod val="102000"/>
              </a:schemeClr>
              <a:schemeClr val="accent5">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Patterns and relationships between variables </a:t>
          </a:r>
        </a:p>
      </dsp:txBody>
      <dsp:txXfrm>
        <a:off x="1902035" y="2460368"/>
        <a:ext cx="7263943" cy="672163"/>
      </dsp:txXfrm>
    </dsp:sp>
    <dsp:sp modelId="{E51A2465-6BCA-904A-8798-0E9E2C706D76}">
      <dsp:nvSpPr>
        <dsp:cNvPr id="0" name=""/>
        <dsp:cNvSpPr/>
      </dsp:nvSpPr>
      <dsp:spPr>
        <a:xfrm>
          <a:off x="2508165" y="3252608"/>
          <a:ext cx="8396900" cy="713987"/>
        </a:xfrm>
        <a:prstGeom prst="roundRect">
          <a:avLst>
            <a:gd name="adj" fmla="val 10000"/>
          </a:avLst>
        </a:prstGeom>
        <a:blipFill rotWithShape="1">
          <a:blip xmlns:r="http://schemas.openxmlformats.org/officeDocument/2006/relationships" r:embed="rId1">
            <a:duotone>
              <a:schemeClr val="accent6">
                <a:hueOff val="0"/>
                <a:satOff val="0"/>
                <a:lumOff val="0"/>
                <a:alphaOff val="0"/>
                <a:tint val="98000"/>
                <a:lumMod val="102000"/>
              </a:schemeClr>
              <a:schemeClr val="accent6">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Most suitable algorithm </a:t>
          </a:r>
        </a:p>
      </dsp:txBody>
      <dsp:txXfrm>
        <a:off x="2529077" y="3273520"/>
        <a:ext cx="7263943" cy="672163"/>
      </dsp:txXfrm>
    </dsp:sp>
    <dsp:sp modelId="{40B8D417-15AA-AF4B-9B30-34CD3756036E}">
      <dsp:nvSpPr>
        <dsp:cNvPr id="0" name=""/>
        <dsp:cNvSpPr/>
      </dsp:nvSpPr>
      <dsp:spPr>
        <a:xfrm>
          <a:off x="7932809" y="521607"/>
          <a:ext cx="464091" cy="464091"/>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8037229" y="521607"/>
        <a:ext cx="255251" cy="349228"/>
      </dsp:txXfrm>
    </dsp:sp>
    <dsp:sp modelId="{AB945351-026B-134E-B097-C36F7A4B9B9E}">
      <dsp:nvSpPr>
        <dsp:cNvPr id="0" name=""/>
        <dsp:cNvSpPr/>
      </dsp:nvSpPr>
      <dsp:spPr>
        <a:xfrm>
          <a:off x="8559850" y="1334759"/>
          <a:ext cx="464091" cy="464091"/>
        </a:xfrm>
        <a:prstGeom prst="downArrow">
          <a:avLst>
            <a:gd name="adj1" fmla="val 55000"/>
            <a:gd name="adj2" fmla="val 45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8664270" y="1334759"/>
        <a:ext cx="255251" cy="349228"/>
      </dsp:txXfrm>
    </dsp:sp>
    <dsp:sp modelId="{8AD9DFB4-EAD4-F842-B10C-5E687E366DEB}">
      <dsp:nvSpPr>
        <dsp:cNvPr id="0" name=""/>
        <dsp:cNvSpPr/>
      </dsp:nvSpPr>
      <dsp:spPr>
        <a:xfrm>
          <a:off x="9186891" y="2136011"/>
          <a:ext cx="464091" cy="464091"/>
        </a:xfrm>
        <a:prstGeom prst="downArrow">
          <a:avLst>
            <a:gd name="adj1" fmla="val 55000"/>
            <a:gd name="adj2" fmla="val 45000"/>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9291311" y="2136011"/>
        <a:ext cx="255251" cy="349228"/>
      </dsp:txXfrm>
    </dsp:sp>
    <dsp:sp modelId="{2ACB2A06-B32C-AE47-9CEF-8DF0BF853F80}">
      <dsp:nvSpPr>
        <dsp:cNvPr id="0" name=""/>
        <dsp:cNvSpPr/>
      </dsp:nvSpPr>
      <dsp:spPr>
        <a:xfrm>
          <a:off x="9813932" y="2957097"/>
          <a:ext cx="464091" cy="464091"/>
        </a:xfrm>
        <a:prstGeom prst="downArrow">
          <a:avLst>
            <a:gd name="adj1" fmla="val 55000"/>
            <a:gd name="adj2" fmla="val 45000"/>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9918352" y="2957097"/>
        <a:ext cx="255251" cy="3492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17018-EBFB-4CAA-9D38-88DE7E2189BA}">
      <dsp:nvSpPr>
        <dsp:cNvPr id="0" name=""/>
        <dsp:cNvSpPr/>
      </dsp:nvSpPr>
      <dsp:spPr>
        <a:xfrm>
          <a:off x="496180" y="1022506"/>
          <a:ext cx="1265803" cy="126580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75B2F9-069E-45A7-88B9-A22862975B79}">
      <dsp:nvSpPr>
        <dsp:cNvPr id="0" name=""/>
        <dsp:cNvSpPr/>
      </dsp:nvSpPr>
      <dsp:spPr>
        <a:xfrm>
          <a:off x="761998" y="1288324"/>
          <a:ext cx="734166" cy="7341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8A3B19-D8AF-485D-B6C3-DE5753C6097B}">
      <dsp:nvSpPr>
        <dsp:cNvPr id="0" name=""/>
        <dsp:cNvSpPr/>
      </dsp:nvSpPr>
      <dsp:spPr>
        <a:xfrm>
          <a:off x="2033227" y="1022506"/>
          <a:ext cx="2983680" cy="1265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Linear regression is a linear approach to modeling the relationship between a scalar response and one or more explanatory variables</a:t>
          </a:r>
        </a:p>
      </dsp:txBody>
      <dsp:txXfrm>
        <a:off x="2033227" y="1022506"/>
        <a:ext cx="2983680" cy="1265803"/>
      </dsp:txXfrm>
    </dsp:sp>
    <dsp:sp modelId="{9712B655-4952-42C1-BCDD-7858C23C6E82}">
      <dsp:nvSpPr>
        <dsp:cNvPr id="0" name=""/>
        <dsp:cNvSpPr/>
      </dsp:nvSpPr>
      <dsp:spPr>
        <a:xfrm>
          <a:off x="5536791" y="1022506"/>
          <a:ext cx="1265803" cy="126580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A55258-DABD-4835-A607-16E976852AA2}">
      <dsp:nvSpPr>
        <dsp:cNvPr id="0" name=""/>
        <dsp:cNvSpPr/>
      </dsp:nvSpPr>
      <dsp:spPr>
        <a:xfrm>
          <a:off x="5802610" y="1288324"/>
          <a:ext cx="734166" cy="7341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159DC45-CDDF-4E53-BC5D-7F9C0543E6BF}">
      <dsp:nvSpPr>
        <dsp:cNvPr id="0" name=""/>
        <dsp:cNvSpPr/>
      </dsp:nvSpPr>
      <dsp:spPr>
        <a:xfrm>
          <a:off x="7073839" y="1022506"/>
          <a:ext cx="2983680" cy="1265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i="1" kern="1200" dirty="0"/>
            <a:t>Split the dataset into 66% training and 34% test dataset</a:t>
          </a:r>
          <a:endParaRPr lang="en-US" sz="1700" kern="1200" dirty="0"/>
        </a:p>
      </dsp:txBody>
      <dsp:txXfrm>
        <a:off x="7073839" y="1022506"/>
        <a:ext cx="2983680" cy="1265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B6701-3CBA-403E-B090-34D11BD4D5EA}">
      <dsp:nvSpPr>
        <dsp:cNvPr id="0" name=""/>
        <dsp:cNvSpPr/>
      </dsp:nvSpPr>
      <dsp:spPr>
        <a:xfrm>
          <a:off x="496180" y="1022506"/>
          <a:ext cx="1265803" cy="126580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EC36E2-4F3F-4BEE-A8E7-8FD6EA36C3B7}">
      <dsp:nvSpPr>
        <dsp:cNvPr id="0" name=""/>
        <dsp:cNvSpPr/>
      </dsp:nvSpPr>
      <dsp:spPr>
        <a:xfrm>
          <a:off x="761998" y="1288324"/>
          <a:ext cx="734166" cy="7341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91710E-55A0-4C21-8892-C7C0276DA6CC}">
      <dsp:nvSpPr>
        <dsp:cNvPr id="0" name=""/>
        <dsp:cNvSpPr/>
      </dsp:nvSpPr>
      <dsp:spPr>
        <a:xfrm>
          <a:off x="2033227" y="1022506"/>
          <a:ext cx="2983680" cy="1265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i="1" kern="1200"/>
            <a:t>Using ARIMA model, you can forecast a time series using the series past values</a:t>
          </a:r>
          <a:endParaRPr lang="en-US" sz="2000" kern="1200"/>
        </a:p>
      </dsp:txBody>
      <dsp:txXfrm>
        <a:off x="2033227" y="1022506"/>
        <a:ext cx="2983680" cy="1265803"/>
      </dsp:txXfrm>
    </dsp:sp>
    <dsp:sp modelId="{601089FD-758A-4591-93EE-3E7D6B76CC6A}">
      <dsp:nvSpPr>
        <dsp:cNvPr id="0" name=""/>
        <dsp:cNvSpPr/>
      </dsp:nvSpPr>
      <dsp:spPr>
        <a:xfrm>
          <a:off x="5536791" y="1022506"/>
          <a:ext cx="1265803" cy="126580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2703B5-9CA1-4565-AD1B-68551B16BC58}">
      <dsp:nvSpPr>
        <dsp:cNvPr id="0" name=""/>
        <dsp:cNvSpPr/>
      </dsp:nvSpPr>
      <dsp:spPr>
        <a:xfrm>
          <a:off x="5802610" y="1288324"/>
          <a:ext cx="734166" cy="7341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B6A8C5-DDE1-4601-9F4B-6999F0616986}">
      <dsp:nvSpPr>
        <dsp:cNvPr id="0" name=""/>
        <dsp:cNvSpPr/>
      </dsp:nvSpPr>
      <dsp:spPr>
        <a:xfrm>
          <a:off x="7073839" y="1022506"/>
          <a:ext cx="2983680" cy="1265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i="1" kern="1200" dirty="0"/>
            <a:t>Dataset is initialized as 66% and increases sequentially</a:t>
          </a:r>
        </a:p>
        <a:p>
          <a:pPr marL="0" lvl="0" indent="0" algn="l" defTabSz="889000">
            <a:lnSpc>
              <a:spcPct val="90000"/>
            </a:lnSpc>
            <a:spcBef>
              <a:spcPct val="0"/>
            </a:spcBef>
            <a:spcAft>
              <a:spcPct val="35000"/>
            </a:spcAft>
            <a:buNone/>
          </a:pPr>
          <a:endParaRPr lang="en-US" sz="2000" kern="1200" dirty="0"/>
        </a:p>
      </dsp:txBody>
      <dsp:txXfrm>
        <a:off x="7073839" y="1022506"/>
        <a:ext cx="2983680" cy="1265803"/>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12/8/19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12/8/19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Dow_Jones_Industrial_A%20verag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AEB0-3C02-6D4F-881D-A748A8CE34CD}"/>
              </a:ext>
            </a:extLst>
          </p:cNvPr>
          <p:cNvSpPr>
            <a:spLocks noGrp="1"/>
          </p:cNvSpPr>
          <p:nvPr>
            <p:ph type="ctrTitle"/>
          </p:nvPr>
        </p:nvSpPr>
        <p:spPr/>
        <p:txBody>
          <a:bodyPr/>
          <a:lstStyle/>
          <a:p>
            <a:r>
              <a:rPr lang="en-US" dirty="0">
                <a:solidFill>
                  <a:schemeClr val="accent3">
                    <a:lumMod val="40000"/>
                    <a:lumOff val="60000"/>
                  </a:schemeClr>
                </a:solidFill>
              </a:rPr>
              <a:t>FE-582</a:t>
            </a:r>
            <a:br>
              <a:rPr lang="en-US" dirty="0">
                <a:solidFill>
                  <a:schemeClr val="accent3">
                    <a:lumMod val="40000"/>
                    <a:lumOff val="60000"/>
                  </a:schemeClr>
                </a:solidFill>
              </a:rPr>
            </a:br>
            <a:r>
              <a:rPr lang="en-US" dirty="0"/>
              <a:t>Stock analysis for 30 Dow Jones Stocks</a:t>
            </a:r>
          </a:p>
        </p:txBody>
      </p:sp>
      <p:sp>
        <p:nvSpPr>
          <p:cNvPr id="3" name="Subtitle 2">
            <a:extLst>
              <a:ext uri="{FF2B5EF4-FFF2-40B4-BE49-F238E27FC236}">
                <a16:creationId xmlns:a16="http://schemas.microsoft.com/office/drawing/2014/main" id="{8302EA3D-52D5-3C4E-ADFC-30C2A7392678}"/>
              </a:ext>
            </a:extLst>
          </p:cNvPr>
          <p:cNvSpPr>
            <a:spLocks noGrp="1"/>
          </p:cNvSpPr>
          <p:nvPr>
            <p:ph type="subTitle" idx="1"/>
          </p:nvPr>
        </p:nvSpPr>
        <p:spPr>
          <a:xfrm>
            <a:off x="810001" y="5280846"/>
            <a:ext cx="10572000" cy="1067401"/>
          </a:xfrm>
        </p:spPr>
        <p:txBody>
          <a:bodyPr>
            <a:normAutofit fontScale="92500" lnSpcReduction="10000"/>
          </a:bodyPr>
          <a:lstStyle/>
          <a:p>
            <a:r>
              <a:rPr lang="en-US" dirty="0" err="1"/>
              <a:t>Junzhe</a:t>
            </a:r>
            <a:r>
              <a:rPr lang="en-US" dirty="0"/>
              <a:t> Wang</a:t>
            </a:r>
          </a:p>
          <a:p>
            <a:r>
              <a:rPr lang="en-US" dirty="0"/>
              <a:t>Ashish Negi</a:t>
            </a:r>
          </a:p>
          <a:p>
            <a:r>
              <a:rPr lang="en-US" dirty="0" err="1"/>
              <a:t>Rohnit</a:t>
            </a:r>
            <a:r>
              <a:rPr lang="en-US" dirty="0"/>
              <a:t> Shetty</a:t>
            </a:r>
          </a:p>
        </p:txBody>
      </p:sp>
    </p:spTree>
    <p:extLst>
      <p:ext uri="{BB962C8B-B14F-4D97-AF65-F5344CB8AC3E}">
        <p14:creationId xmlns:p14="http://schemas.microsoft.com/office/powerpoint/2010/main" val="995668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E75D15-CF17-4901-A858-1470ED65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E56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8">
            <a:extLst>
              <a:ext uri="{FF2B5EF4-FFF2-40B4-BE49-F238E27FC236}">
                <a16:creationId xmlns:a16="http://schemas.microsoft.com/office/drawing/2014/main" id="{BDF323B8-8C06-4F56-BB4B-B8857128A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4B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02ADA08-407F-9F4D-AE3A-8AC0B1B57246}"/>
              </a:ext>
            </a:extLst>
          </p:cNvPr>
          <p:cNvPicPr>
            <a:picLocks noChangeAspect="1"/>
          </p:cNvPicPr>
          <p:nvPr/>
        </p:nvPicPr>
        <p:blipFill>
          <a:blip r:embed="rId2"/>
          <a:stretch>
            <a:fillRect/>
          </a:stretch>
        </p:blipFill>
        <p:spPr>
          <a:xfrm>
            <a:off x="-82377" y="0"/>
            <a:ext cx="12356754" cy="6858000"/>
          </a:xfrm>
          <a:prstGeom prst="rect">
            <a:avLst/>
          </a:prstGeom>
        </p:spPr>
      </p:pic>
    </p:spTree>
    <p:extLst>
      <p:ext uri="{BB962C8B-B14F-4D97-AF65-F5344CB8AC3E}">
        <p14:creationId xmlns:p14="http://schemas.microsoft.com/office/powerpoint/2010/main" val="3659637858"/>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5935 -0.10814" pathEditMode="relative" ptsTypes="AA">
                                      <p:cBhvr>
                                        <p:cTn id="6" dur="30000" fill="hold"/>
                                        <p:tgtEl>
                                          <p:spTgt spid="2"/>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2"/>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5935 -0.10814 L 0.22064 -0.16811" pathEditMode="relative" ptsTypes="AA">
                                      <p:cBhvr>
                                        <p:cTn id="11" dur="30000" fill="hold"/>
                                        <p:tgtEl>
                                          <p:spTgt spid="2"/>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2064 -0.16811 L -0.23995 0.22973" pathEditMode="relative" ptsTypes="AA">
                                      <p:cBhvr>
                                        <p:cTn id="14" dur="30000" fill="hold"/>
                                        <p:tgtEl>
                                          <p:spTgt spid="2"/>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23995 0.22973 L -0.25935 0.24861" pathEditMode="relative" ptsTypes="AA">
                                      <p:cBhvr>
                                        <p:cTn id="17" dur="30000" fill="hold"/>
                                        <p:tgtEl>
                                          <p:spTgt spid="2"/>
                                        </p:tgtEl>
                                        <p:attrNameLst>
                                          <p:attrName>ppt_x</p:attrName>
                                          <p:attrName>ppt_y</p:attrName>
                                        </p:attrNameLst>
                                      </p:cBhvr>
                                    </p:animMotion>
                                  </p:childTnLst>
                                </p:cTn>
                              </p:par>
                            </p:childTnLst>
                          </p:cTn>
                        </p:par>
                        <p:par>
                          <p:cTn id="18" fill="hold">
                            <p:stCondLst>
                              <p:cond delay="135000"/>
                            </p:stCondLst>
                            <p:childTnLst>
                              <p:par>
                                <p:cTn id="19" presetID="0" presetClass="path" presetSubtype="0" accel="50000" decel="50000" fill="hold" nodeType="afterEffect">
                                  <p:stCondLst>
                                    <p:cond delay="5000"/>
                                  </p:stCondLst>
                                  <p:childTnLst>
                                    <p:animMotion origin="layout" path="M -0.25935 0.24861 L -0.25935 0.13658" pathEditMode="relative" ptsTypes="AA">
                                      <p:cBhvr>
                                        <p:cTn id="20" dur="30000" fill="hold"/>
                                        <p:tgtEl>
                                          <p:spTgt spid="2"/>
                                        </p:tgtEl>
                                        <p:attrNameLst>
                                          <p:attrName>ppt_x</p:attrName>
                                          <p:attrName>ppt_y</p:attrName>
                                        </p:attrNameLst>
                                      </p:cBhvr>
                                    </p:animMotion>
                                  </p:childTnLst>
                                </p:cTn>
                              </p:par>
                            </p:childTnLst>
                          </p:cTn>
                        </p:par>
                        <p:par>
                          <p:cTn id="21" fill="hold">
                            <p:stCondLst>
                              <p:cond delay="170000"/>
                            </p:stCondLst>
                            <p:childTnLst>
                              <p:par>
                                <p:cTn id="22" presetID="0" presetClass="path" presetSubtype="0" accel="50000" decel="50000" fill="hold" nodeType="afterEffect">
                                  <p:stCondLst>
                                    <p:cond delay="5000"/>
                                  </p:stCondLst>
                                  <p:childTnLst>
                                    <p:animMotion origin="layout" path="M -0.25935 0.13658 L 0 0" pathEditMode="relative" ptsTypes="AA">
                                      <p:cBhvr>
                                        <p:cTn id="23" dur="30000" fill="hold"/>
                                        <p:tgtEl>
                                          <p:spTgt spid="2"/>
                                        </p:tgtEl>
                                        <p:attrNameLst>
                                          <p:attrName>ppt_x</p:attrName>
                                          <p:attrName>ppt_y</p:attrName>
                                        </p:attrNameLst>
                                      </p:cBhvr>
                                    </p:animMotion>
                                  </p:childTnLst>
                                </p:cTn>
                              </p:par>
                              <p:par>
                                <p:cTn id="24" presetID="6" presetClass="emph" presetSubtype="0" accel="50000" decel="50000" fill="hold" nodeType="withEffect">
                                  <p:stCondLst>
                                    <p:cond delay="5000"/>
                                  </p:stCondLst>
                                  <p:childTnLst>
                                    <p:animScale>
                                      <p:cBhvr>
                                        <p:cTn id="25" dur="30000" fill="hold"/>
                                        <p:tgtEl>
                                          <p:spTgt spid="2"/>
                                        </p:tgtEl>
                                      </p:cBhvr>
                                      <p:by x="150000" y="150000"/>
                                      <p:to x="100000" y="100000"/>
                                    </p:animScale>
                                  </p:childTnLst>
                                </p:cTn>
                              </p:par>
                            </p:childTnLst>
                          </p:cTn>
                        </p:par>
                        <p:par>
                          <p:cTn id="26" fill="hold">
                            <p:stCondLst>
                              <p:cond delay="205000"/>
                            </p:stCondLst>
                            <p:childTnLst>
                              <p:par>
                                <p:cTn id="27" presetID="0" presetClass="path" presetSubtype="0" accel="50000" decel="50000" fill="hold" nodeType="afterEffect">
                                  <p:stCondLst>
                                    <p:cond delay="0"/>
                                  </p:stCondLst>
                                  <p:childTnLst>
                                    <p:animMotion origin="layout" path="M 0 0 L 0 0" pathEditMode="relative" ptsTypes="AA">
                                      <p:cBhvr>
                                        <p:cTn id="28" dur="5000" fill="hold"/>
                                        <p:tgtEl>
                                          <p:spTgt spid="2"/>
                                        </p:tgtEl>
                                        <p:attrNameLst>
                                          <p:attrName>ppt_x</p:attrName>
                                          <p:attrName>ppt_y</p:attrName>
                                        </p:attrNameLst>
                                      </p:cBhvr>
                                    </p:animMotion>
                                  </p:childTnLst>
                                </p:cTn>
                              </p:par>
                            </p:childTnLst>
                          </p:cTn>
                        </p:par>
                      </p:childTnLst>
                    </p:cTn>
                  </p:par>
                </p:childTnLst>
              </p:cTn>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E75D15-CF17-4901-A858-1470ED65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669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DF323B8-8C06-4F56-BB4B-B8857128A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EBB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1176F6B-5BA2-1143-A690-73B27D69A8D2}"/>
              </a:ext>
            </a:extLst>
          </p:cNvPr>
          <p:cNvPicPr>
            <a:picLocks noChangeAspect="1"/>
          </p:cNvPicPr>
          <p:nvPr/>
        </p:nvPicPr>
        <p:blipFill>
          <a:blip r:embed="rId2"/>
          <a:stretch>
            <a:fillRect/>
          </a:stretch>
        </p:blipFill>
        <p:spPr>
          <a:xfrm>
            <a:off x="1799901" y="786900"/>
            <a:ext cx="8592198" cy="5284201"/>
          </a:xfrm>
          <a:prstGeom prst="rect">
            <a:avLst/>
          </a:prstGeom>
        </p:spPr>
      </p:pic>
    </p:spTree>
    <p:extLst>
      <p:ext uri="{BB962C8B-B14F-4D97-AF65-F5344CB8AC3E}">
        <p14:creationId xmlns:p14="http://schemas.microsoft.com/office/powerpoint/2010/main" val="642043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732012F0-A79F-4166-AAFD-796C07F49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86" y="-3175"/>
            <a:ext cx="12192000" cy="6229804"/>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FFFFFF"/>
          </a:solid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2" name="Picture 1" descr="A screenshot of a cell phone&#10;&#10;Description automatically generated">
            <a:extLst>
              <a:ext uri="{FF2B5EF4-FFF2-40B4-BE49-F238E27FC236}">
                <a16:creationId xmlns:a16="http://schemas.microsoft.com/office/drawing/2014/main" id="{89B9B8DC-720D-D847-AC2D-C88042C3BF48}"/>
              </a:ext>
            </a:extLst>
          </p:cNvPr>
          <p:cNvPicPr>
            <a:picLocks noChangeAspect="1"/>
          </p:cNvPicPr>
          <p:nvPr/>
        </p:nvPicPr>
        <p:blipFill>
          <a:blip r:embed="rId2"/>
          <a:stretch>
            <a:fillRect/>
          </a:stretch>
        </p:blipFill>
        <p:spPr>
          <a:xfrm>
            <a:off x="1138608" y="321733"/>
            <a:ext cx="9914784" cy="5230049"/>
          </a:xfrm>
          <a:prstGeom prst="rect">
            <a:avLst/>
          </a:prstGeom>
        </p:spPr>
      </p:pic>
    </p:spTree>
    <p:extLst>
      <p:ext uri="{BB962C8B-B14F-4D97-AF65-F5344CB8AC3E}">
        <p14:creationId xmlns:p14="http://schemas.microsoft.com/office/powerpoint/2010/main" val="2851261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5E2BC01C-B0C3-4993-9915-3DEB5571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229804"/>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FFFFFF"/>
          </a:solidFill>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9A7EA38E-F333-304B-B398-F1CC5185C884}"/>
              </a:ext>
            </a:extLst>
          </p:cNvPr>
          <p:cNvPicPr>
            <a:picLocks noChangeAspect="1"/>
          </p:cNvPicPr>
          <p:nvPr/>
        </p:nvPicPr>
        <p:blipFill>
          <a:blip r:embed="rId2"/>
          <a:stretch>
            <a:fillRect/>
          </a:stretch>
        </p:blipFill>
        <p:spPr>
          <a:xfrm>
            <a:off x="318709" y="1332974"/>
            <a:ext cx="5627310" cy="3207566"/>
          </a:xfrm>
          <a:prstGeom prst="rect">
            <a:avLst/>
          </a:prstGeom>
        </p:spPr>
      </p:pic>
      <p:pic>
        <p:nvPicPr>
          <p:cNvPr id="4" name="Picture 3">
            <a:extLst>
              <a:ext uri="{FF2B5EF4-FFF2-40B4-BE49-F238E27FC236}">
                <a16:creationId xmlns:a16="http://schemas.microsoft.com/office/drawing/2014/main" id="{0FC97301-E9E1-084F-B0C6-DA19EAFC472F}"/>
              </a:ext>
            </a:extLst>
          </p:cNvPr>
          <p:cNvPicPr>
            <a:picLocks noChangeAspect="1"/>
          </p:cNvPicPr>
          <p:nvPr/>
        </p:nvPicPr>
        <p:blipFill>
          <a:blip r:embed="rId3"/>
          <a:stretch>
            <a:fillRect/>
          </a:stretch>
        </p:blipFill>
        <p:spPr>
          <a:xfrm>
            <a:off x="6267752" y="1536964"/>
            <a:ext cx="5627310" cy="2799586"/>
          </a:xfrm>
          <a:prstGeom prst="rect">
            <a:avLst/>
          </a:prstGeom>
        </p:spPr>
      </p:pic>
      <p:sp>
        <p:nvSpPr>
          <p:cNvPr id="7" name="TextBox 6">
            <a:extLst>
              <a:ext uri="{FF2B5EF4-FFF2-40B4-BE49-F238E27FC236}">
                <a16:creationId xmlns:a16="http://schemas.microsoft.com/office/drawing/2014/main" id="{0838A6B9-FAF2-B34B-9EBB-E90F66F8C3C4}"/>
              </a:ext>
            </a:extLst>
          </p:cNvPr>
          <p:cNvSpPr txBox="1"/>
          <p:nvPr/>
        </p:nvSpPr>
        <p:spPr>
          <a:xfrm>
            <a:off x="1459149" y="6195801"/>
            <a:ext cx="5113900" cy="584775"/>
          </a:xfrm>
          <a:prstGeom prst="rect">
            <a:avLst/>
          </a:prstGeom>
          <a:noFill/>
        </p:spPr>
        <p:txBody>
          <a:bodyPr wrap="none" rtlCol="0">
            <a:spAutoFit/>
          </a:bodyPr>
          <a:lstStyle/>
          <a:p>
            <a:r>
              <a:rPr lang="en-US" sz="3200" dirty="0"/>
              <a:t>Seasonal Decomposition</a:t>
            </a:r>
          </a:p>
        </p:txBody>
      </p:sp>
    </p:spTree>
    <p:extLst>
      <p:ext uri="{BB962C8B-B14F-4D97-AF65-F5344CB8AC3E}">
        <p14:creationId xmlns:p14="http://schemas.microsoft.com/office/powerpoint/2010/main" val="1752733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01229-01F2-0D45-98F8-DACEC81C6E80}"/>
              </a:ext>
            </a:extLst>
          </p:cNvPr>
          <p:cNvSpPr>
            <a:spLocks noGrp="1"/>
          </p:cNvSpPr>
          <p:nvPr>
            <p:ph type="title"/>
          </p:nvPr>
        </p:nvSpPr>
        <p:spPr>
          <a:xfrm>
            <a:off x="810000" y="447188"/>
            <a:ext cx="10571998" cy="970450"/>
          </a:xfrm>
        </p:spPr>
        <p:txBody>
          <a:bodyPr>
            <a:normAutofit/>
          </a:bodyPr>
          <a:lstStyle/>
          <a:p>
            <a:r>
              <a:rPr lang="en-US" dirty="0"/>
              <a:t>Linear Regression Model</a:t>
            </a:r>
          </a:p>
        </p:txBody>
      </p:sp>
      <p:graphicFrame>
        <p:nvGraphicFramePr>
          <p:cNvPr id="5" name="Content Placeholder 2">
            <a:extLst>
              <a:ext uri="{FF2B5EF4-FFF2-40B4-BE49-F238E27FC236}">
                <a16:creationId xmlns:a16="http://schemas.microsoft.com/office/drawing/2014/main" id="{F9513A1A-DF72-4EAD-8054-43172B372582}"/>
              </a:ext>
            </a:extLst>
          </p:cNvPr>
          <p:cNvGraphicFramePr>
            <a:graphicFrameLocks noGrp="1"/>
          </p:cNvGraphicFramePr>
          <p:nvPr>
            <p:ph idx="1"/>
            <p:extLst>
              <p:ext uri="{D42A27DB-BD31-4B8C-83A1-F6EECF244321}">
                <p14:modId xmlns:p14="http://schemas.microsoft.com/office/powerpoint/2010/main" val="3060800957"/>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4388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FBAA-63AE-F142-8D73-86E3A91C21B1}"/>
              </a:ext>
            </a:extLst>
          </p:cNvPr>
          <p:cNvSpPr>
            <a:spLocks noGrp="1"/>
          </p:cNvSpPr>
          <p:nvPr>
            <p:ph type="title"/>
          </p:nvPr>
        </p:nvSpPr>
        <p:spPr/>
        <p:txBody>
          <a:bodyPr/>
          <a:lstStyle/>
          <a:p>
            <a:r>
              <a:rPr lang="en-US" sz="3200" dirty="0"/>
              <a:t>Linear Regression Model Demonstration for Apple</a:t>
            </a:r>
          </a:p>
        </p:txBody>
      </p:sp>
      <p:pic>
        <p:nvPicPr>
          <p:cNvPr id="4" name="Content Placeholder 3">
            <a:extLst>
              <a:ext uri="{FF2B5EF4-FFF2-40B4-BE49-F238E27FC236}">
                <a16:creationId xmlns:a16="http://schemas.microsoft.com/office/drawing/2014/main" id="{40EE548C-5BF1-8D40-BA9E-6020959F72CF}"/>
              </a:ext>
            </a:extLst>
          </p:cNvPr>
          <p:cNvPicPr>
            <a:picLocks noGrp="1" noChangeAspect="1"/>
          </p:cNvPicPr>
          <p:nvPr>
            <p:ph idx="1"/>
          </p:nvPr>
        </p:nvPicPr>
        <p:blipFill>
          <a:blip r:embed="rId2"/>
          <a:stretch>
            <a:fillRect/>
          </a:stretch>
        </p:blipFill>
        <p:spPr>
          <a:xfrm>
            <a:off x="1611580" y="2243765"/>
            <a:ext cx="8968840" cy="4428555"/>
          </a:xfrm>
          <a:prstGeom prst="rect">
            <a:avLst/>
          </a:prstGeom>
        </p:spPr>
      </p:pic>
    </p:spTree>
    <p:extLst>
      <p:ext uri="{BB962C8B-B14F-4D97-AF65-F5344CB8AC3E}">
        <p14:creationId xmlns:p14="http://schemas.microsoft.com/office/powerpoint/2010/main" val="3787038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4ED5-C190-D04D-B32C-36DF6567E657}"/>
              </a:ext>
            </a:extLst>
          </p:cNvPr>
          <p:cNvSpPr>
            <a:spLocks noGrp="1"/>
          </p:cNvSpPr>
          <p:nvPr>
            <p:ph type="title"/>
          </p:nvPr>
        </p:nvSpPr>
        <p:spPr>
          <a:xfrm>
            <a:off x="810000" y="447188"/>
            <a:ext cx="10571998" cy="970450"/>
          </a:xfrm>
        </p:spPr>
        <p:txBody>
          <a:bodyPr>
            <a:normAutofit/>
          </a:bodyPr>
          <a:lstStyle/>
          <a:p>
            <a:r>
              <a:rPr lang="en-US"/>
              <a:t>Arima Model</a:t>
            </a:r>
            <a:endParaRPr lang="en-US" dirty="0"/>
          </a:p>
        </p:txBody>
      </p:sp>
      <p:graphicFrame>
        <p:nvGraphicFramePr>
          <p:cNvPr id="14" name="Content Placeholder 2">
            <a:extLst>
              <a:ext uri="{FF2B5EF4-FFF2-40B4-BE49-F238E27FC236}">
                <a16:creationId xmlns:a16="http://schemas.microsoft.com/office/drawing/2014/main" id="{D8A74959-B407-43E4-9B0E-FD58424B3BBE}"/>
              </a:ext>
            </a:extLst>
          </p:cNvPr>
          <p:cNvGraphicFramePr>
            <a:graphicFrameLocks noGrp="1"/>
          </p:cNvGraphicFramePr>
          <p:nvPr>
            <p:ph idx="1"/>
            <p:extLst>
              <p:ext uri="{D42A27DB-BD31-4B8C-83A1-F6EECF244321}">
                <p14:modId xmlns:p14="http://schemas.microsoft.com/office/powerpoint/2010/main" val="1520734161"/>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5471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369A-2694-444B-9002-E93F3F83769E}"/>
              </a:ext>
            </a:extLst>
          </p:cNvPr>
          <p:cNvSpPr>
            <a:spLocks noGrp="1"/>
          </p:cNvSpPr>
          <p:nvPr>
            <p:ph type="title"/>
          </p:nvPr>
        </p:nvSpPr>
        <p:spPr/>
        <p:txBody>
          <a:bodyPr/>
          <a:lstStyle/>
          <a:p>
            <a:r>
              <a:rPr lang="en-US" dirty="0"/>
              <a:t>Arima Model Demonstration for Apple Inc.</a:t>
            </a:r>
          </a:p>
        </p:txBody>
      </p:sp>
      <p:pic>
        <p:nvPicPr>
          <p:cNvPr id="4" name="Content Placeholder 3">
            <a:extLst>
              <a:ext uri="{FF2B5EF4-FFF2-40B4-BE49-F238E27FC236}">
                <a16:creationId xmlns:a16="http://schemas.microsoft.com/office/drawing/2014/main" id="{7DDABEA1-D7DB-3048-B98A-765AA1443DE0}"/>
              </a:ext>
            </a:extLst>
          </p:cNvPr>
          <p:cNvPicPr>
            <a:picLocks noGrp="1" noChangeAspect="1"/>
          </p:cNvPicPr>
          <p:nvPr>
            <p:ph idx="1"/>
          </p:nvPr>
        </p:nvPicPr>
        <p:blipFill>
          <a:blip r:embed="rId2"/>
          <a:stretch>
            <a:fillRect/>
          </a:stretch>
        </p:blipFill>
        <p:spPr>
          <a:xfrm>
            <a:off x="2379426" y="2222500"/>
            <a:ext cx="7433147" cy="3636963"/>
          </a:xfrm>
          <a:prstGeom prst="rect">
            <a:avLst/>
          </a:prstGeom>
        </p:spPr>
      </p:pic>
      <p:pic>
        <p:nvPicPr>
          <p:cNvPr id="5" name="Picture 4">
            <a:extLst>
              <a:ext uri="{FF2B5EF4-FFF2-40B4-BE49-F238E27FC236}">
                <a16:creationId xmlns:a16="http://schemas.microsoft.com/office/drawing/2014/main" id="{7DDE3BF6-ABAA-9043-A4D0-5494E12007F6}"/>
              </a:ext>
            </a:extLst>
          </p:cNvPr>
          <p:cNvPicPr>
            <a:picLocks noChangeAspect="1"/>
          </p:cNvPicPr>
          <p:nvPr/>
        </p:nvPicPr>
        <p:blipFill>
          <a:blip r:embed="rId3"/>
          <a:stretch>
            <a:fillRect/>
          </a:stretch>
        </p:blipFill>
        <p:spPr>
          <a:xfrm>
            <a:off x="4389593" y="6064220"/>
            <a:ext cx="3412812" cy="600105"/>
          </a:xfrm>
          <a:prstGeom prst="rect">
            <a:avLst/>
          </a:prstGeom>
        </p:spPr>
      </p:pic>
    </p:spTree>
    <p:extLst>
      <p:ext uri="{BB962C8B-B14F-4D97-AF65-F5344CB8AC3E}">
        <p14:creationId xmlns:p14="http://schemas.microsoft.com/office/powerpoint/2010/main" val="488893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6243-1FA8-8446-8E69-8BED9D818383}"/>
              </a:ext>
            </a:extLst>
          </p:cNvPr>
          <p:cNvSpPr>
            <a:spLocks noGrp="1"/>
          </p:cNvSpPr>
          <p:nvPr>
            <p:ph type="title"/>
          </p:nvPr>
        </p:nvSpPr>
        <p:spPr>
          <a:xfrm>
            <a:off x="810001" y="233559"/>
            <a:ext cx="10571998" cy="970450"/>
          </a:xfrm>
        </p:spPr>
        <p:txBody>
          <a:bodyPr/>
          <a:lstStyle/>
          <a:p>
            <a:r>
              <a:rPr lang="en-US" sz="2800" dirty="0"/>
              <a:t>Comparing Predictions for American Express Company</a:t>
            </a:r>
          </a:p>
        </p:txBody>
      </p:sp>
      <p:sp>
        <p:nvSpPr>
          <p:cNvPr id="4" name="Content Placeholder 3">
            <a:extLst>
              <a:ext uri="{FF2B5EF4-FFF2-40B4-BE49-F238E27FC236}">
                <a16:creationId xmlns:a16="http://schemas.microsoft.com/office/drawing/2014/main" id="{3EF5711D-DD41-8B42-AD3D-176BC7EC5E48}"/>
              </a:ext>
            </a:extLst>
          </p:cNvPr>
          <p:cNvSpPr>
            <a:spLocks noGrp="1"/>
          </p:cNvSpPr>
          <p:nvPr>
            <p:ph sz="half" idx="2"/>
          </p:nvPr>
        </p:nvSpPr>
        <p:spPr>
          <a:xfrm>
            <a:off x="6187415" y="2895265"/>
            <a:ext cx="5194583" cy="2965785"/>
          </a:xfrm>
        </p:spPr>
        <p:txBody>
          <a:bodyPr/>
          <a:lstStyle/>
          <a:p>
            <a:endParaRPr lang="en-US" dirty="0"/>
          </a:p>
        </p:txBody>
      </p:sp>
      <p:pic>
        <p:nvPicPr>
          <p:cNvPr id="9" name="Content Placeholder 8">
            <a:extLst>
              <a:ext uri="{FF2B5EF4-FFF2-40B4-BE49-F238E27FC236}">
                <a16:creationId xmlns:a16="http://schemas.microsoft.com/office/drawing/2014/main" id="{950469CC-22B8-6945-8000-E936C6C2E0C8}"/>
              </a:ext>
            </a:extLst>
          </p:cNvPr>
          <p:cNvPicPr>
            <a:picLocks noGrp="1" noChangeAspect="1"/>
          </p:cNvPicPr>
          <p:nvPr>
            <p:ph sz="half" idx="1"/>
          </p:nvPr>
        </p:nvPicPr>
        <p:blipFill>
          <a:blip r:embed="rId2"/>
          <a:stretch>
            <a:fillRect/>
          </a:stretch>
        </p:blipFill>
        <p:spPr>
          <a:xfrm>
            <a:off x="6197223" y="2895267"/>
            <a:ext cx="5184775" cy="2965784"/>
          </a:xfrm>
          <a:prstGeom prst="rect">
            <a:avLst/>
          </a:prstGeom>
        </p:spPr>
      </p:pic>
      <p:sp>
        <p:nvSpPr>
          <p:cNvPr id="10" name="TextBox 9">
            <a:extLst>
              <a:ext uri="{FF2B5EF4-FFF2-40B4-BE49-F238E27FC236}">
                <a16:creationId xmlns:a16="http://schemas.microsoft.com/office/drawing/2014/main" id="{34083CAD-2C20-3B41-883B-E5C7BDE26778}"/>
              </a:ext>
            </a:extLst>
          </p:cNvPr>
          <p:cNvSpPr txBox="1"/>
          <p:nvPr/>
        </p:nvSpPr>
        <p:spPr>
          <a:xfrm>
            <a:off x="2050861" y="2222287"/>
            <a:ext cx="2103461" cy="369332"/>
          </a:xfrm>
          <a:prstGeom prst="rect">
            <a:avLst/>
          </a:prstGeom>
          <a:noFill/>
        </p:spPr>
        <p:txBody>
          <a:bodyPr wrap="none" rtlCol="0">
            <a:spAutoFit/>
          </a:bodyPr>
          <a:lstStyle/>
          <a:p>
            <a:r>
              <a:rPr lang="en-US" dirty="0"/>
              <a:t>Linear Regression</a:t>
            </a:r>
          </a:p>
        </p:txBody>
      </p:sp>
      <p:sp>
        <p:nvSpPr>
          <p:cNvPr id="12" name="TextBox 11">
            <a:extLst>
              <a:ext uri="{FF2B5EF4-FFF2-40B4-BE49-F238E27FC236}">
                <a16:creationId xmlns:a16="http://schemas.microsoft.com/office/drawing/2014/main" id="{CA3731CD-746B-A149-B0E0-933305C0012C}"/>
              </a:ext>
            </a:extLst>
          </p:cNvPr>
          <p:cNvSpPr txBox="1"/>
          <p:nvPr/>
        </p:nvSpPr>
        <p:spPr>
          <a:xfrm>
            <a:off x="8362154" y="2222287"/>
            <a:ext cx="845103" cy="369332"/>
          </a:xfrm>
          <a:prstGeom prst="rect">
            <a:avLst/>
          </a:prstGeom>
          <a:noFill/>
        </p:spPr>
        <p:txBody>
          <a:bodyPr wrap="none" rtlCol="0">
            <a:spAutoFit/>
          </a:bodyPr>
          <a:lstStyle/>
          <a:p>
            <a:r>
              <a:rPr lang="en-US" dirty="0"/>
              <a:t>Arima</a:t>
            </a:r>
          </a:p>
        </p:txBody>
      </p:sp>
      <p:pic>
        <p:nvPicPr>
          <p:cNvPr id="13" name="Picture 12">
            <a:extLst>
              <a:ext uri="{FF2B5EF4-FFF2-40B4-BE49-F238E27FC236}">
                <a16:creationId xmlns:a16="http://schemas.microsoft.com/office/drawing/2014/main" id="{47890652-EE21-4144-B2E2-BDB088745A72}"/>
              </a:ext>
            </a:extLst>
          </p:cNvPr>
          <p:cNvPicPr>
            <a:picLocks noChangeAspect="1"/>
          </p:cNvPicPr>
          <p:nvPr/>
        </p:nvPicPr>
        <p:blipFill>
          <a:blip r:embed="rId3"/>
          <a:stretch>
            <a:fillRect/>
          </a:stretch>
        </p:blipFill>
        <p:spPr>
          <a:xfrm>
            <a:off x="6571865" y="5978659"/>
            <a:ext cx="4425679" cy="645782"/>
          </a:xfrm>
          <a:prstGeom prst="rect">
            <a:avLst/>
          </a:prstGeom>
        </p:spPr>
      </p:pic>
      <p:pic>
        <p:nvPicPr>
          <p:cNvPr id="14" name="Picture 13">
            <a:extLst>
              <a:ext uri="{FF2B5EF4-FFF2-40B4-BE49-F238E27FC236}">
                <a16:creationId xmlns:a16="http://schemas.microsoft.com/office/drawing/2014/main" id="{B3C29BEC-6207-4740-97C4-53400EFDC7E4}"/>
              </a:ext>
            </a:extLst>
          </p:cNvPr>
          <p:cNvPicPr>
            <a:picLocks noChangeAspect="1"/>
          </p:cNvPicPr>
          <p:nvPr/>
        </p:nvPicPr>
        <p:blipFill>
          <a:blip r:embed="rId4"/>
          <a:stretch>
            <a:fillRect/>
          </a:stretch>
        </p:blipFill>
        <p:spPr>
          <a:xfrm>
            <a:off x="257791" y="2895264"/>
            <a:ext cx="5689600" cy="2965783"/>
          </a:xfrm>
          <a:prstGeom prst="rect">
            <a:avLst/>
          </a:prstGeom>
        </p:spPr>
      </p:pic>
    </p:spTree>
    <p:extLst>
      <p:ext uri="{BB962C8B-B14F-4D97-AF65-F5344CB8AC3E}">
        <p14:creationId xmlns:p14="http://schemas.microsoft.com/office/powerpoint/2010/main" val="1006723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6243-1FA8-8446-8E69-8BED9D818383}"/>
              </a:ext>
            </a:extLst>
          </p:cNvPr>
          <p:cNvSpPr>
            <a:spLocks noGrp="1"/>
          </p:cNvSpPr>
          <p:nvPr>
            <p:ph type="title"/>
          </p:nvPr>
        </p:nvSpPr>
        <p:spPr/>
        <p:txBody>
          <a:bodyPr/>
          <a:lstStyle/>
          <a:p>
            <a:r>
              <a:rPr lang="en-US" dirty="0"/>
              <a:t>Comparing for Walt Disney Company</a:t>
            </a:r>
          </a:p>
        </p:txBody>
      </p:sp>
      <p:sp>
        <p:nvSpPr>
          <p:cNvPr id="4" name="Content Placeholder 3">
            <a:extLst>
              <a:ext uri="{FF2B5EF4-FFF2-40B4-BE49-F238E27FC236}">
                <a16:creationId xmlns:a16="http://schemas.microsoft.com/office/drawing/2014/main" id="{3EF5711D-DD41-8B42-AD3D-176BC7EC5E48}"/>
              </a:ext>
            </a:extLst>
          </p:cNvPr>
          <p:cNvSpPr>
            <a:spLocks noGrp="1"/>
          </p:cNvSpPr>
          <p:nvPr>
            <p:ph sz="half" idx="2"/>
          </p:nvPr>
        </p:nvSpPr>
        <p:spPr>
          <a:xfrm>
            <a:off x="6187415" y="2895265"/>
            <a:ext cx="5194583" cy="2965785"/>
          </a:xfrm>
        </p:spPr>
        <p:txBody>
          <a:bodyPr/>
          <a:lstStyle/>
          <a:p>
            <a:endParaRPr lang="en-US" dirty="0"/>
          </a:p>
        </p:txBody>
      </p:sp>
      <p:sp>
        <p:nvSpPr>
          <p:cNvPr id="10" name="TextBox 9">
            <a:extLst>
              <a:ext uri="{FF2B5EF4-FFF2-40B4-BE49-F238E27FC236}">
                <a16:creationId xmlns:a16="http://schemas.microsoft.com/office/drawing/2014/main" id="{34083CAD-2C20-3B41-883B-E5C7BDE26778}"/>
              </a:ext>
            </a:extLst>
          </p:cNvPr>
          <p:cNvSpPr txBox="1"/>
          <p:nvPr/>
        </p:nvSpPr>
        <p:spPr>
          <a:xfrm>
            <a:off x="2050861" y="2222287"/>
            <a:ext cx="2103461" cy="369332"/>
          </a:xfrm>
          <a:prstGeom prst="rect">
            <a:avLst/>
          </a:prstGeom>
          <a:noFill/>
        </p:spPr>
        <p:txBody>
          <a:bodyPr wrap="none" rtlCol="0">
            <a:spAutoFit/>
          </a:bodyPr>
          <a:lstStyle/>
          <a:p>
            <a:r>
              <a:rPr lang="en-US" dirty="0"/>
              <a:t>Linear Regression</a:t>
            </a:r>
          </a:p>
        </p:txBody>
      </p:sp>
      <p:sp>
        <p:nvSpPr>
          <p:cNvPr id="12" name="TextBox 11">
            <a:extLst>
              <a:ext uri="{FF2B5EF4-FFF2-40B4-BE49-F238E27FC236}">
                <a16:creationId xmlns:a16="http://schemas.microsoft.com/office/drawing/2014/main" id="{CA3731CD-746B-A149-B0E0-933305C0012C}"/>
              </a:ext>
            </a:extLst>
          </p:cNvPr>
          <p:cNvSpPr txBox="1"/>
          <p:nvPr/>
        </p:nvSpPr>
        <p:spPr>
          <a:xfrm>
            <a:off x="8362154" y="2222287"/>
            <a:ext cx="845103" cy="369332"/>
          </a:xfrm>
          <a:prstGeom prst="rect">
            <a:avLst/>
          </a:prstGeom>
          <a:noFill/>
        </p:spPr>
        <p:txBody>
          <a:bodyPr wrap="none" rtlCol="0">
            <a:spAutoFit/>
          </a:bodyPr>
          <a:lstStyle/>
          <a:p>
            <a:r>
              <a:rPr lang="en-US" dirty="0"/>
              <a:t>Arima</a:t>
            </a:r>
          </a:p>
        </p:txBody>
      </p:sp>
      <p:pic>
        <p:nvPicPr>
          <p:cNvPr id="13" name="Picture 12">
            <a:extLst>
              <a:ext uri="{FF2B5EF4-FFF2-40B4-BE49-F238E27FC236}">
                <a16:creationId xmlns:a16="http://schemas.microsoft.com/office/drawing/2014/main" id="{47890652-EE21-4144-B2E2-BDB088745A72}"/>
              </a:ext>
            </a:extLst>
          </p:cNvPr>
          <p:cNvPicPr>
            <a:picLocks noChangeAspect="1"/>
          </p:cNvPicPr>
          <p:nvPr/>
        </p:nvPicPr>
        <p:blipFill>
          <a:blip r:embed="rId2"/>
          <a:stretch>
            <a:fillRect/>
          </a:stretch>
        </p:blipFill>
        <p:spPr>
          <a:xfrm>
            <a:off x="6571865" y="5978659"/>
            <a:ext cx="4425679" cy="645782"/>
          </a:xfrm>
          <a:prstGeom prst="rect">
            <a:avLst/>
          </a:prstGeom>
        </p:spPr>
      </p:pic>
      <p:pic>
        <p:nvPicPr>
          <p:cNvPr id="3" name="Picture 2">
            <a:extLst>
              <a:ext uri="{FF2B5EF4-FFF2-40B4-BE49-F238E27FC236}">
                <a16:creationId xmlns:a16="http://schemas.microsoft.com/office/drawing/2014/main" id="{C867AA04-195B-384B-ABC9-66156225D4F8}"/>
              </a:ext>
            </a:extLst>
          </p:cNvPr>
          <p:cNvPicPr>
            <a:picLocks noChangeAspect="1"/>
          </p:cNvPicPr>
          <p:nvPr/>
        </p:nvPicPr>
        <p:blipFill>
          <a:blip r:embed="rId3"/>
          <a:stretch>
            <a:fillRect/>
          </a:stretch>
        </p:blipFill>
        <p:spPr>
          <a:xfrm>
            <a:off x="6144752" y="2895265"/>
            <a:ext cx="5279904" cy="2965785"/>
          </a:xfrm>
          <a:prstGeom prst="rect">
            <a:avLst/>
          </a:prstGeom>
        </p:spPr>
      </p:pic>
      <p:sp>
        <p:nvSpPr>
          <p:cNvPr id="6" name="Content Placeholder 5">
            <a:extLst>
              <a:ext uri="{FF2B5EF4-FFF2-40B4-BE49-F238E27FC236}">
                <a16:creationId xmlns:a16="http://schemas.microsoft.com/office/drawing/2014/main" id="{0F7B38C4-32F3-484C-8E06-892B73091419}"/>
              </a:ext>
            </a:extLst>
          </p:cNvPr>
          <p:cNvSpPr>
            <a:spLocks noGrp="1"/>
          </p:cNvSpPr>
          <p:nvPr>
            <p:ph sz="half" idx="1"/>
          </p:nvPr>
        </p:nvSpPr>
        <p:spPr>
          <a:xfrm>
            <a:off x="818712" y="2895265"/>
            <a:ext cx="5185873" cy="2965785"/>
          </a:xfrm>
        </p:spPr>
        <p:txBody>
          <a:bodyPr/>
          <a:lstStyle/>
          <a:p>
            <a:endParaRPr lang="en-US" dirty="0"/>
          </a:p>
        </p:txBody>
      </p:sp>
      <p:pic>
        <p:nvPicPr>
          <p:cNvPr id="7" name="Picture 6">
            <a:extLst>
              <a:ext uri="{FF2B5EF4-FFF2-40B4-BE49-F238E27FC236}">
                <a16:creationId xmlns:a16="http://schemas.microsoft.com/office/drawing/2014/main" id="{C6AFFDC4-73C3-2144-BEEC-83CABE3970DC}"/>
              </a:ext>
            </a:extLst>
          </p:cNvPr>
          <p:cNvPicPr>
            <a:picLocks noChangeAspect="1"/>
          </p:cNvPicPr>
          <p:nvPr/>
        </p:nvPicPr>
        <p:blipFill>
          <a:blip r:embed="rId4"/>
          <a:stretch>
            <a:fillRect/>
          </a:stretch>
        </p:blipFill>
        <p:spPr>
          <a:xfrm>
            <a:off x="818712" y="2895265"/>
            <a:ext cx="5185873" cy="2965785"/>
          </a:xfrm>
          <a:prstGeom prst="rect">
            <a:avLst/>
          </a:prstGeom>
        </p:spPr>
      </p:pic>
    </p:spTree>
    <p:extLst>
      <p:ext uri="{BB962C8B-B14F-4D97-AF65-F5344CB8AC3E}">
        <p14:creationId xmlns:p14="http://schemas.microsoft.com/office/powerpoint/2010/main" val="336851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3A814F8E-8E71-4DD8-9E90-A2886B0BE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D6F07063-98C1-4852-B9CD-9CB5B58C9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948368"/>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DB702ED-5954-D340-B417-DCEFFCCD121A}"/>
              </a:ext>
            </a:extLst>
          </p:cNvPr>
          <p:cNvSpPr>
            <a:spLocks noGrp="1"/>
          </p:cNvSpPr>
          <p:nvPr>
            <p:ph type="title"/>
          </p:nvPr>
        </p:nvSpPr>
        <p:spPr>
          <a:xfrm>
            <a:off x="810000" y="5430663"/>
            <a:ext cx="10571998" cy="970450"/>
          </a:xfrm>
        </p:spPr>
        <p:txBody>
          <a:bodyPr>
            <a:normAutofit/>
          </a:bodyPr>
          <a:lstStyle/>
          <a:p>
            <a:r>
              <a:rPr lang="en-US"/>
              <a:t>What are we all about?</a:t>
            </a:r>
            <a:endParaRPr lang="en-US" dirty="0"/>
          </a:p>
        </p:txBody>
      </p:sp>
      <p:graphicFrame>
        <p:nvGraphicFramePr>
          <p:cNvPr id="5" name="Content Placeholder 2">
            <a:extLst>
              <a:ext uri="{FF2B5EF4-FFF2-40B4-BE49-F238E27FC236}">
                <a16:creationId xmlns:a16="http://schemas.microsoft.com/office/drawing/2014/main" id="{01DF9179-1A28-4E35-B0CE-030A2016E57F}"/>
              </a:ext>
            </a:extLst>
          </p:cNvPr>
          <p:cNvGraphicFramePr>
            <a:graphicFrameLocks noGrp="1"/>
          </p:cNvGraphicFramePr>
          <p:nvPr>
            <p:ph idx="1"/>
            <p:extLst>
              <p:ext uri="{D42A27DB-BD31-4B8C-83A1-F6EECF244321}">
                <p14:modId xmlns:p14="http://schemas.microsoft.com/office/powerpoint/2010/main" val="1579954502"/>
              </p:ext>
            </p:extLst>
          </p:nvPr>
        </p:nvGraphicFramePr>
        <p:xfrm>
          <a:off x="643467" y="643468"/>
          <a:ext cx="10905066" cy="39665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949870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5">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a:extLst>
              <a:ext uri="{FF2B5EF4-FFF2-40B4-BE49-F238E27FC236}">
                <a16:creationId xmlns:a16="http://schemas.microsoft.com/office/drawing/2014/main" id="{5176077F-9F91-4AB1-BD01-3DFFBD3B9F48}"/>
              </a:ext>
            </a:extLst>
          </p:cNvPr>
          <p:cNvPicPr>
            <a:picLocks noChangeAspect="1"/>
          </p:cNvPicPr>
          <p:nvPr/>
        </p:nvPicPr>
        <p:blipFill rotWithShape="1">
          <a:blip r:embed="rId2">
            <a:alphaModFix amt="4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8B325EC7-FAB7-C142-87E6-03429124364A}"/>
              </a:ext>
            </a:extLst>
          </p:cNvPr>
          <p:cNvSpPr>
            <a:spLocks noGrp="1"/>
          </p:cNvSpPr>
          <p:nvPr>
            <p:ph type="title"/>
          </p:nvPr>
        </p:nvSpPr>
        <p:spPr>
          <a:xfrm>
            <a:off x="810000" y="447188"/>
            <a:ext cx="10571998" cy="970450"/>
          </a:xfrm>
        </p:spPr>
        <p:txBody>
          <a:bodyPr>
            <a:normAutofit/>
          </a:bodyPr>
          <a:lstStyle/>
          <a:p>
            <a:r>
              <a:rPr lang="en-US" dirty="0"/>
              <a:t>Future Goals</a:t>
            </a:r>
          </a:p>
        </p:txBody>
      </p:sp>
      <p:sp>
        <p:nvSpPr>
          <p:cNvPr id="10" name="Content Placeholder 4">
            <a:extLst>
              <a:ext uri="{FF2B5EF4-FFF2-40B4-BE49-F238E27FC236}">
                <a16:creationId xmlns:a16="http://schemas.microsoft.com/office/drawing/2014/main" id="{9047DE79-0E0F-DA4A-977F-5C87D59763B6}"/>
              </a:ext>
            </a:extLst>
          </p:cNvPr>
          <p:cNvSpPr>
            <a:spLocks noGrp="1"/>
          </p:cNvSpPr>
          <p:nvPr>
            <p:ph idx="1"/>
          </p:nvPr>
        </p:nvSpPr>
        <p:spPr>
          <a:xfrm>
            <a:off x="818712" y="2222287"/>
            <a:ext cx="10554574" cy="3636511"/>
          </a:xfrm>
        </p:spPr>
        <p:txBody>
          <a:bodyPr>
            <a:normAutofit/>
          </a:bodyPr>
          <a:lstStyle/>
          <a:p>
            <a:pPr marL="0" indent="0">
              <a:buNone/>
            </a:pPr>
            <a:r>
              <a:rPr lang="en-US"/>
              <a:t>A change in the variance or volatility over time can cause problems when modeling time series with classical methods like ARIMA. We can extend the prediction rate by further researching more models</a:t>
            </a:r>
          </a:p>
          <a:p>
            <a:r>
              <a:rPr lang="en-US"/>
              <a:t>ARCH or Autoregressive Conditional Heteroskedasticity method provides a way to model a change in variance in a time series that is time dependent, such as increasing or decreasing volatility.</a:t>
            </a:r>
          </a:p>
          <a:p>
            <a:r>
              <a:rPr lang="en-US"/>
              <a:t>GARCH or Generalized Autoregressive Conditional Heteroskedasticity allows the method to support changes in the time dependent volatility, such as increasing and decreasing volatility in the same series</a:t>
            </a:r>
          </a:p>
          <a:p>
            <a:endParaRPr lang="en-US"/>
          </a:p>
          <a:p>
            <a:endParaRPr lang="en-US" dirty="0"/>
          </a:p>
        </p:txBody>
      </p:sp>
    </p:spTree>
    <p:extLst>
      <p:ext uri="{BB962C8B-B14F-4D97-AF65-F5344CB8AC3E}">
        <p14:creationId xmlns:p14="http://schemas.microsoft.com/office/powerpoint/2010/main" val="2716750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C705356F-4E05-CA44-A858-BE3EF147D86C}"/>
              </a:ext>
            </a:extLst>
          </p:cNvPr>
          <p:cNvSpPr txBox="1"/>
          <p:nvPr/>
        </p:nvSpPr>
        <p:spPr>
          <a:xfrm>
            <a:off x="1280559" y="1286935"/>
            <a:ext cx="9638153" cy="2668377"/>
          </a:xfrm>
          <a:prstGeom prst="rect">
            <a:avLst/>
          </a:prstGeom>
          <a:effectLst/>
        </p:spPr>
        <p:txBody>
          <a:bodyPr vert="horz" lIns="91440" tIns="45720" rIns="91440" bIns="45720" rtlCol="0" anchor="b">
            <a:normAutofit/>
          </a:bodyPr>
          <a:lstStyle/>
          <a:p>
            <a:pPr algn="ctr">
              <a:spcBef>
                <a:spcPct val="0"/>
              </a:spcBef>
              <a:spcAft>
                <a:spcPts val="600"/>
              </a:spcAft>
            </a:pPr>
            <a:r>
              <a:rPr lang="en-US" sz="5400" b="1">
                <a:latin typeface="+mj-lt"/>
                <a:ea typeface="+mj-ea"/>
                <a:cs typeface="+mj-cs"/>
              </a:rPr>
              <a:t>THANK YOU</a:t>
            </a:r>
          </a:p>
        </p:txBody>
      </p:sp>
    </p:spTree>
    <p:extLst>
      <p:ext uri="{BB962C8B-B14F-4D97-AF65-F5344CB8AC3E}">
        <p14:creationId xmlns:p14="http://schemas.microsoft.com/office/powerpoint/2010/main" val="281446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76429-BE8D-CF4A-89C8-77B40A9746B6}"/>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References</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9A9668-BD4F-D24E-977C-1483E60C5CCC}"/>
              </a:ext>
            </a:extLst>
          </p:cNvPr>
          <p:cNvSpPr>
            <a:spLocks noGrp="1"/>
          </p:cNvSpPr>
          <p:nvPr>
            <p:ph idx="1"/>
          </p:nvPr>
        </p:nvSpPr>
        <p:spPr>
          <a:xfrm>
            <a:off x="5146751" y="1218475"/>
            <a:ext cx="6080050" cy="4421051"/>
          </a:xfrm>
          <a:effectLst/>
        </p:spPr>
        <p:txBody>
          <a:bodyPr>
            <a:normAutofit/>
          </a:bodyPr>
          <a:lstStyle/>
          <a:p>
            <a:r>
              <a:rPr lang="en-US" sz="1600" dirty="0"/>
              <a:t>Dow Jones Industrial Average (https://</a:t>
            </a:r>
            <a:r>
              <a:rPr lang="en-US" sz="1600" dirty="0" err="1"/>
              <a:t>en.wikipedia.org</a:t>
            </a:r>
            <a:r>
              <a:rPr lang="en-US" sz="1600" dirty="0"/>
              <a:t>/wiki/</a:t>
            </a:r>
            <a:r>
              <a:rPr lang="en-US" sz="1600" dirty="0" err="1"/>
              <a:t>Dow_Jones_Industrial_Average</a:t>
            </a:r>
            <a:r>
              <a:rPr lang="en-US" sz="1600" dirty="0"/>
              <a:t>) </a:t>
            </a:r>
          </a:p>
          <a:p>
            <a:r>
              <a:rPr lang="en-US" sz="1600" dirty="0"/>
              <a:t>Dow Jones Stock dataset (https://</a:t>
            </a:r>
            <a:r>
              <a:rPr lang="en-US" sz="1600" dirty="0" err="1"/>
              <a:t>www.kaggle.com</a:t>
            </a:r>
            <a:r>
              <a:rPr lang="en-US" sz="1600" dirty="0"/>
              <a:t>/</a:t>
            </a:r>
            <a:r>
              <a:rPr lang="en-US" sz="1600" dirty="0" err="1"/>
              <a:t>timoboz</a:t>
            </a:r>
            <a:r>
              <a:rPr lang="en-US" sz="1600" dirty="0"/>
              <a:t>/stock-data-</a:t>
            </a:r>
            <a:r>
              <a:rPr lang="en-US" sz="1600" dirty="0" err="1"/>
              <a:t>dow</a:t>
            </a:r>
            <a:r>
              <a:rPr lang="en-US" sz="1600" dirty="0"/>
              <a:t>-jones) </a:t>
            </a:r>
          </a:p>
          <a:p>
            <a:r>
              <a:rPr lang="en-US" sz="1600" dirty="0"/>
              <a:t>Seasonal Adjustment (https://</a:t>
            </a:r>
            <a:r>
              <a:rPr lang="en-US" sz="1600" dirty="0" err="1"/>
              <a:t>en.wikipedia.org</a:t>
            </a:r>
            <a:r>
              <a:rPr lang="en-US" sz="1600" dirty="0"/>
              <a:t>/wiki/</a:t>
            </a:r>
            <a:r>
              <a:rPr lang="en-US" sz="1600" dirty="0" err="1"/>
              <a:t>Seasonal_adjustment</a:t>
            </a:r>
            <a:r>
              <a:rPr lang="en-US" sz="1600" dirty="0"/>
              <a:t>) </a:t>
            </a:r>
          </a:p>
          <a:p>
            <a:r>
              <a:rPr lang="en-US" dirty="0"/>
              <a:t>Linear Regression Example </a:t>
            </a:r>
            <a:r>
              <a:rPr lang="en-US" sz="1600" dirty="0"/>
              <a:t>(https://</a:t>
            </a:r>
            <a:r>
              <a:rPr lang="en-US" sz="1600" dirty="0" err="1"/>
              <a:t>scikit-learn.org</a:t>
            </a:r>
            <a:r>
              <a:rPr lang="en-US" sz="1600" dirty="0"/>
              <a:t>/stable/</a:t>
            </a:r>
            <a:r>
              <a:rPr lang="en-US" sz="1600" dirty="0" err="1"/>
              <a:t>auto_examples</a:t>
            </a:r>
            <a:r>
              <a:rPr lang="en-US" sz="1600" dirty="0"/>
              <a:t>/</a:t>
            </a:r>
            <a:r>
              <a:rPr lang="en-US" sz="1600" dirty="0" err="1"/>
              <a:t>linear_model</a:t>
            </a:r>
            <a:r>
              <a:rPr lang="en-US" sz="1600" dirty="0"/>
              <a:t>/</a:t>
            </a:r>
            <a:r>
              <a:rPr lang="en-US" sz="1600" dirty="0" err="1"/>
              <a:t>plot_ols.html</a:t>
            </a:r>
            <a:r>
              <a:rPr lang="en-US" sz="1600" dirty="0"/>
              <a:t>)</a:t>
            </a:r>
          </a:p>
          <a:p>
            <a:endParaRPr lang="en-US" sz="1600" dirty="0"/>
          </a:p>
        </p:txBody>
      </p:sp>
    </p:spTree>
    <p:extLst>
      <p:ext uri="{BB962C8B-B14F-4D97-AF65-F5344CB8AC3E}">
        <p14:creationId xmlns:p14="http://schemas.microsoft.com/office/powerpoint/2010/main" val="99395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id="{CAB81521-620E-4660-A808-496DF499EC87}"/>
              </a:ext>
            </a:extLst>
          </p:cNvPr>
          <p:cNvPicPr>
            <a:picLocks noChangeAspect="1"/>
          </p:cNvPicPr>
          <p:nvPr/>
        </p:nvPicPr>
        <p:blipFill rotWithShape="1">
          <a:blip r:embed="rId2">
            <a:duotone>
              <a:schemeClr val="bg2">
                <a:shade val="45000"/>
                <a:satMod val="135000"/>
              </a:schemeClr>
              <a:prstClr val="white"/>
            </a:duotone>
            <a:alphaModFix amt="40000"/>
          </a:blip>
          <a:srcRect t="3017"/>
          <a:stretch/>
        </p:blipFill>
        <p:spPr>
          <a:xfrm>
            <a:off x="20" y="10"/>
            <a:ext cx="12191980" cy="6857990"/>
          </a:xfrm>
          <a:prstGeom prst="rect">
            <a:avLst/>
          </a:prstGeom>
        </p:spPr>
      </p:pic>
      <p:sp>
        <p:nvSpPr>
          <p:cNvPr id="2" name="Title 1">
            <a:extLst>
              <a:ext uri="{FF2B5EF4-FFF2-40B4-BE49-F238E27FC236}">
                <a16:creationId xmlns:a16="http://schemas.microsoft.com/office/drawing/2014/main" id="{AC74D28E-424F-2842-8F9B-5EE060BF8960}"/>
              </a:ext>
            </a:extLst>
          </p:cNvPr>
          <p:cNvSpPr>
            <a:spLocks noGrp="1"/>
          </p:cNvSpPr>
          <p:nvPr>
            <p:ph type="title"/>
          </p:nvPr>
        </p:nvSpPr>
        <p:spPr>
          <a:xfrm>
            <a:off x="810001" y="1449147"/>
            <a:ext cx="10572000" cy="3732453"/>
          </a:xfrm>
        </p:spPr>
        <p:txBody>
          <a:bodyPr vert="horz" lIns="91440" tIns="45720" rIns="91440" bIns="45720" rtlCol="0" anchor="b">
            <a:normAutofit/>
          </a:bodyPr>
          <a:lstStyle/>
          <a:p>
            <a:r>
              <a:rPr lang="en-US" sz="5000"/>
              <a:t>Can we use the content of stock data analysis to successfully predict stock price performance and other key information? </a:t>
            </a:r>
          </a:p>
        </p:txBody>
      </p:sp>
    </p:spTree>
    <p:extLst>
      <p:ext uri="{BB962C8B-B14F-4D97-AF65-F5344CB8AC3E}">
        <p14:creationId xmlns:p14="http://schemas.microsoft.com/office/powerpoint/2010/main" val="722281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9417B0-5E31-974C-8A27-997BB26FBE1F}"/>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Dataset Description</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B31E5B-8D1A-E845-8E11-F70BB89EB702}"/>
              </a:ext>
            </a:extLst>
          </p:cNvPr>
          <p:cNvSpPr>
            <a:spLocks noGrp="1"/>
          </p:cNvSpPr>
          <p:nvPr>
            <p:ph idx="1"/>
          </p:nvPr>
        </p:nvSpPr>
        <p:spPr>
          <a:xfrm>
            <a:off x="5146751" y="1696777"/>
            <a:ext cx="6080050" cy="4421051"/>
          </a:xfrm>
          <a:effectLst/>
        </p:spPr>
        <p:txBody>
          <a:bodyPr>
            <a:normAutofit/>
          </a:bodyPr>
          <a:lstStyle/>
          <a:p>
            <a:r>
              <a:rPr lang="en-US" sz="1600" dirty="0"/>
              <a:t>Dataset provides end of day data for all stocks currently in the Dow Jones Industrial Average, from 2015-01-02 to 2019-06-11 </a:t>
            </a:r>
          </a:p>
          <a:p>
            <a:r>
              <a:rPr lang="en-US" sz="1600" dirty="0"/>
              <a:t>30 different CSV files with the names of 30 different stocks</a:t>
            </a:r>
          </a:p>
          <a:p>
            <a:r>
              <a:rPr lang="en-US" sz="1600" dirty="0"/>
              <a:t>List of stocks and symbols as per:  </a:t>
            </a:r>
            <a:r>
              <a:rPr lang="en-US" sz="1600" dirty="0">
                <a:hlinkClick r:id="rId2"/>
              </a:rPr>
              <a:t>https://</a:t>
            </a:r>
            <a:r>
              <a:rPr lang="en-US" sz="1600" dirty="0" err="1">
                <a:hlinkClick r:id="rId2"/>
              </a:rPr>
              <a:t>en.wikipedia.org</a:t>
            </a:r>
            <a:r>
              <a:rPr lang="en-US" sz="1600" dirty="0">
                <a:hlinkClick r:id="rId2"/>
              </a:rPr>
              <a:t>/wiki/</a:t>
            </a:r>
            <a:r>
              <a:rPr lang="en-US" sz="1600" dirty="0" err="1">
                <a:hlinkClick r:id="rId2"/>
              </a:rPr>
              <a:t>Dow_Jones_Industrial_A</a:t>
            </a:r>
            <a:r>
              <a:rPr lang="en-US" sz="1600" dirty="0">
                <a:hlinkClick r:id="rId2"/>
              </a:rPr>
              <a:t> </a:t>
            </a:r>
            <a:r>
              <a:rPr lang="en-US" sz="1600" dirty="0" err="1">
                <a:hlinkClick r:id="rId2"/>
              </a:rPr>
              <a:t>verage</a:t>
            </a:r>
            <a:r>
              <a:rPr lang="en-US" sz="1600" dirty="0">
                <a:hlinkClick r:id="rId2"/>
              </a:rPr>
              <a:t> </a:t>
            </a:r>
            <a:endParaRPr lang="en-US" sz="1600" dirty="0"/>
          </a:p>
          <a:p>
            <a:endParaRPr lang="en-US" sz="1600" dirty="0"/>
          </a:p>
          <a:p>
            <a:endParaRPr lang="en-US" sz="1600" dirty="0"/>
          </a:p>
        </p:txBody>
      </p:sp>
    </p:spTree>
    <p:extLst>
      <p:ext uri="{BB962C8B-B14F-4D97-AF65-F5344CB8AC3E}">
        <p14:creationId xmlns:p14="http://schemas.microsoft.com/office/powerpoint/2010/main" val="312543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366EF82-4369-4DEA-9DBF-B4A2BF4B1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14">
            <a:extLst>
              <a:ext uri="{FF2B5EF4-FFF2-40B4-BE49-F238E27FC236}">
                <a16:creationId xmlns:a16="http://schemas.microsoft.com/office/drawing/2014/main" id="{97F9DE18-6CE8-4C3D-8BDF-8EA4F1E18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prstGeom prst="roundRect">
            <a:avLst>
              <a:gd name="adj" fmla="val 3513"/>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E1229BC2-1CC4-F743-9FA5-292D0BBC907F}"/>
              </a:ext>
            </a:extLst>
          </p:cNvPr>
          <p:cNvPicPr>
            <a:picLocks noGrp="1" noChangeAspect="1"/>
          </p:cNvPicPr>
          <p:nvPr>
            <p:ph idx="4294967295"/>
          </p:nvPr>
        </p:nvPicPr>
        <p:blipFill>
          <a:blip r:embed="rId2"/>
          <a:stretch>
            <a:fillRect/>
          </a:stretch>
        </p:blipFill>
        <p:spPr>
          <a:xfrm>
            <a:off x="957072" y="1848466"/>
            <a:ext cx="4978061" cy="3161068"/>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6E58F747-61EF-FD4A-B587-E5590FC6A257}"/>
              </a:ext>
            </a:extLst>
          </p:cNvPr>
          <p:cNvPicPr>
            <a:picLocks noChangeAspect="1"/>
          </p:cNvPicPr>
          <p:nvPr/>
        </p:nvPicPr>
        <p:blipFill>
          <a:blip r:embed="rId3"/>
          <a:stretch>
            <a:fillRect/>
          </a:stretch>
        </p:blipFill>
        <p:spPr>
          <a:xfrm>
            <a:off x="6255112" y="2016475"/>
            <a:ext cx="4978061" cy="2825049"/>
          </a:xfrm>
          <a:prstGeom prst="rect">
            <a:avLst/>
          </a:prstGeom>
        </p:spPr>
      </p:pic>
    </p:spTree>
    <p:extLst>
      <p:ext uri="{BB962C8B-B14F-4D97-AF65-F5344CB8AC3E}">
        <p14:creationId xmlns:p14="http://schemas.microsoft.com/office/powerpoint/2010/main" val="272549228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814F8E-8E71-4DD8-9E90-A2886B0BE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D6F07063-98C1-4852-B9CD-9CB5B58C9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948368"/>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C30831C-A691-C349-A6E6-9F1816C44BEF}"/>
              </a:ext>
            </a:extLst>
          </p:cNvPr>
          <p:cNvSpPr>
            <a:spLocks noGrp="1"/>
          </p:cNvSpPr>
          <p:nvPr>
            <p:ph type="title"/>
          </p:nvPr>
        </p:nvSpPr>
        <p:spPr>
          <a:xfrm>
            <a:off x="810000" y="5430663"/>
            <a:ext cx="10571998" cy="970450"/>
          </a:xfrm>
        </p:spPr>
        <p:txBody>
          <a:bodyPr>
            <a:normAutofit/>
          </a:bodyPr>
          <a:lstStyle/>
          <a:p>
            <a:r>
              <a:rPr lang="en-US"/>
              <a:t>Goals of Exploratory Data Analysis</a:t>
            </a:r>
            <a:endParaRPr lang="en-US" dirty="0"/>
          </a:p>
        </p:txBody>
      </p:sp>
      <p:graphicFrame>
        <p:nvGraphicFramePr>
          <p:cNvPr id="25" name="Content Placeholder 2">
            <a:extLst>
              <a:ext uri="{FF2B5EF4-FFF2-40B4-BE49-F238E27FC236}">
                <a16:creationId xmlns:a16="http://schemas.microsoft.com/office/drawing/2014/main" id="{8774E25D-18FC-4478-BEE2-02C226A262F1}"/>
              </a:ext>
            </a:extLst>
          </p:cNvPr>
          <p:cNvGraphicFramePr>
            <a:graphicFrameLocks noGrp="1"/>
          </p:cNvGraphicFramePr>
          <p:nvPr>
            <p:ph idx="1"/>
            <p:extLst>
              <p:ext uri="{D42A27DB-BD31-4B8C-83A1-F6EECF244321}">
                <p14:modId xmlns:p14="http://schemas.microsoft.com/office/powerpoint/2010/main" val="366227387"/>
              </p:ext>
            </p:extLst>
          </p:nvPr>
        </p:nvGraphicFramePr>
        <p:xfrm>
          <a:off x="643467" y="643468"/>
          <a:ext cx="10905066" cy="39665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782714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E75D15-CF17-4901-A858-1470ED65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86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BDF323B8-8C06-4F56-BB4B-B8857128A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4B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53D368C-68CE-554F-93FE-A4BB31684311}"/>
              </a:ext>
            </a:extLst>
          </p:cNvPr>
          <p:cNvPicPr>
            <a:picLocks noChangeAspect="1"/>
          </p:cNvPicPr>
          <p:nvPr/>
        </p:nvPicPr>
        <p:blipFill>
          <a:blip r:embed="rId2"/>
          <a:stretch>
            <a:fillRect/>
          </a:stretch>
        </p:blipFill>
        <p:spPr>
          <a:xfrm>
            <a:off x="2501305" y="786900"/>
            <a:ext cx="7189389" cy="5284201"/>
          </a:xfrm>
          <a:prstGeom prst="rect">
            <a:avLst/>
          </a:prstGeom>
        </p:spPr>
      </p:pic>
    </p:spTree>
    <p:extLst>
      <p:ext uri="{BB962C8B-B14F-4D97-AF65-F5344CB8AC3E}">
        <p14:creationId xmlns:p14="http://schemas.microsoft.com/office/powerpoint/2010/main" val="1857941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6">
            <a:extLst>
              <a:ext uri="{FF2B5EF4-FFF2-40B4-BE49-F238E27FC236}">
                <a16:creationId xmlns:a16="http://schemas.microsoft.com/office/drawing/2014/main" id="{5E2BC01C-B0C3-4993-9915-3DEB5571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229804"/>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FFFFFF"/>
          </a:solidFill>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F970535B-FACF-C543-9611-4F7E29075F2E}"/>
              </a:ext>
            </a:extLst>
          </p:cNvPr>
          <p:cNvPicPr>
            <a:picLocks noChangeAspect="1"/>
          </p:cNvPicPr>
          <p:nvPr/>
        </p:nvPicPr>
        <p:blipFill>
          <a:blip r:embed="rId2"/>
          <a:stretch>
            <a:fillRect/>
          </a:stretch>
        </p:blipFill>
        <p:spPr>
          <a:xfrm>
            <a:off x="318709" y="1459588"/>
            <a:ext cx="5627310" cy="2954338"/>
          </a:xfrm>
          <a:prstGeom prst="rect">
            <a:avLst/>
          </a:prstGeom>
        </p:spPr>
      </p:pic>
      <p:pic>
        <p:nvPicPr>
          <p:cNvPr id="2" name="Picture 1">
            <a:extLst>
              <a:ext uri="{FF2B5EF4-FFF2-40B4-BE49-F238E27FC236}">
                <a16:creationId xmlns:a16="http://schemas.microsoft.com/office/drawing/2014/main" id="{6E202549-6720-BC49-9611-5F7174232C03}"/>
              </a:ext>
            </a:extLst>
          </p:cNvPr>
          <p:cNvPicPr>
            <a:picLocks noChangeAspect="1"/>
          </p:cNvPicPr>
          <p:nvPr/>
        </p:nvPicPr>
        <p:blipFill>
          <a:blip r:embed="rId3"/>
          <a:stretch>
            <a:fillRect/>
          </a:stretch>
        </p:blipFill>
        <p:spPr>
          <a:xfrm>
            <a:off x="6267752" y="1522896"/>
            <a:ext cx="5627310" cy="2827723"/>
          </a:xfrm>
          <a:prstGeom prst="rect">
            <a:avLst/>
          </a:prstGeom>
        </p:spPr>
      </p:pic>
    </p:spTree>
    <p:extLst>
      <p:ext uri="{BB962C8B-B14F-4D97-AF65-F5344CB8AC3E}">
        <p14:creationId xmlns:p14="http://schemas.microsoft.com/office/powerpoint/2010/main" val="22939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5E2BC01C-B0C3-4993-9915-3DEB5571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229804"/>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FFFFFF"/>
          </a:solidFill>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2" name="Picture 1">
            <a:extLst>
              <a:ext uri="{FF2B5EF4-FFF2-40B4-BE49-F238E27FC236}">
                <a16:creationId xmlns:a16="http://schemas.microsoft.com/office/drawing/2014/main" id="{5377DF62-7C1D-5D48-855B-F34A1FE9532D}"/>
              </a:ext>
            </a:extLst>
          </p:cNvPr>
          <p:cNvPicPr>
            <a:picLocks noChangeAspect="1"/>
          </p:cNvPicPr>
          <p:nvPr/>
        </p:nvPicPr>
        <p:blipFill>
          <a:blip r:embed="rId2"/>
          <a:stretch>
            <a:fillRect/>
          </a:stretch>
        </p:blipFill>
        <p:spPr>
          <a:xfrm>
            <a:off x="318709" y="1600272"/>
            <a:ext cx="5627310" cy="2672971"/>
          </a:xfrm>
          <a:prstGeom prst="rect">
            <a:avLst/>
          </a:prstGeom>
        </p:spPr>
      </p:pic>
      <p:pic>
        <p:nvPicPr>
          <p:cNvPr id="3" name="Picture 2">
            <a:extLst>
              <a:ext uri="{FF2B5EF4-FFF2-40B4-BE49-F238E27FC236}">
                <a16:creationId xmlns:a16="http://schemas.microsoft.com/office/drawing/2014/main" id="{8F29C793-C89E-DF40-843B-A7E914723468}"/>
              </a:ext>
            </a:extLst>
          </p:cNvPr>
          <p:cNvPicPr>
            <a:picLocks noChangeAspect="1"/>
          </p:cNvPicPr>
          <p:nvPr/>
        </p:nvPicPr>
        <p:blipFill>
          <a:blip r:embed="rId3"/>
          <a:stretch>
            <a:fillRect/>
          </a:stretch>
        </p:blipFill>
        <p:spPr>
          <a:xfrm>
            <a:off x="6267752" y="1726886"/>
            <a:ext cx="5627310" cy="2419743"/>
          </a:xfrm>
          <a:prstGeom prst="rect">
            <a:avLst/>
          </a:prstGeom>
        </p:spPr>
      </p:pic>
    </p:spTree>
    <p:extLst>
      <p:ext uri="{BB962C8B-B14F-4D97-AF65-F5344CB8AC3E}">
        <p14:creationId xmlns:p14="http://schemas.microsoft.com/office/powerpoint/2010/main" val="882952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83</TotalTime>
  <Words>458</Words>
  <Application>Microsoft Macintosh PowerPoint</Application>
  <PresentationFormat>Widescreen</PresentationFormat>
  <Paragraphs>47</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Century Gothic</vt:lpstr>
      <vt:lpstr>Wingdings 2</vt:lpstr>
      <vt:lpstr>Quotable</vt:lpstr>
      <vt:lpstr>FE-582 Stock analysis for 30 Dow Jones Stocks</vt:lpstr>
      <vt:lpstr>What are we all about?</vt:lpstr>
      <vt:lpstr>Can we use the content of stock data analysis to successfully predict stock price performance and other key information? </vt:lpstr>
      <vt:lpstr>Dataset Description</vt:lpstr>
      <vt:lpstr>PowerPoint Presentation</vt:lpstr>
      <vt:lpstr>Goals of 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Regression Model</vt:lpstr>
      <vt:lpstr>Linear Regression Model Demonstration for Apple</vt:lpstr>
      <vt:lpstr>Arima Model</vt:lpstr>
      <vt:lpstr>Arima Model Demonstration for Apple Inc.</vt:lpstr>
      <vt:lpstr>Comparing Predictions for American Express Company</vt:lpstr>
      <vt:lpstr>Comparing for Walt Disney Company</vt:lpstr>
      <vt:lpstr>Future Goals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FE-582 Stock analysis for 30 Dow Jones Stocks</dc:title>
  <dc:creator>Rohnit Shetty</dc:creator>
  <cp:lastModifiedBy>Rohnit Shetty</cp:lastModifiedBy>
  <cp:revision>3</cp:revision>
  <dcterms:created xsi:type="dcterms:W3CDTF">2019-12-08T23:17:06Z</dcterms:created>
  <dcterms:modified xsi:type="dcterms:W3CDTF">2019-12-09T00:40:59Z</dcterms:modified>
</cp:coreProperties>
</file>