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7010400" cy="9296400"/>
  <p:embeddedFontLst>
    <p:embeddedFont>
      <p:font typeface="Tahom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928">
          <p15:clr>
            <a:srgbClr val="000000"/>
          </p15:clr>
        </p15:guide>
        <p15:guide id="2" pos="2208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1" roundtripDataSignature="AMtx7mjM5DPqg6eTUpMSFlW38J8K4eJB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10B3F7B-3D6D-431B-B7DC-AD4FEB96C118}">
  <a:tblStyle styleId="{A10B3F7B-3D6D-431B-B7DC-AD4FEB96C11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Tahoma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1925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79512" y="696912"/>
            <a:ext cx="4651375" cy="3487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2850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/>
          <p:nvPr>
            <p:ph idx="2" type="sldImg"/>
          </p:nvPr>
        </p:nvSpPr>
        <p:spPr>
          <a:xfrm>
            <a:off x="1179513" y="696913"/>
            <a:ext cx="4651375" cy="3487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 txBox="1"/>
          <p:nvPr>
            <p:ph idx="12" type="sldNum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5bfe6b794_0_20:notes"/>
          <p:cNvSpPr/>
          <p:nvPr>
            <p:ph idx="2" type="sldImg"/>
          </p:nvPr>
        </p:nvSpPr>
        <p:spPr>
          <a:xfrm>
            <a:off x="1179513" y="696913"/>
            <a:ext cx="4651500" cy="34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4" name="Google Shape;104;g75bfe6b794_0_20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75bfe6b794_0_20:notes"/>
          <p:cNvSpPr txBox="1"/>
          <p:nvPr>
            <p:ph idx="12" type="sldNum"/>
          </p:nvPr>
        </p:nvSpPr>
        <p:spPr>
          <a:xfrm>
            <a:off x="3971925" y="8832850"/>
            <a:ext cx="30384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14:notes"/>
          <p:cNvSpPr/>
          <p:nvPr>
            <p:ph idx="2" type="sldImg"/>
          </p:nvPr>
        </p:nvSpPr>
        <p:spPr>
          <a:xfrm>
            <a:off x="1179512" y="696912"/>
            <a:ext cx="4651375" cy="3487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c1a043ea1_0_30:notes"/>
          <p:cNvSpPr/>
          <p:nvPr>
            <p:ph idx="2" type="sldImg"/>
          </p:nvPr>
        </p:nvSpPr>
        <p:spPr>
          <a:xfrm>
            <a:off x="1179513" y="696913"/>
            <a:ext cx="4651500" cy="34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7" name="Google Shape;117;g6c1a043ea1_0_30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6c1a043ea1_0_30:notes"/>
          <p:cNvSpPr txBox="1"/>
          <p:nvPr>
            <p:ph idx="12" type="sldNum"/>
          </p:nvPr>
        </p:nvSpPr>
        <p:spPr>
          <a:xfrm>
            <a:off x="3971925" y="8832850"/>
            <a:ext cx="30384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6c1a043ea1_0_0:notes"/>
          <p:cNvSpPr/>
          <p:nvPr>
            <p:ph idx="2" type="sldImg"/>
          </p:nvPr>
        </p:nvSpPr>
        <p:spPr>
          <a:xfrm>
            <a:off x="1179512" y="696912"/>
            <a:ext cx="4651500" cy="34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6c1a043ea1_0_0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g6c1a043ea1_0_0:notes"/>
          <p:cNvSpPr txBox="1"/>
          <p:nvPr>
            <p:ph idx="12" type="sldNum"/>
          </p:nvPr>
        </p:nvSpPr>
        <p:spPr>
          <a:xfrm>
            <a:off x="3971925" y="8832850"/>
            <a:ext cx="3038400" cy="463500"/>
          </a:xfrm>
          <a:prstGeom prst="rect">
            <a:avLst/>
          </a:prstGeom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1179512" y="696912"/>
            <a:ext cx="4651375" cy="3487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p3:notes"/>
          <p:cNvSpPr/>
          <p:nvPr>
            <p:ph idx="2" type="sldImg"/>
          </p:nvPr>
        </p:nvSpPr>
        <p:spPr>
          <a:xfrm>
            <a:off x="1179512" y="696912"/>
            <a:ext cx="4651375" cy="3487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/>
          <p:nvPr>
            <p:ph idx="2" type="sldImg"/>
          </p:nvPr>
        </p:nvSpPr>
        <p:spPr>
          <a:xfrm>
            <a:off x="1179512" y="696912"/>
            <a:ext cx="4651375" cy="3487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5bfe6b794_0_10:notes"/>
          <p:cNvSpPr/>
          <p:nvPr>
            <p:ph idx="2" type="sldImg"/>
          </p:nvPr>
        </p:nvSpPr>
        <p:spPr>
          <a:xfrm>
            <a:off x="1179513" y="696913"/>
            <a:ext cx="4651375" cy="3487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9" name="Google Shape;69;g75bfe6b794_0_10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g75bfe6b794_0_10:notes"/>
          <p:cNvSpPr txBox="1"/>
          <p:nvPr>
            <p:ph idx="12" type="sldNum"/>
          </p:nvPr>
        </p:nvSpPr>
        <p:spPr>
          <a:xfrm>
            <a:off x="3971925" y="8832850"/>
            <a:ext cx="30384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5bfe6b794_0_15:notes"/>
          <p:cNvSpPr/>
          <p:nvPr>
            <p:ph idx="2" type="sldImg"/>
          </p:nvPr>
        </p:nvSpPr>
        <p:spPr>
          <a:xfrm>
            <a:off x="1179513" y="696913"/>
            <a:ext cx="4651500" cy="34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" name="Google Shape;78;g75bfe6b794_0_15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75bfe6b794_0_15:notes"/>
          <p:cNvSpPr txBox="1"/>
          <p:nvPr>
            <p:ph idx="12" type="sldNum"/>
          </p:nvPr>
        </p:nvSpPr>
        <p:spPr>
          <a:xfrm>
            <a:off x="3971925" y="8832850"/>
            <a:ext cx="30384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bee9b3947_0_10:notes"/>
          <p:cNvSpPr/>
          <p:nvPr>
            <p:ph idx="2" type="sldImg"/>
          </p:nvPr>
        </p:nvSpPr>
        <p:spPr>
          <a:xfrm>
            <a:off x="1179513" y="696913"/>
            <a:ext cx="4651500" cy="34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g6bee9b3947_0_10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6bee9b3947_0_10:notes"/>
          <p:cNvSpPr txBox="1"/>
          <p:nvPr>
            <p:ph idx="12" type="sldNum"/>
          </p:nvPr>
        </p:nvSpPr>
        <p:spPr>
          <a:xfrm>
            <a:off x="3971925" y="8832850"/>
            <a:ext cx="30384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bee9b3947_0_0:notes"/>
          <p:cNvSpPr/>
          <p:nvPr>
            <p:ph idx="2" type="sldImg"/>
          </p:nvPr>
        </p:nvSpPr>
        <p:spPr>
          <a:xfrm>
            <a:off x="1179513" y="696913"/>
            <a:ext cx="4651375" cy="3487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g6bee9b3947_0_0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6bee9b3947_0_0:notes"/>
          <p:cNvSpPr txBox="1"/>
          <p:nvPr>
            <p:ph idx="12" type="sldNum"/>
          </p:nvPr>
        </p:nvSpPr>
        <p:spPr>
          <a:xfrm>
            <a:off x="3971925" y="8832850"/>
            <a:ext cx="30384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hield">
  <p:cSld name="Shield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ield.png" id="16" name="Google Shape;1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42150" y="1196775"/>
            <a:ext cx="3900932" cy="566928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6"/>
          <p:cNvSpPr txBox="1"/>
          <p:nvPr>
            <p:ph idx="1" type="body"/>
          </p:nvPr>
        </p:nvSpPr>
        <p:spPr>
          <a:xfrm>
            <a:off x="162082" y="4829301"/>
            <a:ext cx="5081144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2" type="body"/>
          </p:nvPr>
        </p:nvSpPr>
        <p:spPr>
          <a:xfrm>
            <a:off x="170021" y="3496385"/>
            <a:ext cx="5066544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i="1" sz="15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3" type="body"/>
          </p:nvPr>
        </p:nvSpPr>
        <p:spPr>
          <a:xfrm>
            <a:off x="170019" y="2155153"/>
            <a:ext cx="6399004" cy="1219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i="0" sz="225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9pPr>
          </a:lstStyle>
          <a:p/>
        </p:txBody>
      </p:sp>
      <p:grpSp>
        <p:nvGrpSpPr>
          <p:cNvPr id="20" name="Google Shape;20;p16"/>
          <p:cNvGrpSpPr/>
          <p:nvPr/>
        </p:nvGrpSpPr>
        <p:grpSpPr>
          <a:xfrm>
            <a:off x="-1" y="17762"/>
            <a:ext cx="9144000" cy="742"/>
            <a:chOff x="-1" y="1761975"/>
            <a:chExt cx="12188825" cy="742"/>
          </a:xfrm>
        </p:grpSpPr>
        <p:cxnSp>
          <p:nvCxnSpPr>
            <p:cNvPr id="21" name="Google Shape;21;p16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16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23" name="Google Shape;2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062" y="-14942"/>
            <a:ext cx="2005058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oogle Shape;24;p16"/>
          <p:cNvGrpSpPr/>
          <p:nvPr/>
        </p:nvGrpSpPr>
        <p:grpSpPr>
          <a:xfrm>
            <a:off x="-1" y="6406189"/>
            <a:ext cx="9144000" cy="451813"/>
            <a:chOff x="-1" y="6406187"/>
            <a:chExt cx="12188825" cy="451813"/>
          </a:xfrm>
        </p:grpSpPr>
        <p:sp>
          <p:nvSpPr>
            <p:cNvPr id="25" name="Google Shape;25;p16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" name="Google Shape;26;p16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16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685800" y="381000"/>
            <a:ext cx="77724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685800" y="1652587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kaggle.com/rajeevw/ufcdata" TargetMode="External"/><Relationship Id="rId4" Type="http://schemas.openxmlformats.org/officeDocument/2006/relationships/hyperlink" Target="https://cran.r-project.org/web/packages/caret/caret.pdf" TargetMode="External"/><Relationship Id="rId5" Type="http://schemas.openxmlformats.org/officeDocument/2006/relationships/hyperlink" Target="https://www.ufc.com/athlet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jpg"/><Relationship Id="rId5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/>
          <p:nvPr/>
        </p:nvSpPr>
        <p:spPr>
          <a:xfrm>
            <a:off x="-420571" y="1455296"/>
            <a:ext cx="97137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CS-513-A</a:t>
            </a:r>
            <a:b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942675" y="3602622"/>
            <a:ext cx="4740600" cy="13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Professor: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Kasha Dehnad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2084974" y="2316500"/>
            <a:ext cx="4974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UFC Winner Prediction</a:t>
            </a:r>
            <a:br>
              <a:rPr b="1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429475" y="3602625"/>
            <a:ext cx="2912400" cy="18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5bfe6b794_0_20"/>
          <p:cNvSpPr/>
          <p:nvPr/>
        </p:nvSpPr>
        <p:spPr>
          <a:xfrm>
            <a:off x="2335800" y="527275"/>
            <a:ext cx="45765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75bfe6b794_0_20"/>
          <p:cNvSpPr txBox="1"/>
          <p:nvPr/>
        </p:nvSpPr>
        <p:spPr>
          <a:xfrm>
            <a:off x="706175" y="1771375"/>
            <a:ext cx="7550700" cy="39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general the outcomes of any sport is quite unpredictable, hence, even the fights are quite unpredictable. With respect to that, the accuracy achieved is quite favorable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highest accuracy we achieved was from GBM which is ‘68.82%’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size of the dataset (even though contains data worth 26 years) is not enough to predict the draw instances due to its less presence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Similarly, since we have more instances of Red Fighter Victories throughout the dataset, the models end up predicting Red Victories more accurately than it does with Blue ones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9" name="Google Shape;109;g75bfe6b794_0_20"/>
          <p:cNvGraphicFramePr/>
          <p:nvPr/>
        </p:nvGraphicFramePr>
        <p:xfrm>
          <a:off x="1088025" y="421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{A10B3F7B-3D6D-431B-B7DC-AD4FEB96C118}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Method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Accuracy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Random Forest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68.27%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67.89%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highlight>
                            <a:srgbClr val="CB474B"/>
                          </a:highlight>
                        </a:rPr>
                        <a:t>GBM</a:t>
                      </a:r>
                      <a:endParaRPr sz="1400" u="none" cap="none" strike="noStrike">
                        <a:highlight>
                          <a:srgbClr val="CB474B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highlight>
                            <a:srgbClr val="CB474B"/>
                          </a:highlight>
                        </a:rPr>
                        <a:t>68.82%</a:t>
                      </a:r>
                      <a:endParaRPr sz="1400" u="none" cap="none" strike="noStrike">
                        <a:highlight>
                          <a:srgbClr val="CB474B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KNN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65.3%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6606" y="1520457"/>
            <a:ext cx="6813867" cy="4540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c1a043ea1_0_30"/>
          <p:cNvSpPr txBox="1"/>
          <p:nvPr/>
        </p:nvSpPr>
        <p:spPr>
          <a:xfrm>
            <a:off x="822300" y="1770775"/>
            <a:ext cx="74994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UFC-Fight historical data from 1993 to 2019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https://www.kaggle.com/rajeevw/ufcdata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Package Caret (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https://cran.r-project.org/web/packages/caret/caret.pdf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UFC Athlete Details (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https://www.ufc.com/athletes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g6c1a043ea1_0_30"/>
          <p:cNvSpPr/>
          <p:nvPr/>
        </p:nvSpPr>
        <p:spPr>
          <a:xfrm>
            <a:off x="3422050" y="551950"/>
            <a:ext cx="6681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6c1a043ea1_0_0"/>
          <p:cNvSpPr txBox="1"/>
          <p:nvPr/>
        </p:nvSpPr>
        <p:spPr>
          <a:xfrm>
            <a:off x="4025350" y="609900"/>
            <a:ext cx="275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Team Members</a:t>
            </a:r>
            <a:endParaRPr sz="2400"/>
          </a:p>
        </p:txBody>
      </p:sp>
      <p:pic>
        <p:nvPicPr>
          <p:cNvPr id="43" name="Google Shape;43;g6c1a043ea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25" y="1886775"/>
            <a:ext cx="2010675" cy="199862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g6c1a043ea1_0_0"/>
          <p:cNvSpPr txBox="1"/>
          <p:nvPr/>
        </p:nvSpPr>
        <p:spPr>
          <a:xfrm>
            <a:off x="594313" y="4095075"/>
            <a:ext cx="1866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Rohnit Shetty</a:t>
            </a:r>
            <a:endParaRPr/>
          </a:p>
        </p:txBody>
      </p:sp>
      <p:pic>
        <p:nvPicPr>
          <p:cNvPr id="45" name="Google Shape;45;g6c1a043ea1_0_0"/>
          <p:cNvPicPr preferRelativeResize="0"/>
          <p:nvPr/>
        </p:nvPicPr>
        <p:blipFill rotWithShape="1">
          <a:blip r:embed="rId4">
            <a:alphaModFix/>
          </a:blip>
          <a:srcRect b="57476" l="14376" r="0" t="5186"/>
          <a:stretch/>
        </p:blipFill>
        <p:spPr>
          <a:xfrm>
            <a:off x="3578050" y="1886775"/>
            <a:ext cx="2168550" cy="199862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g6c1a043ea1_0_0"/>
          <p:cNvSpPr txBox="1"/>
          <p:nvPr/>
        </p:nvSpPr>
        <p:spPr>
          <a:xfrm>
            <a:off x="3638538" y="4095075"/>
            <a:ext cx="1866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Tanvi Kinkhabwala</a:t>
            </a:r>
            <a:endParaRPr/>
          </a:p>
        </p:txBody>
      </p:sp>
      <p:sp>
        <p:nvSpPr>
          <p:cNvPr id="47" name="Google Shape;47;g6c1a043ea1_0_0"/>
          <p:cNvSpPr txBox="1"/>
          <p:nvPr/>
        </p:nvSpPr>
        <p:spPr>
          <a:xfrm>
            <a:off x="6682763" y="4095075"/>
            <a:ext cx="1866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Shrey Vaity</a:t>
            </a:r>
            <a:endParaRPr/>
          </a:p>
        </p:txBody>
      </p:sp>
      <p:pic>
        <p:nvPicPr>
          <p:cNvPr id="48" name="Google Shape;48;g6c1a043ea1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8652" y="1844050"/>
            <a:ext cx="2084901" cy="20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/>
          <p:nvPr/>
        </p:nvSpPr>
        <p:spPr>
          <a:xfrm>
            <a:off x="698431" y="1443393"/>
            <a:ext cx="28328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Table of contents: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1352675" y="2376175"/>
            <a:ext cx="63135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Cleaning and Data Preprocessing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Analysis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Gradient Boosting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Machines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KNN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/>
          <p:nvPr/>
        </p:nvSpPr>
        <p:spPr>
          <a:xfrm>
            <a:off x="3319266" y="638238"/>
            <a:ext cx="243207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Introduction:</a:t>
            </a:r>
            <a:endParaRPr b="0" i="0" sz="3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"/>
          <p:cNvSpPr txBox="1"/>
          <p:nvPr/>
        </p:nvSpPr>
        <p:spPr>
          <a:xfrm>
            <a:off x="543200" y="1697525"/>
            <a:ext cx="8093700" cy="4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UFC (Ultimate Fighting Championship) is an American mixed martial arts company. It is the largest company and has the highest level fighters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 has been scraped originally from the UFC website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UFC data set consists of 145 variables with 5144 rows (Kaggle)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contains variables such as the height, weight, reach, age, wins streak, losing streak, number of strikes, number of punches etc. of all the players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these top influencing variables, we will predict the winner of a particular fight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various models and tuned them for prediction to obtain a good accuracy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/>
          <p:nvPr/>
        </p:nvSpPr>
        <p:spPr>
          <a:xfrm>
            <a:off x="2695675" y="513700"/>
            <a:ext cx="595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Data Cleaning and Preprocessing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74075" y="1852850"/>
            <a:ext cx="7781400" cy="4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chose the variables that will be available before the fight such as the physical attributes and the winning/losing streaks of the player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Replaced the missing values with the median of the column on the whole data set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Converted the data to numeric values for all the columns with factor values (Except for the predictive variable)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Transformed the data into training (75%) and test (25%)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5bfe6b794_0_10"/>
          <p:cNvSpPr/>
          <p:nvPr/>
        </p:nvSpPr>
        <p:spPr>
          <a:xfrm>
            <a:off x="2695675" y="513700"/>
            <a:ext cx="5058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Random Forest Analysis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75bfe6b794_0_10"/>
          <p:cNvSpPr txBox="1"/>
          <p:nvPr/>
        </p:nvSpPr>
        <p:spPr>
          <a:xfrm>
            <a:off x="813200" y="1667075"/>
            <a:ext cx="7549200" cy="43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trees = 500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Tuned the parameters, to get a better accuracy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Nodesize = 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mtry =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Accuracy: 68.27%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Confusion matrix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Importance plot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g75bfe6b794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7325" y="3147675"/>
            <a:ext cx="206692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g75bfe6b794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7374" y="2332024"/>
            <a:ext cx="5268750" cy="367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5bfe6b794_0_15"/>
          <p:cNvSpPr/>
          <p:nvPr/>
        </p:nvSpPr>
        <p:spPr>
          <a:xfrm>
            <a:off x="2335800" y="527275"/>
            <a:ext cx="6681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Classification &amp; Regression Trees (CART)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75bfe6b794_0_15"/>
          <p:cNvSpPr txBox="1"/>
          <p:nvPr/>
        </p:nvSpPr>
        <p:spPr>
          <a:xfrm>
            <a:off x="826425" y="1610425"/>
            <a:ext cx="7376100" cy="40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 with respect to Red and Blue winners to increase accuracy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split at R’s win by decision split, R’s and B’s age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 Achieved: 67.89%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g75bfe6b794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896" y="2450871"/>
            <a:ext cx="5062201" cy="335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ee9b3947_0_10"/>
          <p:cNvSpPr/>
          <p:nvPr/>
        </p:nvSpPr>
        <p:spPr>
          <a:xfrm>
            <a:off x="2335800" y="527275"/>
            <a:ext cx="6681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Gradient Boosting Machines (GBM)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6bee9b3947_0_10"/>
          <p:cNvSpPr txBox="1"/>
          <p:nvPr/>
        </p:nvSpPr>
        <p:spPr>
          <a:xfrm>
            <a:off x="1110100" y="1474750"/>
            <a:ext cx="7413000" cy="4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Caret package used to define a fit control which uses the “repeatedcv” method with 5 resampling iterations and 5 complete sets of folds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 features: weight_class,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Blue_reach, Red and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blue ages, etc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Accuracy: 68.82%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Ended up Predicting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71.1% of accurate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 Victories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g6bee9b3947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7600" y="2675825"/>
            <a:ext cx="5408700" cy="34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bee9b3947_0_0"/>
          <p:cNvSpPr/>
          <p:nvPr/>
        </p:nvSpPr>
        <p:spPr>
          <a:xfrm>
            <a:off x="2335800" y="527275"/>
            <a:ext cx="6681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K-Nearest </a:t>
            </a:r>
            <a:r>
              <a:rPr b="1" lang="en-US" sz="3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Neighbor</a:t>
            </a:r>
            <a:r>
              <a:rPr b="1" i="0" lang="en-US" sz="3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Algorithm(KNN)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6bee9b3947_0_0"/>
          <p:cNvSpPr txBox="1"/>
          <p:nvPr/>
        </p:nvSpPr>
        <p:spPr>
          <a:xfrm>
            <a:off x="888075" y="1770775"/>
            <a:ext cx="70554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Normalized the data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Implemented K = 10, 15, 20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 = 10 : 63.7 %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 = 15 : 64.31 %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 = 20 : 65.3 %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Accuracy from KNN is 65.3 which obtained by considering K=20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g6bee9b394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8925" y="3132100"/>
            <a:ext cx="211455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6bee9b3947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7100" y="3104950"/>
            <a:ext cx="200977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6bee9b3947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5525" y="1688838"/>
            <a:ext cx="196215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