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63" r:id="rId5"/>
    <p:sldId id="262" r:id="rId6"/>
    <p:sldId id="259" r:id="rId7"/>
    <p:sldId id="260"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8" d="100"/>
          <a:sy n="68" d="100"/>
        </p:scale>
        <p:origin x="-14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C1F2B-6707-DD43-AADF-09FE768D7118}" type="datetimeFigureOut">
              <a:rPr lang="en-US" smtClean="0"/>
              <a:pPr/>
              <a:t>2/16/2020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DB61CD-87D3-F444-8EB9-120FA8477BB4}" type="slidenum">
              <a:rPr lang="en-US" smtClean="0"/>
              <a:pPr/>
              <a:t>‹#›</a:t>
            </a:fld>
            <a:endParaRPr lang="en-US"/>
          </a:p>
        </p:txBody>
      </p:sp>
    </p:spTree>
    <p:extLst>
      <p:ext uri="{BB962C8B-B14F-4D97-AF65-F5344CB8AC3E}">
        <p14:creationId xmlns:p14="http://schemas.microsoft.com/office/powerpoint/2010/main" xmlns="" val="3458005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B61CD-87D3-F444-8EB9-120FA8477BB4}" type="slidenum">
              <a:rPr lang="en-US" smtClean="0"/>
              <a:pPr/>
              <a:t>1</a:t>
            </a:fld>
            <a:endParaRPr lang="en-US"/>
          </a:p>
        </p:txBody>
      </p:sp>
    </p:spTree>
    <p:extLst>
      <p:ext uri="{BB962C8B-B14F-4D97-AF65-F5344CB8AC3E}">
        <p14:creationId xmlns:p14="http://schemas.microsoft.com/office/powerpoint/2010/main" xmlns="" val="318285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B61CD-87D3-F444-8EB9-120FA8477BB4}" type="slidenum">
              <a:rPr lang="en-US" smtClean="0"/>
              <a:pPr/>
              <a:t>2</a:t>
            </a:fld>
            <a:endParaRPr lang="en-US"/>
          </a:p>
        </p:txBody>
      </p:sp>
    </p:spTree>
    <p:extLst>
      <p:ext uri="{BB962C8B-B14F-4D97-AF65-F5344CB8AC3E}">
        <p14:creationId xmlns:p14="http://schemas.microsoft.com/office/powerpoint/2010/main" xmlns="" val="8074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B61CD-87D3-F444-8EB9-120FA8477BB4}" type="slidenum">
              <a:rPr lang="en-US" smtClean="0"/>
              <a:pPr/>
              <a:t>3</a:t>
            </a:fld>
            <a:endParaRPr lang="en-US"/>
          </a:p>
        </p:txBody>
      </p:sp>
    </p:spTree>
    <p:extLst>
      <p:ext uri="{BB962C8B-B14F-4D97-AF65-F5344CB8AC3E}">
        <p14:creationId xmlns:p14="http://schemas.microsoft.com/office/powerpoint/2010/main" xmlns="" val="319346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B61CD-87D3-F444-8EB9-120FA8477BB4}" type="slidenum">
              <a:rPr lang="en-US" smtClean="0"/>
              <a:pPr/>
              <a:t>4</a:t>
            </a:fld>
            <a:endParaRPr lang="en-US"/>
          </a:p>
        </p:txBody>
      </p:sp>
    </p:spTree>
    <p:extLst>
      <p:ext uri="{BB962C8B-B14F-4D97-AF65-F5344CB8AC3E}">
        <p14:creationId xmlns:p14="http://schemas.microsoft.com/office/powerpoint/2010/main" xmlns="" val="3607697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B61CD-87D3-F444-8EB9-120FA8477BB4}" type="slidenum">
              <a:rPr lang="en-US" smtClean="0"/>
              <a:pPr/>
              <a:t>5</a:t>
            </a:fld>
            <a:endParaRPr lang="en-US"/>
          </a:p>
        </p:txBody>
      </p:sp>
    </p:spTree>
    <p:extLst>
      <p:ext uri="{BB962C8B-B14F-4D97-AF65-F5344CB8AC3E}">
        <p14:creationId xmlns:p14="http://schemas.microsoft.com/office/powerpoint/2010/main" xmlns="" val="152097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B61CD-87D3-F444-8EB9-120FA8477BB4}" type="slidenum">
              <a:rPr lang="en-US" smtClean="0"/>
              <a:pPr/>
              <a:t>6</a:t>
            </a:fld>
            <a:endParaRPr lang="en-US"/>
          </a:p>
        </p:txBody>
      </p:sp>
    </p:spTree>
    <p:extLst>
      <p:ext uri="{BB962C8B-B14F-4D97-AF65-F5344CB8AC3E}">
        <p14:creationId xmlns:p14="http://schemas.microsoft.com/office/powerpoint/2010/main" xmlns="" val="3816111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B61CD-87D3-F444-8EB9-120FA8477BB4}" type="slidenum">
              <a:rPr lang="en-US" smtClean="0"/>
              <a:pPr/>
              <a:t>7</a:t>
            </a:fld>
            <a:endParaRPr lang="en-US"/>
          </a:p>
        </p:txBody>
      </p:sp>
    </p:spTree>
    <p:extLst>
      <p:ext uri="{BB962C8B-B14F-4D97-AF65-F5344CB8AC3E}">
        <p14:creationId xmlns:p14="http://schemas.microsoft.com/office/powerpoint/2010/main" xmlns="" val="398173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B61CD-87D3-F444-8EB9-120FA8477BB4}" type="slidenum">
              <a:rPr lang="en-US" smtClean="0"/>
              <a:pPr/>
              <a:t>8</a:t>
            </a:fld>
            <a:endParaRPr lang="en-US"/>
          </a:p>
        </p:txBody>
      </p:sp>
    </p:spTree>
    <p:extLst>
      <p:ext uri="{BB962C8B-B14F-4D97-AF65-F5344CB8AC3E}">
        <p14:creationId xmlns:p14="http://schemas.microsoft.com/office/powerpoint/2010/main" xmlns="" val="351864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C18B62-9F96-DE40-BA54-EA6CB3F8225D}"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18B62-9F96-DE40-BA54-EA6CB3F8225D}"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18B62-9F96-DE40-BA54-EA6CB3F8225D}"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C18B62-9F96-DE40-BA54-EA6CB3F8225D}"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C18B62-9F96-DE40-BA54-EA6CB3F8225D}" type="datetimeFigureOut">
              <a:rPr lang="en-US" smtClean="0"/>
              <a:pPr/>
              <a:t>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C18B62-9F96-DE40-BA54-EA6CB3F8225D}"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C18B62-9F96-DE40-BA54-EA6CB3F8225D}" type="datetimeFigureOut">
              <a:rPr lang="en-US" smtClean="0"/>
              <a:pPr/>
              <a:t>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C18B62-9F96-DE40-BA54-EA6CB3F8225D}" type="datetimeFigureOut">
              <a:rPr lang="en-US" smtClean="0"/>
              <a:pPr/>
              <a:t>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18B62-9F96-DE40-BA54-EA6CB3F8225D}" type="datetimeFigureOut">
              <a:rPr lang="en-US" smtClean="0"/>
              <a:pPr/>
              <a:t>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18B62-9F96-DE40-BA54-EA6CB3F8225D}"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C18B62-9F96-DE40-BA54-EA6CB3F8225D}" type="datetimeFigureOut">
              <a:rPr lang="en-US" smtClean="0"/>
              <a:pPr/>
              <a:t>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18B62-9F96-DE40-BA54-EA6CB3F8225D}" type="datetimeFigureOut">
              <a:rPr lang="en-US" smtClean="0"/>
              <a:pPr/>
              <a:t>2/16/2020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97F0E-4D75-614B-9AE4-176390C78E32}" type="slidenum">
              <a:rPr lang="en-US" smtClean="0"/>
              <a:pPr/>
              <a:t>‹#›</a:t>
            </a:fld>
            <a:endParaRPr lang="en-US"/>
          </a:p>
        </p:txBody>
      </p:sp>
    </p:spTree>
    <p:extLst>
      <p:ext uri="{BB962C8B-B14F-4D97-AF65-F5344CB8AC3E}">
        <p14:creationId xmlns:p14="http://schemas.microsoft.com/office/powerpoint/2010/main" xmlns=""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Plantagenet Cherokee"/>
                <a:cs typeface="Plantagenet Cherokee"/>
              </a:rPr>
              <a:t>IBS Survey Part 3</a:t>
            </a:r>
            <a:endParaRPr lang="en-US" dirty="0">
              <a:latin typeface="Plantagenet Cherokee"/>
              <a:cs typeface="Plantagenet Cherokee"/>
            </a:endParaRPr>
          </a:p>
        </p:txBody>
      </p:sp>
      <p:sp>
        <p:nvSpPr>
          <p:cNvPr id="3" name="Subtitle 2"/>
          <p:cNvSpPr>
            <a:spLocks noGrp="1"/>
          </p:cNvSpPr>
          <p:nvPr>
            <p:ph type="subTitle" idx="1"/>
          </p:nvPr>
        </p:nvSpPr>
        <p:spPr/>
        <p:txBody>
          <a:bodyPr/>
          <a:lstStyle/>
          <a:p>
            <a:r>
              <a:rPr lang="en-US" dirty="0" smtClean="0">
                <a:latin typeface="Plantagenet Cherokee"/>
                <a:cs typeface="Plantagenet Cherokee"/>
              </a:rPr>
              <a:t>Completing the Survey</a:t>
            </a:r>
            <a:endParaRPr lang="en-US" dirty="0">
              <a:latin typeface="Plantagenet Cherokee"/>
              <a:cs typeface="Plantagenet Cherokee"/>
            </a:endParaRPr>
          </a:p>
        </p:txBody>
      </p:sp>
    </p:spTree>
    <p:extLst>
      <p:ext uri="{BB962C8B-B14F-4D97-AF65-F5344CB8AC3E}">
        <p14:creationId xmlns:p14="http://schemas.microsoft.com/office/powerpoint/2010/main" xmlns="" val="1176926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lantagenet Cherokee"/>
                <a:cs typeface="Plantagenet Cherokee"/>
              </a:rPr>
              <a:t>Steps of IBS Survey</a:t>
            </a:r>
            <a:endParaRPr lang="en-US" dirty="0">
              <a:latin typeface="Plantagenet Cherokee"/>
              <a:cs typeface="Plantagenet Cherokee"/>
            </a:endParaRPr>
          </a:p>
        </p:txBody>
      </p:sp>
      <p:sp>
        <p:nvSpPr>
          <p:cNvPr id="3" name="Content Placeholder 2"/>
          <p:cNvSpPr>
            <a:spLocks noGrp="1"/>
          </p:cNvSpPr>
          <p:nvPr>
            <p:ph idx="1"/>
          </p:nvPr>
        </p:nvSpPr>
        <p:spPr/>
        <p:txBody>
          <a:bodyPr>
            <a:normAutofit lnSpcReduction="10000"/>
          </a:bodyPr>
          <a:lstStyle/>
          <a:p>
            <a:pPr marL="0" indent="0">
              <a:buNone/>
            </a:pPr>
            <a:r>
              <a:rPr lang="en-US" dirty="0">
                <a:latin typeface="Plantagenet Cherokee"/>
                <a:ea typeface="ＭＳ Ｐゴシック" charset="0"/>
                <a:cs typeface="Plantagenet Cherokee"/>
              </a:rPr>
              <a:t>1.   Identify main units and subunits.</a:t>
            </a:r>
            <a:endParaRPr lang="en-US" i="1" dirty="0">
              <a:latin typeface="Plantagenet Cherokee"/>
              <a:ea typeface="ＭＳ Ｐゴシック" charset="0"/>
              <a:cs typeface="Plantagenet Cherokee"/>
            </a:endParaRPr>
          </a:p>
          <a:p>
            <a:pPr marL="514350" indent="-514350">
              <a:buAutoNum type="arabicPeriod" startAt="2"/>
            </a:pPr>
            <a:r>
              <a:rPr lang="en-US" dirty="0">
                <a:latin typeface="Plantagenet Cherokee"/>
                <a:ea typeface="ＭＳ Ｐゴシック" charset="0"/>
                <a:cs typeface="Plantagenet Cherokee"/>
              </a:rPr>
              <a:t>Name and describe primary structures</a:t>
            </a:r>
            <a:br>
              <a:rPr lang="en-US" dirty="0">
                <a:latin typeface="Plantagenet Cherokee"/>
                <a:ea typeface="ＭＳ Ｐゴシック" charset="0"/>
                <a:cs typeface="Plantagenet Cherokee"/>
              </a:rPr>
            </a:br>
            <a:r>
              <a:rPr lang="en-US" dirty="0">
                <a:latin typeface="Plantagenet Cherokee"/>
                <a:ea typeface="ＭＳ Ｐゴシック" charset="0"/>
                <a:cs typeface="Plantagenet Cherokee"/>
              </a:rPr>
              <a:t> 	operative in the unit; ask a basic set of</a:t>
            </a:r>
            <a:br>
              <a:rPr lang="en-US" dirty="0">
                <a:latin typeface="Plantagenet Cherokee"/>
                <a:ea typeface="ＭＳ Ｐゴシック" charset="0"/>
                <a:cs typeface="Plantagenet Cherokee"/>
              </a:rPr>
            </a:br>
            <a:r>
              <a:rPr lang="en-US" dirty="0">
                <a:latin typeface="Plantagenet Cherokee"/>
                <a:ea typeface="ＭＳ Ｐゴシック" charset="0"/>
                <a:cs typeface="Plantagenet Cherokee"/>
              </a:rPr>
              <a:t> 	interpretive questions about </a:t>
            </a:r>
            <a:r>
              <a:rPr lang="en-US" i="1" dirty="0">
                <a:latin typeface="Plantagenet Cherokee"/>
                <a:ea typeface="ＭＳ Ｐゴシック" charset="0"/>
                <a:cs typeface="Plantagenet Cherokee"/>
              </a:rPr>
              <a:t>each</a:t>
            </a:r>
            <a:br>
              <a:rPr lang="en-US" i="1" dirty="0">
                <a:latin typeface="Plantagenet Cherokee"/>
                <a:ea typeface="ＭＳ Ｐゴシック" charset="0"/>
                <a:cs typeface="Plantagenet Cherokee"/>
              </a:rPr>
            </a:br>
            <a:r>
              <a:rPr lang="en-US" dirty="0">
                <a:latin typeface="Plantagenet Cherokee"/>
                <a:ea typeface="ＭＳ Ｐゴシック" charset="0"/>
                <a:cs typeface="Plantagenet Cherokee"/>
              </a:rPr>
              <a:t> 	primary structure.</a:t>
            </a:r>
          </a:p>
          <a:p>
            <a:pPr marL="514350" indent="-514350">
              <a:buAutoNum type="arabicPeriod" startAt="2"/>
            </a:pPr>
            <a:r>
              <a:rPr lang="en-US" dirty="0">
                <a:latin typeface="Plantagenet Cherokee"/>
                <a:ea typeface="ＭＳ Ｐゴシック" charset="0"/>
                <a:cs typeface="Plantagenet Cherokee"/>
              </a:rPr>
              <a:t>Identify Strategic Areas and justify your choices.</a:t>
            </a:r>
          </a:p>
          <a:p>
            <a:pPr marL="514350" indent="-514350">
              <a:buAutoNum type="arabicPeriod" startAt="2"/>
            </a:pPr>
            <a:r>
              <a:rPr lang="en-US" dirty="0">
                <a:latin typeface="Plantagenet Cherokee"/>
                <a:ea typeface="ＭＳ Ｐゴシック" charset="0"/>
                <a:cs typeface="Plantagenet Cherokee"/>
              </a:rPr>
              <a:t>List additional observations.</a:t>
            </a:r>
          </a:p>
          <a:p>
            <a:pPr marL="514350" indent="-514350">
              <a:buAutoNum type="arabicPeriod" startAt="2"/>
            </a:pPr>
            <a:r>
              <a:rPr lang="en-US" dirty="0">
                <a:latin typeface="Plantagenet Cherokee"/>
                <a:ea typeface="ＭＳ Ｐゴシック" charset="0"/>
                <a:cs typeface="Plantagenet Cherokee"/>
              </a:rPr>
              <a:t>Interact with secondary sources.</a:t>
            </a:r>
          </a:p>
          <a:p>
            <a:endParaRPr lang="en-US" dirty="0">
              <a:latin typeface="Plantagenet Cherokee"/>
              <a:ea typeface="ＭＳ Ｐゴシック" charset="0"/>
              <a:cs typeface="Plantagenet Cherokee"/>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1997382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Plantagenet Cherokee"/>
                <a:cs typeface="Plantagenet Cherokee"/>
              </a:rPr>
              <a:t>Investigative Questions</a:t>
            </a:r>
          </a:p>
        </p:txBody>
      </p:sp>
      <p:sp>
        <p:nvSpPr>
          <p:cNvPr id="3" name="Content Placeholder 2"/>
          <p:cNvSpPr>
            <a:spLocks noGrp="1"/>
          </p:cNvSpPr>
          <p:nvPr>
            <p:ph idx="1"/>
          </p:nvPr>
        </p:nvSpPr>
        <p:spPr/>
        <p:txBody>
          <a:bodyPr>
            <a:normAutofit/>
          </a:bodyPr>
          <a:lstStyle/>
          <a:p>
            <a:r>
              <a:rPr lang="en-US" dirty="0">
                <a:latin typeface="Plantagenet Cherokee"/>
                <a:ea typeface="ＭＳ Ｐゴシック" charset="0"/>
                <a:cs typeface="Plantagenet Cherokee"/>
              </a:rPr>
              <a:t>The questions must be asked </a:t>
            </a:r>
            <a:r>
              <a:rPr lang="en-US" i="1" dirty="0">
                <a:latin typeface="Plantagenet Cherokee"/>
                <a:ea typeface="ＭＳ Ｐゴシック" charset="0"/>
                <a:cs typeface="Plantagenet Cherokee"/>
              </a:rPr>
              <a:t>about the structure itself</a:t>
            </a:r>
            <a:r>
              <a:rPr lang="en-US" dirty="0">
                <a:latin typeface="Plantagenet Cherokee"/>
                <a:ea typeface="ＭＳ Ｐゴシック" charset="0"/>
                <a:cs typeface="Plantagenet Cherokee"/>
              </a:rPr>
              <a:t> (the right kinds of questions).</a:t>
            </a:r>
          </a:p>
          <a:p>
            <a:r>
              <a:rPr lang="en-US" dirty="0">
                <a:latin typeface="Plantagenet Cherokee"/>
                <a:ea typeface="ＭＳ Ｐゴシック" charset="0"/>
                <a:cs typeface="Plantagenet Cherokee"/>
              </a:rPr>
              <a:t>The questions must be asked in the right order.</a:t>
            </a:r>
          </a:p>
          <a:p>
            <a:pPr lvl="1"/>
            <a:r>
              <a:rPr lang="en-US" dirty="0">
                <a:latin typeface="Plantagenet Cherokee"/>
                <a:ea typeface="ＭＳ Ｐゴシック" charset="0"/>
                <a:cs typeface="Plantagenet Cherokee"/>
              </a:rPr>
              <a:t>Questions of Identification and Definition</a:t>
            </a:r>
          </a:p>
          <a:p>
            <a:pPr lvl="1"/>
            <a:r>
              <a:rPr lang="en-US" dirty="0">
                <a:latin typeface="Plantagenet Cherokee"/>
                <a:ea typeface="ＭＳ Ｐゴシック" charset="0"/>
                <a:cs typeface="Plantagenet Cherokee"/>
              </a:rPr>
              <a:t>Questions of Reasons and Means</a:t>
            </a:r>
          </a:p>
          <a:p>
            <a:pPr lvl="1"/>
            <a:r>
              <a:rPr lang="en-US" dirty="0">
                <a:latin typeface="Plantagenet Cherokee"/>
                <a:ea typeface="ＭＳ Ｐゴシック" charset="0"/>
                <a:cs typeface="Plantagenet Cherokee"/>
              </a:rPr>
              <a:t>Questions of Implications</a:t>
            </a:r>
          </a:p>
          <a:p>
            <a:endParaRPr lang="en-US" dirty="0"/>
          </a:p>
          <a:p>
            <a:endParaRPr lang="en-US" dirty="0"/>
          </a:p>
        </p:txBody>
      </p:sp>
    </p:spTree>
    <p:extLst>
      <p:ext uri="{BB962C8B-B14F-4D97-AF65-F5344CB8AC3E}">
        <p14:creationId xmlns:p14="http://schemas.microsoft.com/office/powerpoint/2010/main" xmlns="" val="2745953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Plantagenet Cherokee"/>
                <a:cs typeface="Plantagenet Cherokee"/>
              </a:rPr>
              <a:t>Investigative Questions</a:t>
            </a:r>
            <a:endParaRPr lang="en-US" dirty="0">
              <a:latin typeface="Plantagenet Cherokee"/>
              <a:cs typeface="Plantagenet Cherokee"/>
            </a:endParaRPr>
          </a:p>
        </p:txBody>
      </p:sp>
      <p:sp>
        <p:nvSpPr>
          <p:cNvPr id="3" name="Content Placeholder 2"/>
          <p:cNvSpPr>
            <a:spLocks noGrp="1"/>
          </p:cNvSpPr>
          <p:nvPr>
            <p:ph idx="1"/>
          </p:nvPr>
        </p:nvSpPr>
        <p:spPr/>
        <p:txBody>
          <a:bodyPr>
            <a:normAutofit/>
          </a:bodyPr>
          <a:lstStyle/>
          <a:p>
            <a:r>
              <a:rPr lang="en-US" dirty="0">
                <a:latin typeface="Plantagenet Cherokee"/>
                <a:ea typeface="ＭＳ Ｐゴシック" charset="0"/>
                <a:cs typeface="Plantagenet Cherokee"/>
              </a:rPr>
              <a:t>At this point you are only asking a series of questions about the Primary Structure, NOT answering them. Answering the questions will be a task for later.</a:t>
            </a:r>
          </a:p>
          <a:p>
            <a:endParaRPr lang="en-US" dirty="0">
              <a:latin typeface="Plantagenet Cherokee"/>
              <a:ea typeface="ＭＳ Ｐゴシック" charset="0"/>
              <a:cs typeface="Plantagenet Cherokee"/>
            </a:endParaRPr>
          </a:p>
        </p:txBody>
      </p:sp>
    </p:spTree>
    <p:extLst>
      <p:ext uri="{BB962C8B-B14F-4D97-AF65-F5344CB8AC3E}">
        <p14:creationId xmlns:p14="http://schemas.microsoft.com/office/powerpoint/2010/main" xmlns="" val="1690052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lantagenet Cherokee"/>
                <a:cs typeface="Plantagenet Cherokee"/>
              </a:rPr>
              <a:t>Strategic Areas</a:t>
            </a:r>
            <a:endParaRPr lang="en-US" dirty="0">
              <a:latin typeface="Plantagenet Cherokee"/>
              <a:cs typeface="Plantagenet Cherokee"/>
            </a:endParaRPr>
          </a:p>
        </p:txBody>
      </p:sp>
      <p:sp>
        <p:nvSpPr>
          <p:cNvPr id="3" name="Content Placeholder 2"/>
          <p:cNvSpPr>
            <a:spLocks noGrp="1"/>
          </p:cNvSpPr>
          <p:nvPr>
            <p:ph idx="1"/>
          </p:nvPr>
        </p:nvSpPr>
        <p:spPr/>
        <p:txBody>
          <a:bodyPr>
            <a:normAutofit/>
          </a:bodyPr>
          <a:lstStyle/>
          <a:p>
            <a:r>
              <a:rPr lang="en-US" dirty="0">
                <a:latin typeface="Plantagenet Cherokee"/>
                <a:cs typeface="Plantagenet Cherokee"/>
              </a:rPr>
              <a:t>On the basis of your Primary Structure(s), identify by chapter/verse a </a:t>
            </a:r>
            <a:r>
              <a:rPr lang="en-US" i="1" dirty="0">
                <a:latin typeface="Plantagenet Cherokee"/>
                <a:cs typeface="Plantagenet Cherokee"/>
              </a:rPr>
              <a:t>few</a:t>
            </a:r>
            <a:r>
              <a:rPr lang="en-US" dirty="0">
                <a:latin typeface="Plantagenet Cherokee"/>
                <a:cs typeface="Plantagenet Cherokee"/>
              </a:rPr>
              <a:t> verses the give you critical insight into the Structure(s).</a:t>
            </a:r>
          </a:p>
          <a:p>
            <a:r>
              <a:rPr lang="en-US" dirty="0">
                <a:latin typeface="Plantagenet Cherokee"/>
                <a:cs typeface="Plantagenet Cherokee"/>
              </a:rPr>
              <a:t>Provide a brief rationale for your selection based on their relationship to one or more of your Primary Structures (in other words, </a:t>
            </a:r>
            <a:r>
              <a:rPr lang="en-US" i="1" dirty="0">
                <a:latin typeface="Plantagenet Cherokee"/>
                <a:cs typeface="Plantagenet Cherokee"/>
              </a:rPr>
              <a:t>name</a:t>
            </a:r>
            <a:r>
              <a:rPr lang="en-US" dirty="0">
                <a:latin typeface="Plantagenet Cherokee"/>
                <a:cs typeface="Plantagenet Cherokee"/>
              </a:rPr>
              <a:t> the Primary Structures).</a:t>
            </a:r>
          </a:p>
          <a:p>
            <a:endParaRPr lang="en-US" dirty="0">
              <a:latin typeface="Plantagenet Cherokee"/>
              <a:cs typeface="Plantagenet Cherokee"/>
            </a:endParaRPr>
          </a:p>
        </p:txBody>
      </p:sp>
    </p:spTree>
    <p:extLst>
      <p:ext uri="{BB962C8B-B14F-4D97-AF65-F5344CB8AC3E}">
        <p14:creationId xmlns:p14="http://schemas.microsoft.com/office/powerpoint/2010/main" xmlns="" val="2079853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lantagenet Cherokee"/>
                <a:cs typeface="Plantagenet Cherokee"/>
              </a:rPr>
              <a:t>List Additional Observations</a:t>
            </a:r>
            <a:endParaRPr lang="en-US" dirty="0">
              <a:latin typeface="Plantagenet Cherokee"/>
              <a:cs typeface="Plantagenet Cherokee"/>
            </a:endParaRPr>
          </a:p>
        </p:txBody>
      </p:sp>
      <p:sp>
        <p:nvSpPr>
          <p:cNvPr id="3" name="Content Placeholder 2"/>
          <p:cNvSpPr>
            <a:spLocks noGrp="1"/>
          </p:cNvSpPr>
          <p:nvPr>
            <p:ph idx="1"/>
          </p:nvPr>
        </p:nvSpPr>
        <p:spPr/>
        <p:txBody>
          <a:bodyPr>
            <a:normAutofit/>
          </a:bodyPr>
          <a:lstStyle/>
          <a:p>
            <a:pPr marL="0" indent="0">
              <a:buNone/>
            </a:pPr>
            <a:r>
              <a:rPr lang="en-US" dirty="0">
                <a:latin typeface="Plantagenet Cherokee"/>
                <a:ea typeface="ＭＳ Ｐゴシック" charset="0"/>
                <a:cs typeface="Plantagenet Cherokee"/>
              </a:rPr>
              <a:t>In this section simply provide a list of any and all additional observations you make in the process of your Survey. What questions or observations do not fit within the categories of the Survey? Include them here.</a:t>
            </a:r>
          </a:p>
          <a:p>
            <a:pPr marL="0" indent="0">
              <a:buNone/>
            </a:pPr>
            <a:endParaRPr lang="en-US" dirty="0">
              <a:latin typeface="Plantagenet Cherokee"/>
              <a:ea typeface="ＭＳ Ｐゴシック" charset="0"/>
              <a:cs typeface="Plantagenet Cherokee"/>
            </a:endParaRPr>
          </a:p>
          <a:p>
            <a:pPr marL="0" indent="0">
              <a:buNone/>
            </a:pPr>
            <a:r>
              <a:rPr lang="en-US" dirty="0">
                <a:latin typeface="Plantagenet Cherokee"/>
                <a:ea typeface="ＭＳ Ｐゴシック" charset="0"/>
                <a:cs typeface="Plantagenet Cherokee"/>
              </a:rPr>
              <a:t>The purpose is to record them now so that you can come back to them later.</a:t>
            </a:r>
          </a:p>
          <a:p>
            <a:pPr marL="0" indent="0">
              <a:buNone/>
            </a:pPr>
            <a:endParaRPr lang="en-US" dirty="0">
              <a:latin typeface="Plantagenet Cherokee"/>
              <a:ea typeface="ＭＳ Ｐゴシック" charset="0"/>
              <a:cs typeface="Plantagenet Cherokee"/>
            </a:endParaRPr>
          </a:p>
          <a:p>
            <a:endParaRPr lang="en-US" dirty="0"/>
          </a:p>
          <a:p>
            <a:endParaRPr lang="en-US" dirty="0"/>
          </a:p>
          <a:p>
            <a:endParaRPr lang="en-US" dirty="0"/>
          </a:p>
        </p:txBody>
      </p:sp>
    </p:spTree>
    <p:extLst>
      <p:ext uri="{BB962C8B-B14F-4D97-AF65-F5344CB8AC3E}">
        <p14:creationId xmlns:p14="http://schemas.microsoft.com/office/powerpoint/2010/main" xmlns="" val="1301031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lantagenet Cherokee"/>
                <a:cs typeface="Plantagenet Cherokee"/>
              </a:rPr>
              <a:t>Secondary Sources</a:t>
            </a:r>
            <a:endParaRPr lang="en-US" dirty="0">
              <a:latin typeface="Plantagenet Cherokee"/>
              <a:cs typeface="Plantagenet Cherokee"/>
            </a:endParaRPr>
          </a:p>
        </p:txBody>
      </p:sp>
      <p:sp>
        <p:nvSpPr>
          <p:cNvPr id="3" name="Content Placeholder 2"/>
          <p:cNvSpPr>
            <a:spLocks noGrp="1"/>
          </p:cNvSpPr>
          <p:nvPr>
            <p:ph idx="1"/>
          </p:nvPr>
        </p:nvSpPr>
        <p:spPr/>
        <p:txBody>
          <a:bodyPr>
            <a:normAutofit/>
          </a:bodyPr>
          <a:lstStyle/>
          <a:p>
            <a:pPr marL="0" indent="0">
              <a:buNone/>
            </a:pPr>
            <a:r>
              <a:rPr lang="en-US" dirty="0">
                <a:latin typeface="Plantagenet Cherokee"/>
                <a:ea typeface="ＭＳ Ｐゴシック" charset="0"/>
                <a:cs typeface="Plantagenet Cherokee"/>
              </a:rPr>
              <a:t>Now that you have completed </a:t>
            </a:r>
            <a:r>
              <a:rPr lang="en-US" i="1" dirty="0">
                <a:latin typeface="Plantagenet Cherokee"/>
                <a:ea typeface="ＭＳ Ｐゴシック" charset="0"/>
                <a:cs typeface="Plantagenet Cherokee"/>
              </a:rPr>
              <a:t>your own independent work </a:t>
            </a:r>
            <a:r>
              <a:rPr lang="en-US" dirty="0">
                <a:latin typeface="Plantagenet Cherokee"/>
                <a:ea typeface="ＭＳ Ｐゴシック" charset="0"/>
                <a:cs typeface="Plantagenet Cherokee"/>
              </a:rPr>
              <a:t>on </a:t>
            </a:r>
            <a:r>
              <a:rPr lang="en-US" i="1" dirty="0">
                <a:latin typeface="Plantagenet Cherokee"/>
                <a:ea typeface="ＭＳ Ｐゴシック" charset="0"/>
                <a:cs typeface="Plantagenet Cherokee"/>
              </a:rPr>
              <a:t>primary sources</a:t>
            </a:r>
            <a:r>
              <a:rPr lang="en-US" dirty="0">
                <a:latin typeface="Plantagenet Cherokee"/>
                <a:ea typeface="ＭＳ Ｐゴシック" charset="0"/>
                <a:cs typeface="Plantagenet Cherokee"/>
              </a:rPr>
              <a:t>, consult secondary sources for information related to the </a:t>
            </a:r>
            <a:r>
              <a:rPr lang="en-US" i="1" dirty="0">
                <a:latin typeface="Plantagenet Cherokee"/>
                <a:ea typeface="ＭＳ Ｐゴシック" charset="0"/>
                <a:cs typeface="Plantagenet Cherokee"/>
              </a:rPr>
              <a:t>unit as a whole</a:t>
            </a:r>
            <a:r>
              <a:rPr lang="en-US" dirty="0">
                <a:latin typeface="Plantagenet Cherokee"/>
                <a:ea typeface="ＭＳ Ｐゴシック" charset="0"/>
                <a:cs typeface="Plantagenet Cherokee"/>
              </a:rPr>
              <a:t>.</a:t>
            </a:r>
          </a:p>
          <a:p>
            <a:pPr marL="0" indent="0">
              <a:buNone/>
            </a:pPr>
            <a:endParaRPr lang="en-US" dirty="0">
              <a:latin typeface="Plantagenet Cherokee"/>
              <a:ea typeface="ＭＳ Ｐゴシック" charset="0"/>
              <a:cs typeface="Plantagenet Cherokee"/>
            </a:endParaRPr>
          </a:p>
          <a:p>
            <a:pPr marL="0" indent="0">
              <a:buNone/>
            </a:pPr>
            <a:r>
              <a:rPr lang="en-US" dirty="0">
                <a:latin typeface="Plantagenet Cherokee"/>
                <a:ea typeface="ＭＳ Ｐゴシック" charset="0"/>
                <a:cs typeface="Plantagenet Cherokee"/>
              </a:rPr>
              <a:t>You are not looking for information on details within the unit, but material on the unit as a whole.</a:t>
            </a:r>
          </a:p>
          <a:p>
            <a:pPr marL="0" indent="0">
              <a:buNone/>
            </a:pPr>
            <a:endParaRPr lang="en-US" dirty="0">
              <a:latin typeface="Plantagenet Cherokee"/>
              <a:ea typeface="ＭＳ Ｐゴシック" charset="0"/>
              <a:cs typeface="Plantagenet Cherokee"/>
            </a:endParaRPr>
          </a:p>
          <a:p>
            <a:endParaRPr lang="en-US" dirty="0"/>
          </a:p>
          <a:p>
            <a:endParaRPr lang="en-US" dirty="0"/>
          </a:p>
          <a:p>
            <a:endParaRPr lang="en-US" dirty="0"/>
          </a:p>
        </p:txBody>
      </p:sp>
    </p:spTree>
    <p:extLst>
      <p:ext uri="{BB962C8B-B14F-4D97-AF65-F5344CB8AC3E}">
        <p14:creationId xmlns:p14="http://schemas.microsoft.com/office/powerpoint/2010/main" xmlns="" val="331168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lantagenet Cherokee"/>
                <a:cs typeface="Plantagenet Cherokee"/>
              </a:rPr>
              <a:t>Secondary Sources</a:t>
            </a:r>
            <a:endParaRPr lang="en-US" dirty="0">
              <a:latin typeface="Plantagenet Cherokee"/>
              <a:cs typeface="Plantagenet Cherokee"/>
            </a:endParaRPr>
          </a:p>
        </p:txBody>
      </p:sp>
      <p:sp>
        <p:nvSpPr>
          <p:cNvPr id="3" name="Content Placeholder 2"/>
          <p:cNvSpPr>
            <a:spLocks noGrp="1"/>
          </p:cNvSpPr>
          <p:nvPr>
            <p:ph idx="1"/>
          </p:nvPr>
        </p:nvSpPr>
        <p:spPr/>
        <p:txBody>
          <a:bodyPr>
            <a:normAutofit/>
          </a:bodyPr>
          <a:lstStyle/>
          <a:p>
            <a:pPr marL="0" indent="0">
              <a:buNone/>
            </a:pPr>
            <a:r>
              <a:rPr lang="en-US" dirty="0">
                <a:latin typeface="Plantagenet Cherokee"/>
                <a:ea typeface="ＭＳ Ｐゴシック" charset="0"/>
                <a:cs typeface="Plantagenet Cherokee"/>
              </a:rPr>
              <a:t>The purpose of examining secondary sources is to interact with what you find there. Do you agree or disagree with the scholar’s conclusions? Why or why not?</a:t>
            </a:r>
          </a:p>
          <a:p>
            <a:pPr marL="0" indent="0">
              <a:buNone/>
            </a:pPr>
            <a:endParaRPr lang="en-US" dirty="0">
              <a:latin typeface="Plantagenet Cherokee"/>
              <a:ea typeface="ＭＳ Ｐゴシック" charset="0"/>
              <a:cs typeface="Plantagenet Cherokee"/>
            </a:endParaRPr>
          </a:p>
          <a:p>
            <a:endParaRPr lang="en-US" dirty="0"/>
          </a:p>
          <a:p>
            <a:endParaRPr lang="en-US"/>
          </a:p>
          <a:p>
            <a:endParaRPr lang="en-US" dirty="0"/>
          </a:p>
        </p:txBody>
      </p:sp>
    </p:spTree>
    <p:extLst>
      <p:ext uri="{BB962C8B-B14F-4D97-AF65-F5344CB8AC3E}">
        <p14:creationId xmlns:p14="http://schemas.microsoft.com/office/powerpoint/2010/main" xmlns="" val="1855099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114</TotalTime>
  <Words>300</Words>
  <Application>Microsoft Macintosh PowerPoint</Application>
  <PresentationFormat>On-screen Show (4:3)</PresentationFormat>
  <Paragraphs>46</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Black</vt:lpstr>
      <vt:lpstr>IBS Survey Part 3</vt:lpstr>
      <vt:lpstr>Steps of IBS Survey</vt:lpstr>
      <vt:lpstr>Investigative Questions</vt:lpstr>
      <vt:lpstr>Investigative Questions</vt:lpstr>
      <vt:lpstr>Strategic Areas</vt:lpstr>
      <vt:lpstr>List Additional Observations</vt:lpstr>
      <vt:lpstr>Secondary Sources</vt:lpstr>
      <vt:lpstr>Secondary 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Areas, Additional Observations, and Secondary Sources</dc:title>
  <dc:creator>Microsoft Office User</dc:creator>
  <cp:lastModifiedBy>William Rossell</cp:lastModifiedBy>
  <cp:revision>15</cp:revision>
  <dcterms:created xsi:type="dcterms:W3CDTF">2016-02-10T22:35:42Z</dcterms:created>
  <dcterms:modified xsi:type="dcterms:W3CDTF">2020-02-16T20:17:13Z</dcterms:modified>
</cp:coreProperties>
</file>