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8" d="100"/>
          <a:sy n="38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468D-F270-E948-AA13-C400376CAF40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88769-D7B7-BB45-851B-707835D6FB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897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88769-D7B7-BB45-851B-707835D6FBD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5031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88769-D7B7-BB45-851B-707835D6FB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6643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88769-D7B7-BB45-851B-707835D6FB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420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88769-D7B7-BB45-851B-707835D6FB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663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0C97-AB8B-B846-8697-62AA01B08611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74D-D5E2-4D42-8779-815818A7C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0C97-AB8B-B846-8697-62AA01B08611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74D-D5E2-4D42-8779-815818A7C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0C97-AB8B-B846-8697-62AA01B08611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74D-D5E2-4D42-8779-815818A7C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0C97-AB8B-B846-8697-62AA01B08611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74D-D5E2-4D42-8779-815818A7C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0C97-AB8B-B846-8697-62AA01B08611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74D-D5E2-4D42-8779-815818A7C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0C97-AB8B-B846-8697-62AA01B08611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74D-D5E2-4D42-8779-815818A7C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0C97-AB8B-B846-8697-62AA01B08611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74D-D5E2-4D42-8779-815818A7C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0C97-AB8B-B846-8697-62AA01B08611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74D-D5E2-4D42-8779-815818A7C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0C97-AB8B-B846-8697-62AA01B08611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74D-D5E2-4D42-8779-815818A7C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0C97-AB8B-B846-8697-62AA01B08611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74D-D5E2-4D42-8779-815818A7C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0C97-AB8B-B846-8697-62AA01B08611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874D-D5E2-4D42-8779-815818A7C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0C97-AB8B-B846-8697-62AA01B08611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874D-D5E2-4D42-8779-815818A7C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Interpreting </a:t>
            </a:r>
            <a:r>
              <a:rPr lang="en-US" dirty="0" err="1" smtClean="0">
                <a:latin typeface="Plantagenet Cherokee"/>
                <a:cs typeface="Plantagenet Cherokee"/>
              </a:rPr>
              <a:t>Inclusio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Charting Similarities and Differences</a:t>
            </a: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11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Nature and Function of </a:t>
            </a:r>
            <a:r>
              <a:rPr lang="en-US" dirty="0" err="1" smtClean="0">
                <a:latin typeface="Plantagenet Cherokee"/>
                <a:cs typeface="Plantagenet Cherokee"/>
              </a:rPr>
              <a:t>Inclusio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Plantagenet Cherokee"/>
                <a:cs typeface="Plantagenet Cherokee"/>
              </a:rPr>
              <a:t>It </a:t>
            </a:r>
            <a:r>
              <a:rPr lang="en-US" i="1" dirty="0" smtClean="0">
                <a:latin typeface="Plantagenet Cherokee"/>
                <a:cs typeface="Plantagenet Cherokee"/>
              </a:rPr>
              <a:t>frames</a:t>
            </a:r>
            <a:r>
              <a:rPr lang="en-US" dirty="0" smtClean="0">
                <a:latin typeface="Plantagenet Cherokee"/>
                <a:cs typeface="Plantagenet Cherokee"/>
              </a:rPr>
              <a:t> a Unit of text in easily detectable ways</a:t>
            </a:r>
          </a:p>
          <a:p>
            <a:r>
              <a:rPr lang="en-US" dirty="0" smtClean="0">
                <a:latin typeface="Plantagenet Cherokee"/>
                <a:cs typeface="Plantagenet Cherokee"/>
              </a:rPr>
              <a:t>It provides the </a:t>
            </a:r>
            <a:r>
              <a:rPr lang="en-US" i="1" dirty="0" smtClean="0">
                <a:latin typeface="Plantagenet Cherokee"/>
                <a:cs typeface="Plantagenet Cherokee"/>
              </a:rPr>
              <a:t>author’s interpretive clues </a:t>
            </a:r>
            <a:r>
              <a:rPr lang="en-US" dirty="0" smtClean="0">
                <a:latin typeface="Plantagenet Cherokee"/>
                <a:cs typeface="Plantagenet Cherokee"/>
              </a:rPr>
              <a:t>for understanding what comes between the framing sections</a:t>
            </a:r>
          </a:p>
          <a:p>
            <a:r>
              <a:rPr lang="en-US" dirty="0" smtClean="0">
                <a:latin typeface="Plantagenet Cherokee"/>
                <a:cs typeface="Plantagenet Cherokee"/>
              </a:rPr>
              <a:t>It requires </a:t>
            </a:r>
            <a:r>
              <a:rPr lang="en-US" i="1" dirty="0" smtClean="0">
                <a:latin typeface="Plantagenet Cherokee"/>
                <a:cs typeface="Plantagenet Cherokee"/>
              </a:rPr>
              <a:t>careful detection of similarities and differences </a:t>
            </a:r>
            <a:r>
              <a:rPr lang="en-US" dirty="0" smtClean="0">
                <a:latin typeface="Plantagenet Cherokee"/>
                <a:cs typeface="Plantagenet Cherokee"/>
              </a:rPr>
              <a:t>between the framing sections.</a:t>
            </a:r>
          </a:p>
          <a:p>
            <a:pPr lvl="1"/>
            <a:r>
              <a:rPr lang="en-US" dirty="0" smtClean="0">
                <a:latin typeface="Plantagenet Cherokee"/>
                <a:cs typeface="Plantagenet Cherokee"/>
              </a:rPr>
              <a:t>ID and Define each frame on its own merits</a:t>
            </a:r>
          </a:p>
          <a:p>
            <a:pPr lvl="1"/>
            <a:r>
              <a:rPr lang="en-US" dirty="0" smtClean="0">
                <a:latin typeface="Plantagenet Cherokee"/>
                <a:cs typeface="Plantagenet Cherokee"/>
              </a:rPr>
              <a:t>Then compare and contrast</a:t>
            </a: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25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Mark8:22-26/10:46-52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lantagenet Cherokee"/>
                <a:cs typeface="Plantagenet Cherokee"/>
              </a:rPr>
              <a:t>Similarities between the framing sections draw our attention to the </a:t>
            </a:r>
            <a:r>
              <a:rPr lang="en-US" dirty="0" err="1" smtClean="0">
                <a:latin typeface="Plantagenet Cherokee"/>
                <a:cs typeface="Plantagenet Cherokee"/>
              </a:rPr>
              <a:t>Inclusio</a:t>
            </a:r>
            <a:r>
              <a:rPr lang="en-US" dirty="0" smtClean="0">
                <a:latin typeface="Plantagenet Cherokee"/>
                <a:cs typeface="Plantagenet Cherokee"/>
              </a:rPr>
              <a:t>.</a:t>
            </a:r>
          </a:p>
          <a:p>
            <a:r>
              <a:rPr lang="en-US" dirty="0" smtClean="0">
                <a:latin typeface="Plantagenet Cherokee"/>
                <a:cs typeface="Plantagenet Cherokee"/>
              </a:rPr>
              <a:t>The significance emerges from the differences between the framing sections.</a:t>
            </a: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48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Chart Similarities/Differences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>
              <a:latin typeface="Plantagenet Cherokee"/>
              <a:cs typeface="Plantagenet Cherokee"/>
            </a:endParaRPr>
          </a:p>
          <a:p>
            <a:pPr marL="0" indent="0" algn="ctr">
              <a:buNone/>
            </a:pPr>
            <a:r>
              <a:rPr lang="en-US" dirty="0" smtClean="0">
                <a:latin typeface="Plantagenet Cherokee"/>
                <a:cs typeface="Plantagenet Cherokee"/>
              </a:rPr>
              <a:t>The goal is to enable you to see both clearly. </a:t>
            </a: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00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30</TotalTime>
  <Words>102</Words>
  <Application>Microsoft Office PowerPoint</Application>
  <PresentationFormat>On-screen Show (4:3)</PresentationFormat>
  <Paragraphs>18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Black</vt:lpstr>
      <vt:lpstr>Interpreting Inclusio</vt:lpstr>
      <vt:lpstr>Nature and Function of Inclusio</vt:lpstr>
      <vt:lpstr>Mark8:22-26/10:46-52</vt:lpstr>
      <vt:lpstr>Chart Similarities/Differences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Inclusio</dc:title>
  <dc:creator>Microsoft Office User</dc:creator>
  <cp:lastModifiedBy>William Rossell</cp:lastModifiedBy>
  <cp:revision>3</cp:revision>
  <dcterms:created xsi:type="dcterms:W3CDTF">2019-03-28T15:13:04Z</dcterms:created>
  <dcterms:modified xsi:type="dcterms:W3CDTF">2020-04-05T23:15:07Z</dcterms:modified>
</cp:coreProperties>
</file>