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85" r:id="rId29"/>
    <p:sldId id="286" r:id="rId30"/>
    <p:sldId id="287" r:id="rId31"/>
    <p:sldId id="288" r:id="rId32"/>
    <p:sldId id="277" r:id="rId33"/>
    <p:sldId id="27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9" d="100"/>
          <a:sy n="99" d="100"/>
        </p:scale>
        <p:origin x="-18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53242E-F4B9-4318-B2C7-B739844AAFD8}" type="datetimeFigureOut">
              <a:rPr lang="en-US" smtClean="0"/>
              <a:pPr/>
              <a:t>7/17/2013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167896-8871-486B-8A5C-FACF0FB109E8}" type="slidenum">
              <a:rPr lang="en-US" smtClean="0"/>
              <a:pPr/>
              <a:t>‹#›</a:t>
            </a:fld>
            <a:endParaRPr lang="en-US"/>
          </a:p>
        </p:txBody>
      </p:sp>
    </p:spTree>
    <p:extLst>
      <p:ext uri="{BB962C8B-B14F-4D97-AF65-F5344CB8AC3E}">
        <p14:creationId xmlns:p14="http://schemas.microsoft.com/office/powerpoint/2010/main" val="121471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C1D3EB-CC60-422E-AB36-1436099E9CD8}" type="datetime1">
              <a:rPr lang="en-US" smtClean="0"/>
              <a:pPr/>
              <a:t>7/17/2013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4533A43-1E91-4D92-92ED-40F7636CDC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EA331E-2A61-4E27-A9EA-118B32181CA8}" type="datetime1">
              <a:rPr lang="en-US" smtClean="0"/>
              <a:pPr/>
              <a:t>7/17/2013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49385-FBD8-4599-9947-5D40B05C127C}" type="datetime1">
              <a:rPr lang="en-US" smtClean="0"/>
              <a:pPr/>
              <a:t>7/17/2013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EEFBF7-4383-442A-A1F2-06026C7DFFFE}" type="datetime1">
              <a:rPr lang="en-US" smtClean="0"/>
              <a:pPr/>
              <a:t>7/17/2013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702C73-8C04-412D-9A53-70F1A5C6D2DF}" type="datetime1">
              <a:rPr lang="en-US" smtClean="0"/>
              <a:pPr/>
              <a:t>7/17/2013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33A43-1E91-4D92-92ED-40F7636CDC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67455-8716-4B6A-82DD-E5E47D06638E}" type="datetime1">
              <a:rPr lang="en-US" smtClean="0"/>
              <a:pPr/>
              <a:t>7/17/2013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47347F-FD53-43B4-B7DD-64A3F8A38364}" type="datetime1">
              <a:rPr lang="en-US" smtClean="0"/>
              <a:pPr/>
              <a:t>7/17/2013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90D737-729C-490D-83A3-09C800D6E06C}" type="datetime1">
              <a:rPr lang="en-US" smtClean="0"/>
              <a:pPr/>
              <a:t>7/17/2013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BF8F0-13F3-4D86-89F2-88D8FA7D4D4D}" type="datetime1">
              <a:rPr lang="en-US" smtClean="0"/>
              <a:pPr/>
              <a:t>7/17/2013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3A5D6B-B3B3-48A6-B727-367062EC632B}" type="datetime1">
              <a:rPr lang="en-US" smtClean="0"/>
              <a:pPr/>
              <a:t>7/17/2013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33A43-1E91-4D92-92ED-40F7636CDC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3FE338-9ACC-491D-9632-5C47FB46C14C}" type="datetime1">
              <a:rPr lang="en-US" smtClean="0"/>
              <a:pPr/>
              <a:t>7/17/2013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4533A43-1E91-4D92-92ED-40F7636CDCA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607483-6210-47EE-A02E-395AA363C8DC}" type="datetime1">
              <a:rPr lang="en-US" smtClean="0"/>
              <a:pPr/>
              <a:t>7/17/2013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533A43-1E91-4D92-92ED-40F7636CDCA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Confirmation and a Wesleyan Catechesis</a:t>
            </a:r>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1</a:t>
            </a:fld>
            <a:endParaRPr lang="en-US"/>
          </a:p>
        </p:txBody>
      </p:sp>
      <p:sp>
        <p:nvSpPr>
          <p:cNvPr id="5" name="TextBox 4"/>
          <p:cNvSpPr txBox="1"/>
          <p:nvPr/>
        </p:nvSpPr>
        <p:spPr>
          <a:xfrm>
            <a:off x="4724400" y="3886200"/>
            <a:ext cx="3124200" cy="461665"/>
          </a:xfrm>
          <a:prstGeom prst="rect">
            <a:avLst/>
          </a:prstGeom>
          <a:noFill/>
        </p:spPr>
        <p:txBody>
          <a:bodyPr wrap="square" rtlCol="0">
            <a:spAutoFit/>
          </a:bodyPr>
          <a:lstStyle/>
          <a:p>
            <a:r>
              <a:rPr lang="en-US" sz="2400" dirty="0" smtClean="0"/>
              <a:t>By Larry Wood</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Wesley’s view of confirmation was unclear because he said he fully supported all Anglican practices with “scrupulous exactness.” He  included the rite of confirmation in this claim of support, and yet he deleted both it and the catechism from the </a:t>
            </a:r>
            <a:r>
              <a:rPr lang="en-US" i="1" dirty="0"/>
              <a:t>Sunday Service </a:t>
            </a:r>
            <a:r>
              <a:rPr lang="en-US" dirty="0"/>
              <a:t>(which he had written for the Methodist Episcopal Church in America).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i="1" dirty="0"/>
              <a:t>The Sunday Service</a:t>
            </a:r>
            <a:r>
              <a:rPr lang="en-US" dirty="0"/>
              <a:t> was </a:t>
            </a:r>
            <a:r>
              <a:rPr lang="en-US" dirty="0" smtClean="0"/>
              <a:t>Wesley’s </a:t>
            </a:r>
            <a:r>
              <a:rPr lang="en-US" dirty="0"/>
              <a:t>abridgement of </a:t>
            </a:r>
            <a:r>
              <a:rPr lang="en-US" i="1" dirty="0"/>
              <a:t>The Book of Common Prayer.</a:t>
            </a:r>
            <a:r>
              <a:rPr lang="en-US" dirty="0"/>
              <a:t> </a:t>
            </a:r>
            <a:endParaRPr lang="en-US" dirty="0" smtClean="0"/>
          </a:p>
          <a:p>
            <a:r>
              <a:rPr lang="en-US" dirty="0" smtClean="0"/>
              <a:t>The </a:t>
            </a:r>
            <a:r>
              <a:rPr lang="en-US" dirty="0"/>
              <a:t>model catechism of the Church of England was contained in </a:t>
            </a:r>
            <a:r>
              <a:rPr lang="en-US" i="1" dirty="0"/>
              <a:t>The Book of Common Prayer</a:t>
            </a:r>
            <a:r>
              <a:rPr lang="en-US" dirty="0"/>
              <a:t> and placed after the Order of Baptism as preparation for the Order of Confirmation. It too followed Luther’s original list of topics.</a:t>
            </a:r>
          </a:p>
        </p:txBody>
      </p:sp>
      <p:sp>
        <p:nvSpPr>
          <p:cNvPr id="4" name="Slide Number Placeholder 3"/>
          <p:cNvSpPr>
            <a:spLocks noGrp="1"/>
          </p:cNvSpPr>
          <p:nvPr>
            <p:ph type="sldNum" sz="quarter" idx="12"/>
          </p:nvPr>
        </p:nvSpPr>
        <p:spPr/>
        <p:txBody>
          <a:bodyPr/>
          <a:lstStyle/>
          <a:p>
            <a:fld id="{04533A43-1E91-4D92-92ED-40F7636CDCA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John Fletcher and other Methodists (including Adam Clarke and Mary </a:t>
            </a:r>
            <a:r>
              <a:rPr lang="en-US" dirty="0" err="1"/>
              <a:t>Bosanquet</a:t>
            </a:r>
            <a:r>
              <a:rPr lang="en-US" dirty="0"/>
              <a:t>) greatly valued confirmation. </a:t>
            </a:r>
            <a:endParaRPr lang="en-US" dirty="0" smtClean="0"/>
          </a:p>
          <a:p>
            <a:r>
              <a:rPr lang="en-US" dirty="0" smtClean="0"/>
              <a:t>Even </a:t>
            </a:r>
            <a:r>
              <a:rPr lang="en-US" dirty="0"/>
              <a:t>the first Methodist theologian, Nathan Bangs, greatly valued it, although American Methodists did not have a rite of confirmation until one was instituted in the 1960s! </a:t>
            </a:r>
            <a:endParaRPr lang="en-US" dirty="0" smtClean="0"/>
          </a:p>
          <a:p>
            <a:r>
              <a:rPr lang="en-US" dirty="0" smtClean="0"/>
              <a:t>Wesley’s </a:t>
            </a:r>
            <a:r>
              <a:rPr lang="en-US" dirty="0"/>
              <a:t>personally designated successor, John Fletcher, cited the rite of confirmation as showing that Wesley’s view of Christian perfection as subsequent to justifying faith was based in Anglican theology</a:t>
            </a:r>
            <a:r>
              <a:rPr lang="en-US" dirty="0" smtClean="0"/>
              <a:t>.</a:t>
            </a:r>
          </a:p>
          <a:p>
            <a:r>
              <a:rPr lang="en-US" dirty="0"/>
              <a:t>Fletcher drew from Wesley’s translation of the Early Church Father, pseudo-</a:t>
            </a:r>
            <a:r>
              <a:rPr lang="en-US" dirty="0" err="1"/>
              <a:t>Macarius</a:t>
            </a:r>
            <a:r>
              <a:rPr lang="en-US" dirty="0"/>
              <a:t>, to show that the baptism with the Spirit is the basis for perfecting, sanctifying grace. </a:t>
            </a:r>
            <a:r>
              <a:rPr lang="en-US" dirty="0" smtClean="0"/>
              <a:t>It is argued by some patristic scholars that pseudo-</a:t>
            </a:r>
            <a:r>
              <a:rPr lang="en-US" dirty="0" err="1" smtClean="0"/>
              <a:t>Macarius</a:t>
            </a:r>
            <a:r>
              <a:rPr lang="en-US" dirty="0" smtClean="0"/>
              <a:t> was emphasizing the inner meaning of confirmation as denoting a sanctifying perfection of the Christian life.</a:t>
            </a:r>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dirty="0"/>
              <a:t>Why then did Wesley delete confirmation? </a:t>
            </a:r>
            <a:endParaRPr lang="en-US" dirty="0" smtClean="0"/>
          </a:p>
          <a:p>
            <a:r>
              <a:rPr lang="en-US" dirty="0" smtClean="0"/>
              <a:t>It </a:t>
            </a:r>
            <a:r>
              <a:rPr lang="en-US" dirty="0"/>
              <a:t>could be argued that Wesley quietly deleted the rite of confirmation from </a:t>
            </a:r>
            <a:r>
              <a:rPr lang="en-US" i="1" dirty="0"/>
              <a:t>The Sunday Service </a:t>
            </a:r>
            <a:r>
              <a:rPr lang="en-US" dirty="0"/>
              <a:t>because he insisted on the personal, evangelical meaning of the rite. </a:t>
            </a:r>
            <a:endParaRPr lang="en-US" dirty="0" smtClean="0"/>
          </a:p>
          <a:p>
            <a:r>
              <a:rPr lang="en-US" dirty="0" smtClean="0"/>
              <a:t>In </a:t>
            </a:r>
            <a:r>
              <a:rPr lang="en-US" dirty="0"/>
              <a:t>Wesley’s dispute with the Roman Catholic catechism, he specifically included a letter in his works to a Roman Catholic in which he objected to the formalism of the rite, but this letter said nothing against its claim that confirmation signified perfecting, sanctifying grace.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Why then did Wesley also delete the catechism from </a:t>
            </a:r>
            <a:r>
              <a:rPr lang="en-US" i="1" dirty="0"/>
              <a:t>The Sunday Service</a:t>
            </a:r>
            <a:r>
              <a:rPr lang="en-US" dirty="0"/>
              <a:t>? </a:t>
            </a:r>
            <a:endParaRPr lang="en-US" dirty="0" smtClean="0"/>
          </a:p>
          <a:p>
            <a:r>
              <a:rPr lang="en-US" dirty="0" smtClean="0"/>
              <a:t>Was </a:t>
            </a:r>
            <a:r>
              <a:rPr lang="en-US" dirty="0"/>
              <a:t>it deleted because it had served as preparation for confirmation, which Wesley had removed? </a:t>
            </a:r>
            <a:endParaRPr lang="en-US" dirty="0" smtClean="0"/>
          </a:p>
          <a:p>
            <a:r>
              <a:rPr lang="en-US" dirty="0" smtClean="0"/>
              <a:t>When </a:t>
            </a:r>
            <a:r>
              <a:rPr lang="en-US" dirty="0"/>
              <a:t>Wesley served as a missionary parish priest in Georgia, he wrote catechisms for those who were to be confirmed. There was no single catechism used in the Church of England, and parish priests often developed their own instructional lessons.</a:t>
            </a:r>
          </a:p>
        </p:txBody>
      </p:sp>
      <p:sp>
        <p:nvSpPr>
          <p:cNvPr id="4" name="Slide Number Placeholder 3"/>
          <p:cNvSpPr>
            <a:spLocks noGrp="1"/>
          </p:cNvSpPr>
          <p:nvPr>
            <p:ph type="sldNum" sz="quarter" idx="12"/>
          </p:nvPr>
        </p:nvSpPr>
        <p:spPr/>
        <p:txBody>
          <a:bodyPr/>
          <a:lstStyle/>
          <a:p>
            <a:fld id="{04533A43-1E91-4D92-92ED-40F7636CDCA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The catechisms that Wesley wrote as a parish priest have not survived, except we do have his abridgment of the </a:t>
            </a:r>
            <a:r>
              <a:rPr lang="en-US" i="1" dirty="0"/>
              <a:t>Westminster Shorter Catechism</a:t>
            </a:r>
            <a:r>
              <a:rPr lang="en-US" dirty="0"/>
              <a:t>. Whether or not this abridged catechism was ever used in early British Methodism is not known, but it was included in Wesley’s </a:t>
            </a:r>
            <a:r>
              <a:rPr lang="en-US" i="1" dirty="0"/>
              <a:t>Christian Library</a:t>
            </a:r>
            <a:r>
              <a:rPr lang="en-US" dirty="0"/>
              <a:t>, which was a series of cheap paperback books that Wesley abridged for the instructional benefit of </a:t>
            </a:r>
            <a:r>
              <a:rPr lang="en-US" dirty="0" smtClean="0"/>
              <a:t>Methodist.</a:t>
            </a:r>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Significantly, Wesley altered the </a:t>
            </a:r>
            <a:r>
              <a:rPr lang="en-US" i="1" dirty="0"/>
              <a:t>Westminster Shorter Catechism</a:t>
            </a:r>
            <a:r>
              <a:rPr lang="en-US" dirty="0"/>
              <a:t> only in those places that contradicted the distinctive beliefs of Methodism. </a:t>
            </a:r>
            <a:endParaRPr lang="en-US" dirty="0" smtClean="0"/>
          </a:p>
          <a:p>
            <a:r>
              <a:rPr lang="en-US" dirty="0" smtClean="0"/>
              <a:t>Particularly</a:t>
            </a:r>
            <a:r>
              <a:rPr lang="en-US" dirty="0"/>
              <a:t>, he deleted references to absolute predestination and its denial of the possibility of being made perfect in love. </a:t>
            </a:r>
            <a:endParaRPr lang="en-US" dirty="0" smtClean="0"/>
          </a:p>
          <a:p>
            <a:r>
              <a:rPr lang="en-US" dirty="0" smtClean="0"/>
              <a:t>These </a:t>
            </a:r>
            <a:r>
              <a:rPr lang="en-US" dirty="0"/>
              <a:t>twin themes--the universal offer of grace and the possibility of being made perfect in love in this life--constitute the core of an implicit Wesleyan catechism.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a:t>One can cite many sources that Wesley had established as a means of educating his Methodist followers--including </a:t>
            </a:r>
            <a:r>
              <a:rPr lang="en-US" i="1" dirty="0"/>
              <a:t>The Christian Library, </a:t>
            </a:r>
            <a:r>
              <a:rPr lang="en-US" dirty="0"/>
              <a:t>his annual conferencing with his preachers, </a:t>
            </a:r>
            <a:r>
              <a:rPr lang="en-US" i="1" dirty="0"/>
              <a:t>The Large Minutes, </a:t>
            </a:r>
            <a:r>
              <a:rPr lang="en-US" dirty="0"/>
              <a:t>his sermons, his </a:t>
            </a:r>
            <a:r>
              <a:rPr lang="en-US" i="1" dirty="0"/>
              <a:t>Notes on the New Testament, </a:t>
            </a:r>
            <a:r>
              <a:rPr lang="en-US" dirty="0"/>
              <a:t>Fletcher’s </a:t>
            </a:r>
            <a:r>
              <a:rPr lang="en-US" i="1" dirty="0"/>
              <a:t>Checks, The </a:t>
            </a:r>
            <a:r>
              <a:rPr lang="en-US" i="1" dirty="0" err="1"/>
              <a:t>Arminian</a:t>
            </a:r>
            <a:r>
              <a:rPr lang="en-US" i="1" dirty="0"/>
              <a:t> Magazine, </a:t>
            </a:r>
            <a:r>
              <a:rPr lang="en-US" dirty="0"/>
              <a:t>his numerous treatises and essays, such as </a:t>
            </a:r>
            <a:r>
              <a:rPr lang="en-US" i="1" dirty="0"/>
              <a:t>A Plain Account of Christian Perfection. </a:t>
            </a:r>
            <a:endParaRPr lang="en-US" i="1" dirty="0" smtClean="0"/>
          </a:p>
          <a:p>
            <a:r>
              <a:rPr lang="en-US" dirty="0" smtClean="0"/>
              <a:t>One </a:t>
            </a:r>
            <a:r>
              <a:rPr lang="en-US" dirty="0"/>
              <a:t>of the most significant sources of doctrine for Methodists was Charles Wesley’s hymns. Wesley highlighted hymns as a source for understanding doctrine in his book, </a:t>
            </a:r>
            <a:r>
              <a:rPr lang="en-US" i="1" dirty="0"/>
              <a:t>A Collection of Hymns for the Use of the People Called Methodists</a:t>
            </a:r>
            <a:r>
              <a:rPr lang="en-US" dirty="0"/>
              <a:t>, which he called “a little body of experimental and practical divinity.”</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However, a primary means of catechism for early Methodists was the class meetings, made up of 12 to 15 persons. The purpose was not to find out if a person had memorized a series of questions and answers on religious beliefs, but the question was primarily, “How Is It with Your Soul?” Wesley noted in his sermon, “The Mystery of Iniquity,” that the Protestant Reformation was primarily a reformation of rites and doctrine, but he said the Methodist revival constituted a true reformation of heart and life.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a:bodyPr>
          <a:lstStyle/>
          <a:p>
            <a:r>
              <a:rPr lang="en-US" dirty="0"/>
              <a:t>An implicit distinctive Wesley catechism entails an examination of one’s spiritual life--whether or not one is embodying the life of Jesus through the sanctifying power of the Holy Spirit. </a:t>
            </a:r>
            <a:endParaRPr lang="en-US" dirty="0" smtClean="0"/>
          </a:p>
          <a:p>
            <a:r>
              <a:rPr lang="en-US" dirty="0" smtClean="0"/>
              <a:t>Scripture</a:t>
            </a:r>
            <a:r>
              <a:rPr lang="en-US" dirty="0"/>
              <a:t>, the sacraments, worship, prayer, and the Apostle Creed are essential means of grace, and it is clear that Wesley considered it necessary for Methodists to embrace a proper doctrinal understanding (hence his adaption of the Anglican </a:t>
            </a:r>
            <a:r>
              <a:rPr lang="en-US" i="1" dirty="0"/>
              <a:t>Articles of Religion</a:t>
            </a:r>
            <a:r>
              <a:rPr lang="en-US" dirty="0"/>
              <a:t> for American Methodism, showing that American Methodism believed what all the “reformed” churches believed), but “a real Christian” is one who is catechized inwardly through the Spirit in justifying and full sanctifying grace. Being held accountable within the Christian community (“class meetings”) for this inward catechism is the hallmark of a Wesleyan catechism.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dirty="0"/>
              <a:t>Catechism is a term first introduced by Martin Luther to denote a formal method of teaching the basics of Christian beliefs, specifically focusing on four topics--the Ten Commandments, the Apostles’ Creed, the Lord’s Prayer, and the sacraments. </a:t>
            </a:r>
            <a:endParaRPr lang="en-US" dirty="0" smtClean="0"/>
          </a:p>
          <a:p>
            <a:r>
              <a:rPr lang="en-US" dirty="0" smtClean="0"/>
              <a:t>Luther </a:t>
            </a:r>
            <a:r>
              <a:rPr lang="en-US" dirty="0"/>
              <a:t>wrote a </a:t>
            </a:r>
            <a:r>
              <a:rPr lang="en-US" i="1" dirty="0"/>
              <a:t>Large Catechism</a:t>
            </a:r>
            <a:r>
              <a:rPr lang="en-US" dirty="0"/>
              <a:t> for pastors in order to help them educate their congregation, and he wrote a </a:t>
            </a:r>
            <a:r>
              <a:rPr lang="en-US" i="1" dirty="0"/>
              <a:t>Small Catechism</a:t>
            </a:r>
            <a:r>
              <a:rPr lang="en-US" dirty="0"/>
              <a:t> for children in the form of questions and answers that can be memorized in preparation for confirmation.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In a recent ecumenical development culminating in the Lima Text prepared by the Faith and Order Commission of the World Council of Churches at the Lima Conference in 1982, Christian baptism underwent a significant liturgical change with the inclusion of both gestures--baptism with water (signifying Jesus’ death-resurrection) and the laying on of hands (signifying the Pentecost gift of the Spirit)--which was incorporated in all major Protestant denominational books of worship.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Previously, the liturgy of baptism only included the rite of water baptism in Protestantism. Now the Pentecost bestowal of the Holy Spirit has been restored in the liturgy of Christian baptism (as in the earliest days of Christian baptism). </a:t>
            </a:r>
            <a:r>
              <a:rPr lang="en-US" sz="1200" dirty="0"/>
              <a:t>See Frank C. </a:t>
            </a:r>
            <a:r>
              <a:rPr lang="en-US" sz="1200" dirty="0" err="1"/>
              <a:t>Senn</a:t>
            </a:r>
            <a:r>
              <a:rPr lang="en-US" sz="1200" dirty="0"/>
              <a:t>, </a:t>
            </a:r>
            <a:r>
              <a:rPr lang="en-US" sz="1200" i="1" dirty="0"/>
              <a:t>Christian Liturgy: Catholic and Evangelical </a:t>
            </a:r>
            <a:r>
              <a:rPr lang="en-US" sz="1200" dirty="0"/>
              <a:t>(Minneapolis, Minn. : Fortress Press, 1997.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Most mainline denominations (although not Methodism) have always had some practice of confirmation, though giving it different interpretations.  </a:t>
            </a:r>
            <a:endParaRPr lang="en-US" dirty="0" smtClean="0"/>
          </a:p>
          <a:p>
            <a:r>
              <a:rPr lang="en-US" dirty="0" smtClean="0"/>
              <a:t>Basically</a:t>
            </a:r>
            <a:r>
              <a:rPr lang="en-US" dirty="0"/>
              <a:t>, there are three different versions of confirmation:  the bestowal of the Spirit, catechism, or a reaffirmation of the baptism of those baptized as infants.  </a:t>
            </a:r>
            <a:endParaRPr lang="en-US" dirty="0" smtClean="0"/>
          </a:p>
          <a:p>
            <a:r>
              <a:rPr lang="en-US" dirty="0" smtClean="0"/>
              <a:t>These </a:t>
            </a:r>
            <a:r>
              <a:rPr lang="en-US" dirty="0"/>
              <a:t>three different versions have remained largely intact, but significantly enough, there has emerged within the last quarter of the twentieth century a general consensus that Christian baptism is a complex event involving two symbols—baptism with water and </a:t>
            </a:r>
            <a:r>
              <a:rPr lang="en-US" dirty="0" err="1"/>
              <a:t>chrismation</a:t>
            </a:r>
            <a:r>
              <a:rPr lang="en-US" dirty="0"/>
              <a:t> and/or the laying on of hands.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Virtually all the liturgies of the major American denominations have been rewritten to incorporate this new understanding.  </a:t>
            </a:r>
            <a:endParaRPr lang="en-US" dirty="0" smtClean="0"/>
          </a:p>
          <a:p>
            <a:r>
              <a:rPr lang="en-US" dirty="0" smtClean="0"/>
              <a:t>Lutheran </a:t>
            </a:r>
            <a:r>
              <a:rPr lang="en-US" dirty="0" err="1"/>
              <a:t>liturgiologist</a:t>
            </a:r>
            <a:r>
              <a:rPr lang="en-US" dirty="0"/>
              <a:t>, Frank C. </a:t>
            </a:r>
            <a:r>
              <a:rPr lang="en-US" dirty="0" err="1"/>
              <a:t>Senn</a:t>
            </a:r>
            <a:r>
              <a:rPr lang="en-US" dirty="0"/>
              <a:t>, writes:  “In the last quarter of the twentieth century, a massive ecumenical consensus has emerged concerning the forms and content of Christian liturgy in the Roman Catholic and Reformation churches as a result of the impact of the modern liturgical movement.” </a:t>
            </a:r>
            <a:r>
              <a:rPr lang="en-US" sz="1400" dirty="0" err="1" smtClean="0"/>
              <a:t>Senn</a:t>
            </a:r>
            <a:r>
              <a:rPr lang="en-US" sz="1400" dirty="0" smtClean="0"/>
              <a:t>, 637.</a:t>
            </a:r>
          </a:p>
          <a:p>
            <a:r>
              <a:rPr lang="en-US" dirty="0" err="1" smtClean="0"/>
              <a:t>Senn</a:t>
            </a:r>
            <a:r>
              <a:rPr lang="en-US" dirty="0" smtClean="0"/>
              <a:t> </a:t>
            </a:r>
            <a:r>
              <a:rPr lang="en-US" dirty="0"/>
              <a:t>further writes:  “It has been said that if the covers were removed from the major worship books of the late twentieth century, it would be difficult to tell which book belongs to which church body.”  </a:t>
            </a:r>
            <a:r>
              <a:rPr lang="en-US" sz="1400" dirty="0" err="1" smtClean="0"/>
              <a:t>Senn</a:t>
            </a:r>
            <a:r>
              <a:rPr lang="en-US" sz="1400" dirty="0" smtClean="0"/>
              <a:t>, </a:t>
            </a:r>
            <a:r>
              <a:rPr lang="en-US" sz="1400" dirty="0"/>
              <a:t>645</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The Faith and Order movement (representing all the major Church traditions, including Eastern Orthodox, Roman Catholic, Lutheran, Anglican, Reformed, Methodist, Presbyterians, Disciples of Christ,, Mennonite, Brethren, Baptist, Adventist, and Pentecostal) began developing a collaborative investigation concerning the meaning of baptism, </a:t>
            </a:r>
            <a:r>
              <a:rPr lang="en-US" dirty="0" err="1"/>
              <a:t>eucharist</a:t>
            </a:r>
            <a:r>
              <a:rPr lang="en-US" dirty="0"/>
              <a:t>, and ministry since its first conference at Lausanne in 1927</a:t>
            </a:r>
          </a:p>
        </p:txBody>
      </p:sp>
      <p:sp>
        <p:nvSpPr>
          <p:cNvPr id="4" name="Slide Number Placeholder 3"/>
          <p:cNvSpPr>
            <a:spLocks noGrp="1"/>
          </p:cNvSpPr>
          <p:nvPr>
            <p:ph type="sldNum" sz="quarter" idx="12"/>
          </p:nvPr>
        </p:nvSpPr>
        <p:spPr/>
        <p:txBody>
          <a:bodyPr/>
          <a:lstStyle/>
          <a:p>
            <a:fld id="{04533A43-1E91-4D92-92ED-40F7636CDCAA}"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a:bodyPr>
          <a:lstStyle/>
          <a:p>
            <a:r>
              <a:rPr lang="en-US" sz="3400" dirty="0"/>
              <a:t>Gerard Austin summarizes the history and results of the ecumenical discussions relating particularly to confirmation. </a:t>
            </a:r>
            <a:endParaRPr lang="en-US" sz="3400" dirty="0" smtClean="0"/>
          </a:p>
          <a:p>
            <a:r>
              <a:rPr lang="en-US" sz="3400" dirty="0" smtClean="0"/>
              <a:t> </a:t>
            </a:r>
            <a:r>
              <a:rPr lang="en-US" sz="3400" dirty="0"/>
              <a:t>He shows that the high point of the newly emerging consensus on confirmation occurred at the Faith and Order Commission at the Lima Conference in 1982.   </a:t>
            </a:r>
            <a:endParaRPr lang="en-US" sz="3400" dirty="0" smtClean="0"/>
          </a:p>
          <a:p>
            <a:r>
              <a:rPr lang="en-US" sz="3400" dirty="0" smtClean="0"/>
              <a:t>He </a:t>
            </a:r>
            <a:r>
              <a:rPr lang="en-US" sz="3400" dirty="0"/>
              <a:t>points out that in previous years, a Christological interpretation predominated in the meaning of Christian baptism.  </a:t>
            </a:r>
            <a:endParaRPr lang="en-US" sz="3400" dirty="0" smtClean="0"/>
          </a:p>
        </p:txBody>
      </p:sp>
      <p:sp>
        <p:nvSpPr>
          <p:cNvPr id="4" name="Slide Number Placeholder 3"/>
          <p:cNvSpPr>
            <a:spLocks noGrp="1"/>
          </p:cNvSpPr>
          <p:nvPr>
            <p:ph type="sldNum" sz="quarter" idx="12"/>
          </p:nvPr>
        </p:nvSpPr>
        <p:spPr/>
        <p:txBody>
          <a:bodyPr/>
          <a:lstStyle/>
          <a:p>
            <a:fld id="{04533A43-1E91-4D92-92ED-40F7636CDCA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Now the </a:t>
            </a:r>
            <a:r>
              <a:rPr lang="en-US" dirty="0" err="1" smtClean="0"/>
              <a:t>pneumatological</a:t>
            </a:r>
            <a:r>
              <a:rPr lang="en-US" dirty="0" smtClean="0"/>
              <a:t> dimension has been added to comply with the World Council statement:  “It would seem appropriate that baptism with water should be followed by the laying-on of hands or </a:t>
            </a:r>
            <a:r>
              <a:rPr lang="en-US" dirty="0" err="1" smtClean="0"/>
              <a:t>chrismation</a:t>
            </a:r>
            <a:r>
              <a:rPr lang="en-US" dirty="0" smtClean="0"/>
              <a:t> to express dedication and the gift of the Holy Spirit in baptism.”  This conference reflected an ecumenical consensus that was “a result of biblical and patristic studies, together with the liturgical revival and the need for common witness.” The Lima Text also noted “that theologians of such widely different traditions should be able to speak so harmoniously about baptism, </a:t>
            </a:r>
            <a:r>
              <a:rPr lang="en-US" dirty="0" err="1" smtClean="0"/>
              <a:t>eucharist</a:t>
            </a:r>
            <a:r>
              <a:rPr lang="en-US" dirty="0" smtClean="0"/>
              <a:t> and ministry is unprecedented in the modern ecumenical movement.”  </a:t>
            </a:r>
          </a:p>
          <a:p>
            <a:r>
              <a:rPr lang="en-US" sz="1600" dirty="0" smtClean="0"/>
              <a:t>Cf. Austin,</a:t>
            </a:r>
            <a:r>
              <a:rPr lang="en-US" sz="1600" i="1" dirty="0" smtClean="0"/>
              <a:t> Anointing with the Spirit, The Rite of Confirmation  </a:t>
            </a:r>
            <a:r>
              <a:rPr lang="en-US" sz="1600" dirty="0" smtClean="0"/>
              <a:t>(New York:  Pueblo Publishing Company, 1985), p. 92.</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a:t>The reforms recommended by the WCC made their way into the rite of initiation of the United Methodist Church in 1976 with the publication of </a:t>
            </a:r>
            <a:r>
              <a:rPr lang="en-US" i="1" dirty="0"/>
              <a:t>A Service of Baptism, Confirmation, and Renewal</a:t>
            </a:r>
            <a:r>
              <a:rPr lang="en-US" dirty="0"/>
              <a:t>.  </a:t>
            </a:r>
            <a:endParaRPr lang="en-US" dirty="0" smtClean="0"/>
          </a:p>
          <a:p>
            <a:r>
              <a:rPr lang="en-US" dirty="0" smtClean="0"/>
              <a:t>Its </a:t>
            </a:r>
            <a:r>
              <a:rPr lang="en-US" dirty="0"/>
              <a:t>baptism liturgy now included both the act of water baptism itself (signifying Jesus’ death-resurrection) and the laying on of hands (signifying the descent of the Spirit).  </a:t>
            </a:r>
            <a:endParaRPr lang="en-US" dirty="0" smtClean="0"/>
          </a:p>
          <a:p>
            <a:r>
              <a:rPr lang="en-US" dirty="0" smtClean="0"/>
              <a:t>After </a:t>
            </a:r>
            <a:r>
              <a:rPr lang="en-US" dirty="0"/>
              <a:t>the application of water, the minister lays his hands on the head of the person and says:  “The power of the Holy Spirit work within you, that being born through water and the Spirit you may be a faithful witness of Jesus Christ.  Amen.”  </a:t>
            </a:r>
            <a:endParaRPr lang="en-US" dirty="0" smtClean="0"/>
          </a:p>
          <a:p>
            <a:r>
              <a:rPr lang="en-US" dirty="0" smtClean="0"/>
              <a:t>This </a:t>
            </a:r>
            <a:r>
              <a:rPr lang="en-US" dirty="0"/>
              <a:t>reform later appeared in </a:t>
            </a:r>
            <a:r>
              <a:rPr lang="en-US" i="1" dirty="0"/>
              <a:t>The United Methodist Hymnal</a:t>
            </a:r>
            <a:r>
              <a:rPr lang="en-US" dirty="0"/>
              <a:t> in 1989, and the United Methodist </a:t>
            </a:r>
            <a:r>
              <a:rPr lang="en-US" i="1" dirty="0"/>
              <a:t>Book of Worship</a:t>
            </a:r>
            <a:r>
              <a:rPr lang="en-US" dirty="0"/>
              <a:t> in 1992.  The alternate words for the laying on of hands uses the term, “sealing”:  “You are sealed by the Holy Spirit in baptism and marked as Christ’s own forever.”  This wording is more fitting and corresponds more closely to the usage of the primitive Church, as Gregory Dix has shown.  It also more pointedly captures the meaning of sanctification as being stamped with the image of God, a distinctive teaching of Methodism.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Another development parallel to, though not isolated from, the liturgical movement has been the constructive work of systematic theologians.  </a:t>
            </a:r>
            <a:endParaRPr lang="en-US" dirty="0" smtClean="0"/>
          </a:p>
          <a:p>
            <a:r>
              <a:rPr lang="en-US" dirty="0" smtClean="0"/>
              <a:t>The </a:t>
            </a:r>
            <a:r>
              <a:rPr lang="en-US" dirty="0"/>
              <a:t>willingness of theologians to pay attention to the liturgical movement has resulted in an overhaul in the theology of Christian initiation, especially in reference to the meaning of the Pentecostal gift of the Holy Spirit.  Ironically, this new reorientation in thinking about Christian initiation has come primarily from within the Reformed tradition, even though Calvin rejected the idea of a subsequent experience of the Spirit in confirmation following water baptism.  </a:t>
            </a:r>
            <a:endParaRPr lang="en-US" dirty="0" smtClean="0"/>
          </a:p>
          <a:p>
            <a:r>
              <a:rPr lang="en-US" dirty="0" smtClean="0"/>
              <a:t>Yet </a:t>
            </a:r>
            <a:r>
              <a:rPr lang="en-US" dirty="0"/>
              <a:t>Karl Barth, </a:t>
            </a:r>
            <a:r>
              <a:rPr lang="en-US" dirty="0" smtClean="0"/>
              <a:t>the </a:t>
            </a:r>
            <a:r>
              <a:rPr lang="en-US" dirty="0"/>
              <a:t>most significant Reformed theologian since Calvin, seriously challenged the conventional views of Calvinism on this very issue.</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One noticeable influence of the liturgical renewal movement can be seen in Barth’s distinction between baptism with water and baptism with the Spirit.  So striking was this contrast that even his editors highlighted this new development in Barth’s thinking in the opening paragraph of their preface, calling it “a sharp distinction.”   Barth maintained that baptism with the Spirit signified the perfection of the Christian life that is progressively realized in this life and only finally actualized in heaven.</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Although there have always been manuals of Christian doctrine throughout the history of the church, Luther specifically used this term to highlight the importance of doctrinal teaching. </a:t>
            </a:r>
            <a:endParaRPr lang="en-US" dirty="0" smtClean="0"/>
          </a:p>
          <a:p>
            <a:r>
              <a:rPr lang="en-US" dirty="0" smtClean="0"/>
              <a:t>Subsequently</a:t>
            </a:r>
            <a:r>
              <a:rPr lang="en-US" dirty="0"/>
              <a:t>, many catechisms appeared in various denominations, including a </a:t>
            </a:r>
            <a:r>
              <a:rPr lang="en-US" i="1" dirty="0"/>
              <a:t>Catechism of the Council of Trent</a:t>
            </a:r>
            <a:r>
              <a:rPr lang="en-US" dirty="0"/>
              <a:t> for Roman Catholics, and each of them followed Luther’s format of explaining doctrine in reference to these four topics.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Another contemporary systematic theologian who has incorporated a </a:t>
            </a:r>
            <a:r>
              <a:rPr lang="en-US" dirty="0" err="1"/>
              <a:t>pneumatological</a:t>
            </a:r>
            <a:r>
              <a:rPr lang="en-US" dirty="0"/>
              <a:t> understanding of Christian initiation is </a:t>
            </a:r>
            <a:r>
              <a:rPr lang="en-US" dirty="0" err="1"/>
              <a:t>Wolfhart</a:t>
            </a:r>
            <a:r>
              <a:rPr lang="en-US" dirty="0"/>
              <a:t> </a:t>
            </a:r>
            <a:r>
              <a:rPr lang="en-US" dirty="0" err="1"/>
              <a:t>Pannenberg</a:t>
            </a:r>
            <a:r>
              <a:rPr lang="en-US" dirty="0"/>
              <a:t> (a Lutheran).  </a:t>
            </a:r>
            <a:endParaRPr lang="en-US" dirty="0" smtClean="0"/>
          </a:p>
          <a:p>
            <a:r>
              <a:rPr lang="en-US" dirty="0" smtClean="0"/>
              <a:t>An ancient document, rediscovered by the Liturgical Renewal Movement is </a:t>
            </a:r>
            <a:r>
              <a:rPr lang="en-US" i="1" dirty="0" smtClean="0"/>
              <a:t>The </a:t>
            </a:r>
            <a:r>
              <a:rPr lang="en-US" i="1" dirty="0"/>
              <a:t>Apostolic Tradition of St. </a:t>
            </a:r>
            <a:r>
              <a:rPr lang="en-US" i="1" dirty="0" err="1" smtClean="0"/>
              <a:t>Hippolytus</a:t>
            </a:r>
            <a:r>
              <a:rPr lang="en-US" i="1" dirty="0" smtClean="0"/>
              <a:t>. </a:t>
            </a:r>
            <a:r>
              <a:rPr lang="en-US" dirty="0" smtClean="0"/>
              <a:t>It showed that the larger meaning of baptism extending back to the days of the apostles included both water baptism and the laying on of hands).</a:t>
            </a:r>
          </a:p>
          <a:p>
            <a:r>
              <a:rPr lang="en-US" dirty="0" smtClean="0"/>
              <a:t>As </a:t>
            </a:r>
            <a:r>
              <a:rPr lang="en-US" dirty="0"/>
              <a:t>a </a:t>
            </a:r>
            <a:r>
              <a:rPr lang="en-US" dirty="0" smtClean="0"/>
              <a:t>result of this document and other supporting information, </a:t>
            </a:r>
            <a:r>
              <a:rPr lang="en-US" dirty="0" err="1"/>
              <a:t>Pannenberg</a:t>
            </a:r>
            <a:r>
              <a:rPr lang="en-US" dirty="0"/>
              <a:t> has come to accept confirmation as the sealing of the Spirit, </a:t>
            </a:r>
            <a:r>
              <a:rPr lang="en-US" dirty="0" smtClean="0"/>
              <a:t>catechism</a:t>
            </a:r>
            <a:r>
              <a:rPr lang="en-US" dirty="0"/>
              <a:t>, and a reaffirmation of water baptism.   More specifically, </a:t>
            </a:r>
            <a:r>
              <a:rPr lang="en-US" dirty="0" err="1"/>
              <a:t>Pannenberg</a:t>
            </a:r>
            <a:r>
              <a:rPr lang="en-US" dirty="0"/>
              <a:t> interprets the gift of the Spirit through the imposition of hands as empowering one to begin the process of “death to the old nature.”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20000"/>
          </a:bodyPr>
          <a:lstStyle/>
          <a:p>
            <a:r>
              <a:rPr lang="en-US" dirty="0" err="1"/>
              <a:t>Pannenberg</a:t>
            </a:r>
            <a:r>
              <a:rPr lang="en-US" dirty="0"/>
              <a:t> even comes close to accepting confirmation as a sacrament since it shares “in the sacramental status of baptism,” noting that “Luther was not aware of the original relationship of anointing and the laying on of hands to the baptismal act.”  If he had been, he would have had “a different view of confirmation’s sacramental </a:t>
            </a:r>
            <a:r>
              <a:rPr lang="en-US" dirty="0" smtClean="0"/>
              <a:t>status” </a:t>
            </a:r>
            <a:r>
              <a:rPr lang="en-US" dirty="0" err="1" smtClean="0"/>
              <a:t>Pannenberg</a:t>
            </a:r>
            <a:r>
              <a:rPr lang="en-US" dirty="0" smtClean="0"/>
              <a:t> claims.</a:t>
            </a:r>
          </a:p>
          <a:p>
            <a:r>
              <a:rPr lang="en-US" dirty="0" smtClean="0"/>
              <a:t>What would have been Wesley’s response to the new data showing that the larger meaning of Christian baptism included both water baptism and the laying on of hands? </a:t>
            </a:r>
          </a:p>
          <a:p>
            <a:r>
              <a:rPr lang="en-US" dirty="0" smtClean="0"/>
              <a:t>Perhaps he would have directly addressed this question, even as his designated successor (John Fletcher) had already done so (who substantively agreed with Jeremy Taylor’s </a:t>
            </a:r>
            <a:r>
              <a:rPr lang="en-US" i="1" dirty="0" smtClean="0"/>
              <a:t>Discourse on Confirmation</a:t>
            </a:r>
            <a:r>
              <a:rPr lang="en-US" dirty="0" smtClean="0"/>
              <a:t>, although we do not know if Fletcher or Wesley had ever read it, but of course we do know that Wesley was greatly influenced by Jeremy Taylor.</a:t>
            </a:r>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dirty="0" smtClean="0"/>
              <a:t>I believe the </a:t>
            </a:r>
            <a:r>
              <a:rPr lang="en-US" dirty="0"/>
              <a:t>renewed emphasis upon the bestowal of Holy Spirit in Christian baptism offers Wesleyans an opportunity to highlight that the inward catechism of loving God with all one’s heart, mind, and soul is the goal of the Christian life. </a:t>
            </a:r>
            <a:endParaRPr lang="en-US" dirty="0" smtClean="0"/>
          </a:p>
          <a:p>
            <a:r>
              <a:rPr lang="en-US" dirty="0" smtClean="0"/>
              <a:t>The </a:t>
            </a:r>
            <a:r>
              <a:rPr lang="en-US" dirty="0"/>
              <a:t>purpose of the rite of baptism (and confirmation) goes beyond an intellectualist understanding of doctrine to an inward appropriation of the sanctifying Spirit of Christ. </a:t>
            </a:r>
            <a:endParaRPr lang="en-US" dirty="0" smtClean="0"/>
          </a:p>
          <a:p>
            <a:r>
              <a:rPr lang="en-US" dirty="0" smtClean="0"/>
              <a:t>This </a:t>
            </a:r>
            <a:r>
              <a:rPr lang="en-US" dirty="0"/>
              <a:t>goal of an inward catechism is why Wesley often cited the Anglican collect: “Cleanse the thoughts of our hearts by the </a:t>
            </a:r>
            <a:r>
              <a:rPr lang="en-US" i="1" dirty="0"/>
              <a:t>inspiration of thy Holy Spirit</a:t>
            </a:r>
            <a:r>
              <a:rPr lang="en-US" dirty="0"/>
              <a:t>, that we may </a:t>
            </a:r>
            <a:r>
              <a:rPr lang="en-US" i="1" dirty="0"/>
              <a:t>perfectly love </a:t>
            </a:r>
            <a:r>
              <a:rPr lang="en-US" dirty="0"/>
              <a:t>thee, and </a:t>
            </a:r>
            <a:r>
              <a:rPr lang="en-US" i="1" dirty="0"/>
              <a:t>worthily magnify </a:t>
            </a:r>
            <a:r>
              <a:rPr lang="en-US" dirty="0"/>
              <a:t>thy holy name.”  </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This inward catechism of loving God with all one’s heart, mind, and soul is thus the inner meaning of confirmation, as John Fletcher so eloquently argued in his </a:t>
            </a:r>
            <a:r>
              <a:rPr lang="en-US" i="1" dirty="0" smtClean="0"/>
              <a:t>Checks to Antinomianism, </a:t>
            </a:r>
            <a:r>
              <a:rPr lang="en-US" dirty="0" smtClean="0"/>
              <a:t>showing that Wesley’s emphasis on Christian perfection was genuinely Anglican and not a new doctrine.</a:t>
            </a:r>
            <a:endParaRPr lang="en-US" i="1"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Christian baptism in the earliest centuries consisted of two distinct gestures--water and the laying on of hands. </a:t>
            </a:r>
            <a:endParaRPr lang="en-US" dirty="0" smtClean="0"/>
          </a:p>
          <a:p>
            <a:r>
              <a:rPr lang="en-US" dirty="0" smtClean="0"/>
              <a:t>The </a:t>
            </a:r>
            <a:r>
              <a:rPr lang="en-US" dirty="0"/>
              <a:t>catechumens (as the persons who had been prepared for Christian baptism through extensive teaching were called) were baptized in a river symbolizing their participation in Jesus’ death-resurrection (Easter) and then immediately afterwards they were escorted into a church house where they had hands laid on them for being “baptized with the Spirit” (Pentecost).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Easter (water baptism) and Pentecost (laying on of hands) were considered to be the two distinct and yet interrelated events that establishes one in the Christian life. </a:t>
            </a:r>
            <a:endParaRPr lang="en-US" dirty="0" smtClean="0"/>
          </a:p>
          <a:p>
            <a:r>
              <a:rPr lang="en-US" dirty="0" smtClean="0"/>
              <a:t>In </a:t>
            </a:r>
            <a:r>
              <a:rPr lang="en-US" dirty="0"/>
              <a:t>the 5th century the second part of Christian baptism (the laying on of hands) was postponed until one was seven years old or older. </a:t>
            </a:r>
            <a:endParaRPr lang="en-US" dirty="0" smtClean="0"/>
          </a:p>
          <a:p>
            <a:r>
              <a:rPr lang="en-US" dirty="0" smtClean="0"/>
              <a:t>This </a:t>
            </a:r>
            <a:r>
              <a:rPr lang="en-US" dirty="0"/>
              <a:t>second gesture of laying on of hands came to be called confirmation, although Gregory Dix regrets that it was not called the rite of sanctification or “perfection” of the Christian life </a:t>
            </a:r>
            <a:r>
              <a:rPr lang="en-US" sz="1300" dirty="0"/>
              <a:t>(see Gregory Dix, </a:t>
            </a:r>
            <a:r>
              <a:rPr lang="en-US" sz="1300" i="1" dirty="0"/>
              <a:t>The Theology of Confirmation in Relation to Baptism</a:t>
            </a:r>
            <a:r>
              <a:rPr lang="en-US" sz="1300" dirty="0"/>
              <a:t> (Westminster [London] : </a:t>
            </a:r>
            <a:r>
              <a:rPr lang="en-US" sz="1300" dirty="0" err="1"/>
              <a:t>Dacre</a:t>
            </a:r>
            <a:r>
              <a:rPr lang="en-US" sz="1300" dirty="0"/>
              <a:t> Press, 1946, 25).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By separating the two aspects of Christian baptism, Dix believed that the laying on of hands appeared to be superfluous and hence lost its original importance. </a:t>
            </a:r>
            <a:endParaRPr lang="en-US" dirty="0" smtClean="0"/>
          </a:p>
          <a:p>
            <a:r>
              <a:rPr lang="en-US" dirty="0" smtClean="0"/>
              <a:t>The </a:t>
            </a:r>
            <a:r>
              <a:rPr lang="en-US" dirty="0"/>
              <a:t>biblical basis for this distinction between water baptism and confirmation was said to be found in Acts 8:15, 19:2, and Hebrews 6:2. </a:t>
            </a:r>
            <a:endParaRPr lang="en-US" dirty="0" smtClean="0"/>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With Luther and the Reformers, confirmation was linked primarily to catechism and the reaffirmation of the faith of those baptized in infancy. </a:t>
            </a:r>
            <a:endParaRPr lang="en-US" dirty="0" smtClean="0"/>
          </a:p>
          <a:p>
            <a:r>
              <a:rPr lang="en-US" dirty="0" smtClean="0"/>
              <a:t>In </a:t>
            </a:r>
            <a:r>
              <a:rPr lang="en-US" dirty="0"/>
              <a:t>the Roman Catholic and Greek Orthodox traditions, confirmation was the granting of the Spirit (baptism with the Spirit), whereas the Protestant reformers (Luther and Calvin) interpreted confirmation as being confirmed in the faith after a time of catechism, usually for the benefit of children who had been baptized as infants.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Hence the Protestant view of confirmation did not entail the idea of granting the Spirit through the laying on of hands, in contrast to the Roman Catholic and Greek Orthodox views. </a:t>
            </a:r>
          </a:p>
          <a:p>
            <a:r>
              <a:rPr lang="en-US" dirty="0" smtClean="0"/>
              <a:t>The </a:t>
            </a:r>
            <a:r>
              <a:rPr lang="en-US" dirty="0"/>
              <a:t>English reformer, Thomas Cranmer, held to a mediating view of confirmation. He did not consider confirmation to be a “sacrament,” but an “ordinance.” </a:t>
            </a:r>
            <a:r>
              <a:rPr lang="en-US" i="1" dirty="0"/>
              <a:t>The Book of Common Prayer </a:t>
            </a:r>
            <a:r>
              <a:rPr lang="en-US" dirty="0"/>
              <a:t>(which he largely authored), however, includes confirmation as receiving an “increase” of the Spirit, and it incorporated Luther’s idea of catechism as preparation for confirmation. </a:t>
            </a:r>
          </a:p>
        </p:txBody>
      </p:sp>
      <p:sp>
        <p:nvSpPr>
          <p:cNvPr id="4" name="Slide Number Placeholder 3"/>
          <p:cNvSpPr>
            <a:spLocks noGrp="1"/>
          </p:cNvSpPr>
          <p:nvPr>
            <p:ph type="sldNum" sz="quarter" idx="12"/>
          </p:nvPr>
        </p:nvSpPr>
        <p:spPr/>
        <p:txBody>
          <a:bodyPr/>
          <a:lstStyle/>
          <a:p>
            <a:fld id="{04533A43-1E91-4D92-92ED-40F7636CDCA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The Caroline theologian, Jeremy Taylor, interpreted confirmation in </a:t>
            </a:r>
            <a:r>
              <a:rPr lang="en-US" i="1" dirty="0"/>
              <a:t>The Book of Common Prayer</a:t>
            </a:r>
            <a:r>
              <a:rPr lang="en-US" dirty="0"/>
              <a:t> as the fullness of the Spirit being poured out on one who was already a believer by virtue of their infant baptism. Confirmation further denoted receiving perfecting, sanctifying grace</a:t>
            </a:r>
            <a:r>
              <a:rPr lang="en-US" dirty="0" smtClean="0"/>
              <a:t>.</a:t>
            </a:r>
          </a:p>
          <a:p>
            <a:r>
              <a:rPr lang="en-US" dirty="0" smtClean="0"/>
              <a:t> </a:t>
            </a:r>
            <a:r>
              <a:rPr lang="en-US" dirty="0"/>
              <a:t>The Church of England to this very day continues to have a debate over the precise meaning of confirmation. </a:t>
            </a:r>
            <a:endParaRPr lang="en-US" dirty="0" smtClean="0"/>
          </a:p>
          <a:p>
            <a:r>
              <a:rPr lang="en-US" dirty="0" smtClean="0"/>
              <a:t>Catechism</a:t>
            </a:r>
            <a:r>
              <a:rPr lang="en-US" dirty="0"/>
              <a:t>, however, is considered among all mainline Christian denominations as preparation for confirmation.</a:t>
            </a:r>
          </a:p>
          <a:p>
            <a:endParaRPr lang="en-US" dirty="0"/>
          </a:p>
        </p:txBody>
      </p:sp>
      <p:sp>
        <p:nvSpPr>
          <p:cNvPr id="4" name="Slide Number Placeholder 3"/>
          <p:cNvSpPr>
            <a:spLocks noGrp="1"/>
          </p:cNvSpPr>
          <p:nvPr>
            <p:ph type="sldNum" sz="quarter" idx="12"/>
          </p:nvPr>
        </p:nvSpPr>
        <p:spPr/>
        <p:txBody>
          <a:bodyPr/>
          <a:lstStyle/>
          <a:p>
            <a:fld id="{04533A43-1E91-4D92-92ED-40F7636CDCAA}"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TotalTime>
  <Words>3135</Words>
  <Application>Microsoft Office PowerPoint</Application>
  <PresentationFormat>On-screen Show (4:3)</PresentationFormat>
  <Paragraphs>107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Confirmation and a Wesleyan Catechesis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Confirmation and a Wesleyan Catechesis</dc:title>
  <dc:creator>Larry</dc:creator>
  <cp:lastModifiedBy>larry.wood@asburyseminary.edu</cp:lastModifiedBy>
  <cp:revision>9</cp:revision>
  <dcterms:created xsi:type="dcterms:W3CDTF">2011-09-09T23:34:30Z</dcterms:created>
  <dcterms:modified xsi:type="dcterms:W3CDTF">2013-07-17T10:49:38Z</dcterms:modified>
</cp:coreProperties>
</file>