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2" r:id="rId6"/>
    <p:sldId id="275" r:id="rId7"/>
    <p:sldId id="276" r:id="rId8"/>
    <p:sldId id="260" r:id="rId9"/>
    <p:sldId id="261" r:id="rId10"/>
    <p:sldId id="262" r:id="rId11"/>
    <p:sldId id="263" r:id="rId12"/>
    <p:sldId id="264" r:id="rId13"/>
    <p:sldId id="277" r:id="rId14"/>
    <p:sldId id="265" r:id="rId15"/>
    <p:sldId id="266" r:id="rId16"/>
    <p:sldId id="268" r:id="rId17"/>
    <p:sldId id="267" r:id="rId18"/>
    <p:sldId id="269" r:id="rId19"/>
    <p:sldId id="270" r:id="rId20"/>
    <p:sldId id="271"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4" autoAdjust="0"/>
  </p:normalViewPr>
  <p:slideViewPr>
    <p:cSldViewPr>
      <p:cViewPr>
        <p:scale>
          <a:sx n="100" d="100"/>
          <a:sy n="100" d="100"/>
        </p:scale>
        <p:origin x="-93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E8FA6FD-C590-4081-BD52-AF0E18020FC5}" type="datetimeFigureOut">
              <a:rPr lang="en-US" smtClean="0"/>
              <a:pPr/>
              <a:t>9/11/2014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1F8AC2C7-7C2C-49E3-B7E0-0D608DB6214C}"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FA6FD-C590-4081-BD52-AF0E18020FC5}"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FA6FD-C590-4081-BD52-AF0E18020FC5}"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E8FA6FD-C590-4081-BD52-AF0E18020FC5}"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E8FA6FD-C590-4081-BD52-AF0E18020FC5}" type="datetimeFigureOut">
              <a:rPr lang="en-US" smtClean="0"/>
              <a:pPr/>
              <a:t>9/11/2014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1F8AC2C7-7C2C-49E3-B7E0-0D608DB6214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8FA6FD-C590-4081-BD52-AF0E18020FC5}" type="datetimeFigureOut">
              <a:rPr lang="en-US" smtClean="0"/>
              <a:pPr/>
              <a:t>9/11/2014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E8FA6FD-C590-4081-BD52-AF0E18020FC5}" type="datetimeFigureOut">
              <a:rPr lang="en-US" smtClean="0"/>
              <a:pPr/>
              <a:t>9/11/2014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E8FA6FD-C590-4081-BD52-AF0E18020FC5}" type="datetimeFigureOut">
              <a:rPr lang="en-US" smtClean="0"/>
              <a:pPr/>
              <a:t>9/11/2014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FA6FD-C590-4081-BD52-AF0E18020FC5}" type="datetimeFigureOut">
              <a:rPr lang="en-US" smtClean="0"/>
              <a:pPr/>
              <a:t>9/11/2014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E8FA6FD-C590-4081-BD52-AF0E18020FC5}" type="datetimeFigureOut">
              <a:rPr lang="en-US" smtClean="0"/>
              <a:pPr/>
              <a:t>9/11/2014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8FA6FD-C590-4081-BD52-AF0E18020FC5}" type="datetimeFigureOut">
              <a:rPr lang="en-US" smtClean="0"/>
              <a:pPr/>
              <a:t>9/11/2014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8AC2C7-7C2C-49E3-B7E0-0D608DB621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E8FA6FD-C590-4081-BD52-AF0E18020FC5}" type="datetimeFigureOut">
              <a:rPr lang="en-US" smtClean="0"/>
              <a:pPr/>
              <a:t>9/11/2014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F8AC2C7-7C2C-49E3-B7E0-0D608DB6214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archives.umc.org/umns/news_synd.asp?mid=883&amp;story=05DC4F08-1595-4903-AB36-721244BD26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838200"/>
            <a:ext cx="8229600" cy="1828800"/>
          </a:xfrm>
        </p:spPr>
        <p:txBody>
          <a:bodyPr>
            <a:normAutofit fontScale="90000"/>
          </a:bodyPr>
          <a:lstStyle/>
          <a:p>
            <a:r>
              <a:rPr lang="en-US" dirty="0" smtClean="0"/>
              <a:t>Highlights of some Wesleyan </a:t>
            </a:r>
            <a:r>
              <a:rPr lang="en-US" dirty="0" err="1" smtClean="0"/>
              <a:t>develoments</a:t>
            </a:r>
            <a:endParaRPr lang="en-US" dirty="0"/>
          </a:p>
        </p:txBody>
      </p:sp>
      <p:sp>
        <p:nvSpPr>
          <p:cNvPr id="3" name="Subtitle 2"/>
          <p:cNvSpPr>
            <a:spLocks noGrp="1"/>
          </p:cNvSpPr>
          <p:nvPr>
            <p:ph type="subTitle" idx="1"/>
          </p:nvPr>
        </p:nvSpPr>
        <p:spPr>
          <a:xfrm>
            <a:off x="533400" y="3276600"/>
            <a:ext cx="8229600" cy="1752600"/>
          </a:xfrm>
        </p:spPr>
        <p:txBody>
          <a:bodyPr>
            <a:normAutofit fontScale="25000" lnSpcReduction="20000"/>
          </a:bodyPr>
          <a:lstStyle/>
          <a:p>
            <a:pPr algn="l">
              <a:buFont typeface="Arial" pitchFamily="34" charset="0"/>
              <a:buChar char="•"/>
            </a:pPr>
            <a:r>
              <a:rPr lang="en-US" sz="7200" dirty="0" smtClean="0"/>
              <a:t>John Fletcher, the First Wesley Scholar</a:t>
            </a:r>
          </a:p>
          <a:p>
            <a:pPr lvl="1" algn="l">
              <a:buFont typeface="Arial" pitchFamily="34" charset="0"/>
              <a:buChar char="•"/>
            </a:pPr>
            <a:r>
              <a:rPr lang="en-US" sz="7200" i="1" dirty="0" smtClean="0"/>
              <a:t>Checks to Antinomianism</a:t>
            </a:r>
          </a:p>
          <a:p>
            <a:pPr algn="l">
              <a:buFont typeface="Arial" pitchFamily="34" charset="0"/>
              <a:buChar char="•"/>
            </a:pPr>
            <a:r>
              <a:rPr lang="en-US" sz="7200" dirty="0" smtClean="0"/>
              <a:t>Richard Watson, the First Systematic Theologian, wrote </a:t>
            </a:r>
            <a:r>
              <a:rPr lang="en-US" sz="7200" i="1" dirty="0" smtClean="0"/>
              <a:t>Theological Institutes</a:t>
            </a:r>
          </a:p>
          <a:p>
            <a:pPr algn="l">
              <a:buFont typeface="Arial" pitchFamily="34" charset="0"/>
              <a:buChar char="•"/>
            </a:pPr>
            <a:r>
              <a:rPr lang="en-US" sz="7200" dirty="0" smtClean="0"/>
              <a:t>Nathan Bangs, the First American Theologian</a:t>
            </a:r>
          </a:p>
          <a:p>
            <a:pPr lvl="1" algn="l">
              <a:buFont typeface="Arial" pitchFamily="34" charset="0"/>
              <a:buChar char="•"/>
            </a:pPr>
            <a:r>
              <a:rPr lang="en-US" sz="6800" dirty="0" smtClean="0"/>
              <a:t>Bangs was elected by the General Conference to become the Methodist “book agent”  in 1804, because of his scholarly qualifications. </a:t>
            </a:r>
          </a:p>
          <a:p>
            <a:pPr lvl="1" algn="l">
              <a:buFont typeface="Arial" pitchFamily="34" charset="0"/>
              <a:buChar char="•"/>
            </a:pPr>
            <a:r>
              <a:rPr lang="en-US" sz="6800" dirty="0" smtClean="0"/>
              <a:t>Nathan Bangs, </a:t>
            </a:r>
            <a:r>
              <a:rPr lang="en-US" sz="6800" i="1" dirty="0" smtClean="0"/>
              <a:t>The Necessity, Nature, and Fruits, of Sanctification:  In a Series of Letters to a Friend </a:t>
            </a:r>
            <a:r>
              <a:rPr lang="en-US" sz="6800" dirty="0" smtClean="0"/>
              <a:t>(New York:  Phillips &amp; Hunt, 1851)</a:t>
            </a:r>
          </a:p>
          <a:p>
            <a:pPr lvl="1" algn="l">
              <a:buFont typeface="Arial" pitchFamily="34" charset="0"/>
              <a:buChar char="•"/>
            </a:pPr>
            <a:r>
              <a:rPr lang="en-US" sz="6800" i="1" dirty="0" smtClean="0"/>
              <a:t>A History of the Methodist Episcopal Church </a:t>
            </a:r>
            <a:r>
              <a:rPr lang="en-US" sz="6800" dirty="0" smtClean="0"/>
              <a:t>(1845)</a:t>
            </a:r>
          </a:p>
          <a:p>
            <a:pPr algn="l">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fontScale="92500" lnSpcReduction="10000"/>
          </a:bodyPr>
          <a:lstStyle/>
          <a:p>
            <a:r>
              <a:rPr lang="en-US" dirty="0" smtClean="0"/>
              <a:t>The erosion of the Wesleyan doctrinal heritage occurred almost overnight (from 1885 to 1900) when the leadership of the Methodist Episcopal Church changed hands from those committed to its Wesleyan heritage to those who were open to the newer ideas associated with Liberal theology imported from Germany and introduced largely through the writings and teaching of Borden Parker Bowne (1847-1910), whom </a:t>
            </a:r>
            <a:r>
              <a:rPr lang="en-US" dirty="0" err="1" smtClean="0"/>
              <a:t>Mudge</a:t>
            </a:r>
            <a:r>
              <a:rPr lang="en-US" dirty="0" smtClean="0"/>
              <a:t> strongly supported as moving Methodism is a new and better direction.  </a:t>
            </a:r>
          </a:p>
          <a:p>
            <a:r>
              <a:rPr lang="en-US" dirty="0" smtClean="0"/>
              <a:t>This change of Methodist leadership was in some ways more like the overthrowing of the guard than a changing of the guard.  Methodist universities in particular self-consciously set aside the tradition conserved from the days of Wesley.  .</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fontScale="85000" lnSpcReduction="20000"/>
          </a:bodyPr>
          <a:lstStyle/>
          <a:p>
            <a:r>
              <a:rPr lang="en-US" dirty="0" smtClean="0"/>
              <a:t>In 1876, Bowne began teaching at Boston University, Methodism’s oldest center of religious training.  Bowne came to have a greater influence on Methodist scholarship than any other thinker.  Certainly his students altered the subsequent course of Methodist thinking, and his method of reconstructing the shape of theology forever changed the way Methodists would do theology.  </a:t>
            </a:r>
          </a:p>
          <a:p>
            <a:r>
              <a:rPr lang="en-US" dirty="0" smtClean="0"/>
              <a:t>A  heresy campaign was waged against Bowne and a trial was conducted examining his newer theology in 1904.  According to the “Restrictive Rule” adopted in The General Conference of 1808, one could be discontinued as a Methodist preacher if they disagreed with traditional Wesleyan doctrine.  Bowne was exonerated, and the doors of Methodism were opened wide to diversity and freedom of theological expression.  The ensuing years saw Methodist theological centers of learning largely turn away from traditional Wesleyan doctrine.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a:bodyPr>
          <a:lstStyle/>
          <a:p>
            <a:r>
              <a:rPr lang="en-US" dirty="0" smtClean="0"/>
              <a:t>By 1900,  John Wesley had become for many Methodist scholars a figure of the past.  References to Wesley often indicated that he was an inconsistent thinker whose major contribution was in evangelism, social reform, and in the cultivation of personal piety.  The Dean of the Theological Faculty at Vanderbilt University, W. F. </a:t>
            </a:r>
            <a:r>
              <a:rPr lang="en-US" dirty="0" err="1" smtClean="0"/>
              <a:t>Tillett</a:t>
            </a:r>
            <a:r>
              <a:rPr lang="en-US" dirty="0" smtClean="0"/>
              <a:t>,  regarded Wesley as a “great religious leader,” but not as a reliable theological guide.  He frankly regarded Wesley’s theology as “inadequate, inharmonious, unsatisfactory, perplexing, open to criticism.”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709160"/>
          </a:xfrm>
        </p:spPr>
        <p:txBody>
          <a:bodyPr>
            <a:normAutofit fontScale="85000" lnSpcReduction="20000"/>
          </a:bodyPr>
          <a:lstStyle/>
          <a:p>
            <a:r>
              <a:rPr lang="en-US" dirty="0" smtClean="0"/>
              <a:t>The </a:t>
            </a:r>
            <a:r>
              <a:rPr lang="en-US" dirty="0"/>
              <a:t>Rev. J. M. Boland of the Methodist Episcopal Church, South, published a book that alleged that Wesley was confused and could be quoted "against himself. </a:t>
            </a:r>
            <a:r>
              <a:rPr lang="en-US" dirty="0" smtClean="0"/>
              <a:t>“</a:t>
            </a:r>
          </a:p>
          <a:p>
            <a:pPr lvl="1"/>
            <a:r>
              <a:rPr lang="en-US" dirty="0" smtClean="0"/>
              <a:t>Higher </a:t>
            </a:r>
            <a:r>
              <a:rPr lang="en-US" dirty="0"/>
              <a:t>biblical criticism, along with the recent advances in science, psychology, and philosophy called for a newer understanding of faith to be developed in dialog with the new learning.  </a:t>
            </a:r>
            <a:endParaRPr lang="en-US" dirty="0" smtClean="0"/>
          </a:p>
          <a:p>
            <a:pPr lvl="1"/>
            <a:r>
              <a:rPr lang="en-US" dirty="0" smtClean="0"/>
              <a:t>Methodist </a:t>
            </a:r>
            <a:r>
              <a:rPr lang="en-US" dirty="0"/>
              <a:t>universities and seminaries were seized by this new spirit of the times, and the more traditional Wesleyan views, along with doctrinal orthodoxy in general, were in many instances set aside or else neutralized by a spirit of indifference. </a:t>
            </a:r>
            <a:endParaRPr lang="en-US" dirty="0" smtClean="0"/>
          </a:p>
          <a:p>
            <a:pPr lvl="1"/>
            <a:r>
              <a:rPr lang="en-US" dirty="0" smtClean="0"/>
              <a:t>The </a:t>
            </a:r>
            <a:r>
              <a:rPr lang="en-US" dirty="0"/>
              <a:t>final result would be that Methodism would become pluralistic and non-confessional in its theology, and the traditional doctrines of Wesley would be demoted to a historical confession of the past without binding authority.</a:t>
            </a:r>
          </a:p>
          <a:p>
            <a:endParaRPr lang="en-US" dirty="0"/>
          </a:p>
        </p:txBody>
      </p:sp>
    </p:spTree>
    <p:extLst>
      <p:ext uri="{BB962C8B-B14F-4D97-AF65-F5344CB8AC3E}">
        <p14:creationId xmlns:p14="http://schemas.microsoft.com/office/powerpoint/2010/main" val="318660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1918, Bishop Thomas B. Neely in his work, </a:t>
            </a:r>
            <a:r>
              <a:rPr lang="en-US" i="1" dirty="0" smtClean="0"/>
              <a:t>The Doctrinal Standards of Methodism, </a:t>
            </a:r>
            <a:r>
              <a:rPr lang="en-US" dirty="0" smtClean="0"/>
              <a:t>referred to Fletcher’s writings as the official interpretation of Wesley’s theology.  Bishop Neely pleaded for a return to the standards of original Methodism, but his outspoken appeal went largely unheeded.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Wesley’s significance was in part recovered with G. C. Cell’s landmark study, </a:t>
            </a:r>
            <a:r>
              <a:rPr lang="en-US" i="1" dirty="0" smtClean="0"/>
              <a:t>The Rediscovery of John Wesley</a:t>
            </a:r>
            <a:r>
              <a:rPr lang="en-US" dirty="0" smtClean="0"/>
              <a:t>, in 1935. </a:t>
            </a:r>
          </a:p>
          <a:p>
            <a:r>
              <a:rPr lang="en-US" dirty="0" smtClean="0"/>
              <a:t>William R. Cannon, </a:t>
            </a:r>
            <a:r>
              <a:rPr lang="en-US" i="1" dirty="0" smtClean="0"/>
              <a:t>The Theology of John Wesley</a:t>
            </a:r>
            <a:r>
              <a:rPr lang="en-US" dirty="0" smtClean="0"/>
              <a:t> (1946)</a:t>
            </a:r>
          </a:p>
          <a:p>
            <a:r>
              <a:rPr lang="en-US" dirty="0" err="1" smtClean="0"/>
              <a:t>Harald</a:t>
            </a:r>
            <a:r>
              <a:rPr lang="en-US" dirty="0" smtClean="0"/>
              <a:t> </a:t>
            </a:r>
            <a:r>
              <a:rPr lang="en-US" dirty="0" err="1" smtClean="0"/>
              <a:t>Linström</a:t>
            </a:r>
            <a:r>
              <a:rPr lang="en-US" dirty="0" smtClean="0"/>
              <a:t>, </a:t>
            </a:r>
            <a:r>
              <a:rPr lang="en-US" i="1" dirty="0" smtClean="0"/>
              <a:t>John Wesley and Sanctification</a:t>
            </a:r>
            <a:r>
              <a:rPr lang="en-US" dirty="0" smtClean="0"/>
              <a:t> (1946)</a:t>
            </a:r>
          </a:p>
          <a:p>
            <a:r>
              <a:rPr lang="en-US" dirty="0" smtClean="0"/>
              <a:t>Frank Baker and Albert </a:t>
            </a:r>
            <a:r>
              <a:rPr lang="en-US" dirty="0" err="1" smtClean="0"/>
              <a:t>Outler</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Baker, </a:t>
            </a:r>
            <a:r>
              <a:rPr lang="en-US" dirty="0" err="1" smtClean="0"/>
              <a:t>Outler</a:t>
            </a:r>
            <a:r>
              <a:rPr lang="en-US" dirty="0" smtClean="0"/>
              <a:t>, </a:t>
            </a:r>
            <a:r>
              <a:rPr lang="en-US" dirty="0" err="1" smtClean="0"/>
              <a:t>Heitzenrater</a:t>
            </a:r>
            <a:endParaRPr lang="en-US" dirty="0"/>
          </a:p>
        </p:txBody>
      </p:sp>
      <p:sp>
        <p:nvSpPr>
          <p:cNvPr id="3" name="Content Placeholder 2"/>
          <p:cNvSpPr>
            <a:spLocks noGrp="1"/>
          </p:cNvSpPr>
          <p:nvPr>
            <p:ph idx="1"/>
          </p:nvPr>
        </p:nvSpPr>
        <p:spPr>
          <a:xfrm>
            <a:off x="152400" y="1219200"/>
            <a:ext cx="8839200" cy="5090160"/>
          </a:xfrm>
        </p:spPr>
        <p:txBody>
          <a:bodyPr>
            <a:noAutofit/>
          </a:bodyPr>
          <a:lstStyle/>
          <a:p>
            <a:r>
              <a:rPr lang="en-US" sz="1600" dirty="0" err="1" smtClean="0"/>
              <a:t>Heitzenrater's</a:t>
            </a:r>
            <a:r>
              <a:rPr lang="en-US" sz="1600" dirty="0" smtClean="0"/>
              <a:t> study of Wesley blossomed during the years he spent working with two of the major Wesley scholars of the 20th century -- Baker of Duke, and the Rev. Albert </a:t>
            </a:r>
            <a:r>
              <a:rPr lang="en-US" sz="1600" dirty="0" err="1" smtClean="0"/>
              <a:t>Outler</a:t>
            </a:r>
            <a:r>
              <a:rPr lang="en-US" sz="1600" dirty="0" smtClean="0"/>
              <a:t>, who spent the majority of his career at Southern Methodist University. </a:t>
            </a:r>
            <a:br>
              <a:rPr lang="en-US" sz="1600" dirty="0" smtClean="0"/>
            </a:br>
            <a:r>
              <a:rPr lang="en-US" sz="1600" dirty="0" smtClean="0"/>
              <a:t/>
            </a:r>
            <a:br>
              <a:rPr lang="en-US" sz="1600" dirty="0" smtClean="0"/>
            </a:br>
            <a:r>
              <a:rPr lang="en-US" sz="1600" dirty="0" smtClean="0"/>
              <a:t>"The two of them are really responsible for the Wesley Works Project," said </a:t>
            </a:r>
            <a:r>
              <a:rPr lang="en-US" sz="1600" dirty="0" err="1" smtClean="0"/>
              <a:t>Heitzenrater</a:t>
            </a:r>
            <a:r>
              <a:rPr lang="en-US" sz="1600" dirty="0" smtClean="0"/>
              <a:t>, who now directs the project. But their different approaches led to bitter disputes.</a:t>
            </a:r>
            <a:br>
              <a:rPr lang="en-US" sz="1600" dirty="0" smtClean="0"/>
            </a:br>
            <a:r>
              <a:rPr lang="en-US" sz="1600" dirty="0" smtClean="0"/>
              <a:t/>
            </a:r>
            <a:br>
              <a:rPr lang="en-US" sz="1600" dirty="0" smtClean="0"/>
            </a:br>
            <a:r>
              <a:rPr lang="en-US" sz="1600" dirty="0" smtClean="0"/>
              <a:t>"Unfortunately, Albert lost some battles early in the game and moved off to the side of the leadership team. He was more a modernist and wanted to see Wesley's theology tied to the life of the church," </a:t>
            </a:r>
            <a:r>
              <a:rPr lang="en-US" sz="1600" dirty="0" err="1" smtClean="0"/>
              <a:t>Heitzenrater</a:t>
            </a:r>
            <a:r>
              <a:rPr lang="en-US" sz="1600" dirty="0" smtClean="0"/>
              <a:t> said. "Frank Baker was an antiquarian historian who wanted to see what Wesley looked like in his own day. Even on matters such as punctuation of texts in the Works, there were differences of opinion. I got caught in the middle when there were knock down battles."</a:t>
            </a:r>
            <a:br>
              <a:rPr lang="en-US" sz="1600" dirty="0" smtClean="0"/>
            </a:br>
            <a:r>
              <a:rPr lang="en-US" sz="1600" dirty="0" smtClean="0"/>
              <a:t/>
            </a:r>
            <a:br>
              <a:rPr lang="en-US" sz="1600" dirty="0" smtClean="0"/>
            </a:br>
            <a:r>
              <a:rPr lang="en-US" sz="1600" dirty="0" smtClean="0"/>
              <a:t>Their differences began in 1960 when </a:t>
            </a:r>
            <a:r>
              <a:rPr lang="en-US" sz="1600" dirty="0" err="1" smtClean="0"/>
              <a:t>Outler</a:t>
            </a:r>
            <a:r>
              <a:rPr lang="en-US" sz="1600" dirty="0" smtClean="0"/>
              <a:t> published a volume of Wesley's writings with little reflection and critique from colleagues prior to publication.</a:t>
            </a:r>
            <a:br>
              <a:rPr lang="en-US" sz="1600" dirty="0" smtClean="0"/>
            </a:br>
            <a:r>
              <a:rPr lang="en-US" sz="1600" dirty="0" smtClean="0"/>
              <a:t/>
            </a:r>
            <a:br>
              <a:rPr lang="en-US" sz="1600" dirty="0" smtClean="0"/>
            </a:br>
            <a:r>
              <a:rPr lang="en-US" sz="1600" dirty="0" smtClean="0"/>
              <a:t>When Baker saw the book, he wrote </a:t>
            </a:r>
            <a:r>
              <a:rPr lang="en-US" sz="1600" dirty="0" err="1" smtClean="0"/>
              <a:t>Outler</a:t>
            </a:r>
            <a:r>
              <a:rPr lang="en-US" sz="1600" dirty="0" smtClean="0"/>
              <a:t> a letter. "As I recall," said </a:t>
            </a:r>
            <a:r>
              <a:rPr lang="en-US" sz="1600" dirty="0" err="1" smtClean="0"/>
              <a:t>Heitzenrater</a:t>
            </a:r>
            <a:r>
              <a:rPr lang="en-US" sz="1600" dirty="0" smtClean="0"/>
              <a:t>, "it was eight pages, single spaced, explaining all the mistakes that Albert had made.“</a:t>
            </a:r>
          </a:p>
          <a:p>
            <a:r>
              <a:rPr lang="en-US" sz="1200" dirty="0" smtClean="0">
                <a:hlinkClick r:id="rId2"/>
              </a:rPr>
              <a:t>http://archives.umc.org/umns/news_synd.asp?mid=883&amp;story=05DC4F08-1595-4903-AB36-721244BD26D1</a:t>
            </a:r>
            <a:r>
              <a:rPr lang="en-US" sz="1200" dirty="0" smtClean="0"/>
              <a:t/>
            </a:r>
            <a:br>
              <a:rPr lang="en-US" sz="1200" dirty="0" smtClean="0"/>
            </a:br>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Wesleyan Theological Society (1965</a:t>
            </a:r>
            <a:r>
              <a:rPr lang="en-US" dirty="0" smtClean="0"/>
              <a:t>)</a:t>
            </a:r>
          </a:p>
          <a:p>
            <a:pPr lvl="1"/>
            <a:r>
              <a:rPr lang="en-US" dirty="0"/>
              <a:t>http://wesley.nnu.edu/wesleyan-theological-society/</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United Methodist Church Organized in 1968</a:t>
            </a:r>
            <a:endParaRPr lang="en-US" dirty="0"/>
          </a:p>
        </p:txBody>
      </p:sp>
      <p:sp>
        <p:nvSpPr>
          <p:cNvPr id="3" name="Content Placeholder 2"/>
          <p:cNvSpPr>
            <a:spLocks noGrp="1"/>
          </p:cNvSpPr>
          <p:nvPr>
            <p:ph idx="1"/>
          </p:nvPr>
        </p:nvSpPr>
        <p:spPr/>
        <p:txBody>
          <a:bodyPr>
            <a:normAutofit fontScale="92500"/>
          </a:bodyPr>
          <a:lstStyle/>
          <a:p>
            <a:r>
              <a:rPr lang="en-US" dirty="0" smtClean="0"/>
              <a:t>A study commission was charged with the responsibility to study and bring together the two separate statements of doctrinal standards of the former Methodist Church and the Evangelical United Brethren.</a:t>
            </a:r>
          </a:p>
          <a:p>
            <a:r>
              <a:rPr lang="en-US" dirty="0" err="1" smtClean="0"/>
              <a:t>Outler</a:t>
            </a:r>
            <a:r>
              <a:rPr lang="en-US" dirty="0" smtClean="0"/>
              <a:t> chaired the committee and brought their report to the general conference is 1972.</a:t>
            </a:r>
          </a:p>
          <a:p>
            <a:r>
              <a:rPr lang="en-US" dirty="0" smtClean="0"/>
              <a:t>Preserved both statements as “landmark documents” but then brought forth an additional statement to explain the current doctrinal stance of the United Methodist Church.</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lstStyle/>
          <a:p>
            <a:r>
              <a:rPr lang="en-US" dirty="0" smtClean="0"/>
              <a:t>The major innovation was the proposal of an “</a:t>
            </a:r>
            <a:r>
              <a:rPr lang="en-US" dirty="0" err="1" smtClean="0"/>
              <a:t>quadrilateral”as</a:t>
            </a:r>
            <a:r>
              <a:rPr lang="en-US" dirty="0" smtClean="0"/>
              <a:t> the basis of doing theology.</a:t>
            </a:r>
          </a:p>
          <a:p>
            <a:r>
              <a:rPr lang="en-US" dirty="0" err="1" smtClean="0"/>
              <a:t>Outler’s</a:t>
            </a:r>
            <a:r>
              <a:rPr lang="en-US" dirty="0" smtClean="0"/>
              <a:t> report claimed: “It is simply a fact that United Methodist doctrinal standards have always had a pluralistic cast to them. Wesley’s </a:t>
            </a:r>
            <a:r>
              <a:rPr lang="en-US" i="1" dirty="0" smtClean="0"/>
              <a:t>Sermons </a:t>
            </a:r>
            <a:r>
              <a:rPr lang="en-US" dirty="0" smtClean="0"/>
              <a:t>and </a:t>
            </a:r>
            <a:r>
              <a:rPr lang="en-US" i="1" dirty="0" smtClean="0"/>
              <a:t>Notes</a:t>
            </a:r>
            <a:r>
              <a:rPr lang="en-US" dirty="0" smtClean="0"/>
              <a:t> and behind them the Book of Common Prayer, the Anglican Homilies and Articles, and the Evangelical and United Brethren Articles and Confessions never were understood as merely judicial statutes. Rather, they were so many varied witnesses to the truth of Scripture.”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normAutofit fontScale="92500" lnSpcReduction="20000"/>
          </a:bodyPr>
          <a:lstStyle/>
          <a:p>
            <a:r>
              <a:rPr lang="en-US" dirty="0" smtClean="0"/>
              <a:t>“The doctrine more especially urged upon believers was that of </a:t>
            </a:r>
            <a:r>
              <a:rPr lang="en-US" i="1" dirty="0" smtClean="0"/>
              <a:t>sanctification, or holiness of heart and life</a:t>
            </a:r>
            <a:r>
              <a:rPr lang="en-US" dirty="0" smtClean="0"/>
              <a:t>,--a complete surrender of the soul and body, all their powers and affections, to the service of God--and this was pressed upon them as their </a:t>
            </a:r>
            <a:r>
              <a:rPr lang="en-US" i="1" dirty="0" smtClean="0"/>
              <a:t>present </a:t>
            </a:r>
            <a:r>
              <a:rPr lang="en-US" dirty="0" smtClean="0"/>
              <a:t>privilege, depending for its accomplishment </a:t>
            </a:r>
            <a:r>
              <a:rPr lang="en-US" i="1" dirty="0" smtClean="0"/>
              <a:t>now</a:t>
            </a:r>
            <a:r>
              <a:rPr lang="en-US" dirty="0" smtClean="0"/>
              <a:t> on the faithfulness of God, who had promised to do it.  It was this </a:t>
            </a:r>
            <a:r>
              <a:rPr lang="en-US" i="1" dirty="0" smtClean="0"/>
              <a:t>baptism of the Holy Ghost</a:t>
            </a:r>
            <a:r>
              <a:rPr lang="en-US" dirty="0" smtClean="0"/>
              <a:t> which fired and filled the hearts of God’s ministers at that time, and which enabled them so to speak that the people </a:t>
            </a:r>
            <a:r>
              <a:rPr lang="en-US" i="1" dirty="0" smtClean="0"/>
              <a:t>felt</a:t>
            </a:r>
            <a:r>
              <a:rPr lang="en-US" dirty="0" smtClean="0"/>
              <a:t> that their words were with “demonstration and power,” and they could not well resist the influence of those “thoughts which breathed,” and those “words which burned.” Nathan Bangs, </a:t>
            </a:r>
            <a:r>
              <a:rPr lang="en-US" i="1" dirty="0" smtClean="0"/>
              <a:t>A History of the Methodist Episcopal Church, </a:t>
            </a:r>
            <a:r>
              <a:rPr lang="en-US" dirty="0" smtClean="0"/>
              <a:t>2:75.</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r>
              <a:rPr lang="en-US" dirty="0" smtClean="0"/>
              <a:t>“We hope that you have noticed that we have tried to clarify the contextual relationships between the Articles, the Confession, and Wesley’s </a:t>
            </a:r>
            <a:r>
              <a:rPr lang="en-US" i="1" dirty="0" smtClean="0"/>
              <a:t>Sermons </a:t>
            </a:r>
            <a:r>
              <a:rPr lang="en-US" dirty="0" smtClean="0"/>
              <a:t>and </a:t>
            </a:r>
            <a:r>
              <a:rPr lang="en-US" i="1" dirty="0" smtClean="0"/>
              <a:t>Notes</a:t>
            </a:r>
            <a:r>
              <a:rPr lang="en-US" dirty="0" smtClean="0"/>
              <a:t>—in order to clarify the reference in the First </a:t>
            </a:r>
            <a:r>
              <a:rPr lang="en-US" dirty="0" err="1" smtClean="0"/>
              <a:t>RestrictiveRule</a:t>
            </a:r>
            <a:r>
              <a:rPr lang="en-US" dirty="0" smtClean="0"/>
              <a:t> about ‘our present existing and established standards of doctrines.’ We have not altered these standards, as such, but we have proposed a genuinely new principle for doctrinal self-understanding in the United Methodist Church.”</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1984 General Conference</a:t>
            </a:r>
            <a:endParaRPr lang="en-US" dirty="0"/>
          </a:p>
        </p:txBody>
      </p:sp>
      <p:sp>
        <p:nvSpPr>
          <p:cNvPr id="3" name="Content Placeholder 2"/>
          <p:cNvSpPr>
            <a:spLocks noGrp="1"/>
          </p:cNvSpPr>
          <p:nvPr>
            <p:ph idx="1"/>
          </p:nvPr>
        </p:nvSpPr>
        <p:spPr/>
        <p:txBody>
          <a:bodyPr/>
          <a:lstStyle/>
          <a:p>
            <a:r>
              <a:rPr lang="en-US" dirty="0" smtClean="0"/>
              <a:t>In response to numerous petitions, the 1984 Conference appointed a commission to review the theological statement in 1972 Discipline on pluralism.</a:t>
            </a:r>
          </a:p>
          <a:p>
            <a:endParaRPr lang="en-US" dirty="0" smtClean="0"/>
          </a:p>
          <a:p>
            <a:r>
              <a:rPr lang="en-US" dirty="0" smtClean="0"/>
              <a:t>A debate emerged between Thomas </a:t>
            </a:r>
            <a:r>
              <a:rPr lang="en-US" dirty="0" err="1" smtClean="0"/>
              <a:t>Oden</a:t>
            </a:r>
            <a:r>
              <a:rPr lang="en-US" dirty="0" smtClean="0"/>
              <a:t> and Richard </a:t>
            </a:r>
            <a:r>
              <a:rPr lang="en-US" dirty="0" err="1" smtClean="0"/>
              <a:t>Heitzenrater</a:t>
            </a:r>
            <a:r>
              <a:rPr lang="en-US" dirty="0" smtClean="0"/>
              <a:t> over the question whether or not Wesley’s </a:t>
            </a:r>
            <a:r>
              <a:rPr lang="en-US" i="1" dirty="0" smtClean="0"/>
              <a:t>Sermons </a:t>
            </a:r>
            <a:r>
              <a:rPr lang="en-US" dirty="0" smtClean="0"/>
              <a:t>and </a:t>
            </a:r>
            <a:r>
              <a:rPr lang="en-US" i="1" dirty="0" smtClean="0"/>
              <a:t>Notes </a:t>
            </a:r>
            <a:r>
              <a:rPr lang="en-US" dirty="0" smtClean="0"/>
              <a:t>served as juridical standards of doctrine.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lstStyle/>
          <a:p>
            <a:r>
              <a:rPr lang="en-US" dirty="0" smtClean="0"/>
              <a:t>The Council of Bishops in December 1984 appointed a 24-member Commission on “Our Theological Task.”</a:t>
            </a:r>
          </a:p>
          <a:p>
            <a:pPr lvl="1"/>
            <a:r>
              <a:rPr lang="en-US" dirty="0" smtClean="0"/>
              <a:t>Bishop Earl G. Hunt, Jr., as chair person of the commission.</a:t>
            </a:r>
          </a:p>
          <a:p>
            <a:r>
              <a:rPr lang="en-US" dirty="0" smtClean="0"/>
              <a:t>They concluded that they would provide a careful revision of the 1972 statement</a:t>
            </a:r>
          </a:p>
          <a:p>
            <a:r>
              <a:rPr lang="en-US" dirty="0" smtClean="0"/>
              <a:t>Reasserted the primacy of Scripture and dropped the language of pluralism.</a:t>
            </a:r>
          </a:p>
          <a:p>
            <a:r>
              <a:rPr lang="en-US" dirty="0" smtClean="0"/>
              <a:t>It also included the specific references of “Father, Son, and Holy Spirit” in reference to </a:t>
            </a:r>
            <a:r>
              <a:rPr lang="en-US" smtClean="0"/>
              <a:t>the Trinity.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52160"/>
          </a:xfrm>
        </p:spPr>
        <p:txBody>
          <a:bodyPr>
            <a:normAutofit fontScale="85000" lnSpcReduction="20000"/>
          </a:bodyPr>
          <a:lstStyle/>
          <a:p>
            <a:r>
              <a:rPr lang="en-US" dirty="0" smtClean="0"/>
              <a:t>One of the early leading educational figures and theological teachers in early American Methodism was Wilbur Fisk (1792-1839), who became the first president of Wesleyan University.  Fisk professed to being fully sanctified through a message which Timothy Merritt (1775-1845) preached on the baptism with the Holy Spirit on August 10, 1818:</a:t>
            </a:r>
          </a:p>
          <a:p>
            <a:pPr lvl="1"/>
            <a:r>
              <a:rPr lang="en-US" dirty="0" smtClean="0"/>
              <a:t>“On the 10th of August Mr. Fisk attended a camp-meeting at Wellfleet, on Cape Cod.  This meeting was signalized by remarkable displays of Divine power in the awakening of sinners and sanctification of believers.  The subject of our narrative had many exercises of mind on the subject of Christian perfection, but was not, when he went to the meeting, under any special concern about it.  But while there his attention was strongly interested in it, especially under a sermon by the Rev. Timothy Merritt, on </a:t>
            </a:r>
            <a:r>
              <a:rPr lang="en-US" i="1" dirty="0" smtClean="0"/>
              <a:t>the baptism of the Holy Spirit</a:t>
            </a:r>
            <a:r>
              <a:rPr lang="en-US" dirty="0" smtClean="0"/>
              <a:t> [italics mine].  He became deeply sensible of his want of full conformity to the Christian standard; he sought earnestly unto God through the blood of the atoning sacrifice; and in the course of the meeting he obtained that “perfect love” that “</a:t>
            </a:r>
            <a:r>
              <a:rPr lang="en-US" dirty="0" err="1" smtClean="0"/>
              <a:t>casteth</a:t>
            </a:r>
            <a:r>
              <a:rPr lang="en-US" dirty="0" smtClean="0"/>
              <a:t> out fear.”  </a:t>
            </a:r>
            <a:r>
              <a:rPr lang="en-US" sz="1500" dirty="0" smtClean="0"/>
              <a:t>Joseph </a:t>
            </a:r>
            <a:r>
              <a:rPr lang="en-US" sz="1500" dirty="0" err="1" smtClean="0"/>
              <a:t>Holdich</a:t>
            </a:r>
            <a:r>
              <a:rPr lang="en-US" sz="1500" dirty="0" smtClean="0"/>
              <a:t>, </a:t>
            </a:r>
            <a:r>
              <a:rPr lang="en-US" sz="1500" i="1" dirty="0" smtClean="0"/>
              <a:t>The Life of Wilbur Fisk </a:t>
            </a:r>
            <a:r>
              <a:rPr lang="en-US" sz="1500" dirty="0" smtClean="0"/>
              <a:t>(New York:  Harper and Brothers, 1842), p. 72.</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lnSpcReduction="10000"/>
          </a:bodyPr>
          <a:lstStyle/>
          <a:p>
            <a:r>
              <a:rPr lang="en-US" dirty="0" smtClean="0"/>
              <a:t>Another well-respected Methodist minister and author was Amos </a:t>
            </a:r>
            <a:r>
              <a:rPr lang="en-US" dirty="0" err="1" smtClean="0"/>
              <a:t>Binney</a:t>
            </a:r>
            <a:r>
              <a:rPr lang="en-US" dirty="0" smtClean="0"/>
              <a:t>.  In 1839, he compiled a </a:t>
            </a:r>
            <a:r>
              <a:rPr lang="en-US" i="1" dirty="0" smtClean="0"/>
              <a:t>Theological </a:t>
            </a:r>
            <a:r>
              <a:rPr lang="en-US" i="1" dirty="0" err="1" smtClean="0"/>
              <a:t>Compend</a:t>
            </a:r>
            <a:r>
              <a:rPr lang="en-US" i="1" dirty="0" smtClean="0"/>
              <a:t> of Christian Doctrine</a:t>
            </a:r>
            <a:r>
              <a:rPr lang="en-US" dirty="0" smtClean="0"/>
              <a:t> “designed for the benefit of families, Bible Classes, and Sunday Schools.”  It sold over 55,000 copies.  It articulated and promoted the traditional Wesleyan doctrine of holiness.  Among other traditional concerns, he affirmed the Pentecostal foundation of entire sanctification, and stated that the usual terms to describe the Wesleyan doctrine of holiness were “full redemption, the abiding witness, the fullness of the Spirit, full assurance, perfection, holiness, and sanctification.”</a:t>
            </a:r>
            <a:r>
              <a:rPr lang="en-US" sz="1300" dirty="0" err="1" smtClean="0"/>
              <a:t>Binney</a:t>
            </a:r>
            <a:r>
              <a:rPr lang="en-US" sz="1300" dirty="0" smtClean="0"/>
              <a:t>, p. 83.  Daniel Steele later revised this treatise, followed by an edition by Thomas Summers.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William Burton Pope (1822 – 1903)</a:t>
            </a:r>
          </a:p>
          <a:p>
            <a:pPr lvl="1"/>
            <a:r>
              <a:rPr lang="en-US" dirty="0" smtClean="0"/>
              <a:t>He was ordained in 1842.</a:t>
            </a:r>
          </a:p>
          <a:p>
            <a:pPr lvl="1"/>
            <a:r>
              <a:rPr lang="en-US" dirty="0" smtClean="0"/>
              <a:t>He taught at </a:t>
            </a:r>
            <a:r>
              <a:rPr lang="en-US" dirty="0" err="1" smtClean="0"/>
              <a:t>Didsbury</a:t>
            </a:r>
            <a:r>
              <a:rPr lang="en-US" dirty="0" smtClean="0"/>
              <a:t> Wesleyan College in Manchester, England from 1867 to 1886. </a:t>
            </a:r>
          </a:p>
          <a:p>
            <a:pPr lvl="1"/>
            <a:r>
              <a:rPr lang="en-US" dirty="0" smtClean="0"/>
              <a:t>His greatest work, </a:t>
            </a:r>
            <a:r>
              <a:rPr lang="en-US" i="1" dirty="0" smtClean="0"/>
              <a:t>Compendium of Christian Theology</a:t>
            </a:r>
            <a:r>
              <a:rPr lang="en-US" dirty="0" smtClean="0"/>
              <a:t> (1875-1876)</a:t>
            </a:r>
          </a:p>
          <a:p>
            <a:endParaRPr lang="en-US" dirty="0" smtClean="0"/>
          </a:p>
          <a:p>
            <a:r>
              <a:rPr lang="en-US" dirty="0" smtClean="0"/>
              <a:t>John </a:t>
            </a:r>
            <a:r>
              <a:rPr lang="en-US" dirty="0" err="1" smtClean="0"/>
              <a:t>Miley</a:t>
            </a:r>
            <a:r>
              <a:rPr lang="en-US" dirty="0" smtClean="0"/>
              <a:t> (1813-1895)</a:t>
            </a:r>
          </a:p>
          <a:p>
            <a:pPr lvl="1"/>
            <a:r>
              <a:rPr lang="en-US" dirty="0" smtClean="0"/>
              <a:t>Served 19 different pastoral appointments</a:t>
            </a:r>
          </a:p>
          <a:p>
            <a:pPr lvl="1"/>
            <a:r>
              <a:rPr lang="en-US" dirty="0" smtClean="0"/>
              <a:t>American Christian theologian, served as a chair of systematic theology at Drew University beginning in 1873.</a:t>
            </a:r>
          </a:p>
          <a:p>
            <a:pPr lvl="1"/>
            <a:r>
              <a:rPr lang="en-US" dirty="0" smtClean="0"/>
              <a:t>Replaced his brother in law, </a:t>
            </a:r>
            <a:r>
              <a:rPr lang="en-US" dirty="0" err="1" smtClean="0"/>
              <a:t>Randolf</a:t>
            </a:r>
            <a:r>
              <a:rPr lang="en-US" dirty="0" smtClean="0"/>
              <a:t> Sinks Foster, who became a bishop</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dirty="0" smtClean="0"/>
              <a:t>Miley wrote  </a:t>
            </a:r>
            <a:r>
              <a:rPr lang="en-US" i="1" dirty="0" smtClean="0"/>
              <a:t>Systematic Theology</a:t>
            </a:r>
            <a:r>
              <a:rPr lang="en-US" dirty="0" smtClean="0"/>
              <a:t> (1892), which was a two-volume work and was the textbook for Methodist seminary students for many years.</a:t>
            </a:r>
          </a:p>
          <a:p>
            <a:pPr lvl="1"/>
            <a:r>
              <a:rPr lang="en-US" dirty="0" smtClean="0"/>
              <a:t>He also </a:t>
            </a:r>
            <a:r>
              <a:rPr lang="en-US" dirty="0" err="1" smtClean="0"/>
              <a:t>wrote</a:t>
            </a:r>
            <a:r>
              <a:rPr lang="en-US" i="1" dirty="0" err="1" smtClean="0"/>
              <a:t>The</a:t>
            </a:r>
            <a:r>
              <a:rPr lang="en-US" i="1" dirty="0" smtClean="0"/>
              <a:t> Atonement in Christ</a:t>
            </a:r>
            <a:r>
              <a:rPr lang="en-US" dirty="0" smtClean="0"/>
              <a:t> (1879).</a:t>
            </a:r>
          </a:p>
          <a:p>
            <a:pPr lvl="2"/>
            <a:r>
              <a:rPr lang="en-US" dirty="0" smtClean="0"/>
              <a:t>Defend the Governmental theory of Hugo Grotius against the penal </a:t>
            </a:r>
            <a:r>
              <a:rPr lang="en-US" dirty="0" err="1" smtClean="0"/>
              <a:t>substitutionary</a:t>
            </a:r>
            <a:r>
              <a:rPr lang="en-US" dirty="0" smtClean="0"/>
              <a:t> theory of Calvinism.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Methodism in Transition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James </a:t>
            </a:r>
            <a:r>
              <a:rPr lang="en-US" dirty="0" err="1" smtClean="0"/>
              <a:t>Mudge</a:t>
            </a:r>
            <a:r>
              <a:rPr lang="en-US" dirty="0" smtClean="0"/>
              <a:t>, a prominent New England minister, challenged Wesley’s idea of perfection and became a transitional figure between the old and the new ways of doing Wesleyan theology.</a:t>
            </a:r>
            <a:r>
              <a:rPr lang="en-US" dirty="0"/>
              <a:t> </a:t>
            </a:r>
            <a:endParaRPr lang="en-US" dirty="0" smtClean="0"/>
          </a:p>
          <a:p>
            <a:r>
              <a:rPr lang="en-US" dirty="0" err="1" smtClean="0"/>
              <a:t>Mudge</a:t>
            </a:r>
            <a:r>
              <a:rPr lang="en-US" dirty="0" smtClean="0"/>
              <a:t> </a:t>
            </a:r>
            <a:r>
              <a:rPr lang="en-US" dirty="0"/>
              <a:t>could </a:t>
            </a:r>
            <a:r>
              <a:rPr lang="en-US" dirty="0" smtClean="0"/>
              <a:t>be </a:t>
            </a:r>
            <a:r>
              <a:rPr lang="en-US" dirty="0"/>
              <a:t>called a “progressive </a:t>
            </a:r>
            <a:r>
              <a:rPr lang="en-US" dirty="0" smtClean="0"/>
              <a:t>Methodist.” </a:t>
            </a:r>
          </a:p>
          <a:p>
            <a:r>
              <a:rPr lang="en-US" dirty="0" smtClean="0"/>
              <a:t>His </a:t>
            </a:r>
            <a:r>
              <a:rPr lang="en-US" dirty="0"/>
              <a:t>view was set forth in 1895 in his book, </a:t>
            </a:r>
            <a:r>
              <a:rPr lang="en-US" i="1" dirty="0"/>
              <a:t>Growth in Holiness Toward Perfection or Progressive Sanctification</a:t>
            </a:r>
            <a:r>
              <a:rPr lang="en-US" dirty="0"/>
              <a:t>.  </a:t>
            </a:r>
            <a:endParaRPr lang="en-US" dirty="0" smtClean="0"/>
          </a:p>
          <a:p>
            <a:pPr lvl="1"/>
            <a:r>
              <a:rPr lang="en-US" dirty="0" err="1" smtClean="0"/>
              <a:t>Mudge</a:t>
            </a:r>
            <a:r>
              <a:rPr lang="en-US" dirty="0" smtClean="0"/>
              <a:t> </a:t>
            </a:r>
            <a:r>
              <a:rPr lang="en-US" dirty="0"/>
              <a:t>was a 41 year old minister in the New England Conference where he served as its secretary.  He had also served as a missionary to India.  </a:t>
            </a:r>
            <a:endParaRPr lang="en-US" dirty="0" smtClean="0"/>
          </a:p>
          <a:p>
            <a:pPr lvl="1"/>
            <a:r>
              <a:rPr lang="en-US" dirty="0" err="1" smtClean="0"/>
              <a:t>Mudge’s</a:t>
            </a:r>
            <a:r>
              <a:rPr lang="en-US" dirty="0" smtClean="0"/>
              <a:t> </a:t>
            </a:r>
            <a:r>
              <a:rPr lang="en-US" dirty="0"/>
              <a:t>significance is that his position typifies </a:t>
            </a:r>
            <a:r>
              <a:rPr lang="en-US" dirty="0" smtClean="0"/>
              <a:t>a revisionist </a:t>
            </a:r>
            <a:r>
              <a:rPr lang="en-US" dirty="0"/>
              <a:t>interpretations of Wesley. </a:t>
            </a:r>
          </a:p>
        </p:txBody>
      </p:sp>
    </p:spTree>
    <p:extLst>
      <p:ext uri="{BB962C8B-B14F-4D97-AF65-F5344CB8AC3E}">
        <p14:creationId xmlns:p14="http://schemas.microsoft.com/office/powerpoint/2010/main" val="102455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a:bodyPr>
          <a:lstStyle/>
          <a:p>
            <a:r>
              <a:rPr lang="en-US" dirty="0" smtClean="0"/>
              <a:t>“The silence of the pulpit these many years respecting the full heritage of the believer, which is nothing less than is expressed in the words of Dr. McClintock, ‘The holiness of the human soul, heart, mind and will,’ has been broken at last by the voice of a son of the Church in the open and loud repudiation of that doctrine which is ‘the inmost essence’ and ‘elemental thought’ of Methodism.”  </a:t>
            </a:r>
            <a:r>
              <a:rPr lang="en-US" sz="1200" dirty="0" smtClean="0"/>
              <a:t>--Daniel Steele, as a retired Professor of Theology of Boston University and founding president of Syracuse University, quoting John McClintock, former editor of </a:t>
            </a:r>
            <a:r>
              <a:rPr lang="en-US" sz="1200" i="1" dirty="0" smtClean="0"/>
              <a:t>The Methodist Quarterly Review</a:t>
            </a:r>
            <a:r>
              <a:rPr lang="en-US" sz="1200" dirty="0" smtClean="0"/>
              <a:t>, concerning James </a:t>
            </a:r>
            <a:r>
              <a:rPr lang="en-US" sz="1200" dirty="0" err="1" smtClean="0"/>
              <a:t>Mudge</a:t>
            </a:r>
            <a:r>
              <a:rPr lang="en-US" sz="1200" dirty="0" smtClean="0"/>
              <a:t>.</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fontScale="92500" lnSpcReduction="20000"/>
          </a:bodyPr>
          <a:lstStyle/>
          <a:p>
            <a:r>
              <a:rPr lang="en-US" dirty="0" err="1" smtClean="0"/>
              <a:t>Mudge’s</a:t>
            </a:r>
            <a:r>
              <a:rPr lang="en-US" dirty="0" smtClean="0"/>
              <a:t> writings provoked a debate with Daniel Steele, who had been a leading churchman and highly respected author.  Steele’s influence was obviously waning following his retirement as a professor of theology of Boston University in 1894.  Steele was the founding president of Syracuse University and a prolific writer.  He was well trained in classical studies and possessed a thorough grasp of the writings of John Wesley and John Fletcher, as well as being knowledgeable of the history of theology in general.  </a:t>
            </a:r>
          </a:p>
          <a:p>
            <a:r>
              <a:rPr lang="en-US" dirty="0" smtClean="0"/>
              <a:t>James </a:t>
            </a:r>
            <a:r>
              <a:rPr lang="en-US" dirty="0" err="1" smtClean="0"/>
              <a:t>Mudge</a:t>
            </a:r>
            <a:r>
              <a:rPr lang="en-US" dirty="0" smtClean="0"/>
              <a:t> was less of a scholar than Steele, but a persuasive writer and well versed in the newer ideas of the emerging Liberalism, while showing some acquaintance with the original writings of  Wesley and Fletcher. </a:t>
            </a:r>
            <a:r>
              <a:rPr lang="en-US" sz="1400" dirty="0" smtClean="0"/>
              <a:t>Cf. Daniel Steele, </a:t>
            </a:r>
            <a:r>
              <a:rPr lang="en-US" sz="1400" i="1" dirty="0" smtClean="0"/>
              <a:t>A Defense of Christian Perfection </a:t>
            </a:r>
            <a:r>
              <a:rPr lang="en-US" sz="1400" dirty="0" smtClean="0"/>
              <a:t>(New York:  Hunt &amp; Eaton, 1896). Cf. John Peters, </a:t>
            </a:r>
            <a:r>
              <a:rPr lang="en-US" sz="1400" i="1" dirty="0" smtClean="0"/>
              <a:t>Christian Perfection and American Methodism</a:t>
            </a:r>
            <a:r>
              <a:rPr lang="en-US" sz="1400" dirty="0" smtClean="0"/>
              <a:t>, p. 166.</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281</TotalTime>
  <Words>2172</Words>
  <Application>Microsoft Office PowerPoint</Application>
  <PresentationFormat>On-screen Show (4:3)</PresentationFormat>
  <Paragraphs>68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Apex</vt:lpstr>
      <vt:lpstr>Highlights of some Wesleyan develoments</vt:lpstr>
      <vt:lpstr>PowerPoint Presentation</vt:lpstr>
      <vt:lpstr>PowerPoint Presentation</vt:lpstr>
      <vt:lpstr>PowerPoint Presentation</vt:lpstr>
      <vt:lpstr>PowerPoint Presentation</vt:lpstr>
      <vt:lpstr>PowerPoint Presentation</vt:lpstr>
      <vt:lpstr>Methodism in Transition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Baker, Outler, Heitzenrater</vt:lpstr>
      <vt:lpstr>PowerPoint Presentation</vt:lpstr>
      <vt:lpstr>United Methodist Church Organized in 1968</vt:lpstr>
      <vt:lpstr>PowerPoint Presentation</vt:lpstr>
      <vt:lpstr>PowerPoint Presentation</vt:lpstr>
      <vt:lpstr>1984 General Conference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Wesley Scholars</dc:title>
  <dc:creator>Larry</dc:creator>
  <cp:lastModifiedBy>Larry Wood</cp:lastModifiedBy>
  <cp:revision>21</cp:revision>
  <dcterms:created xsi:type="dcterms:W3CDTF">2011-02-28T21:23:19Z</dcterms:created>
  <dcterms:modified xsi:type="dcterms:W3CDTF">2014-09-11T15:00:56Z</dcterms:modified>
</cp:coreProperties>
</file>